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 id="404" r:id="rId149"/>
    <p:sldId id="405" r:id="rId150"/>
    <p:sldId id="406" r:id="rId151"/>
    <p:sldId id="407" r:id="rId152"/>
    <p:sldId id="408" r:id="rId153"/>
    <p:sldId id="409" r:id="rId154"/>
    <p:sldId id="410" r:id="rId155"/>
    <p:sldId id="411" r:id="rId156"/>
    <p:sldId id="412" r:id="rId157"/>
    <p:sldId id="413" r:id="rId158"/>
    <p:sldId id="414" r:id="rId159"/>
    <p:sldId id="415" r:id="rId160"/>
    <p:sldId id="416" r:id="rId161"/>
    <p:sldId id="417" r:id="rId162"/>
    <p:sldId id="418" r:id="rId163"/>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snapToGrid="0">
      <p:cViewPr varScale="1">
        <p:scale>
          <a:sx n="59" d="100"/>
          <a:sy n="59" d="100"/>
        </p:scale>
        <p:origin x="3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sl-SI"/>
          </a:p>
        </p:txBody>
      </p:sp>
      <p:sp>
        <p:nvSpPr>
          <p:cNvPr id="4" name="Označba mesta datuma 3"/>
          <p:cNvSpPr>
            <a:spLocks noGrp="1"/>
          </p:cNvSpPr>
          <p:nvPr>
            <p:ph type="dt" sz="half" idx="10"/>
          </p:nvPr>
        </p:nvSpPr>
        <p:spPr/>
        <p:txBody>
          <a:bodyPr/>
          <a:lstStyle/>
          <a:p>
            <a:fld id="{9A365963-B8E7-4CC6-AD0D-B971411E99F4}" type="datetimeFigureOut">
              <a:rPr lang="sl-SI" smtClean="0"/>
              <a:t>6. 11. 2017</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D9F5FD57-9431-4E48-9FD2-A0BC638F7FFF}" type="slidenum">
              <a:rPr lang="sl-SI" smtClean="0"/>
              <a:t>‹#›</a:t>
            </a:fld>
            <a:endParaRPr lang="sl-SI"/>
          </a:p>
        </p:txBody>
      </p:sp>
    </p:spTree>
    <p:extLst>
      <p:ext uri="{BB962C8B-B14F-4D97-AF65-F5344CB8AC3E}">
        <p14:creationId xmlns:p14="http://schemas.microsoft.com/office/powerpoint/2010/main" val="3446685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9A365963-B8E7-4CC6-AD0D-B971411E99F4}" type="datetimeFigureOut">
              <a:rPr lang="sl-SI" smtClean="0"/>
              <a:t>6. 11. 2017</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D9F5FD57-9431-4E48-9FD2-A0BC638F7FFF}" type="slidenum">
              <a:rPr lang="sl-SI" smtClean="0"/>
              <a:t>‹#›</a:t>
            </a:fld>
            <a:endParaRPr lang="sl-SI"/>
          </a:p>
        </p:txBody>
      </p:sp>
    </p:spTree>
    <p:extLst>
      <p:ext uri="{BB962C8B-B14F-4D97-AF65-F5344CB8AC3E}">
        <p14:creationId xmlns:p14="http://schemas.microsoft.com/office/powerpoint/2010/main" val="2084942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9A365963-B8E7-4CC6-AD0D-B971411E99F4}" type="datetimeFigureOut">
              <a:rPr lang="sl-SI" smtClean="0"/>
              <a:t>6. 11. 2017</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D9F5FD57-9431-4E48-9FD2-A0BC638F7FFF}" type="slidenum">
              <a:rPr lang="sl-SI" smtClean="0"/>
              <a:t>‹#›</a:t>
            </a:fld>
            <a:endParaRPr lang="sl-SI"/>
          </a:p>
        </p:txBody>
      </p:sp>
    </p:spTree>
    <p:extLst>
      <p:ext uri="{BB962C8B-B14F-4D97-AF65-F5344CB8AC3E}">
        <p14:creationId xmlns:p14="http://schemas.microsoft.com/office/powerpoint/2010/main" val="2523707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Naslov, vsebina in besedilo">
    <p:spTree>
      <p:nvGrpSpPr>
        <p:cNvPr id="1" name=""/>
        <p:cNvGrpSpPr/>
        <p:nvPr/>
      </p:nvGrpSpPr>
      <p:grpSpPr>
        <a:xfrm>
          <a:off x="0" y="0"/>
          <a:ext cx="0" cy="0"/>
          <a:chOff x="0" y="0"/>
          <a:chExt cx="0" cy="0"/>
        </a:xfrm>
      </p:grpSpPr>
      <p:sp>
        <p:nvSpPr>
          <p:cNvPr id="2" name="Naslov 1"/>
          <p:cNvSpPr>
            <a:spLocks noGrp="1"/>
          </p:cNvSpPr>
          <p:nvPr>
            <p:ph type="title"/>
          </p:nvPr>
        </p:nvSpPr>
        <p:spPr>
          <a:xfrm>
            <a:off x="1534585" y="214314"/>
            <a:ext cx="10390716" cy="1462087"/>
          </a:xfrm>
        </p:spPr>
        <p:txBody>
          <a:bodyPr/>
          <a:lstStyle/>
          <a:p>
            <a:r>
              <a:rPr lang="sl-SI" smtClean="0"/>
              <a:t>Uredite slog naslova matrice</a:t>
            </a:r>
            <a:endParaRPr lang="sl-SI"/>
          </a:p>
        </p:txBody>
      </p:sp>
      <p:sp>
        <p:nvSpPr>
          <p:cNvPr id="3" name="Ograda vsebine 2"/>
          <p:cNvSpPr>
            <a:spLocks noGrp="1"/>
          </p:cNvSpPr>
          <p:nvPr>
            <p:ph sz="half" idx="1"/>
          </p:nvPr>
        </p:nvSpPr>
        <p:spPr>
          <a:xfrm>
            <a:off x="1576917" y="2017713"/>
            <a:ext cx="5080000" cy="41148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6860117" y="2017713"/>
            <a:ext cx="5080000" cy="41148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Rectangle 11"/>
          <p:cNvSpPr>
            <a:spLocks noGrp="1" noChangeArrowheads="1"/>
          </p:cNvSpPr>
          <p:nvPr>
            <p:ph type="dt" sz="half" idx="10"/>
          </p:nvPr>
        </p:nvSpPr>
        <p:spPr>
          <a:ln/>
        </p:spPr>
        <p:txBody>
          <a:bodyPr/>
          <a:lstStyle>
            <a:lvl1pPr>
              <a:defRPr/>
            </a:lvl1pPr>
          </a:lstStyle>
          <a:p>
            <a:pPr>
              <a:defRPr/>
            </a:pPr>
            <a:endParaRPr lang="sl-SI" altLang="sl-SI">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sl-SI" altLang="sl-SI">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87FC0C29-061C-43BB-960A-18C5B48DF471}" type="slidenum">
              <a:rPr lang="sl-SI" altLang="sl-SI">
                <a:solidFill>
                  <a:srgbClr val="000000"/>
                </a:solidFill>
              </a:rPr>
              <a:pPr>
                <a:defRPr/>
              </a:pPr>
              <a:t>‹#›</a:t>
            </a:fld>
            <a:endParaRPr lang="sl-SI" altLang="sl-SI">
              <a:solidFill>
                <a:srgbClr val="000000"/>
              </a:solidFill>
            </a:endParaRPr>
          </a:p>
        </p:txBody>
      </p:sp>
    </p:spTree>
    <p:extLst>
      <p:ext uri="{BB962C8B-B14F-4D97-AF65-F5344CB8AC3E}">
        <p14:creationId xmlns:p14="http://schemas.microsoft.com/office/powerpoint/2010/main" val="3714977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Naslov in besedilo nad vsebino">
    <p:spTree>
      <p:nvGrpSpPr>
        <p:cNvPr id="1" name=""/>
        <p:cNvGrpSpPr/>
        <p:nvPr/>
      </p:nvGrpSpPr>
      <p:grpSpPr>
        <a:xfrm>
          <a:off x="0" y="0"/>
          <a:ext cx="0" cy="0"/>
          <a:chOff x="0" y="0"/>
          <a:chExt cx="0" cy="0"/>
        </a:xfrm>
      </p:grpSpPr>
      <p:sp>
        <p:nvSpPr>
          <p:cNvPr id="2" name="Naslov 1"/>
          <p:cNvSpPr>
            <a:spLocks noGrp="1"/>
          </p:cNvSpPr>
          <p:nvPr>
            <p:ph type="title"/>
          </p:nvPr>
        </p:nvSpPr>
        <p:spPr>
          <a:xfrm>
            <a:off x="260352" y="228600"/>
            <a:ext cx="10687049" cy="914400"/>
          </a:xfrm>
        </p:spPr>
        <p:txBody>
          <a:bodyPr/>
          <a:lstStyle/>
          <a:p>
            <a:r>
              <a:rPr lang="sl-SI" smtClean="0"/>
              <a:t>Uredite slog naslova matrice</a:t>
            </a:r>
            <a:endParaRPr lang="sl-SI"/>
          </a:p>
        </p:txBody>
      </p:sp>
      <p:sp>
        <p:nvSpPr>
          <p:cNvPr id="3" name="Ograda besedila 2"/>
          <p:cNvSpPr>
            <a:spLocks noGrp="1"/>
          </p:cNvSpPr>
          <p:nvPr>
            <p:ph type="body" sz="half" idx="1"/>
          </p:nvPr>
        </p:nvSpPr>
        <p:spPr>
          <a:xfrm>
            <a:off x="812800" y="1600200"/>
            <a:ext cx="10566400" cy="21336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812800" y="3886200"/>
            <a:ext cx="10566400" cy="21336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Rectangle 8"/>
          <p:cNvSpPr>
            <a:spLocks noGrp="1" noChangeArrowheads="1"/>
          </p:cNvSpPr>
          <p:nvPr>
            <p:ph type="dt" sz="half" idx="10"/>
          </p:nvPr>
        </p:nvSpPr>
        <p:spPr>
          <a:ln/>
        </p:spPr>
        <p:txBody>
          <a:bodyPr/>
          <a:lstStyle>
            <a:lvl1pPr>
              <a:defRPr/>
            </a:lvl1pPr>
          </a:lstStyle>
          <a:p>
            <a:pPr>
              <a:defRPr/>
            </a:pPr>
            <a:endParaRPr lang="en-GB" altLang="sl-SI">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GB" altLang="sl-SI">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ACC08E5C-84A0-4CA3-A144-E3C09C09B5CE}" type="slidenum">
              <a:rPr lang="en-GB" altLang="sl-SI">
                <a:solidFill>
                  <a:srgbClr val="000000"/>
                </a:solidFill>
              </a:rPr>
              <a:pPr>
                <a:defRPr/>
              </a:pPr>
              <a:t>‹#›</a:t>
            </a:fld>
            <a:endParaRPr lang="en-GB" altLang="sl-SI">
              <a:solidFill>
                <a:srgbClr val="000000"/>
              </a:solidFill>
            </a:endParaRPr>
          </a:p>
        </p:txBody>
      </p:sp>
    </p:spTree>
    <p:extLst>
      <p:ext uri="{BB962C8B-B14F-4D97-AF65-F5344CB8AC3E}">
        <p14:creationId xmlns:p14="http://schemas.microsoft.com/office/powerpoint/2010/main" val="2593773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9A365963-B8E7-4CC6-AD0D-B971411E99F4}" type="datetimeFigureOut">
              <a:rPr lang="sl-SI" smtClean="0"/>
              <a:t>6. 11. 2017</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D9F5FD57-9431-4E48-9FD2-A0BC638F7FFF}" type="slidenum">
              <a:rPr lang="sl-SI" smtClean="0"/>
              <a:t>‹#›</a:t>
            </a:fld>
            <a:endParaRPr lang="sl-SI"/>
          </a:p>
        </p:txBody>
      </p:sp>
    </p:spTree>
    <p:extLst>
      <p:ext uri="{BB962C8B-B14F-4D97-AF65-F5344CB8AC3E}">
        <p14:creationId xmlns:p14="http://schemas.microsoft.com/office/powerpoint/2010/main" val="135999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9A365963-B8E7-4CC6-AD0D-B971411E99F4}" type="datetimeFigureOut">
              <a:rPr lang="sl-SI" smtClean="0"/>
              <a:t>6. 11. 2017</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D9F5FD57-9431-4E48-9FD2-A0BC638F7FFF}" type="slidenum">
              <a:rPr lang="sl-SI" smtClean="0"/>
              <a:t>‹#›</a:t>
            </a:fld>
            <a:endParaRPr lang="sl-SI"/>
          </a:p>
        </p:txBody>
      </p:sp>
    </p:spTree>
    <p:extLst>
      <p:ext uri="{BB962C8B-B14F-4D97-AF65-F5344CB8AC3E}">
        <p14:creationId xmlns:p14="http://schemas.microsoft.com/office/powerpoint/2010/main" val="611054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9A365963-B8E7-4CC6-AD0D-B971411E99F4}" type="datetimeFigureOut">
              <a:rPr lang="sl-SI" smtClean="0"/>
              <a:t>6. 11. 2017</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D9F5FD57-9431-4E48-9FD2-A0BC638F7FFF}" type="slidenum">
              <a:rPr lang="sl-SI" smtClean="0"/>
              <a:t>‹#›</a:t>
            </a:fld>
            <a:endParaRPr lang="sl-SI"/>
          </a:p>
        </p:txBody>
      </p:sp>
    </p:spTree>
    <p:extLst>
      <p:ext uri="{BB962C8B-B14F-4D97-AF65-F5344CB8AC3E}">
        <p14:creationId xmlns:p14="http://schemas.microsoft.com/office/powerpoint/2010/main" val="3116619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9A365963-B8E7-4CC6-AD0D-B971411E99F4}" type="datetimeFigureOut">
              <a:rPr lang="sl-SI" smtClean="0"/>
              <a:t>6. 11. 2017</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D9F5FD57-9431-4E48-9FD2-A0BC638F7FFF}" type="slidenum">
              <a:rPr lang="sl-SI" smtClean="0"/>
              <a:t>‹#›</a:t>
            </a:fld>
            <a:endParaRPr lang="sl-SI"/>
          </a:p>
        </p:txBody>
      </p:sp>
    </p:spTree>
    <p:extLst>
      <p:ext uri="{BB962C8B-B14F-4D97-AF65-F5344CB8AC3E}">
        <p14:creationId xmlns:p14="http://schemas.microsoft.com/office/powerpoint/2010/main" val="1083184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9A365963-B8E7-4CC6-AD0D-B971411E99F4}" type="datetimeFigureOut">
              <a:rPr lang="sl-SI" smtClean="0"/>
              <a:t>6. 11. 2017</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D9F5FD57-9431-4E48-9FD2-A0BC638F7FFF}" type="slidenum">
              <a:rPr lang="sl-SI" smtClean="0"/>
              <a:t>‹#›</a:t>
            </a:fld>
            <a:endParaRPr lang="sl-SI"/>
          </a:p>
        </p:txBody>
      </p:sp>
    </p:spTree>
    <p:extLst>
      <p:ext uri="{BB962C8B-B14F-4D97-AF65-F5344CB8AC3E}">
        <p14:creationId xmlns:p14="http://schemas.microsoft.com/office/powerpoint/2010/main" val="1071167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9A365963-B8E7-4CC6-AD0D-B971411E99F4}" type="datetimeFigureOut">
              <a:rPr lang="sl-SI" smtClean="0"/>
              <a:t>6. 11. 2017</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D9F5FD57-9431-4E48-9FD2-A0BC638F7FFF}" type="slidenum">
              <a:rPr lang="sl-SI" smtClean="0"/>
              <a:t>‹#›</a:t>
            </a:fld>
            <a:endParaRPr lang="sl-SI"/>
          </a:p>
        </p:txBody>
      </p:sp>
    </p:spTree>
    <p:extLst>
      <p:ext uri="{BB962C8B-B14F-4D97-AF65-F5344CB8AC3E}">
        <p14:creationId xmlns:p14="http://schemas.microsoft.com/office/powerpoint/2010/main" val="333616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9A365963-B8E7-4CC6-AD0D-B971411E99F4}" type="datetimeFigureOut">
              <a:rPr lang="sl-SI" smtClean="0"/>
              <a:t>6. 11. 2017</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D9F5FD57-9431-4E48-9FD2-A0BC638F7FFF}" type="slidenum">
              <a:rPr lang="sl-SI" smtClean="0"/>
              <a:t>‹#›</a:t>
            </a:fld>
            <a:endParaRPr lang="sl-SI"/>
          </a:p>
        </p:txBody>
      </p:sp>
    </p:spTree>
    <p:extLst>
      <p:ext uri="{BB962C8B-B14F-4D97-AF65-F5344CB8AC3E}">
        <p14:creationId xmlns:p14="http://schemas.microsoft.com/office/powerpoint/2010/main" val="2675479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9A365963-B8E7-4CC6-AD0D-B971411E99F4}" type="datetimeFigureOut">
              <a:rPr lang="sl-SI" smtClean="0"/>
              <a:t>6. 11. 2017</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D9F5FD57-9431-4E48-9FD2-A0BC638F7FFF}" type="slidenum">
              <a:rPr lang="sl-SI" smtClean="0"/>
              <a:t>‹#›</a:t>
            </a:fld>
            <a:endParaRPr lang="sl-SI"/>
          </a:p>
        </p:txBody>
      </p:sp>
    </p:spTree>
    <p:extLst>
      <p:ext uri="{BB962C8B-B14F-4D97-AF65-F5344CB8AC3E}">
        <p14:creationId xmlns:p14="http://schemas.microsoft.com/office/powerpoint/2010/main" val="369230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365963-B8E7-4CC6-AD0D-B971411E99F4}" type="datetimeFigureOut">
              <a:rPr lang="sl-SI" smtClean="0"/>
              <a:t>6. 11. 2017</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F5FD57-9431-4E48-9FD2-A0BC638F7FFF}" type="slidenum">
              <a:rPr lang="sl-SI" smtClean="0"/>
              <a:t>‹#›</a:t>
            </a:fld>
            <a:endParaRPr lang="sl-SI"/>
          </a:p>
        </p:txBody>
      </p:sp>
    </p:spTree>
    <p:extLst>
      <p:ext uri="{BB962C8B-B14F-4D97-AF65-F5344CB8AC3E}">
        <p14:creationId xmlns:p14="http://schemas.microsoft.com/office/powerpoint/2010/main" val="3533461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images.google.si/imgres?imgurl=http://green.uwex.edu/cnred/images/leader.jpg&amp;imgrefurl=http://green.uwex.edu/cnred/CommunityLeadership.html&amp;usg=__2oZz-OG1YqJBcrsLlgLnNoz7xBI=&amp;h=584&amp;w=738&amp;sz=52&amp;hl=sl&amp;start=2&amp;itbs=1&amp;tbnid=zlTme0VvcyofaM:&amp;tbnh=112&amp;tbnw=141&amp;prev=/images?q%3Dleader%26gbv%3D2%26ndsp%3D18%26hl%3Dsl" TargetMode="Externa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hyperlink" Target="http://www.nato.int/docu/review/2004/issue1/graphics/contents/i1_a3b.jpg" TargetMode="Externa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hyperlink" Target="http://images.google.si/imgres?imgurl=http://www.sca.si/images/roke.gif&amp;imgrefurl=http://www.sca.si/&amp;usg=__WGry0appv_nB0KTQ-79V4AqQziI=&amp;h=139&amp;w=120&amp;sz=15&amp;hl=sl&amp;start=19&amp;um=1&amp;itbs=1&amp;tbnid=uWEF9SZ6adTyOM:&amp;tbnh=93&amp;tbnw=80&amp;prev=/images?q%3Du%C4%8Dinkovita%2Bskupina%26ndsp%3D21%26hl%3Dsl%26rlz%3D1R2RNTN_enSI354%26um%3D1" TargetMode="Externa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wmf"/><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3.xml"/><Relationship Id="rId1" Type="http://schemas.openxmlformats.org/officeDocument/2006/relationships/vmlDrawing" Target="../drawings/vmlDrawing13.vml"/><Relationship Id="rId4" Type="http://schemas.openxmlformats.org/officeDocument/2006/relationships/image" Target="../media/image81.wmf"/></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3.xml"/><Relationship Id="rId1" Type="http://schemas.openxmlformats.org/officeDocument/2006/relationships/vmlDrawing" Target="../drawings/vmlDrawing14.vml"/><Relationship Id="rId4" Type="http://schemas.openxmlformats.org/officeDocument/2006/relationships/image" Target="../media/image82.wmf"/></Relationships>
</file>

<file path=ppt/slides/_rels/slide129.xml.rels><?xml version="1.0" encoding="UTF-8" standalone="yes"?>
<Relationships xmlns="http://schemas.openxmlformats.org/package/2006/relationships"><Relationship Id="rId3" Type="http://schemas.openxmlformats.org/officeDocument/2006/relationships/hyperlink" Target="http://www.youtube.com/watch?v=5bwYVKV8RG8" TargetMode="External"/><Relationship Id="rId2" Type="http://schemas.openxmlformats.org/officeDocument/2006/relationships/hyperlink" Target="http://www.youtube.com/watch?v=zXw3-NhXWR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3.xml"/><Relationship Id="rId1" Type="http://schemas.openxmlformats.org/officeDocument/2006/relationships/vmlDrawing" Target="../drawings/vmlDrawing15.vml"/><Relationship Id="rId4" Type="http://schemas.openxmlformats.org/officeDocument/2006/relationships/image" Target="../media/image86.wmf"/></Relationships>
</file>

<file path=ppt/slides/_rels/slide137.x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3.xml"/><Relationship Id="rId1" Type="http://schemas.openxmlformats.org/officeDocument/2006/relationships/vmlDrawing" Target="../drawings/vmlDrawing16.vml"/><Relationship Id="rId4" Type="http://schemas.openxmlformats.org/officeDocument/2006/relationships/image" Target="../media/image92.wmf"/></Relationships>
</file>

<file path=ppt/slides/_rels/slide146.x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image" Target="../media/image95.wmf"/><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2" Type="http://schemas.openxmlformats.org/officeDocument/2006/relationships/image" Target="../media/image96.wmf"/><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2" Type="http://schemas.openxmlformats.org/officeDocument/2006/relationships/image" Target="../media/image102.wmf"/><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25.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26.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27.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28.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29.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7.vml"/><Relationship Id="rId4" Type="http://schemas.openxmlformats.org/officeDocument/2006/relationships/image" Target="../media/image30.w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images.google.si/imgres?imgurl=http://www.gpfc.org.uk/Images/Referee%20-%20Cartoon%202.GIF&amp;imgrefurl=http://www.gpfc.org.uk/Matches.htm&amp;usg=__Fk1MkvRfGb96woTk9Z8AQjWsVto=&amp;h=900&amp;w=695&amp;sz=48&amp;hl=sl&amp;start=49&amp;itbs=1&amp;tbnid=GDZSVO_Bn9Y7dM:&amp;tbnh=146&amp;tbnw=113&amp;prev=/images?q%3Dmanager%2Bcartoon%26gbv%3D2%26ndsp%3D18%26hl%3Dsl%26sa%3DN%26start%3D36"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8.vml"/><Relationship Id="rId4" Type="http://schemas.openxmlformats.org/officeDocument/2006/relationships/image" Target="../media/image31.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9.vml"/><Relationship Id="rId4" Type="http://schemas.openxmlformats.org/officeDocument/2006/relationships/image" Target="../media/image32.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10.vml"/><Relationship Id="rId4" Type="http://schemas.openxmlformats.org/officeDocument/2006/relationships/image" Target="../media/image33.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oleObject" Target="NULL"/><Relationship Id="rId2" Type="http://schemas.openxmlformats.org/officeDocument/2006/relationships/slideLayout" Target="../slideLayouts/slideLayout13.xml"/><Relationship Id="rId1" Type="http://schemas.openxmlformats.org/officeDocument/2006/relationships/vmlDrawing" Target="../drawings/vmlDrawing11.vml"/><Relationship Id="rId4" Type="http://schemas.openxmlformats.org/officeDocument/2006/relationships/image" Target="../media/image34.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6.jpeg"/><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image" Target="../media/image64.wmf"/><Relationship Id="rId5" Type="http://schemas.openxmlformats.org/officeDocument/2006/relationships/oleObject" Target="NULL"/><Relationship Id="rId4" Type="http://schemas.openxmlformats.org/officeDocument/2006/relationships/image" Target="../media/image63.png"/></Relationships>
</file>

<file path=ppt/slides/_rels/slide9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4943873" y="2492375"/>
            <a:ext cx="5328841" cy="1055688"/>
          </a:xfrm>
        </p:spPr>
        <p:txBody>
          <a:bodyPr/>
          <a:lstStyle/>
          <a:p>
            <a:pPr eaLnBrk="1" hangingPunct="1"/>
            <a:r>
              <a:rPr lang="sl-SI" altLang="sl-SI" dirty="0" smtClean="0"/>
              <a:t>EMP - </a:t>
            </a:r>
            <a:r>
              <a:rPr lang="sl-SI" altLang="sl-SI" dirty="0" err="1" smtClean="0"/>
              <a:t>management</a:t>
            </a:r>
            <a:endParaRPr lang="sl-SI" altLang="sl-SI" dirty="0" smtClean="0"/>
          </a:p>
        </p:txBody>
      </p:sp>
      <p:pic>
        <p:nvPicPr>
          <p:cNvPr id="3075" name="Picture 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17104" t="32562" r="48897" b="21951"/>
          <a:stretch>
            <a:fillRect/>
          </a:stretch>
        </p:blipFill>
        <p:spPr>
          <a:xfrm>
            <a:off x="1543721" y="260649"/>
            <a:ext cx="3168475" cy="3023491"/>
          </a:xfrm>
        </p:spPr>
      </p:pic>
      <p:sp>
        <p:nvSpPr>
          <p:cNvPr id="3076" name="Rectangle 6"/>
          <p:cNvSpPr>
            <a:spLocks noGrp="1" noChangeArrowheads="1"/>
          </p:cNvSpPr>
          <p:nvPr>
            <p:ph type="body" sz="half" idx="2"/>
          </p:nvPr>
        </p:nvSpPr>
        <p:spPr>
          <a:xfrm>
            <a:off x="4223792" y="2017713"/>
            <a:ext cx="6255296" cy="4723655"/>
          </a:xfrm>
        </p:spPr>
        <p:txBody>
          <a:bodyPr/>
          <a:lstStyle/>
          <a:p>
            <a:pPr eaLnBrk="1" hangingPunct="1">
              <a:buFont typeface="Wingdings" pitchFamily="2" charset="2"/>
              <a:buNone/>
            </a:pPr>
            <a:endParaRPr lang="sl-SI" altLang="sl-SI" dirty="0"/>
          </a:p>
          <a:p>
            <a:pPr eaLnBrk="1" hangingPunct="1">
              <a:buFont typeface="Wingdings" pitchFamily="2" charset="2"/>
              <a:buNone/>
            </a:pPr>
            <a:endParaRPr lang="sl-SI" altLang="sl-SI" dirty="0"/>
          </a:p>
          <a:p>
            <a:pPr eaLnBrk="1" hangingPunct="1">
              <a:buFont typeface="Wingdings" pitchFamily="2" charset="2"/>
              <a:buNone/>
            </a:pPr>
            <a:endParaRPr lang="sl-SI" altLang="sl-SI" dirty="0"/>
          </a:p>
          <a:p>
            <a:pPr eaLnBrk="1" hangingPunct="1">
              <a:buFont typeface="Wingdings" pitchFamily="2" charset="2"/>
              <a:buNone/>
            </a:pPr>
            <a:r>
              <a:rPr lang="sl-SI" altLang="sl-SI" dirty="0"/>
              <a:t>4</a:t>
            </a:r>
            <a:r>
              <a:rPr lang="sl-SI" altLang="sl-SI" dirty="0"/>
              <a:t>. predavanja - izredni</a:t>
            </a:r>
          </a:p>
          <a:p>
            <a:pPr eaLnBrk="1" hangingPunct="1">
              <a:buFont typeface="Wingdings" pitchFamily="2" charset="2"/>
              <a:buNone/>
            </a:pPr>
            <a:r>
              <a:rPr lang="sl-SI" altLang="sl-SI" dirty="0">
                <a:solidFill>
                  <a:srgbClr val="6600CC"/>
                </a:solidFill>
              </a:rPr>
              <a:t>Gradivo </a:t>
            </a:r>
            <a:r>
              <a:rPr lang="sl-SI" altLang="sl-SI" dirty="0" err="1">
                <a:solidFill>
                  <a:srgbClr val="6600CC"/>
                </a:solidFill>
              </a:rPr>
              <a:t>management</a:t>
            </a:r>
            <a:r>
              <a:rPr lang="sl-SI" altLang="sl-SI" dirty="0">
                <a:solidFill>
                  <a:srgbClr val="6600CC"/>
                </a:solidFill>
              </a:rPr>
              <a:t> str 2 – 48</a:t>
            </a:r>
          </a:p>
          <a:p>
            <a:pPr eaLnBrk="1" hangingPunct="1">
              <a:buFont typeface="Wingdings" pitchFamily="2" charset="2"/>
              <a:buNone/>
            </a:pPr>
            <a:endParaRPr lang="sl-SI" altLang="sl-SI" dirty="0">
              <a:solidFill>
                <a:srgbClr val="6600CC"/>
              </a:solidFill>
            </a:endParaRPr>
          </a:p>
          <a:p>
            <a:pPr eaLnBrk="1" hangingPunct="1">
              <a:buFont typeface="Wingdings" pitchFamily="2" charset="2"/>
              <a:buNone/>
            </a:pPr>
            <a:r>
              <a:rPr lang="sl-SI" altLang="sl-SI" sz="1800" dirty="0">
                <a:solidFill>
                  <a:srgbClr val="6600CC"/>
                </a:solidFill>
              </a:rPr>
              <a:t>mag. Vesna LOBOREC</a:t>
            </a:r>
          </a:p>
          <a:p>
            <a:pPr eaLnBrk="1" hangingPunct="1">
              <a:buFont typeface="Wingdings" pitchFamily="2" charset="2"/>
              <a:buNone/>
            </a:pPr>
            <a:r>
              <a:rPr lang="sl-SI" altLang="sl-SI" sz="1800" u="sng" dirty="0" err="1">
                <a:solidFill>
                  <a:schemeClr val="tx2"/>
                </a:solidFill>
              </a:rPr>
              <a:t>vesna.loborec@bic</a:t>
            </a:r>
            <a:r>
              <a:rPr lang="sl-SI" altLang="sl-SI" sz="1800" u="sng" dirty="0">
                <a:solidFill>
                  <a:schemeClr val="tx2"/>
                </a:solidFill>
              </a:rPr>
              <a:t>-</a:t>
            </a:r>
            <a:r>
              <a:rPr lang="sl-SI" altLang="sl-SI" sz="1800" u="sng" dirty="0" err="1">
                <a:solidFill>
                  <a:schemeClr val="tx2"/>
                </a:solidFill>
              </a:rPr>
              <a:t>lj.si</a:t>
            </a:r>
            <a:endParaRPr lang="sl-SI" altLang="sl-SI" sz="1800" dirty="0"/>
          </a:p>
        </p:txBody>
      </p:sp>
      <p:pic>
        <p:nvPicPr>
          <p:cNvPr id="307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6950" y="620713"/>
            <a:ext cx="1366838"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1355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133600" y="228600"/>
            <a:ext cx="8324850" cy="1104900"/>
          </a:xfrm>
        </p:spPr>
        <p:txBody>
          <a:bodyPr/>
          <a:lstStyle/>
          <a:p>
            <a:pPr algn="ctr" eaLnBrk="1" hangingPunct="1"/>
            <a:r>
              <a:rPr lang="sl-SI" altLang="sl-SI" sz="3400" b="1">
                <a:latin typeface="Times New Roman" pitchFamily="18" charset="0"/>
              </a:rPr>
              <a:t>VODJE</a:t>
            </a:r>
            <a:endParaRPr lang="en-US" altLang="sl-SI" sz="3400" b="1">
              <a:latin typeface="Times New Roman" pitchFamily="18" charset="0"/>
            </a:endParaRPr>
          </a:p>
        </p:txBody>
      </p:sp>
      <p:sp>
        <p:nvSpPr>
          <p:cNvPr id="12291"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12292" name="Rectangle 5"/>
          <p:cNvSpPr>
            <a:spLocks noChangeArrowheads="1"/>
          </p:cNvSpPr>
          <p:nvPr/>
        </p:nvSpPr>
        <p:spPr bwMode="auto">
          <a:xfrm>
            <a:off x="1992313" y="1412876"/>
            <a:ext cx="7543800" cy="436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entury" pitchFamily="18" charset="0"/>
              </a:defRPr>
            </a:lvl1pPr>
            <a:lvl2pPr marL="742950" indent="-285750" eaLnBrk="0" hangingPunct="0">
              <a:defRPr>
                <a:solidFill>
                  <a:schemeClr val="tx1"/>
                </a:solidFill>
                <a:latin typeface="Century" pitchFamily="18" charset="0"/>
              </a:defRPr>
            </a:lvl2pPr>
            <a:lvl3pPr marL="1143000" indent="-228600" eaLnBrk="0" hangingPunct="0">
              <a:defRPr>
                <a:solidFill>
                  <a:schemeClr val="tx1"/>
                </a:solidFill>
                <a:latin typeface="Century" pitchFamily="18" charset="0"/>
              </a:defRPr>
            </a:lvl3pPr>
            <a:lvl4pPr marL="1600200" indent="-228600" eaLnBrk="0" hangingPunct="0">
              <a:defRPr>
                <a:solidFill>
                  <a:schemeClr val="tx1"/>
                </a:solidFill>
                <a:latin typeface="Century" pitchFamily="18" charset="0"/>
              </a:defRPr>
            </a:lvl4pPr>
            <a:lvl5pPr marL="2057400" indent="-228600" eaLnBrk="0" hangingPunct="0">
              <a:defRPr>
                <a:solidFill>
                  <a:schemeClr val="tx1"/>
                </a:solidFill>
                <a:latin typeface="Century" pitchFamily="18" charset="0"/>
              </a:defRPr>
            </a:lvl5pPr>
            <a:lvl6pPr marL="2514600" indent="-228600" eaLnBrk="0" fontAlgn="base" hangingPunct="0">
              <a:spcBef>
                <a:spcPct val="0"/>
              </a:spcBef>
              <a:spcAft>
                <a:spcPct val="0"/>
              </a:spcAft>
              <a:defRPr>
                <a:solidFill>
                  <a:schemeClr val="tx1"/>
                </a:solidFill>
                <a:latin typeface="Century" pitchFamily="18" charset="0"/>
              </a:defRPr>
            </a:lvl6pPr>
            <a:lvl7pPr marL="2971800" indent="-228600" eaLnBrk="0" fontAlgn="base" hangingPunct="0">
              <a:spcBef>
                <a:spcPct val="0"/>
              </a:spcBef>
              <a:spcAft>
                <a:spcPct val="0"/>
              </a:spcAft>
              <a:defRPr>
                <a:solidFill>
                  <a:schemeClr val="tx1"/>
                </a:solidFill>
                <a:latin typeface="Century" pitchFamily="18" charset="0"/>
              </a:defRPr>
            </a:lvl7pPr>
            <a:lvl8pPr marL="3429000" indent="-228600" eaLnBrk="0" fontAlgn="base" hangingPunct="0">
              <a:spcBef>
                <a:spcPct val="0"/>
              </a:spcBef>
              <a:spcAft>
                <a:spcPct val="0"/>
              </a:spcAft>
              <a:defRPr>
                <a:solidFill>
                  <a:schemeClr val="tx1"/>
                </a:solidFill>
                <a:latin typeface="Century" pitchFamily="18" charset="0"/>
              </a:defRPr>
            </a:lvl8pPr>
            <a:lvl9pPr marL="3886200" indent="-228600" eaLnBrk="0" fontAlgn="base" hangingPunct="0">
              <a:spcBef>
                <a:spcPct val="0"/>
              </a:spcBef>
              <a:spcAft>
                <a:spcPct val="0"/>
              </a:spcAft>
              <a:defRPr>
                <a:solidFill>
                  <a:schemeClr val="tx1"/>
                </a:solidFill>
                <a:latin typeface="Century" pitchFamily="18" charset="0"/>
              </a:defRPr>
            </a:lvl9pPr>
          </a:lstStyle>
          <a:p>
            <a:pPr eaLnBrk="1" fontAlgn="base" hangingPunct="1">
              <a:spcBef>
                <a:spcPct val="50000"/>
              </a:spcBef>
              <a:spcAft>
                <a:spcPct val="0"/>
              </a:spcAft>
              <a:buClr>
                <a:srgbClr val="FFFFFF"/>
              </a:buClr>
              <a:buSzPct val="90000"/>
              <a:buFont typeface="Wingdings" pitchFamily="2" charset="2"/>
              <a:buNone/>
            </a:pPr>
            <a:r>
              <a:rPr lang="sl-SI" altLang="sl-SI" sz="2800" b="1">
                <a:solidFill>
                  <a:srgbClr val="000000"/>
                </a:solidFill>
                <a:latin typeface="Times New Roman" pitchFamily="18" charset="0"/>
              </a:rPr>
              <a:t>VODJE  so</a:t>
            </a:r>
          </a:p>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posamezniki, ki ustvarjajo nove pristope</a:t>
            </a:r>
          </a:p>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se povezujejo z drugimi člani </a:t>
            </a:r>
          </a:p>
          <a:p>
            <a:pPr eaLnBrk="1" fontAlgn="base" hangingPunct="1">
              <a:spcBef>
                <a:spcPct val="50000"/>
              </a:spcBef>
              <a:spcAft>
                <a:spcPct val="0"/>
              </a:spcAft>
              <a:buClr>
                <a:srgbClr val="FFFFFF"/>
              </a:buClr>
              <a:buSzPct val="90000"/>
              <a:buFont typeface="Wingdings" pitchFamily="2" charset="2"/>
              <a:buNone/>
            </a:pPr>
            <a:r>
              <a:rPr lang="sl-SI" altLang="sl-SI" sz="2800" b="1">
                <a:solidFill>
                  <a:srgbClr val="000000"/>
                </a:solidFill>
                <a:latin typeface="Times New Roman" pitchFamily="18" charset="0"/>
              </a:rPr>
              <a:t>   organizacije</a:t>
            </a:r>
          </a:p>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tvegajo kjer so možnosti in nagrade </a:t>
            </a:r>
          </a:p>
          <a:p>
            <a:pPr eaLnBrk="1" fontAlgn="base" hangingPunct="1">
              <a:spcBef>
                <a:spcPct val="50000"/>
              </a:spcBef>
              <a:spcAft>
                <a:spcPct val="0"/>
              </a:spcAft>
              <a:buClr>
                <a:srgbClr val="FFFFFF"/>
              </a:buClr>
              <a:buSzPct val="90000"/>
              <a:buFont typeface="Wingdings" pitchFamily="2" charset="2"/>
              <a:buNone/>
            </a:pPr>
            <a:r>
              <a:rPr lang="sl-SI" altLang="sl-SI" sz="2800" b="1">
                <a:solidFill>
                  <a:srgbClr val="000000"/>
                </a:solidFill>
                <a:latin typeface="Times New Roman" pitchFamily="18" charset="0"/>
              </a:rPr>
              <a:t>   visoke</a:t>
            </a:r>
          </a:p>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idejam dajejo stvarne podobe.</a:t>
            </a:r>
          </a:p>
        </p:txBody>
      </p:sp>
      <p:sp>
        <p:nvSpPr>
          <p:cNvPr id="17414" name="Rectangle 6"/>
          <p:cNvSpPr>
            <a:spLocks noChangeArrowheads="1"/>
          </p:cNvSpPr>
          <p:nvPr/>
        </p:nvSpPr>
        <p:spPr bwMode="blackWhite">
          <a:xfrm>
            <a:off x="6959600" y="5562600"/>
            <a:ext cx="3708400" cy="12954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defRPr/>
            </a:pPr>
            <a:endParaRPr kumimoji="1" lang="sl-SI" altLang="sl-SI" sz="2400">
              <a:solidFill>
                <a:srgbClr val="CCFFCC"/>
              </a:solidFill>
              <a:latin typeface="Comic Sans MS" pitchFamily="66" charset="0"/>
            </a:endParaRPr>
          </a:p>
          <a:p>
            <a:pPr algn="ctr" fontAlgn="base">
              <a:spcBef>
                <a:spcPct val="0"/>
              </a:spcBef>
              <a:spcAft>
                <a:spcPct val="0"/>
              </a:spcAft>
              <a:defRPr/>
            </a:pPr>
            <a:r>
              <a:rPr kumimoji="1" lang="sl-SI" altLang="sl-SI" sz="2400">
                <a:solidFill>
                  <a:srgbClr val="000000"/>
                </a:solidFill>
                <a:latin typeface="Times New Roman" pitchFamily="18" charset="0"/>
              </a:rPr>
              <a:t>Imajo vizijo!</a:t>
            </a:r>
            <a:endParaRPr kumimoji="1" lang="sl-SI" altLang="sl-SI" sz="2800">
              <a:solidFill>
                <a:srgbClr val="000000"/>
              </a:solidFill>
              <a:latin typeface="Times New Roman" pitchFamily="18" charset="0"/>
            </a:endParaRPr>
          </a:p>
        </p:txBody>
      </p:sp>
      <p:pic>
        <p:nvPicPr>
          <p:cNvPr id="12294" name="Picture 8" descr="lead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4788" y="3316288"/>
            <a:ext cx="2843212"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04857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blackWhite">
          <a:xfrm>
            <a:off x="1992313" y="3284538"/>
            <a:ext cx="8001000" cy="32004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endParaRPr>
          </a:p>
        </p:txBody>
      </p:sp>
      <p:sp>
        <p:nvSpPr>
          <p:cNvPr id="52227" name="Rectangle 3"/>
          <p:cNvSpPr>
            <a:spLocks noGrp="1" noChangeArrowheads="1"/>
          </p:cNvSpPr>
          <p:nvPr>
            <p:ph type="title"/>
          </p:nvPr>
        </p:nvSpPr>
        <p:spPr>
          <a:xfrm>
            <a:off x="2971800" y="0"/>
            <a:ext cx="7467600" cy="1143000"/>
          </a:xfrm>
        </p:spPr>
        <p:txBody>
          <a:bodyPr/>
          <a:lstStyle/>
          <a:p>
            <a:pPr algn="ctr"/>
            <a:r>
              <a:rPr lang="sl-SI" altLang="en-US" sz="3400" b="1">
                <a:latin typeface="Times New Roman" pitchFamily="18" charset="0"/>
              </a:rPr>
              <a:t>RAZVOJ SKUPINE</a:t>
            </a:r>
            <a:endParaRPr lang="en-US" altLang="en-US" sz="3400" b="1">
              <a:latin typeface="Times New Roman" pitchFamily="18" charset="0"/>
            </a:endParaRPr>
          </a:p>
        </p:txBody>
      </p:sp>
      <p:sp>
        <p:nvSpPr>
          <p:cNvPr id="52228" name="Rectangle 4"/>
          <p:cNvSpPr>
            <a:spLocks noGrp="1" noChangeArrowheads="1"/>
          </p:cNvSpPr>
          <p:nvPr>
            <p:ph type="body" sz="half" idx="1"/>
          </p:nvPr>
        </p:nvSpPr>
        <p:spPr>
          <a:xfrm>
            <a:off x="2667000" y="1600200"/>
            <a:ext cx="7772400" cy="1790700"/>
          </a:xfrm>
        </p:spPr>
        <p:txBody>
          <a:bodyPr/>
          <a:lstStyle/>
          <a:p>
            <a:pPr>
              <a:buFont typeface="Wingdings" pitchFamily="2" charset="2"/>
              <a:buNone/>
            </a:pPr>
            <a:r>
              <a:rPr lang="sl-SI" altLang="en-US">
                <a:latin typeface="Times New Roman" pitchFamily="18" charset="0"/>
              </a:rPr>
              <a:t>   2. </a:t>
            </a:r>
            <a:r>
              <a:rPr lang="sl-SI" altLang="en-US">
                <a:latin typeface="Times New Roman" pitchFamily="18" charset="0"/>
                <a:cs typeface="Arial" charset="0"/>
              </a:rPr>
              <a:t>Nasprotovanja – lahko se pojavijo, </a:t>
            </a:r>
            <a:endParaRPr lang="sl-SI" altLang="en-US">
              <a:latin typeface="Times New Roman" pitchFamily="18" charset="0"/>
            </a:endParaRPr>
          </a:p>
          <a:p>
            <a:pPr>
              <a:buFont typeface="Wingdings" pitchFamily="2" charset="2"/>
              <a:buNone/>
            </a:pPr>
            <a:r>
              <a:rPr lang="sl-SI" altLang="en-US">
                <a:latin typeface="Times New Roman" pitchFamily="18" charset="0"/>
              </a:rPr>
              <a:t>       </a:t>
            </a:r>
            <a:r>
              <a:rPr lang="sl-SI" altLang="en-US">
                <a:latin typeface="Times New Roman" pitchFamily="18" charset="0"/>
                <a:cs typeface="Arial" charset="0"/>
              </a:rPr>
              <a:t>nujno pa ni</a:t>
            </a:r>
            <a:r>
              <a:rPr lang="sl-SI" altLang="en-US">
                <a:latin typeface="Times New Roman" pitchFamily="18" charset="0"/>
              </a:rPr>
              <a:t> </a:t>
            </a:r>
            <a:endParaRPr lang="en-US" altLang="en-US">
              <a:latin typeface="Times New Roman" pitchFamily="18" charset="0"/>
            </a:endParaRPr>
          </a:p>
        </p:txBody>
      </p:sp>
      <p:sp>
        <p:nvSpPr>
          <p:cNvPr id="52229" name="Rectangle 5"/>
          <p:cNvSpPr>
            <a:spLocks noGrp="1" noChangeArrowheads="1"/>
          </p:cNvSpPr>
          <p:nvPr>
            <p:ph sz="half" idx="2"/>
          </p:nvPr>
        </p:nvSpPr>
        <p:spPr>
          <a:xfrm>
            <a:off x="2063750" y="3429000"/>
            <a:ext cx="7772400" cy="2743200"/>
          </a:xfrm>
        </p:spPr>
        <p:txBody>
          <a:bodyPr/>
          <a:lstStyle/>
          <a:p>
            <a:pPr algn="just"/>
            <a:r>
              <a:rPr lang="sl-SI" altLang="en-US">
                <a:latin typeface="Times New Roman" pitchFamily="18" charset="0"/>
              </a:rPr>
              <a:t>    </a:t>
            </a:r>
            <a:r>
              <a:rPr lang="sl-SI" altLang="en-US" sz="2400">
                <a:latin typeface="Times New Roman" pitchFamily="18" charset="0"/>
                <a:cs typeface="Times New Roman" pitchFamily="18" charset="0"/>
              </a:rPr>
              <a:t> </a:t>
            </a:r>
            <a:r>
              <a:rPr lang="sl-SI" altLang="en-US" sz="2400">
                <a:latin typeface="Times New Roman" pitchFamily="18" charset="0"/>
                <a:cs typeface="Arial" charset="0"/>
              </a:rPr>
              <a:t>Nasprotja ali konflikti med člani in vodjo ter vodjo in med člani</a:t>
            </a:r>
            <a:endParaRPr lang="sl-SI" altLang="en-US" sz="2400">
              <a:latin typeface="Times New Roman" pitchFamily="18" charset="0"/>
              <a:cs typeface="Times New Roman" pitchFamily="18" charset="0"/>
            </a:endParaRPr>
          </a:p>
          <a:p>
            <a:pPr algn="just"/>
            <a:r>
              <a:rPr lang="sl-SI" altLang="en-US" sz="2400">
                <a:latin typeface="Times New Roman" pitchFamily="18" charset="0"/>
              </a:rPr>
              <a:t>    </a:t>
            </a:r>
            <a:r>
              <a:rPr lang="sl-SI" altLang="en-US" sz="2400">
                <a:latin typeface="Times New Roman" pitchFamily="18" charset="0"/>
                <a:cs typeface="Times New Roman" pitchFamily="18" charset="0"/>
              </a:rPr>
              <a:t>  </a:t>
            </a:r>
            <a:r>
              <a:rPr lang="sl-SI" altLang="en-US" sz="2400">
                <a:latin typeface="Times New Roman" pitchFamily="18" charset="0"/>
                <a:cs typeface="Arial" charset="0"/>
              </a:rPr>
              <a:t>Odklonitev sodelovanja – med seboj in z vodjo</a:t>
            </a:r>
            <a:endParaRPr lang="sl-SI" altLang="en-US" sz="2400">
              <a:latin typeface="Times New Roman" pitchFamily="18" charset="0"/>
              <a:cs typeface="Times New Roman" pitchFamily="18" charset="0"/>
            </a:endParaRPr>
          </a:p>
          <a:p>
            <a:pPr algn="just"/>
            <a:r>
              <a:rPr lang="sl-SI" altLang="en-US" sz="2400">
                <a:latin typeface="Times New Roman" pitchFamily="18" charset="0"/>
              </a:rPr>
              <a:t>    </a:t>
            </a:r>
            <a:r>
              <a:rPr lang="sl-SI" altLang="en-US" sz="2400">
                <a:latin typeface="Times New Roman" pitchFamily="18" charset="0"/>
                <a:cs typeface="Times New Roman" pitchFamily="18" charset="0"/>
              </a:rPr>
              <a:t> </a:t>
            </a:r>
            <a:r>
              <a:rPr lang="sl-SI" altLang="en-US" sz="2400">
                <a:latin typeface="Times New Roman" pitchFamily="18" charset="0"/>
                <a:cs typeface="Arial" charset="0"/>
              </a:rPr>
              <a:t>Člani nočejo sprejeti predvidenih nalog in položaja</a:t>
            </a:r>
            <a:endParaRPr lang="sl-SI" altLang="en-US" sz="2400">
              <a:latin typeface="Times New Roman" pitchFamily="18" charset="0"/>
              <a:cs typeface="Times New Roman" pitchFamily="18" charset="0"/>
            </a:endParaRPr>
          </a:p>
          <a:p>
            <a:pPr algn="just"/>
            <a:r>
              <a:rPr lang="sl-SI" altLang="en-US" sz="2400">
                <a:latin typeface="Times New Roman" pitchFamily="18" charset="0"/>
              </a:rPr>
              <a:t>    </a:t>
            </a:r>
            <a:r>
              <a:rPr lang="sl-SI" altLang="en-US" sz="2400">
                <a:latin typeface="Times New Roman" pitchFamily="18" charset="0"/>
                <a:cs typeface="Times New Roman" pitchFamily="18" charset="0"/>
              </a:rPr>
              <a:t>  </a:t>
            </a:r>
            <a:r>
              <a:rPr lang="sl-SI" altLang="en-US" sz="2400">
                <a:latin typeface="Times New Roman" pitchFamily="18" charset="0"/>
                <a:cs typeface="Arial" charset="0"/>
              </a:rPr>
              <a:t>Lahko se razvijejo celo medsebojne sovražnosti</a:t>
            </a:r>
            <a:endParaRPr lang="sl-SI" altLang="en-US" sz="2400">
              <a:latin typeface="Times New Roman" pitchFamily="18" charset="0"/>
            </a:endParaRPr>
          </a:p>
          <a:p>
            <a:pPr algn="just"/>
            <a:r>
              <a:rPr lang="sl-SI" altLang="en-US" sz="2400">
                <a:latin typeface="Times New Roman" pitchFamily="18" charset="0"/>
              </a:rPr>
              <a:t>      </a:t>
            </a:r>
            <a:r>
              <a:rPr lang="sl-SI" altLang="en-US" sz="2400">
                <a:latin typeface="Times New Roman" pitchFamily="18" charset="0"/>
                <a:cs typeface="Arial" charset="0"/>
              </a:rPr>
              <a:t>Izolacija članov</a:t>
            </a:r>
            <a:r>
              <a:rPr lang="sl-SI" altLang="en-US" sz="2400">
                <a:latin typeface="Times New Roman" pitchFamily="18" charset="0"/>
              </a:rPr>
              <a:t> </a:t>
            </a:r>
            <a:endParaRPr lang="en-US" altLang="en-US" sz="2400">
              <a:latin typeface="Times New Roman" pitchFamily="18" charset="0"/>
            </a:endParaRPr>
          </a:p>
        </p:txBody>
      </p:sp>
    </p:spTree>
    <p:extLst>
      <p:ext uri="{BB962C8B-B14F-4D97-AF65-F5344CB8AC3E}">
        <p14:creationId xmlns:p14="http://schemas.microsoft.com/office/powerpoint/2010/main" val="213441221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blackWhite">
          <a:xfrm>
            <a:off x="2063750" y="3357563"/>
            <a:ext cx="8001000" cy="32004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fontAlgn="base">
              <a:spcBef>
                <a:spcPct val="0"/>
              </a:spcBef>
              <a:spcAft>
                <a:spcPct val="0"/>
              </a:spcAft>
              <a:buFontTx/>
              <a:buChar char="•"/>
            </a:pPr>
            <a:r>
              <a:rPr kumimoji="1" lang="sl-SI" altLang="en-US" sz="2400">
                <a:solidFill>
                  <a:srgbClr val="000000"/>
                </a:solidFill>
                <a:latin typeface="Times New Roman" pitchFamily="18" charset="0"/>
                <a:cs typeface="Arial" charset="0"/>
              </a:rPr>
              <a:t>Komunikacija se okrepi, člani izražajo svoja mnenja</a:t>
            </a:r>
            <a:endParaRPr kumimoji="1" lang="sl-SI" altLang="en-US" sz="2400">
              <a:solidFill>
                <a:srgbClr val="000000"/>
              </a:solidFill>
              <a:latin typeface="Times New Roman" pitchFamily="18" charset="0"/>
              <a:cs typeface="Times New Roman" pitchFamily="18" charset="0"/>
            </a:endParaRPr>
          </a:p>
          <a:p>
            <a:pPr algn="just" fontAlgn="base">
              <a:spcBef>
                <a:spcPct val="0"/>
              </a:spcBef>
              <a:spcAft>
                <a:spcPct val="0"/>
              </a:spcAft>
              <a:buFontTx/>
              <a:buChar char="•"/>
            </a:pPr>
            <a:r>
              <a:rPr kumimoji="1" lang="sl-SI" altLang="en-US" sz="2400">
                <a:solidFill>
                  <a:srgbClr val="000000"/>
                </a:solidFill>
                <a:latin typeface="Times New Roman" pitchFamily="18" charset="0"/>
                <a:cs typeface="Arial" charset="0"/>
              </a:rPr>
              <a:t>Člani vplivajo drug na drugega ob delovnih nalogah</a:t>
            </a:r>
            <a:endParaRPr kumimoji="1" lang="sl-SI" altLang="en-US" sz="2400">
              <a:solidFill>
                <a:srgbClr val="000000"/>
              </a:solidFill>
              <a:latin typeface="Times New Roman" pitchFamily="18" charset="0"/>
              <a:cs typeface="Times New Roman" pitchFamily="18" charset="0"/>
            </a:endParaRPr>
          </a:p>
          <a:p>
            <a:pPr algn="just" fontAlgn="base">
              <a:spcBef>
                <a:spcPct val="0"/>
              </a:spcBef>
              <a:spcAft>
                <a:spcPct val="0"/>
              </a:spcAft>
              <a:buFontTx/>
              <a:buChar char="•"/>
            </a:pPr>
            <a:r>
              <a:rPr kumimoji="1" lang="sl-SI" altLang="en-US" sz="2400">
                <a:solidFill>
                  <a:srgbClr val="000000"/>
                </a:solidFill>
                <a:latin typeface="Times New Roman" pitchFamily="18" charset="0"/>
                <a:cs typeface="Arial" charset="0"/>
              </a:rPr>
              <a:t>Člani se povežejo</a:t>
            </a:r>
            <a:endParaRPr kumimoji="1" lang="sl-SI" altLang="en-US" sz="2400">
              <a:solidFill>
                <a:srgbClr val="000000"/>
              </a:solidFill>
              <a:latin typeface="Times New Roman" pitchFamily="18" charset="0"/>
              <a:cs typeface="Times New Roman" pitchFamily="18" charset="0"/>
            </a:endParaRPr>
          </a:p>
          <a:p>
            <a:pPr algn="just" fontAlgn="base">
              <a:spcBef>
                <a:spcPct val="0"/>
              </a:spcBef>
              <a:spcAft>
                <a:spcPct val="0"/>
              </a:spcAft>
              <a:buFontTx/>
              <a:buChar char="•"/>
            </a:pPr>
            <a:r>
              <a:rPr kumimoji="1" lang="sl-SI" altLang="en-US" sz="2400">
                <a:solidFill>
                  <a:srgbClr val="000000"/>
                </a:solidFill>
                <a:latin typeface="Times New Roman" pitchFamily="18" charset="0"/>
                <a:cs typeface="Arial" charset="0"/>
              </a:rPr>
              <a:t>Nastaja mešanica odprtosti v izražanju mnenj in </a:t>
            </a:r>
            <a:endParaRPr kumimoji="1" lang="sl-SI" altLang="en-US" sz="2400">
              <a:solidFill>
                <a:srgbClr val="000000"/>
              </a:solidFill>
              <a:latin typeface="Times New Roman" pitchFamily="18" charset="0"/>
            </a:endParaRPr>
          </a:p>
          <a:p>
            <a:pPr algn="just" fontAlgn="base">
              <a:spcBef>
                <a:spcPct val="0"/>
              </a:spcBef>
              <a:spcAft>
                <a:spcPct val="0"/>
              </a:spcAft>
              <a:buFontTx/>
              <a:buChar char="•"/>
            </a:pPr>
            <a:r>
              <a:rPr kumimoji="1" lang="sl-SI" altLang="en-US" sz="2400">
                <a:solidFill>
                  <a:srgbClr val="000000"/>
                </a:solidFill>
                <a:latin typeface="Times New Roman" pitchFamily="18" charset="0"/>
              </a:rPr>
              <a:t>  </a:t>
            </a:r>
            <a:r>
              <a:rPr kumimoji="1" lang="sl-SI" altLang="en-US" sz="2400">
                <a:solidFill>
                  <a:srgbClr val="000000"/>
                </a:solidFill>
                <a:latin typeface="Times New Roman" pitchFamily="18" charset="0"/>
                <a:cs typeface="Arial" charset="0"/>
              </a:rPr>
              <a:t>medsebojne povezanosti</a:t>
            </a:r>
            <a:endParaRPr kumimoji="1" lang="sl-SI" altLang="en-US" sz="2400">
              <a:solidFill>
                <a:srgbClr val="000000"/>
              </a:solidFill>
              <a:latin typeface="Times New Roman" pitchFamily="18" charset="0"/>
              <a:cs typeface="Times New Roman" pitchFamily="18" charset="0"/>
            </a:endParaRPr>
          </a:p>
          <a:p>
            <a:pPr fontAlgn="base">
              <a:spcBef>
                <a:spcPct val="0"/>
              </a:spcBef>
              <a:spcAft>
                <a:spcPct val="0"/>
              </a:spcAft>
              <a:buFont typeface="Wingdings" pitchFamily="2" charset="2"/>
              <a:buChar char="Ø"/>
            </a:pPr>
            <a:r>
              <a:rPr kumimoji="1" lang="sl-SI" altLang="en-US" sz="2400">
                <a:solidFill>
                  <a:srgbClr val="000000"/>
                </a:solidFill>
                <a:latin typeface="Times New Roman" pitchFamily="18" charset="0"/>
                <a:cs typeface="Arial" charset="0"/>
              </a:rPr>
              <a:t>Stil vodenja je demokratičen – vodja pritegne člane </a:t>
            </a:r>
            <a:r>
              <a:rPr kumimoji="1" lang="sl-SI" altLang="en-US" sz="2400">
                <a:solidFill>
                  <a:srgbClr val="000000"/>
                </a:solidFill>
                <a:latin typeface="Times New Roman" pitchFamily="18" charset="0"/>
              </a:rPr>
              <a:t> </a:t>
            </a:r>
          </a:p>
          <a:p>
            <a:pPr fontAlgn="base">
              <a:spcBef>
                <a:spcPct val="0"/>
              </a:spcBef>
              <a:spcAft>
                <a:spcPct val="0"/>
              </a:spcAft>
              <a:buFont typeface="Wingdings" pitchFamily="2" charset="2"/>
              <a:buNone/>
            </a:pPr>
            <a:r>
              <a:rPr kumimoji="1" lang="sl-SI" altLang="en-US" sz="2400">
                <a:solidFill>
                  <a:srgbClr val="000000"/>
                </a:solidFill>
                <a:latin typeface="Times New Roman" pitchFamily="18" charset="0"/>
              </a:rPr>
              <a:t>    </a:t>
            </a:r>
            <a:r>
              <a:rPr kumimoji="1" lang="sl-SI" altLang="en-US" sz="2400">
                <a:solidFill>
                  <a:srgbClr val="000000"/>
                </a:solidFill>
                <a:latin typeface="Times New Roman" pitchFamily="18" charset="0"/>
                <a:cs typeface="Arial" charset="0"/>
              </a:rPr>
              <a:t>k sodelovanju</a:t>
            </a:r>
            <a:r>
              <a:rPr kumimoji="1" lang="sl-SI" altLang="en-US" sz="2400">
                <a:solidFill>
                  <a:srgbClr val="000000"/>
                </a:solidFill>
                <a:latin typeface="Times New Roman" pitchFamily="18" charset="0"/>
              </a:rPr>
              <a:t> </a:t>
            </a:r>
          </a:p>
        </p:txBody>
      </p:sp>
      <p:sp>
        <p:nvSpPr>
          <p:cNvPr id="53251" name="Rectangle 3"/>
          <p:cNvSpPr>
            <a:spLocks noGrp="1" noChangeArrowheads="1"/>
          </p:cNvSpPr>
          <p:nvPr>
            <p:ph type="title"/>
          </p:nvPr>
        </p:nvSpPr>
        <p:spPr>
          <a:xfrm>
            <a:off x="2971800" y="0"/>
            <a:ext cx="7467600" cy="1143000"/>
          </a:xfrm>
        </p:spPr>
        <p:txBody>
          <a:bodyPr/>
          <a:lstStyle/>
          <a:p>
            <a:pPr algn="ctr"/>
            <a:r>
              <a:rPr lang="sl-SI" altLang="en-US" sz="3400" b="1">
                <a:latin typeface="Times New Roman" pitchFamily="18" charset="0"/>
              </a:rPr>
              <a:t>RAZVOJ SKUPINE</a:t>
            </a:r>
            <a:endParaRPr lang="en-US" altLang="en-US" sz="3400" b="1">
              <a:latin typeface="Times New Roman" pitchFamily="18" charset="0"/>
            </a:endParaRPr>
          </a:p>
        </p:txBody>
      </p:sp>
      <p:sp>
        <p:nvSpPr>
          <p:cNvPr id="53252" name="Rectangle 4"/>
          <p:cNvSpPr>
            <a:spLocks noGrp="1" noChangeArrowheads="1"/>
          </p:cNvSpPr>
          <p:nvPr>
            <p:ph type="body" sz="half" idx="1"/>
          </p:nvPr>
        </p:nvSpPr>
        <p:spPr>
          <a:xfrm>
            <a:off x="2667000" y="1600200"/>
            <a:ext cx="7772400" cy="1790700"/>
          </a:xfrm>
        </p:spPr>
        <p:txBody>
          <a:bodyPr/>
          <a:lstStyle/>
          <a:p>
            <a:pPr>
              <a:buFont typeface="Wingdings" pitchFamily="2" charset="2"/>
              <a:buNone/>
            </a:pPr>
            <a:r>
              <a:rPr lang="sl-SI" altLang="en-US">
                <a:latin typeface="Times New Roman" pitchFamily="18" charset="0"/>
              </a:rPr>
              <a:t>   3. </a:t>
            </a:r>
            <a:r>
              <a:rPr lang="sl-SI" altLang="en-US">
                <a:latin typeface="Times New Roman" pitchFamily="18" charset="0"/>
                <a:cs typeface="Arial" charset="0"/>
              </a:rPr>
              <a:t>Pristajanje – sodelovanje članov in vodje pri nastajanju skupnih norm in vlog</a:t>
            </a:r>
            <a:r>
              <a:rPr lang="sl-SI" altLang="en-US">
                <a:latin typeface="Times New Roman" pitchFamily="18" charset="0"/>
              </a:rPr>
              <a:t> </a:t>
            </a:r>
            <a:endParaRPr lang="en-US" altLang="en-US">
              <a:latin typeface="Times New Roman" pitchFamily="18" charset="0"/>
            </a:endParaRPr>
          </a:p>
        </p:txBody>
      </p:sp>
      <p:sp>
        <p:nvSpPr>
          <p:cNvPr id="53253" name="Rectangle 5"/>
          <p:cNvSpPr>
            <a:spLocks noGrp="1" noChangeArrowheads="1"/>
          </p:cNvSpPr>
          <p:nvPr>
            <p:ph sz="half" idx="2"/>
          </p:nvPr>
        </p:nvSpPr>
        <p:spPr>
          <a:xfrm>
            <a:off x="2667000" y="3733800"/>
            <a:ext cx="7772400" cy="2743200"/>
          </a:xfrm>
        </p:spPr>
        <p:txBody>
          <a:bodyPr/>
          <a:lstStyle/>
          <a:p>
            <a:pPr algn="just">
              <a:buFont typeface="Wingdings" pitchFamily="2" charset="2"/>
              <a:buNone/>
            </a:pPr>
            <a:r>
              <a:rPr lang="sl-SI" altLang="en-US" sz="2400">
                <a:solidFill>
                  <a:srgbClr val="CCFFCC"/>
                </a:solidFill>
                <a:latin typeface="Times New Roman" pitchFamily="18" charset="0"/>
              </a:rPr>
              <a:t>  </a:t>
            </a:r>
            <a:endParaRPr lang="en-US" altLang="en-US" sz="2400">
              <a:solidFill>
                <a:srgbClr val="CCFFCC"/>
              </a:solidFill>
              <a:latin typeface="Times New Roman" pitchFamily="18" charset="0"/>
            </a:endParaRPr>
          </a:p>
        </p:txBody>
      </p:sp>
    </p:spTree>
    <p:extLst>
      <p:ext uri="{BB962C8B-B14F-4D97-AF65-F5344CB8AC3E}">
        <p14:creationId xmlns:p14="http://schemas.microsoft.com/office/powerpoint/2010/main" val="352441158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blackWhite">
          <a:xfrm>
            <a:off x="1774825" y="3284538"/>
            <a:ext cx="8001000" cy="32004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fontAlgn="base">
              <a:spcBef>
                <a:spcPct val="0"/>
              </a:spcBef>
              <a:spcAft>
                <a:spcPct val="0"/>
              </a:spcAft>
              <a:buFontTx/>
              <a:buChar char="•"/>
            </a:pPr>
            <a:r>
              <a:rPr kumimoji="1" lang="sl-SI" altLang="en-US" sz="2400">
                <a:solidFill>
                  <a:srgbClr val="000000"/>
                </a:solidFill>
                <a:latin typeface="Times New Roman" pitchFamily="18" charset="0"/>
              </a:rPr>
              <a:t> </a:t>
            </a:r>
            <a:r>
              <a:rPr kumimoji="1" lang="sl-SI" altLang="en-US" sz="2400">
                <a:solidFill>
                  <a:srgbClr val="000000"/>
                </a:solidFill>
                <a:latin typeface="Times New Roman" pitchFamily="18" charset="0"/>
                <a:cs typeface="Arial" charset="0"/>
              </a:rPr>
              <a:t>Člani sodelujejo med seboj</a:t>
            </a:r>
            <a:endParaRPr kumimoji="1" lang="sl-SI" altLang="en-US" sz="2400">
              <a:solidFill>
                <a:srgbClr val="000000"/>
              </a:solidFill>
              <a:latin typeface="Times New Roman" pitchFamily="18" charset="0"/>
              <a:cs typeface="Times New Roman" pitchFamily="18" charset="0"/>
            </a:endParaRPr>
          </a:p>
          <a:p>
            <a:pPr algn="just" fontAlgn="base">
              <a:spcBef>
                <a:spcPct val="0"/>
              </a:spcBef>
              <a:spcAft>
                <a:spcPct val="0"/>
              </a:spcAft>
              <a:buFontTx/>
              <a:buChar char="•"/>
            </a:pPr>
            <a:r>
              <a:rPr kumimoji="1" lang="sl-SI" altLang="en-US" sz="2400">
                <a:solidFill>
                  <a:srgbClr val="000000"/>
                </a:solidFill>
                <a:latin typeface="Times New Roman" pitchFamily="18" charset="0"/>
                <a:cs typeface="Arial" charset="0"/>
              </a:rPr>
              <a:t> Razvije se zaupanje</a:t>
            </a:r>
            <a:endParaRPr kumimoji="1" lang="sl-SI" altLang="en-US" sz="2400">
              <a:solidFill>
                <a:srgbClr val="000000"/>
              </a:solidFill>
              <a:latin typeface="Times New Roman" pitchFamily="18" charset="0"/>
              <a:cs typeface="Times New Roman" pitchFamily="18" charset="0"/>
            </a:endParaRPr>
          </a:p>
          <a:p>
            <a:pPr algn="just" fontAlgn="base">
              <a:spcBef>
                <a:spcPct val="0"/>
              </a:spcBef>
              <a:spcAft>
                <a:spcPct val="0"/>
              </a:spcAft>
              <a:buFontTx/>
              <a:buChar char="•"/>
            </a:pPr>
            <a:r>
              <a:rPr kumimoji="1" lang="sl-SI" altLang="en-US" sz="2400">
                <a:solidFill>
                  <a:srgbClr val="000000"/>
                </a:solidFill>
                <a:latin typeface="Times New Roman" pitchFamily="18" charset="0"/>
                <a:cs typeface="Times New Roman" pitchFamily="18" charset="0"/>
              </a:rPr>
              <a:t> </a:t>
            </a:r>
            <a:r>
              <a:rPr kumimoji="1" lang="sl-SI" altLang="en-US" sz="2400">
                <a:solidFill>
                  <a:srgbClr val="000000"/>
                </a:solidFill>
                <a:latin typeface="Times New Roman" pitchFamily="18" charset="0"/>
                <a:cs typeface="Arial" charset="0"/>
              </a:rPr>
              <a:t>Cilji posameznikov, skupine in podjetja se uskladijo</a:t>
            </a:r>
            <a:endParaRPr kumimoji="1" lang="sl-SI" altLang="en-US" sz="2400">
              <a:solidFill>
                <a:srgbClr val="000000"/>
              </a:solidFill>
              <a:latin typeface="Times New Roman" pitchFamily="18" charset="0"/>
              <a:cs typeface="Times New Roman" pitchFamily="18" charset="0"/>
            </a:endParaRPr>
          </a:p>
          <a:p>
            <a:pPr algn="just" fontAlgn="base">
              <a:spcBef>
                <a:spcPct val="0"/>
              </a:spcBef>
              <a:spcAft>
                <a:spcPct val="0"/>
              </a:spcAft>
              <a:buFontTx/>
              <a:buChar char="•"/>
            </a:pPr>
            <a:r>
              <a:rPr kumimoji="1" lang="sl-SI" altLang="en-US" sz="2400">
                <a:solidFill>
                  <a:srgbClr val="000000"/>
                </a:solidFill>
                <a:latin typeface="Times New Roman" pitchFamily="18" charset="0"/>
              </a:rPr>
              <a:t> </a:t>
            </a:r>
            <a:r>
              <a:rPr kumimoji="1" lang="sl-SI" altLang="en-US" sz="2400">
                <a:solidFill>
                  <a:srgbClr val="000000"/>
                </a:solidFill>
                <a:latin typeface="Times New Roman" pitchFamily="18" charset="0"/>
                <a:cs typeface="Arial" charset="0"/>
              </a:rPr>
              <a:t>Vodja upošteva mnenja članov in daje ustrezna </a:t>
            </a:r>
            <a:r>
              <a:rPr kumimoji="1" lang="sl-SI" altLang="en-US" sz="2400">
                <a:solidFill>
                  <a:srgbClr val="000000"/>
                </a:solidFill>
                <a:latin typeface="Times New Roman" pitchFamily="18" charset="0"/>
              </a:rPr>
              <a:t> </a:t>
            </a:r>
            <a:r>
              <a:rPr kumimoji="1" lang="sl-SI" altLang="en-US" sz="2400">
                <a:solidFill>
                  <a:srgbClr val="000000"/>
                </a:solidFill>
                <a:latin typeface="Times New Roman" pitchFamily="18" charset="0"/>
                <a:cs typeface="Arial" charset="0"/>
              </a:rPr>
              <a:t>navodila</a:t>
            </a:r>
            <a:endParaRPr kumimoji="1" lang="sl-SI" altLang="en-US" sz="2400">
              <a:solidFill>
                <a:srgbClr val="000000"/>
              </a:solidFill>
              <a:latin typeface="Times New Roman" pitchFamily="18" charset="0"/>
              <a:cs typeface="Times New Roman" pitchFamily="18" charset="0"/>
            </a:endParaRPr>
          </a:p>
          <a:p>
            <a:pPr algn="just" fontAlgn="base">
              <a:spcBef>
                <a:spcPct val="0"/>
              </a:spcBef>
              <a:spcAft>
                <a:spcPct val="0"/>
              </a:spcAft>
              <a:buFontTx/>
              <a:buChar char="•"/>
            </a:pPr>
            <a:r>
              <a:rPr kumimoji="1" lang="sl-SI" altLang="en-US" sz="2400">
                <a:solidFill>
                  <a:srgbClr val="000000"/>
                </a:solidFill>
                <a:latin typeface="Times New Roman" pitchFamily="18" charset="0"/>
                <a:cs typeface="Arial" charset="0"/>
              </a:rPr>
              <a:t> Vodenje je elastično, prilagojeno potrebam članov in </a:t>
            </a:r>
            <a:r>
              <a:rPr kumimoji="1" lang="sl-SI" altLang="en-US" sz="2400">
                <a:solidFill>
                  <a:srgbClr val="000000"/>
                </a:solidFill>
                <a:latin typeface="Times New Roman" pitchFamily="18" charset="0"/>
              </a:rPr>
              <a:t> </a:t>
            </a:r>
          </a:p>
          <a:p>
            <a:pPr algn="just" fontAlgn="base">
              <a:spcBef>
                <a:spcPct val="0"/>
              </a:spcBef>
              <a:spcAft>
                <a:spcPct val="0"/>
              </a:spcAft>
            </a:pPr>
            <a:r>
              <a:rPr kumimoji="1" lang="sl-SI" altLang="en-US" sz="2400">
                <a:solidFill>
                  <a:srgbClr val="000000"/>
                </a:solidFill>
                <a:latin typeface="Times New Roman" pitchFamily="18" charset="0"/>
              </a:rPr>
              <a:t>    </a:t>
            </a:r>
            <a:r>
              <a:rPr kumimoji="1" lang="sl-SI" altLang="en-US" sz="2400">
                <a:solidFill>
                  <a:srgbClr val="000000"/>
                </a:solidFill>
                <a:latin typeface="Times New Roman" pitchFamily="18" charset="0"/>
                <a:cs typeface="Arial" charset="0"/>
              </a:rPr>
              <a:t>naravi dela</a:t>
            </a:r>
            <a:r>
              <a:rPr kumimoji="1" lang="sl-SI" altLang="en-US" sz="2400">
                <a:solidFill>
                  <a:srgbClr val="000000"/>
                </a:solidFill>
                <a:latin typeface="Times New Roman" pitchFamily="18" charset="0"/>
              </a:rPr>
              <a:t> </a:t>
            </a:r>
          </a:p>
        </p:txBody>
      </p:sp>
      <p:sp>
        <p:nvSpPr>
          <p:cNvPr id="54275" name="Rectangle 3"/>
          <p:cNvSpPr>
            <a:spLocks noGrp="1" noChangeArrowheads="1"/>
          </p:cNvSpPr>
          <p:nvPr>
            <p:ph type="title"/>
          </p:nvPr>
        </p:nvSpPr>
        <p:spPr>
          <a:xfrm>
            <a:off x="2971800" y="0"/>
            <a:ext cx="7467600" cy="1143000"/>
          </a:xfrm>
        </p:spPr>
        <p:txBody>
          <a:bodyPr/>
          <a:lstStyle/>
          <a:p>
            <a:pPr algn="ctr"/>
            <a:r>
              <a:rPr lang="sl-SI" altLang="en-US" sz="3400" b="1">
                <a:latin typeface="Times New Roman" pitchFamily="18" charset="0"/>
              </a:rPr>
              <a:t>RAZVOJ SKUPINE</a:t>
            </a:r>
            <a:endParaRPr lang="en-US" altLang="en-US" sz="3400" b="1">
              <a:latin typeface="Times New Roman" pitchFamily="18" charset="0"/>
            </a:endParaRPr>
          </a:p>
        </p:txBody>
      </p:sp>
      <p:sp>
        <p:nvSpPr>
          <p:cNvPr id="54276" name="Rectangle 4"/>
          <p:cNvSpPr>
            <a:spLocks noGrp="1" noChangeArrowheads="1"/>
          </p:cNvSpPr>
          <p:nvPr>
            <p:ph type="body" sz="half" idx="1"/>
          </p:nvPr>
        </p:nvSpPr>
        <p:spPr>
          <a:xfrm>
            <a:off x="2667000" y="1600200"/>
            <a:ext cx="7772400" cy="1790700"/>
          </a:xfrm>
        </p:spPr>
        <p:txBody>
          <a:bodyPr/>
          <a:lstStyle/>
          <a:p>
            <a:pPr>
              <a:buFont typeface="Wingdings" pitchFamily="2" charset="2"/>
              <a:buNone/>
            </a:pPr>
            <a:r>
              <a:rPr lang="sl-SI" altLang="en-US">
                <a:latin typeface="Times New Roman" pitchFamily="18" charset="0"/>
              </a:rPr>
              <a:t>   4. </a:t>
            </a:r>
            <a:r>
              <a:rPr lang="sl-SI" altLang="en-US">
                <a:latin typeface="Times New Roman" pitchFamily="18" charset="0"/>
                <a:cs typeface="Arial" charset="0"/>
              </a:rPr>
              <a:t>Izvajanje – iskanje najboljših poti za doseganje zastavljenih ciljev</a:t>
            </a:r>
            <a:r>
              <a:rPr lang="sl-SI" altLang="en-US">
                <a:solidFill>
                  <a:srgbClr val="FFFFCC"/>
                </a:solidFill>
                <a:latin typeface="Comic Sans MS" pitchFamily="66" charset="0"/>
              </a:rPr>
              <a:t> </a:t>
            </a:r>
            <a:endParaRPr lang="en-US" altLang="en-US">
              <a:solidFill>
                <a:srgbClr val="FFFFCC"/>
              </a:solidFill>
              <a:latin typeface="Comic Sans MS" pitchFamily="66" charset="0"/>
            </a:endParaRPr>
          </a:p>
        </p:txBody>
      </p:sp>
      <p:sp>
        <p:nvSpPr>
          <p:cNvPr id="54277" name="Rectangle 5"/>
          <p:cNvSpPr>
            <a:spLocks noGrp="1" noChangeArrowheads="1"/>
          </p:cNvSpPr>
          <p:nvPr>
            <p:ph sz="half" idx="2"/>
          </p:nvPr>
        </p:nvSpPr>
        <p:spPr>
          <a:xfrm>
            <a:off x="2667000" y="3733800"/>
            <a:ext cx="7772400" cy="2743200"/>
          </a:xfrm>
        </p:spPr>
        <p:txBody>
          <a:bodyPr/>
          <a:lstStyle/>
          <a:p>
            <a:pPr algn="just">
              <a:buFont typeface="Wingdings" pitchFamily="2" charset="2"/>
              <a:buNone/>
            </a:pPr>
            <a:r>
              <a:rPr lang="sl-SI" altLang="en-US" sz="2400">
                <a:solidFill>
                  <a:srgbClr val="CCFFCC"/>
                </a:solidFill>
                <a:latin typeface="Times New Roman" pitchFamily="18" charset="0"/>
              </a:rPr>
              <a:t>  </a:t>
            </a:r>
            <a:endParaRPr lang="en-US" altLang="en-US" sz="2400">
              <a:solidFill>
                <a:srgbClr val="CCFFCC"/>
              </a:solidFill>
              <a:latin typeface="Times New Roman" pitchFamily="18" charset="0"/>
            </a:endParaRPr>
          </a:p>
        </p:txBody>
      </p:sp>
    </p:spTree>
    <p:extLst>
      <p:ext uri="{BB962C8B-B14F-4D97-AF65-F5344CB8AC3E}">
        <p14:creationId xmlns:p14="http://schemas.microsoft.com/office/powerpoint/2010/main" val="50025199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971800" y="0"/>
            <a:ext cx="7467600" cy="1143000"/>
          </a:xfrm>
        </p:spPr>
        <p:txBody>
          <a:bodyPr/>
          <a:lstStyle/>
          <a:p>
            <a:pPr algn="ctr"/>
            <a:r>
              <a:rPr lang="sl-SI" altLang="en-US" sz="3400" b="1">
                <a:latin typeface="Times New Roman" pitchFamily="18" charset="0"/>
              </a:rPr>
              <a:t>SKUPINA JE UČINKOVITA</a:t>
            </a:r>
            <a:br>
              <a:rPr lang="sl-SI" altLang="en-US" sz="3400" b="1">
                <a:latin typeface="Times New Roman" pitchFamily="18" charset="0"/>
              </a:rPr>
            </a:br>
            <a:r>
              <a:rPr lang="sl-SI" altLang="en-US" sz="2500" b="1">
                <a:latin typeface="Times New Roman" pitchFamily="18" charset="0"/>
              </a:rPr>
              <a:t>ko člani:</a:t>
            </a:r>
            <a:endParaRPr lang="en-US" altLang="en-US" sz="3400" b="1">
              <a:latin typeface="Times New Roman" pitchFamily="18" charset="0"/>
            </a:endParaRPr>
          </a:p>
        </p:txBody>
      </p:sp>
      <p:sp>
        <p:nvSpPr>
          <p:cNvPr id="55299" name="Rectangle 3"/>
          <p:cNvSpPr>
            <a:spLocks noGrp="1" noChangeArrowheads="1"/>
          </p:cNvSpPr>
          <p:nvPr>
            <p:ph type="body" sz="half" idx="1"/>
          </p:nvPr>
        </p:nvSpPr>
        <p:spPr>
          <a:xfrm>
            <a:off x="2351089" y="1557339"/>
            <a:ext cx="7750175" cy="4421187"/>
          </a:xfrm>
        </p:spPr>
        <p:txBody>
          <a:bodyPr/>
          <a:lstStyle/>
          <a:p>
            <a:pPr algn="just"/>
            <a:r>
              <a:rPr lang="sl-SI" altLang="en-US" sz="2400" b="1">
                <a:latin typeface="Times New Roman" pitchFamily="18" charset="0"/>
                <a:cs typeface="Arial" charset="0"/>
              </a:rPr>
              <a:t>Vedo, zakaj je nastala – čutijo smisel</a:t>
            </a:r>
            <a:endParaRPr lang="sl-SI" altLang="en-US" sz="2400" b="1">
              <a:latin typeface="Times New Roman" pitchFamily="18" charset="0"/>
              <a:cs typeface="Times New Roman" pitchFamily="18" charset="0"/>
            </a:endParaRPr>
          </a:p>
          <a:p>
            <a:pPr algn="just"/>
            <a:r>
              <a:rPr lang="sl-SI" altLang="en-US" sz="2400" b="1">
                <a:latin typeface="Times New Roman" pitchFamily="18" charset="0"/>
                <a:cs typeface="Arial" charset="0"/>
              </a:rPr>
              <a:t>Sprejemajo postopke odločanja</a:t>
            </a:r>
            <a:endParaRPr lang="sl-SI" altLang="en-US" sz="2400" b="1">
              <a:latin typeface="Times New Roman" pitchFamily="18" charset="0"/>
              <a:cs typeface="Times New Roman" pitchFamily="18" charset="0"/>
            </a:endParaRPr>
          </a:p>
          <a:p>
            <a:pPr algn="just"/>
            <a:r>
              <a:rPr lang="sl-SI" altLang="en-US" sz="2400" b="1">
                <a:latin typeface="Times New Roman" pitchFamily="18" charset="0"/>
                <a:cs typeface="Arial" charset="0"/>
              </a:rPr>
              <a:t>Razvijajo zaupanje in odkritost v medsebojnih odnosih</a:t>
            </a:r>
            <a:endParaRPr lang="sl-SI" altLang="en-US" sz="2400" b="1">
              <a:latin typeface="Times New Roman" pitchFamily="18" charset="0"/>
              <a:cs typeface="Times New Roman" pitchFamily="18" charset="0"/>
            </a:endParaRPr>
          </a:p>
          <a:p>
            <a:pPr algn="just"/>
            <a:r>
              <a:rPr lang="sl-SI" altLang="en-US" sz="2400" b="1">
                <a:latin typeface="Times New Roman" pitchFamily="18" charset="0"/>
                <a:cs typeface="Arial" charset="0"/>
              </a:rPr>
              <a:t>Dajejo in sprejemajo pomoč v znanju in problemih</a:t>
            </a:r>
            <a:endParaRPr lang="sl-SI" altLang="en-US" sz="2400" b="1">
              <a:latin typeface="Times New Roman" pitchFamily="18" charset="0"/>
              <a:cs typeface="Times New Roman" pitchFamily="18" charset="0"/>
            </a:endParaRPr>
          </a:p>
          <a:p>
            <a:pPr algn="just"/>
            <a:r>
              <a:rPr lang="sl-SI" altLang="en-US" sz="2400" b="1">
                <a:latin typeface="Times New Roman" pitchFamily="18" charset="0"/>
                <a:cs typeface="Arial" charset="0"/>
              </a:rPr>
              <a:t>Čutijo povezanost in samostojnost hkrati</a:t>
            </a:r>
            <a:endParaRPr lang="sl-SI" altLang="en-US" sz="2400" b="1">
              <a:latin typeface="Times New Roman" pitchFamily="18" charset="0"/>
              <a:cs typeface="Times New Roman" pitchFamily="18" charset="0"/>
            </a:endParaRPr>
          </a:p>
          <a:p>
            <a:pPr algn="just"/>
            <a:r>
              <a:rPr lang="sl-SI" altLang="en-US" sz="2400" b="1">
                <a:latin typeface="Times New Roman" pitchFamily="18" charset="0"/>
                <a:cs typeface="Arial" charset="0"/>
              </a:rPr>
              <a:t>Sprejemajo nasprotja in so jih pripravljeni reševati</a:t>
            </a:r>
            <a:endParaRPr lang="sl-SI" altLang="en-US" sz="2400" b="1">
              <a:latin typeface="Times New Roman" pitchFamily="18" charset="0"/>
              <a:cs typeface="Times New Roman" pitchFamily="18" charset="0"/>
            </a:endParaRPr>
          </a:p>
          <a:p>
            <a:pPr algn="just"/>
            <a:r>
              <a:rPr lang="sl-SI" altLang="en-US" sz="2400" b="1">
                <a:latin typeface="Times New Roman" pitchFamily="18" charset="0"/>
                <a:cs typeface="Arial" charset="0"/>
              </a:rPr>
              <a:t>Čutijo potrebo po izboljšanju delovanja skupine</a:t>
            </a:r>
            <a:endParaRPr lang="sl-SI" altLang="en-US" sz="2400" b="1">
              <a:latin typeface="Times New Roman" pitchFamily="18" charset="0"/>
              <a:cs typeface="Times New Roman" pitchFamily="18" charset="0"/>
            </a:endParaRPr>
          </a:p>
          <a:p>
            <a:r>
              <a:rPr lang="sl-SI" altLang="en-US" sz="2400" b="1">
                <a:latin typeface="Times New Roman" pitchFamily="18" charset="0"/>
                <a:cs typeface="Arial" charset="0"/>
              </a:rPr>
              <a:t>Skupaj z vodjo hočejo doseči zastavljene </a:t>
            </a:r>
            <a:r>
              <a:rPr lang="sl-SI" altLang="en-US" sz="2400" b="1">
                <a:latin typeface="Times New Roman" pitchFamily="18" charset="0"/>
              </a:rPr>
              <a:t> </a:t>
            </a:r>
          </a:p>
          <a:p>
            <a:pPr>
              <a:buFont typeface="Wingdings" pitchFamily="2" charset="2"/>
              <a:buNone/>
            </a:pPr>
            <a:r>
              <a:rPr lang="sl-SI" altLang="en-US" sz="2400" b="1">
                <a:latin typeface="Times New Roman" pitchFamily="18" charset="0"/>
              </a:rPr>
              <a:t>      </a:t>
            </a:r>
            <a:r>
              <a:rPr lang="sl-SI" altLang="en-US" sz="2400" b="1">
                <a:latin typeface="Times New Roman" pitchFamily="18" charset="0"/>
                <a:cs typeface="Arial" charset="0"/>
              </a:rPr>
              <a:t>cilje in rezultate</a:t>
            </a:r>
            <a:r>
              <a:rPr lang="sl-SI" altLang="en-US" sz="2400" b="1">
                <a:latin typeface="Times New Roman" pitchFamily="18" charset="0"/>
              </a:rPr>
              <a:t> </a:t>
            </a:r>
            <a:endParaRPr lang="en-US" altLang="en-US" sz="2400" b="1">
              <a:latin typeface="Times New Roman" pitchFamily="18" charset="0"/>
            </a:endParaRPr>
          </a:p>
        </p:txBody>
      </p:sp>
      <p:sp>
        <p:nvSpPr>
          <p:cNvPr id="55300" name="Rectangle 4"/>
          <p:cNvSpPr>
            <a:spLocks noGrp="1" noChangeArrowheads="1"/>
          </p:cNvSpPr>
          <p:nvPr>
            <p:ph sz="half" idx="2"/>
          </p:nvPr>
        </p:nvSpPr>
        <p:spPr>
          <a:xfrm>
            <a:off x="2667000" y="3733800"/>
            <a:ext cx="7772400" cy="2743200"/>
          </a:xfrm>
        </p:spPr>
        <p:txBody>
          <a:bodyPr/>
          <a:lstStyle/>
          <a:p>
            <a:pPr algn="just">
              <a:buFont typeface="Wingdings" pitchFamily="2" charset="2"/>
              <a:buNone/>
            </a:pPr>
            <a:r>
              <a:rPr lang="sl-SI" altLang="en-US" sz="2400">
                <a:solidFill>
                  <a:srgbClr val="CCFFCC"/>
                </a:solidFill>
                <a:latin typeface="Times New Roman" pitchFamily="18" charset="0"/>
              </a:rPr>
              <a:t>  </a:t>
            </a:r>
            <a:endParaRPr lang="en-US" altLang="en-US" sz="2400">
              <a:solidFill>
                <a:srgbClr val="CCFFCC"/>
              </a:solidFill>
              <a:latin typeface="Times New Roman" pitchFamily="18" charset="0"/>
            </a:endParaRPr>
          </a:p>
        </p:txBody>
      </p:sp>
      <p:pic>
        <p:nvPicPr>
          <p:cNvPr id="55305" name="Picture 9" descr="i1_a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0" y="5153026"/>
            <a:ext cx="2571750"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89648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blackWhite">
          <a:xfrm>
            <a:off x="1919288" y="4005263"/>
            <a:ext cx="8001000" cy="21336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fontAlgn="base">
              <a:spcBef>
                <a:spcPct val="0"/>
              </a:spcBef>
              <a:spcAft>
                <a:spcPct val="0"/>
              </a:spcAft>
              <a:buFontTx/>
              <a:buChar char="•"/>
            </a:pPr>
            <a:r>
              <a:rPr kumimoji="1" lang="sl-SI" altLang="en-US" sz="2400">
                <a:solidFill>
                  <a:srgbClr val="000000"/>
                </a:solidFill>
                <a:latin typeface="Times New Roman" pitchFamily="18" charset="0"/>
              </a:rPr>
              <a:t>    </a:t>
            </a:r>
            <a:r>
              <a:rPr kumimoji="1" lang="sl-SI" altLang="en-US" sz="2400">
                <a:solidFill>
                  <a:srgbClr val="000000"/>
                </a:solidFill>
                <a:latin typeface="Times New Roman" pitchFamily="18" charset="0"/>
                <a:cs typeface="Times New Roman" pitchFamily="18" charset="0"/>
              </a:rPr>
              <a:t>Cilji posameznikov se morajo nujno pokrivati s ciljem </a:t>
            </a:r>
            <a:endParaRPr kumimoji="1" lang="sl-SI" altLang="en-US" sz="2400">
              <a:solidFill>
                <a:srgbClr val="000000"/>
              </a:solidFill>
              <a:latin typeface="Times New Roman" pitchFamily="18" charset="0"/>
            </a:endParaRPr>
          </a:p>
          <a:p>
            <a:pPr algn="just" fontAlgn="base">
              <a:spcBef>
                <a:spcPct val="0"/>
              </a:spcBef>
              <a:spcAft>
                <a:spcPct val="0"/>
              </a:spcAft>
            </a:pPr>
            <a:r>
              <a:rPr kumimoji="1" lang="sl-SI" altLang="en-US" sz="2400">
                <a:solidFill>
                  <a:srgbClr val="000000"/>
                </a:solidFill>
                <a:latin typeface="Times New Roman" pitchFamily="18" charset="0"/>
                <a:cs typeface="Times New Roman" pitchFamily="18" charset="0"/>
              </a:rPr>
              <a:t>     teama</a:t>
            </a:r>
            <a:r>
              <a:rPr kumimoji="1" lang="sl-SI" altLang="en-US" sz="2400">
                <a:solidFill>
                  <a:srgbClr val="000000"/>
                </a:solidFill>
                <a:latin typeface="Times New Roman" pitchFamily="18" charset="0"/>
              </a:rPr>
              <a:t> </a:t>
            </a:r>
          </a:p>
          <a:p>
            <a:pPr algn="just" fontAlgn="base">
              <a:spcBef>
                <a:spcPct val="0"/>
              </a:spcBef>
              <a:spcAft>
                <a:spcPct val="0"/>
              </a:spcAft>
            </a:pPr>
            <a:endParaRPr kumimoji="1" lang="sl-SI" altLang="en-US" sz="2400">
              <a:solidFill>
                <a:srgbClr val="000000"/>
              </a:solidFill>
            </a:endParaRPr>
          </a:p>
        </p:txBody>
      </p:sp>
      <p:sp>
        <p:nvSpPr>
          <p:cNvPr id="56323" name="Rectangle 3"/>
          <p:cNvSpPr>
            <a:spLocks noGrp="1" noChangeArrowheads="1"/>
          </p:cNvSpPr>
          <p:nvPr>
            <p:ph type="title"/>
          </p:nvPr>
        </p:nvSpPr>
        <p:spPr>
          <a:xfrm>
            <a:off x="2971800" y="0"/>
            <a:ext cx="7467600" cy="1143000"/>
          </a:xfrm>
        </p:spPr>
        <p:txBody>
          <a:bodyPr/>
          <a:lstStyle/>
          <a:p>
            <a:pPr algn="ctr"/>
            <a:r>
              <a:rPr lang="sl-SI" altLang="en-US" sz="3400" b="1">
                <a:latin typeface="Times New Roman" pitchFamily="18" charset="0"/>
              </a:rPr>
              <a:t>TEAMI</a:t>
            </a:r>
            <a:endParaRPr lang="en-US" altLang="en-US" sz="3400" b="1">
              <a:latin typeface="Times New Roman" pitchFamily="18" charset="0"/>
            </a:endParaRPr>
          </a:p>
        </p:txBody>
      </p:sp>
      <p:sp>
        <p:nvSpPr>
          <p:cNvPr id="56324" name="Rectangle 4"/>
          <p:cNvSpPr>
            <a:spLocks noGrp="1" noChangeArrowheads="1"/>
          </p:cNvSpPr>
          <p:nvPr>
            <p:ph type="body" sz="half" idx="1"/>
          </p:nvPr>
        </p:nvSpPr>
        <p:spPr>
          <a:xfrm>
            <a:off x="2667000" y="1600200"/>
            <a:ext cx="7772400" cy="1790700"/>
          </a:xfrm>
        </p:spPr>
        <p:txBody>
          <a:bodyPr/>
          <a:lstStyle/>
          <a:p>
            <a:pPr>
              <a:buFont typeface="Wingdings" pitchFamily="2" charset="2"/>
              <a:buNone/>
            </a:pPr>
            <a:r>
              <a:rPr lang="sl-SI" altLang="en-US">
                <a:latin typeface="Times New Roman" pitchFamily="18" charset="0"/>
              </a:rPr>
              <a:t>  </a:t>
            </a:r>
            <a:r>
              <a:rPr lang="sl-SI" altLang="en-US">
                <a:latin typeface="Times New Roman" pitchFamily="18" charset="0"/>
                <a:cs typeface="Times New Roman" pitchFamily="18" charset="0"/>
              </a:rPr>
              <a:t>Team je skupina, za katero je značilno, da vsi njeni člani sodelujejo pri odločanju in si med seboj pomagajo pri opredeljevanju in doseganju ciljev</a:t>
            </a:r>
            <a:r>
              <a:rPr lang="sl-SI" altLang="en-US">
                <a:latin typeface="Times New Roman" pitchFamily="18" charset="0"/>
              </a:rPr>
              <a:t> </a:t>
            </a:r>
            <a:endParaRPr lang="en-US" altLang="en-US">
              <a:latin typeface="Times New Roman" pitchFamily="18" charset="0"/>
            </a:endParaRPr>
          </a:p>
        </p:txBody>
      </p:sp>
      <p:sp>
        <p:nvSpPr>
          <p:cNvPr id="56325" name="Rectangle 5"/>
          <p:cNvSpPr>
            <a:spLocks noGrp="1" noChangeArrowheads="1"/>
          </p:cNvSpPr>
          <p:nvPr>
            <p:ph sz="half" idx="2"/>
          </p:nvPr>
        </p:nvSpPr>
        <p:spPr>
          <a:xfrm>
            <a:off x="2667000" y="3733800"/>
            <a:ext cx="7772400" cy="2743200"/>
          </a:xfrm>
        </p:spPr>
        <p:txBody>
          <a:bodyPr/>
          <a:lstStyle/>
          <a:p>
            <a:pPr algn="just">
              <a:buFont typeface="Wingdings" pitchFamily="2" charset="2"/>
              <a:buNone/>
            </a:pPr>
            <a:r>
              <a:rPr lang="sl-SI" altLang="en-US" sz="2400">
                <a:solidFill>
                  <a:srgbClr val="CCFFCC"/>
                </a:solidFill>
                <a:latin typeface="Times New Roman" pitchFamily="18" charset="0"/>
              </a:rPr>
              <a:t>  </a:t>
            </a:r>
            <a:endParaRPr lang="en-US" altLang="en-US" sz="2400">
              <a:solidFill>
                <a:srgbClr val="CCFFCC"/>
              </a:solidFill>
              <a:latin typeface="Times New Roman" pitchFamily="18" charset="0"/>
            </a:endParaRPr>
          </a:p>
        </p:txBody>
      </p:sp>
      <p:pic>
        <p:nvPicPr>
          <p:cNvPr id="56328" name="Picture 8" descr="rok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575" y="46039"/>
            <a:ext cx="1422400" cy="165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3326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971800" y="0"/>
            <a:ext cx="7467600" cy="838200"/>
          </a:xfrm>
        </p:spPr>
        <p:txBody>
          <a:bodyPr/>
          <a:lstStyle/>
          <a:p>
            <a:pPr algn="ctr"/>
            <a:r>
              <a:rPr lang="sl-SI" altLang="en-US" sz="3400" b="1">
                <a:latin typeface="Times New Roman" pitchFamily="18" charset="0"/>
              </a:rPr>
              <a:t>Razlike med skupino in teamom</a:t>
            </a:r>
            <a:endParaRPr lang="en-US" altLang="en-US" sz="3400" b="1">
              <a:latin typeface="Times New Roman" pitchFamily="18" charset="0"/>
            </a:endParaRPr>
          </a:p>
        </p:txBody>
      </p:sp>
      <p:sp>
        <p:nvSpPr>
          <p:cNvPr id="57347" name="Rectangle 3"/>
          <p:cNvSpPr>
            <a:spLocks noGrp="1" noChangeArrowheads="1"/>
          </p:cNvSpPr>
          <p:nvPr>
            <p:ph type="body" sz="half" idx="1"/>
          </p:nvPr>
        </p:nvSpPr>
        <p:spPr>
          <a:xfrm>
            <a:off x="1752600" y="1600200"/>
            <a:ext cx="8915400" cy="5257800"/>
          </a:xfrm>
        </p:spPr>
        <p:txBody>
          <a:bodyPr/>
          <a:lstStyle/>
          <a:p>
            <a:pPr algn="just">
              <a:buFont typeface="Wingdings" pitchFamily="2" charset="2"/>
              <a:buNone/>
            </a:pPr>
            <a:endParaRPr lang="sl-SI" altLang="en-US" b="1">
              <a:solidFill>
                <a:srgbClr val="FFFFCC"/>
              </a:solidFill>
              <a:latin typeface="Comic Sans MS" pitchFamily="66" charset="0"/>
            </a:endParaRPr>
          </a:p>
        </p:txBody>
      </p:sp>
      <p:sp>
        <p:nvSpPr>
          <p:cNvPr id="57348" name="Rectangle 4"/>
          <p:cNvSpPr>
            <a:spLocks noGrp="1" noChangeArrowheads="1"/>
          </p:cNvSpPr>
          <p:nvPr>
            <p:ph sz="half" idx="2"/>
          </p:nvPr>
        </p:nvSpPr>
        <p:spPr>
          <a:xfrm>
            <a:off x="2667000" y="3733800"/>
            <a:ext cx="7772400" cy="2743200"/>
          </a:xfrm>
        </p:spPr>
        <p:txBody>
          <a:bodyPr/>
          <a:lstStyle/>
          <a:p>
            <a:pPr algn="just">
              <a:buFont typeface="Wingdings" pitchFamily="2" charset="2"/>
              <a:buNone/>
            </a:pPr>
            <a:r>
              <a:rPr lang="sl-SI" altLang="en-US" sz="2400">
                <a:solidFill>
                  <a:srgbClr val="CCFFCC"/>
                </a:solidFill>
                <a:latin typeface="Times New Roman" pitchFamily="18" charset="0"/>
              </a:rPr>
              <a:t>  </a:t>
            </a:r>
            <a:endParaRPr lang="en-US" altLang="en-US" sz="2400">
              <a:solidFill>
                <a:srgbClr val="CCFFCC"/>
              </a:solidFill>
              <a:latin typeface="Times New Roman" pitchFamily="18" charset="0"/>
            </a:endParaRPr>
          </a:p>
        </p:txBody>
      </p:sp>
      <p:grpSp>
        <p:nvGrpSpPr>
          <p:cNvPr id="57350" name="Group 6"/>
          <p:cNvGrpSpPr>
            <a:grpSpLocks/>
          </p:cNvGrpSpPr>
          <p:nvPr/>
        </p:nvGrpSpPr>
        <p:grpSpPr bwMode="auto">
          <a:xfrm>
            <a:off x="1905000" y="762001"/>
            <a:ext cx="7791450" cy="5330825"/>
            <a:chOff x="-3" y="-3"/>
            <a:chExt cx="3993" cy="4363"/>
          </a:xfrm>
        </p:grpSpPr>
        <p:grpSp>
          <p:nvGrpSpPr>
            <p:cNvPr id="57351" name="Group 7"/>
            <p:cNvGrpSpPr>
              <a:grpSpLocks/>
            </p:cNvGrpSpPr>
            <p:nvPr/>
          </p:nvGrpSpPr>
          <p:grpSpPr bwMode="auto">
            <a:xfrm>
              <a:off x="0" y="0"/>
              <a:ext cx="3987" cy="4357"/>
              <a:chOff x="0" y="0"/>
              <a:chExt cx="3987" cy="4357"/>
            </a:xfrm>
          </p:grpSpPr>
          <p:grpSp>
            <p:nvGrpSpPr>
              <p:cNvPr id="57352" name="Group 8"/>
              <p:cNvGrpSpPr>
                <a:grpSpLocks/>
              </p:cNvGrpSpPr>
              <p:nvPr/>
            </p:nvGrpSpPr>
            <p:grpSpPr bwMode="auto">
              <a:xfrm>
                <a:off x="0" y="0"/>
                <a:ext cx="1329" cy="403"/>
                <a:chOff x="0" y="0"/>
                <a:chExt cx="1329" cy="403"/>
              </a:xfrm>
            </p:grpSpPr>
            <p:sp>
              <p:nvSpPr>
                <p:cNvPr id="57353" name="Rectangle 9"/>
                <p:cNvSpPr>
                  <a:spLocks noChangeArrowheads="1"/>
                </p:cNvSpPr>
                <p:nvPr/>
              </p:nvSpPr>
              <p:spPr bwMode="auto">
                <a:xfrm>
                  <a:off x="28" y="0"/>
                  <a:ext cx="127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kumimoji="1" lang="en-US" altLang="en-US" sz="2000">
                      <a:solidFill>
                        <a:srgbClr val="000000"/>
                      </a:solidFill>
                      <a:latin typeface="Times New Roman" pitchFamily="18" charset="0"/>
                      <a:cs typeface="Times New Roman" pitchFamily="18" charset="0"/>
                    </a:rPr>
                    <a:t> </a:t>
                  </a:r>
                </a:p>
                <a:p>
                  <a:pPr eaLnBrk="0" fontAlgn="base" hangingPunct="0">
                    <a:spcBef>
                      <a:spcPct val="0"/>
                    </a:spcBef>
                    <a:spcAft>
                      <a:spcPct val="0"/>
                    </a:spcAft>
                  </a:pPr>
                  <a:endParaRPr kumimoji="1" lang="en-US" altLang="en-US" sz="2000">
                    <a:solidFill>
                      <a:srgbClr val="000000"/>
                    </a:solidFill>
                    <a:latin typeface="Times New Roman" pitchFamily="18" charset="0"/>
                  </a:endParaRPr>
                </a:p>
              </p:txBody>
            </p:sp>
            <p:sp>
              <p:nvSpPr>
                <p:cNvPr id="57354" name="Rectangle 10"/>
                <p:cNvSpPr>
                  <a:spLocks noChangeArrowheads="1"/>
                </p:cNvSpPr>
                <p:nvPr/>
              </p:nvSpPr>
              <p:spPr bwMode="auto">
                <a:xfrm>
                  <a:off x="0" y="0"/>
                  <a:ext cx="1329"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grpSp>
            <p:nvGrpSpPr>
              <p:cNvPr id="57355" name="Group 11"/>
              <p:cNvGrpSpPr>
                <a:grpSpLocks/>
              </p:cNvGrpSpPr>
              <p:nvPr/>
            </p:nvGrpSpPr>
            <p:grpSpPr bwMode="auto">
              <a:xfrm>
                <a:off x="1329" y="0"/>
                <a:ext cx="1329" cy="403"/>
                <a:chOff x="1329" y="0"/>
                <a:chExt cx="1329" cy="403"/>
              </a:xfrm>
            </p:grpSpPr>
            <p:sp>
              <p:nvSpPr>
                <p:cNvPr id="57356" name="Rectangle 12"/>
                <p:cNvSpPr>
                  <a:spLocks noChangeArrowheads="1"/>
                </p:cNvSpPr>
                <p:nvPr/>
              </p:nvSpPr>
              <p:spPr bwMode="auto">
                <a:xfrm>
                  <a:off x="1329" y="0"/>
                  <a:ext cx="1329" cy="403"/>
                </a:xfrm>
                <a:prstGeom prst="rect">
                  <a:avLst/>
                </a:prstGeom>
                <a:solidFill>
                  <a:srgbClr val="F3F3F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nvGrpSpPr>
                <p:cNvPr id="57357" name="Group 13"/>
                <p:cNvGrpSpPr>
                  <a:grpSpLocks/>
                </p:cNvGrpSpPr>
                <p:nvPr/>
              </p:nvGrpSpPr>
              <p:grpSpPr bwMode="auto">
                <a:xfrm>
                  <a:off x="1329" y="0"/>
                  <a:ext cx="1329" cy="403"/>
                  <a:chOff x="1329" y="0"/>
                  <a:chExt cx="1329" cy="403"/>
                </a:xfrm>
              </p:grpSpPr>
              <p:sp>
                <p:nvSpPr>
                  <p:cNvPr id="57358" name="Rectangle 14"/>
                  <p:cNvSpPr>
                    <a:spLocks noChangeArrowheads="1"/>
                  </p:cNvSpPr>
                  <p:nvPr/>
                </p:nvSpPr>
                <p:spPr bwMode="auto">
                  <a:xfrm>
                    <a:off x="1357" y="0"/>
                    <a:ext cx="1273" cy="403"/>
                  </a:xfrm>
                  <a:prstGeom prst="rect">
                    <a:avLst/>
                  </a:prstGeom>
                  <a:solidFill>
                    <a:srgbClr val="F3F3F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kumimoji="1" lang="en-US" altLang="en-US" sz="2000">
                        <a:solidFill>
                          <a:srgbClr val="000000"/>
                        </a:solidFill>
                        <a:latin typeface="Times New Roman" pitchFamily="18" charset="0"/>
                        <a:cs typeface="Arial" charset="0"/>
                      </a:rPr>
                      <a:t>SKUPINA </a:t>
                    </a:r>
                    <a:endParaRPr kumimoji="1" lang="en-US" altLang="en-US" sz="2000">
                      <a:solidFill>
                        <a:srgbClr val="000000"/>
                      </a:solidFill>
                      <a:latin typeface="Times New Roman" pitchFamily="18" charset="0"/>
                      <a:cs typeface="Times New Roman" pitchFamily="18" charset="0"/>
                    </a:endParaRPr>
                  </a:p>
                  <a:p>
                    <a:pPr eaLnBrk="0" fontAlgn="base" hangingPunct="0">
                      <a:spcBef>
                        <a:spcPct val="0"/>
                      </a:spcBef>
                      <a:spcAft>
                        <a:spcPct val="0"/>
                      </a:spcAft>
                    </a:pPr>
                    <a:endParaRPr kumimoji="1" lang="en-US" altLang="en-US" sz="2000">
                      <a:solidFill>
                        <a:srgbClr val="000000"/>
                      </a:solidFill>
                      <a:latin typeface="Times New Roman" pitchFamily="18" charset="0"/>
                    </a:endParaRPr>
                  </a:p>
                </p:txBody>
              </p:sp>
              <p:sp>
                <p:nvSpPr>
                  <p:cNvPr id="57359" name="Rectangle 15"/>
                  <p:cNvSpPr>
                    <a:spLocks noChangeArrowheads="1"/>
                  </p:cNvSpPr>
                  <p:nvPr/>
                </p:nvSpPr>
                <p:spPr bwMode="auto">
                  <a:xfrm>
                    <a:off x="1329" y="0"/>
                    <a:ext cx="1329"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grpSp>
          <p:grpSp>
            <p:nvGrpSpPr>
              <p:cNvPr id="57360" name="Group 16"/>
              <p:cNvGrpSpPr>
                <a:grpSpLocks/>
              </p:cNvGrpSpPr>
              <p:nvPr/>
            </p:nvGrpSpPr>
            <p:grpSpPr bwMode="auto">
              <a:xfrm>
                <a:off x="2658" y="0"/>
                <a:ext cx="1329" cy="403"/>
                <a:chOff x="2658" y="0"/>
                <a:chExt cx="1329" cy="403"/>
              </a:xfrm>
            </p:grpSpPr>
            <p:sp>
              <p:nvSpPr>
                <p:cNvPr id="57361" name="Rectangle 17"/>
                <p:cNvSpPr>
                  <a:spLocks noChangeArrowheads="1"/>
                </p:cNvSpPr>
                <p:nvPr/>
              </p:nvSpPr>
              <p:spPr bwMode="auto">
                <a:xfrm>
                  <a:off x="2658" y="0"/>
                  <a:ext cx="1329" cy="403"/>
                </a:xfrm>
                <a:prstGeom prst="rect">
                  <a:avLst/>
                </a:prstGeom>
                <a:solidFill>
                  <a:srgbClr val="F3F3F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nvGrpSpPr>
                <p:cNvPr id="57362" name="Group 18"/>
                <p:cNvGrpSpPr>
                  <a:grpSpLocks/>
                </p:cNvGrpSpPr>
                <p:nvPr/>
              </p:nvGrpSpPr>
              <p:grpSpPr bwMode="auto">
                <a:xfrm>
                  <a:off x="2658" y="0"/>
                  <a:ext cx="1329" cy="403"/>
                  <a:chOff x="2658" y="0"/>
                  <a:chExt cx="1329" cy="403"/>
                </a:xfrm>
              </p:grpSpPr>
              <p:sp>
                <p:nvSpPr>
                  <p:cNvPr id="57363" name="Rectangle 19"/>
                  <p:cNvSpPr>
                    <a:spLocks noChangeArrowheads="1"/>
                  </p:cNvSpPr>
                  <p:nvPr/>
                </p:nvSpPr>
                <p:spPr bwMode="auto">
                  <a:xfrm>
                    <a:off x="2686" y="0"/>
                    <a:ext cx="1273" cy="403"/>
                  </a:xfrm>
                  <a:prstGeom prst="rect">
                    <a:avLst/>
                  </a:prstGeom>
                  <a:solidFill>
                    <a:srgbClr val="F3F3F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449263" algn="r"/>
                      </a:tabLst>
                      <a:defRPr>
                        <a:solidFill>
                          <a:schemeClr val="tx1"/>
                        </a:solidFill>
                        <a:latin typeface="Arial" charset="0"/>
                      </a:defRPr>
                    </a:lvl1pPr>
                    <a:lvl2pPr>
                      <a:tabLst>
                        <a:tab pos="449263" algn="r"/>
                      </a:tabLst>
                      <a:defRPr>
                        <a:solidFill>
                          <a:schemeClr val="tx1"/>
                        </a:solidFill>
                        <a:latin typeface="Arial" charset="0"/>
                      </a:defRPr>
                    </a:lvl2pPr>
                    <a:lvl3pPr>
                      <a:tabLst>
                        <a:tab pos="449263" algn="r"/>
                      </a:tabLst>
                      <a:defRPr>
                        <a:solidFill>
                          <a:schemeClr val="tx1"/>
                        </a:solidFill>
                        <a:latin typeface="Arial" charset="0"/>
                      </a:defRPr>
                    </a:lvl3pPr>
                    <a:lvl4pPr>
                      <a:tabLst>
                        <a:tab pos="449263" algn="r"/>
                      </a:tabLst>
                      <a:defRPr>
                        <a:solidFill>
                          <a:schemeClr val="tx1"/>
                        </a:solidFill>
                        <a:latin typeface="Arial" charset="0"/>
                      </a:defRPr>
                    </a:lvl4pPr>
                    <a:lvl5pPr>
                      <a:tabLst>
                        <a:tab pos="449263" algn="r"/>
                      </a:tabLst>
                      <a:defRPr>
                        <a:solidFill>
                          <a:schemeClr val="tx1"/>
                        </a:solidFill>
                        <a:latin typeface="Arial" charset="0"/>
                      </a:defRPr>
                    </a:lvl5pPr>
                    <a:lvl6pPr fontAlgn="base">
                      <a:spcBef>
                        <a:spcPct val="0"/>
                      </a:spcBef>
                      <a:spcAft>
                        <a:spcPct val="0"/>
                      </a:spcAft>
                      <a:tabLst>
                        <a:tab pos="449263" algn="r"/>
                      </a:tabLst>
                      <a:defRPr>
                        <a:solidFill>
                          <a:schemeClr val="tx1"/>
                        </a:solidFill>
                        <a:latin typeface="Arial" charset="0"/>
                      </a:defRPr>
                    </a:lvl6pPr>
                    <a:lvl7pPr fontAlgn="base">
                      <a:spcBef>
                        <a:spcPct val="0"/>
                      </a:spcBef>
                      <a:spcAft>
                        <a:spcPct val="0"/>
                      </a:spcAft>
                      <a:tabLst>
                        <a:tab pos="449263" algn="r"/>
                      </a:tabLst>
                      <a:defRPr>
                        <a:solidFill>
                          <a:schemeClr val="tx1"/>
                        </a:solidFill>
                        <a:latin typeface="Arial" charset="0"/>
                      </a:defRPr>
                    </a:lvl7pPr>
                    <a:lvl8pPr fontAlgn="base">
                      <a:spcBef>
                        <a:spcPct val="0"/>
                      </a:spcBef>
                      <a:spcAft>
                        <a:spcPct val="0"/>
                      </a:spcAft>
                      <a:tabLst>
                        <a:tab pos="449263" algn="r"/>
                      </a:tabLst>
                      <a:defRPr>
                        <a:solidFill>
                          <a:schemeClr val="tx1"/>
                        </a:solidFill>
                        <a:latin typeface="Arial" charset="0"/>
                      </a:defRPr>
                    </a:lvl8pPr>
                    <a:lvl9pPr fontAlgn="base">
                      <a:spcBef>
                        <a:spcPct val="0"/>
                      </a:spcBef>
                      <a:spcAft>
                        <a:spcPct val="0"/>
                      </a:spcAft>
                      <a:tabLst>
                        <a:tab pos="449263" algn="r"/>
                      </a:tabLst>
                      <a:defRPr>
                        <a:solidFill>
                          <a:schemeClr val="tx1"/>
                        </a:solidFill>
                        <a:latin typeface="Arial" charset="0"/>
                      </a:defRPr>
                    </a:lvl9pPr>
                  </a:lstStyle>
                  <a:p>
                    <a:pPr fontAlgn="base">
                      <a:spcBef>
                        <a:spcPct val="0"/>
                      </a:spcBef>
                      <a:spcAft>
                        <a:spcPct val="0"/>
                      </a:spcAft>
                    </a:pPr>
                    <a:r>
                      <a:rPr kumimoji="1" lang="en-US" altLang="en-US" sz="2000">
                        <a:solidFill>
                          <a:srgbClr val="000000"/>
                        </a:solidFill>
                        <a:latin typeface="Times New Roman" pitchFamily="18" charset="0"/>
                        <a:cs typeface="Arial" charset="0"/>
                      </a:rPr>
                      <a:t>TEAM</a:t>
                    </a:r>
                    <a:endParaRPr kumimoji="1" lang="en-US" altLang="en-US" sz="2000">
                      <a:solidFill>
                        <a:srgbClr val="000000"/>
                      </a:solidFill>
                      <a:latin typeface="Times New Roman" pitchFamily="18" charset="0"/>
                      <a:cs typeface="Times New Roman" pitchFamily="18" charset="0"/>
                    </a:endParaRPr>
                  </a:p>
                  <a:p>
                    <a:pPr eaLnBrk="0" fontAlgn="base" hangingPunct="0">
                      <a:spcBef>
                        <a:spcPct val="0"/>
                      </a:spcBef>
                      <a:spcAft>
                        <a:spcPct val="0"/>
                      </a:spcAft>
                    </a:pPr>
                    <a:endParaRPr kumimoji="1" lang="en-US" altLang="en-US" sz="2000">
                      <a:solidFill>
                        <a:srgbClr val="000000"/>
                      </a:solidFill>
                      <a:latin typeface="Times New Roman" pitchFamily="18" charset="0"/>
                    </a:endParaRPr>
                  </a:p>
                </p:txBody>
              </p:sp>
              <p:sp>
                <p:nvSpPr>
                  <p:cNvPr id="57364" name="Rectangle 20"/>
                  <p:cNvSpPr>
                    <a:spLocks noChangeArrowheads="1"/>
                  </p:cNvSpPr>
                  <p:nvPr/>
                </p:nvSpPr>
                <p:spPr bwMode="auto">
                  <a:xfrm>
                    <a:off x="2658" y="0"/>
                    <a:ext cx="1329"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grpSp>
          <p:grpSp>
            <p:nvGrpSpPr>
              <p:cNvPr id="57365" name="Group 21"/>
              <p:cNvGrpSpPr>
                <a:grpSpLocks/>
              </p:cNvGrpSpPr>
              <p:nvPr/>
            </p:nvGrpSpPr>
            <p:grpSpPr bwMode="auto">
              <a:xfrm>
                <a:off x="0" y="403"/>
                <a:ext cx="1329" cy="480"/>
                <a:chOff x="0" y="403"/>
                <a:chExt cx="1329" cy="480"/>
              </a:xfrm>
            </p:grpSpPr>
            <p:sp>
              <p:nvSpPr>
                <p:cNvPr id="57366" name="Rectangle 22"/>
                <p:cNvSpPr>
                  <a:spLocks noChangeArrowheads="1"/>
                </p:cNvSpPr>
                <p:nvPr/>
              </p:nvSpPr>
              <p:spPr bwMode="auto">
                <a:xfrm>
                  <a:off x="0" y="403"/>
                  <a:ext cx="1329" cy="480"/>
                </a:xfrm>
                <a:prstGeom prst="rect">
                  <a:avLst/>
                </a:prstGeom>
                <a:solidFill>
                  <a:srgbClr val="E6E6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nvGrpSpPr>
                <p:cNvPr id="57367" name="Group 23"/>
                <p:cNvGrpSpPr>
                  <a:grpSpLocks/>
                </p:cNvGrpSpPr>
                <p:nvPr/>
              </p:nvGrpSpPr>
              <p:grpSpPr bwMode="auto">
                <a:xfrm>
                  <a:off x="0" y="403"/>
                  <a:ext cx="1329" cy="480"/>
                  <a:chOff x="0" y="403"/>
                  <a:chExt cx="1329" cy="480"/>
                </a:xfrm>
              </p:grpSpPr>
              <p:sp>
                <p:nvSpPr>
                  <p:cNvPr id="57368" name="Rectangle 24"/>
                  <p:cNvSpPr>
                    <a:spLocks noChangeArrowheads="1"/>
                  </p:cNvSpPr>
                  <p:nvPr/>
                </p:nvSpPr>
                <p:spPr bwMode="auto">
                  <a:xfrm>
                    <a:off x="28" y="403"/>
                    <a:ext cx="1273" cy="480"/>
                  </a:xfrm>
                  <a:prstGeom prst="rect">
                    <a:avLst/>
                  </a:prstGeom>
                  <a:solidFill>
                    <a:srgbClr val="E6E6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kumimoji="1" lang="en-US" altLang="en-US" sz="2000">
                        <a:solidFill>
                          <a:srgbClr val="000000"/>
                        </a:solidFill>
                        <a:latin typeface="Times New Roman" pitchFamily="18" charset="0"/>
                        <a:cs typeface="Arial" charset="0"/>
                      </a:rPr>
                      <a:t>Način dela</a:t>
                    </a:r>
                    <a:endParaRPr kumimoji="1" lang="en-US" altLang="en-US" sz="2000">
                      <a:solidFill>
                        <a:srgbClr val="000000"/>
                      </a:solidFill>
                      <a:latin typeface="Times New Roman" pitchFamily="18" charset="0"/>
                      <a:cs typeface="Times New Roman" pitchFamily="18" charset="0"/>
                    </a:endParaRPr>
                  </a:p>
                  <a:p>
                    <a:pPr eaLnBrk="0" fontAlgn="base" hangingPunct="0">
                      <a:spcBef>
                        <a:spcPct val="0"/>
                      </a:spcBef>
                      <a:spcAft>
                        <a:spcPct val="0"/>
                      </a:spcAft>
                    </a:pPr>
                    <a:endParaRPr kumimoji="1" lang="en-US" altLang="en-US" sz="2000">
                      <a:solidFill>
                        <a:srgbClr val="000000"/>
                      </a:solidFill>
                      <a:latin typeface="Times New Roman" pitchFamily="18" charset="0"/>
                    </a:endParaRPr>
                  </a:p>
                </p:txBody>
              </p:sp>
              <p:sp>
                <p:nvSpPr>
                  <p:cNvPr id="57369" name="Rectangle 25"/>
                  <p:cNvSpPr>
                    <a:spLocks noChangeArrowheads="1"/>
                  </p:cNvSpPr>
                  <p:nvPr/>
                </p:nvSpPr>
                <p:spPr bwMode="auto">
                  <a:xfrm>
                    <a:off x="0" y="403"/>
                    <a:ext cx="1329"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grpSp>
          <p:grpSp>
            <p:nvGrpSpPr>
              <p:cNvPr id="57370" name="Group 26"/>
              <p:cNvGrpSpPr>
                <a:grpSpLocks/>
              </p:cNvGrpSpPr>
              <p:nvPr/>
            </p:nvGrpSpPr>
            <p:grpSpPr bwMode="auto">
              <a:xfrm>
                <a:off x="1329" y="403"/>
                <a:ext cx="1329" cy="480"/>
                <a:chOff x="1329" y="403"/>
                <a:chExt cx="1329" cy="480"/>
              </a:xfrm>
            </p:grpSpPr>
            <p:sp>
              <p:nvSpPr>
                <p:cNvPr id="57371" name="Rectangle 27"/>
                <p:cNvSpPr>
                  <a:spLocks noChangeArrowheads="1"/>
                </p:cNvSpPr>
                <p:nvPr/>
              </p:nvSpPr>
              <p:spPr bwMode="auto">
                <a:xfrm>
                  <a:off x="1357" y="403"/>
                  <a:ext cx="1273"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sl-SI" altLang="en-US" sz="2000">
                    <a:solidFill>
                      <a:srgbClr val="000000"/>
                    </a:solidFill>
                    <a:latin typeface="Times New Roman" pitchFamily="18" charset="0"/>
                  </a:endParaRPr>
                </a:p>
                <a:p>
                  <a:pPr fontAlgn="base">
                    <a:spcBef>
                      <a:spcPct val="0"/>
                    </a:spcBef>
                    <a:spcAft>
                      <a:spcPct val="0"/>
                    </a:spcAft>
                  </a:pPr>
                  <a:r>
                    <a:rPr kumimoji="1" lang="en-US" altLang="en-US" sz="2000">
                      <a:solidFill>
                        <a:srgbClr val="000000"/>
                      </a:solidFill>
                      <a:latin typeface="Times New Roman" pitchFamily="18" charset="0"/>
                      <a:cs typeface="Arial" charset="0"/>
                    </a:rPr>
                    <a:t>Neodvisen, nepovezan</a:t>
                  </a:r>
                  <a:endParaRPr kumimoji="1" lang="en-US" altLang="en-US" sz="2000">
                    <a:solidFill>
                      <a:srgbClr val="000000"/>
                    </a:solidFill>
                    <a:latin typeface="Times New Roman" pitchFamily="18" charset="0"/>
                    <a:cs typeface="Times New Roman" pitchFamily="18" charset="0"/>
                  </a:endParaRPr>
                </a:p>
                <a:p>
                  <a:pPr eaLnBrk="0" fontAlgn="base" hangingPunct="0">
                    <a:spcBef>
                      <a:spcPct val="0"/>
                    </a:spcBef>
                    <a:spcAft>
                      <a:spcPct val="0"/>
                    </a:spcAft>
                  </a:pPr>
                  <a:endParaRPr kumimoji="1" lang="en-US" altLang="en-US" sz="2000">
                    <a:solidFill>
                      <a:srgbClr val="000000"/>
                    </a:solidFill>
                    <a:latin typeface="Times New Roman" pitchFamily="18" charset="0"/>
                  </a:endParaRPr>
                </a:p>
              </p:txBody>
            </p:sp>
            <p:sp>
              <p:nvSpPr>
                <p:cNvPr id="57372" name="Rectangle 28"/>
                <p:cNvSpPr>
                  <a:spLocks noChangeArrowheads="1"/>
                </p:cNvSpPr>
                <p:nvPr/>
              </p:nvSpPr>
              <p:spPr bwMode="auto">
                <a:xfrm>
                  <a:off x="1329" y="403"/>
                  <a:ext cx="1329"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grpSp>
            <p:nvGrpSpPr>
              <p:cNvPr id="57373" name="Group 29"/>
              <p:cNvGrpSpPr>
                <a:grpSpLocks/>
              </p:cNvGrpSpPr>
              <p:nvPr/>
            </p:nvGrpSpPr>
            <p:grpSpPr bwMode="auto">
              <a:xfrm>
                <a:off x="2658" y="403"/>
                <a:ext cx="1329" cy="480"/>
                <a:chOff x="2658" y="403"/>
                <a:chExt cx="1329" cy="480"/>
              </a:xfrm>
            </p:grpSpPr>
            <p:sp>
              <p:nvSpPr>
                <p:cNvPr id="57374" name="Rectangle 30"/>
                <p:cNvSpPr>
                  <a:spLocks noChangeArrowheads="1"/>
                </p:cNvSpPr>
                <p:nvPr/>
              </p:nvSpPr>
              <p:spPr bwMode="auto">
                <a:xfrm>
                  <a:off x="2686" y="403"/>
                  <a:ext cx="1273"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sl-SI" altLang="en-US" sz="2000">
                    <a:solidFill>
                      <a:srgbClr val="000000"/>
                    </a:solidFill>
                    <a:latin typeface="Times New Roman" pitchFamily="18" charset="0"/>
                  </a:endParaRPr>
                </a:p>
                <a:p>
                  <a:pPr fontAlgn="base">
                    <a:spcBef>
                      <a:spcPct val="0"/>
                    </a:spcBef>
                    <a:spcAft>
                      <a:spcPct val="0"/>
                    </a:spcAft>
                  </a:pPr>
                  <a:r>
                    <a:rPr kumimoji="1" lang="en-US" altLang="en-US" b="1">
                      <a:solidFill>
                        <a:srgbClr val="000000"/>
                      </a:solidFill>
                      <a:latin typeface="Times New Roman" pitchFamily="18" charset="0"/>
                      <a:cs typeface="Arial" charset="0"/>
                    </a:rPr>
                    <a:t>Medsebojna odvisnost</a:t>
                  </a:r>
                  <a:endParaRPr kumimoji="1" lang="en-US" altLang="en-US" b="1">
                    <a:solidFill>
                      <a:srgbClr val="000000"/>
                    </a:solidFill>
                    <a:latin typeface="Times New Roman" pitchFamily="18" charset="0"/>
                  </a:endParaRPr>
                </a:p>
              </p:txBody>
            </p:sp>
            <p:sp>
              <p:nvSpPr>
                <p:cNvPr id="57375" name="Rectangle 31"/>
                <p:cNvSpPr>
                  <a:spLocks noChangeArrowheads="1"/>
                </p:cNvSpPr>
                <p:nvPr/>
              </p:nvSpPr>
              <p:spPr bwMode="auto">
                <a:xfrm>
                  <a:off x="2658" y="403"/>
                  <a:ext cx="1329"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grpSp>
            <p:nvGrpSpPr>
              <p:cNvPr id="57376" name="Group 32"/>
              <p:cNvGrpSpPr>
                <a:grpSpLocks/>
              </p:cNvGrpSpPr>
              <p:nvPr/>
            </p:nvGrpSpPr>
            <p:grpSpPr bwMode="auto">
              <a:xfrm>
                <a:off x="0" y="883"/>
                <a:ext cx="1329" cy="480"/>
                <a:chOff x="0" y="883"/>
                <a:chExt cx="1329" cy="480"/>
              </a:xfrm>
            </p:grpSpPr>
            <p:sp>
              <p:nvSpPr>
                <p:cNvPr id="57377" name="Rectangle 33"/>
                <p:cNvSpPr>
                  <a:spLocks noChangeArrowheads="1"/>
                </p:cNvSpPr>
                <p:nvPr/>
              </p:nvSpPr>
              <p:spPr bwMode="auto">
                <a:xfrm>
                  <a:off x="0" y="883"/>
                  <a:ext cx="1329" cy="480"/>
                </a:xfrm>
                <a:prstGeom prst="rect">
                  <a:avLst/>
                </a:prstGeom>
                <a:solidFill>
                  <a:srgbClr val="E6E6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nvGrpSpPr>
                <p:cNvPr id="57378" name="Group 34"/>
                <p:cNvGrpSpPr>
                  <a:grpSpLocks/>
                </p:cNvGrpSpPr>
                <p:nvPr/>
              </p:nvGrpSpPr>
              <p:grpSpPr bwMode="auto">
                <a:xfrm>
                  <a:off x="0" y="883"/>
                  <a:ext cx="1329" cy="480"/>
                  <a:chOff x="0" y="883"/>
                  <a:chExt cx="1329" cy="480"/>
                </a:xfrm>
              </p:grpSpPr>
              <p:sp>
                <p:nvSpPr>
                  <p:cNvPr id="57379" name="Rectangle 35"/>
                  <p:cNvSpPr>
                    <a:spLocks noChangeArrowheads="1"/>
                  </p:cNvSpPr>
                  <p:nvPr/>
                </p:nvSpPr>
                <p:spPr bwMode="auto">
                  <a:xfrm>
                    <a:off x="28" y="883"/>
                    <a:ext cx="1273" cy="480"/>
                  </a:xfrm>
                  <a:prstGeom prst="rect">
                    <a:avLst/>
                  </a:prstGeom>
                  <a:solidFill>
                    <a:srgbClr val="E6E6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kumimoji="1" lang="en-US" altLang="en-US" sz="2000">
                        <a:solidFill>
                          <a:srgbClr val="000000"/>
                        </a:solidFill>
                        <a:latin typeface="Times New Roman" pitchFamily="18" charset="0"/>
                        <a:cs typeface="Arial" charset="0"/>
                      </a:rPr>
                      <a:t>Odnos do dela</a:t>
                    </a:r>
                    <a:endParaRPr kumimoji="1" lang="en-US" altLang="en-US" sz="2000">
                      <a:solidFill>
                        <a:srgbClr val="000000"/>
                      </a:solidFill>
                      <a:latin typeface="Times New Roman" pitchFamily="18" charset="0"/>
                      <a:cs typeface="Times New Roman" pitchFamily="18" charset="0"/>
                    </a:endParaRPr>
                  </a:p>
                  <a:p>
                    <a:pPr eaLnBrk="0" fontAlgn="base" hangingPunct="0">
                      <a:spcBef>
                        <a:spcPct val="0"/>
                      </a:spcBef>
                      <a:spcAft>
                        <a:spcPct val="0"/>
                      </a:spcAft>
                    </a:pPr>
                    <a:endParaRPr kumimoji="1" lang="en-US" altLang="en-US" sz="2000">
                      <a:solidFill>
                        <a:srgbClr val="000000"/>
                      </a:solidFill>
                      <a:latin typeface="Times New Roman" pitchFamily="18" charset="0"/>
                    </a:endParaRPr>
                  </a:p>
                </p:txBody>
              </p:sp>
              <p:sp>
                <p:nvSpPr>
                  <p:cNvPr id="57380" name="Rectangle 36"/>
                  <p:cNvSpPr>
                    <a:spLocks noChangeArrowheads="1"/>
                  </p:cNvSpPr>
                  <p:nvPr/>
                </p:nvSpPr>
                <p:spPr bwMode="auto">
                  <a:xfrm>
                    <a:off x="0" y="883"/>
                    <a:ext cx="1329"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grpSp>
          <p:grpSp>
            <p:nvGrpSpPr>
              <p:cNvPr id="57381" name="Group 37"/>
              <p:cNvGrpSpPr>
                <a:grpSpLocks/>
              </p:cNvGrpSpPr>
              <p:nvPr/>
            </p:nvGrpSpPr>
            <p:grpSpPr bwMode="auto">
              <a:xfrm>
                <a:off x="1329" y="883"/>
                <a:ext cx="1329" cy="480"/>
                <a:chOff x="1329" y="883"/>
                <a:chExt cx="1329" cy="480"/>
              </a:xfrm>
            </p:grpSpPr>
            <p:sp>
              <p:nvSpPr>
                <p:cNvPr id="57382" name="Rectangle 38"/>
                <p:cNvSpPr>
                  <a:spLocks noChangeArrowheads="1"/>
                </p:cNvSpPr>
                <p:nvPr/>
              </p:nvSpPr>
              <p:spPr bwMode="auto">
                <a:xfrm>
                  <a:off x="1357" y="883"/>
                  <a:ext cx="1273"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kumimoji="1" lang="en-US" altLang="en-US" b="1">
                      <a:solidFill>
                        <a:srgbClr val="000000"/>
                      </a:solidFill>
                      <a:latin typeface="Times New Roman" pitchFamily="18" charset="0"/>
                      <a:cs typeface="Arial" charset="0"/>
                    </a:rPr>
                    <a:t>ne sodelujejo pri postavljanju ciljev</a:t>
                  </a:r>
                  <a:endParaRPr kumimoji="1" lang="en-US" altLang="en-US" b="1">
                    <a:solidFill>
                      <a:srgbClr val="000000"/>
                    </a:solidFill>
                    <a:latin typeface="Times New Roman" pitchFamily="18" charset="0"/>
                    <a:cs typeface="Times New Roman" pitchFamily="18" charset="0"/>
                  </a:endParaRPr>
                </a:p>
                <a:p>
                  <a:pPr eaLnBrk="0" fontAlgn="base" hangingPunct="0">
                    <a:spcBef>
                      <a:spcPct val="0"/>
                    </a:spcBef>
                    <a:spcAft>
                      <a:spcPct val="0"/>
                    </a:spcAft>
                  </a:pPr>
                  <a:endParaRPr kumimoji="1" lang="en-US" altLang="en-US" b="1">
                    <a:solidFill>
                      <a:srgbClr val="000000"/>
                    </a:solidFill>
                    <a:latin typeface="Times New Roman" pitchFamily="18" charset="0"/>
                  </a:endParaRPr>
                </a:p>
              </p:txBody>
            </p:sp>
            <p:sp>
              <p:nvSpPr>
                <p:cNvPr id="57383" name="Rectangle 39"/>
                <p:cNvSpPr>
                  <a:spLocks noChangeArrowheads="1"/>
                </p:cNvSpPr>
                <p:nvPr/>
              </p:nvSpPr>
              <p:spPr bwMode="auto">
                <a:xfrm>
                  <a:off x="1329" y="883"/>
                  <a:ext cx="1329"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grpSp>
            <p:nvGrpSpPr>
              <p:cNvPr id="57384" name="Group 40"/>
              <p:cNvGrpSpPr>
                <a:grpSpLocks/>
              </p:cNvGrpSpPr>
              <p:nvPr/>
            </p:nvGrpSpPr>
            <p:grpSpPr bwMode="auto">
              <a:xfrm>
                <a:off x="2658" y="883"/>
                <a:ext cx="1329" cy="480"/>
                <a:chOff x="2658" y="883"/>
                <a:chExt cx="1329" cy="480"/>
              </a:xfrm>
            </p:grpSpPr>
            <p:sp>
              <p:nvSpPr>
                <p:cNvPr id="57385" name="Rectangle 41"/>
                <p:cNvSpPr>
                  <a:spLocks noChangeArrowheads="1"/>
                </p:cNvSpPr>
                <p:nvPr/>
              </p:nvSpPr>
              <p:spPr bwMode="auto">
                <a:xfrm>
                  <a:off x="2686" y="883"/>
                  <a:ext cx="1273"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kumimoji="1" lang="en-US" altLang="en-US" sz="2000">
                      <a:solidFill>
                        <a:srgbClr val="000000"/>
                      </a:solidFill>
                      <a:latin typeface="Times New Roman" pitchFamily="18" charset="0"/>
                      <a:cs typeface="Arial" charset="0"/>
                    </a:rPr>
                    <a:t>Skupno, prizadevanje za zastavljene cilje</a:t>
                  </a:r>
                  <a:endParaRPr kumimoji="1" lang="en-US" altLang="en-US" sz="2000">
                    <a:solidFill>
                      <a:srgbClr val="000000"/>
                    </a:solidFill>
                    <a:latin typeface="Times New Roman" pitchFamily="18" charset="0"/>
                    <a:cs typeface="Times New Roman" pitchFamily="18" charset="0"/>
                  </a:endParaRPr>
                </a:p>
                <a:p>
                  <a:pPr eaLnBrk="0" fontAlgn="base" hangingPunct="0">
                    <a:spcBef>
                      <a:spcPct val="0"/>
                    </a:spcBef>
                    <a:spcAft>
                      <a:spcPct val="0"/>
                    </a:spcAft>
                  </a:pPr>
                  <a:endParaRPr kumimoji="1" lang="en-US" altLang="en-US" sz="2000">
                    <a:solidFill>
                      <a:srgbClr val="000000"/>
                    </a:solidFill>
                    <a:latin typeface="Times New Roman" pitchFamily="18" charset="0"/>
                  </a:endParaRPr>
                </a:p>
              </p:txBody>
            </p:sp>
            <p:sp>
              <p:nvSpPr>
                <p:cNvPr id="57386" name="Rectangle 42"/>
                <p:cNvSpPr>
                  <a:spLocks noChangeArrowheads="1"/>
                </p:cNvSpPr>
                <p:nvPr/>
              </p:nvSpPr>
              <p:spPr bwMode="auto">
                <a:xfrm>
                  <a:off x="2658" y="883"/>
                  <a:ext cx="1329"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grpSp>
            <p:nvGrpSpPr>
              <p:cNvPr id="57387" name="Group 43"/>
              <p:cNvGrpSpPr>
                <a:grpSpLocks/>
              </p:cNvGrpSpPr>
              <p:nvPr/>
            </p:nvGrpSpPr>
            <p:grpSpPr bwMode="auto">
              <a:xfrm>
                <a:off x="0" y="1363"/>
                <a:ext cx="1329" cy="499"/>
                <a:chOff x="0" y="1363"/>
                <a:chExt cx="1329" cy="499"/>
              </a:xfrm>
            </p:grpSpPr>
            <p:sp>
              <p:nvSpPr>
                <p:cNvPr id="57388" name="Rectangle 44"/>
                <p:cNvSpPr>
                  <a:spLocks noChangeArrowheads="1"/>
                </p:cNvSpPr>
                <p:nvPr/>
              </p:nvSpPr>
              <p:spPr bwMode="auto">
                <a:xfrm>
                  <a:off x="0" y="1363"/>
                  <a:ext cx="1329" cy="499"/>
                </a:xfrm>
                <a:prstGeom prst="rect">
                  <a:avLst/>
                </a:prstGeom>
                <a:solidFill>
                  <a:srgbClr val="E6E6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nvGrpSpPr>
                <p:cNvPr id="57389" name="Group 45"/>
                <p:cNvGrpSpPr>
                  <a:grpSpLocks/>
                </p:cNvGrpSpPr>
                <p:nvPr/>
              </p:nvGrpSpPr>
              <p:grpSpPr bwMode="auto">
                <a:xfrm>
                  <a:off x="0" y="1363"/>
                  <a:ext cx="1329" cy="499"/>
                  <a:chOff x="0" y="1363"/>
                  <a:chExt cx="1329" cy="499"/>
                </a:xfrm>
              </p:grpSpPr>
              <p:sp>
                <p:nvSpPr>
                  <p:cNvPr id="57390" name="Rectangle 46"/>
                  <p:cNvSpPr>
                    <a:spLocks noChangeArrowheads="1"/>
                  </p:cNvSpPr>
                  <p:nvPr/>
                </p:nvSpPr>
                <p:spPr bwMode="auto">
                  <a:xfrm>
                    <a:off x="28" y="1363"/>
                    <a:ext cx="1273" cy="499"/>
                  </a:xfrm>
                  <a:prstGeom prst="rect">
                    <a:avLst/>
                  </a:prstGeom>
                  <a:solidFill>
                    <a:srgbClr val="E6E6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kumimoji="1" lang="en-US" altLang="en-US" sz="2000">
                        <a:solidFill>
                          <a:srgbClr val="000000"/>
                        </a:solidFill>
                        <a:latin typeface="Times New Roman" pitchFamily="18" charset="0"/>
                        <a:cs typeface="Arial" charset="0"/>
                      </a:rPr>
                      <a:t>Podeljevanje nalog</a:t>
                    </a:r>
                    <a:endParaRPr kumimoji="1" lang="en-US" altLang="en-US" sz="2000">
                      <a:solidFill>
                        <a:srgbClr val="000000"/>
                      </a:solidFill>
                      <a:latin typeface="Times New Roman" pitchFamily="18" charset="0"/>
                      <a:cs typeface="Times New Roman" pitchFamily="18" charset="0"/>
                    </a:endParaRPr>
                  </a:p>
                  <a:p>
                    <a:pPr eaLnBrk="0" fontAlgn="base" hangingPunct="0">
                      <a:spcBef>
                        <a:spcPct val="0"/>
                      </a:spcBef>
                      <a:spcAft>
                        <a:spcPct val="0"/>
                      </a:spcAft>
                    </a:pPr>
                    <a:endParaRPr kumimoji="1" lang="en-US" altLang="en-US" sz="2000">
                      <a:solidFill>
                        <a:srgbClr val="000000"/>
                      </a:solidFill>
                      <a:latin typeface="Times New Roman" pitchFamily="18" charset="0"/>
                    </a:endParaRPr>
                  </a:p>
                </p:txBody>
              </p:sp>
              <p:sp>
                <p:nvSpPr>
                  <p:cNvPr id="57391" name="Rectangle 47"/>
                  <p:cNvSpPr>
                    <a:spLocks noChangeArrowheads="1"/>
                  </p:cNvSpPr>
                  <p:nvPr/>
                </p:nvSpPr>
                <p:spPr bwMode="auto">
                  <a:xfrm>
                    <a:off x="0" y="1363"/>
                    <a:ext cx="1329" cy="49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grpSp>
          <p:grpSp>
            <p:nvGrpSpPr>
              <p:cNvPr id="57392" name="Group 48"/>
              <p:cNvGrpSpPr>
                <a:grpSpLocks/>
              </p:cNvGrpSpPr>
              <p:nvPr/>
            </p:nvGrpSpPr>
            <p:grpSpPr bwMode="auto">
              <a:xfrm>
                <a:off x="1329" y="1363"/>
                <a:ext cx="1329" cy="499"/>
                <a:chOff x="1329" y="1363"/>
                <a:chExt cx="1329" cy="499"/>
              </a:xfrm>
            </p:grpSpPr>
            <p:sp>
              <p:nvSpPr>
                <p:cNvPr id="57393" name="Rectangle 49"/>
                <p:cNvSpPr>
                  <a:spLocks noChangeArrowheads="1"/>
                </p:cNvSpPr>
                <p:nvPr/>
              </p:nvSpPr>
              <p:spPr bwMode="auto">
                <a:xfrm>
                  <a:off x="1357" y="1363"/>
                  <a:ext cx="1273" cy="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kumimoji="1" lang="en-US" altLang="en-US" sz="2000">
                      <a:solidFill>
                        <a:srgbClr val="000000"/>
                      </a:solidFill>
                      <a:latin typeface="Times New Roman" pitchFamily="18" charset="0"/>
                      <a:cs typeface="Arial" charset="0"/>
                    </a:rPr>
                    <a:t>Dodelijo, ne dajejo predlogov</a:t>
                  </a:r>
                  <a:endParaRPr kumimoji="1" lang="en-US" altLang="en-US" sz="2000">
                    <a:solidFill>
                      <a:srgbClr val="000000"/>
                    </a:solidFill>
                    <a:latin typeface="Times New Roman" pitchFamily="18" charset="0"/>
                    <a:cs typeface="Times New Roman" pitchFamily="18" charset="0"/>
                  </a:endParaRPr>
                </a:p>
                <a:p>
                  <a:pPr eaLnBrk="0" fontAlgn="base" hangingPunct="0">
                    <a:spcBef>
                      <a:spcPct val="0"/>
                    </a:spcBef>
                    <a:spcAft>
                      <a:spcPct val="0"/>
                    </a:spcAft>
                  </a:pPr>
                  <a:r>
                    <a:rPr kumimoji="1" lang="en-US" altLang="en-US" sz="2000">
                      <a:solidFill>
                        <a:srgbClr val="000000"/>
                      </a:solidFill>
                      <a:latin typeface="Times New Roman" pitchFamily="18" charset="0"/>
                      <a:cs typeface="Times New Roman" pitchFamily="18" charset="0"/>
                    </a:rPr>
                    <a:t> </a:t>
                  </a:r>
                </a:p>
                <a:p>
                  <a:pPr eaLnBrk="0" fontAlgn="base" hangingPunct="0">
                    <a:spcBef>
                      <a:spcPct val="0"/>
                    </a:spcBef>
                    <a:spcAft>
                      <a:spcPct val="0"/>
                    </a:spcAft>
                  </a:pPr>
                  <a:endParaRPr kumimoji="1" lang="en-US" altLang="en-US" sz="2000">
                    <a:solidFill>
                      <a:srgbClr val="000000"/>
                    </a:solidFill>
                    <a:latin typeface="Times New Roman" pitchFamily="18" charset="0"/>
                  </a:endParaRPr>
                </a:p>
              </p:txBody>
            </p:sp>
            <p:sp>
              <p:nvSpPr>
                <p:cNvPr id="57394" name="Rectangle 50"/>
                <p:cNvSpPr>
                  <a:spLocks noChangeArrowheads="1"/>
                </p:cNvSpPr>
                <p:nvPr/>
              </p:nvSpPr>
              <p:spPr bwMode="auto">
                <a:xfrm>
                  <a:off x="1329" y="1363"/>
                  <a:ext cx="1329" cy="49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grpSp>
            <p:nvGrpSpPr>
              <p:cNvPr id="57395" name="Group 51"/>
              <p:cNvGrpSpPr>
                <a:grpSpLocks/>
              </p:cNvGrpSpPr>
              <p:nvPr/>
            </p:nvGrpSpPr>
            <p:grpSpPr bwMode="auto">
              <a:xfrm>
                <a:off x="2658" y="1363"/>
                <a:ext cx="1329" cy="499"/>
                <a:chOff x="2658" y="1363"/>
                <a:chExt cx="1329" cy="499"/>
              </a:xfrm>
            </p:grpSpPr>
            <p:sp>
              <p:nvSpPr>
                <p:cNvPr id="57396" name="Rectangle 52"/>
                <p:cNvSpPr>
                  <a:spLocks noChangeArrowheads="1"/>
                </p:cNvSpPr>
                <p:nvPr/>
              </p:nvSpPr>
              <p:spPr bwMode="auto">
                <a:xfrm>
                  <a:off x="2686" y="1363"/>
                  <a:ext cx="1273" cy="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kumimoji="1" lang="en-US" altLang="en-US" sz="2000">
                      <a:solidFill>
                        <a:srgbClr val="000000"/>
                      </a:solidFill>
                      <a:latin typeface="Times New Roman" pitchFamily="18" charset="0"/>
                      <a:cs typeface="Arial" charset="0"/>
                    </a:rPr>
                    <a:t>Sodelujejo s predlogi</a:t>
                  </a:r>
                  <a:endParaRPr kumimoji="1" lang="en-US" altLang="en-US" sz="2000">
                    <a:solidFill>
                      <a:srgbClr val="000000"/>
                    </a:solidFill>
                    <a:latin typeface="Times New Roman" pitchFamily="18" charset="0"/>
                    <a:cs typeface="Times New Roman" pitchFamily="18" charset="0"/>
                  </a:endParaRPr>
                </a:p>
                <a:p>
                  <a:pPr eaLnBrk="0" fontAlgn="base" hangingPunct="0">
                    <a:spcBef>
                      <a:spcPct val="0"/>
                    </a:spcBef>
                    <a:spcAft>
                      <a:spcPct val="0"/>
                    </a:spcAft>
                  </a:pPr>
                  <a:endParaRPr kumimoji="1" lang="en-US" altLang="en-US" sz="2000">
                    <a:solidFill>
                      <a:srgbClr val="000000"/>
                    </a:solidFill>
                    <a:latin typeface="Times New Roman" pitchFamily="18" charset="0"/>
                  </a:endParaRPr>
                </a:p>
              </p:txBody>
            </p:sp>
            <p:sp>
              <p:nvSpPr>
                <p:cNvPr id="57397" name="Rectangle 53"/>
                <p:cNvSpPr>
                  <a:spLocks noChangeArrowheads="1"/>
                </p:cNvSpPr>
                <p:nvPr/>
              </p:nvSpPr>
              <p:spPr bwMode="auto">
                <a:xfrm>
                  <a:off x="2658" y="1363"/>
                  <a:ext cx="1329" cy="49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grpSp>
            <p:nvGrpSpPr>
              <p:cNvPr id="57398" name="Group 54"/>
              <p:cNvGrpSpPr>
                <a:grpSpLocks/>
              </p:cNvGrpSpPr>
              <p:nvPr/>
            </p:nvGrpSpPr>
            <p:grpSpPr bwMode="auto">
              <a:xfrm>
                <a:off x="0" y="1862"/>
                <a:ext cx="1329" cy="499"/>
                <a:chOff x="0" y="1862"/>
                <a:chExt cx="1329" cy="499"/>
              </a:xfrm>
            </p:grpSpPr>
            <p:sp>
              <p:nvSpPr>
                <p:cNvPr id="57399" name="Rectangle 55"/>
                <p:cNvSpPr>
                  <a:spLocks noChangeArrowheads="1"/>
                </p:cNvSpPr>
                <p:nvPr/>
              </p:nvSpPr>
              <p:spPr bwMode="auto">
                <a:xfrm>
                  <a:off x="0" y="1862"/>
                  <a:ext cx="1329" cy="499"/>
                </a:xfrm>
                <a:prstGeom prst="rect">
                  <a:avLst/>
                </a:prstGeom>
                <a:solidFill>
                  <a:srgbClr val="E6E6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nvGrpSpPr>
                <p:cNvPr id="57400" name="Group 56"/>
                <p:cNvGrpSpPr>
                  <a:grpSpLocks/>
                </p:cNvGrpSpPr>
                <p:nvPr/>
              </p:nvGrpSpPr>
              <p:grpSpPr bwMode="auto">
                <a:xfrm>
                  <a:off x="0" y="1862"/>
                  <a:ext cx="1329" cy="499"/>
                  <a:chOff x="0" y="1862"/>
                  <a:chExt cx="1329" cy="499"/>
                </a:xfrm>
              </p:grpSpPr>
              <p:sp>
                <p:nvSpPr>
                  <p:cNvPr id="57401" name="Rectangle 57"/>
                  <p:cNvSpPr>
                    <a:spLocks noChangeArrowheads="1"/>
                  </p:cNvSpPr>
                  <p:nvPr/>
                </p:nvSpPr>
                <p:spPr bwMode="auto">
                  <a:xfrm>
                    <a:off x="28" y="1862"/>
                    <a:ext cx="1273" cy="499"/>
                  </a:xfrm>
                  <a:prstGeom prst="rect">
                    <a:avLst/>
                  </a:prstGeom>
                  <a:solidFill>
                    <a:srgbClr val="E6E6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kumimoji="1" lang="en-US" altLang="en-US" sz="2000">
                        <a:solidFill>
                          <a:srgbClr val="000000"/>
                        </a:solidFill>
                        <a:latin typeface="Times New Roman" pitchFamily="18" charset="0"/>
                        <a:cs typeface="Arial" charset="0"/>
                      </a:rPr>
                      <a:t>Stopnja zaupanja</a:t>
                    </a:r>
                    <a:endParaRPr kumimoji="1" lang="en-US" altLang="en-US" sz="2000">
                      <a:solidFill>
                        <a:srgbClr val="000000"/>
                      </a:solidFill>
                      <a:latin typeface="Times New Roman" pitchFamily="18" charset="0"/>
                      <a:cs typeface="Times New Roman" pitchFamily="18" charset="0"/>
                    </a:endParaRPr>
                  </a:p>
                  <a:p>
                    <a:pPr eaLnBrk="0" fontAlgn="base" hangingPunct="0">
                      <a:spcBef>
                        <a:spcPct val="0"/>
                      </a:spcBef>
                      <a:spcAft>
                        <a:spcPct val="0"/>
                      </a:spcAft>
                    </a:pPr>
                    <a:endParaRPr kumimoji="1" lang="en-US" altLang="en-US" sz="2000">
                      <a:solidFill>
                        <a:srgbClr val="000000"/>
                      </a:solidFill>
                      <a:latin typeface="Times New Roman" pitchFamily="18" charset="0"/>
                    </a:endParaRPr>
                  </a:p>
                </p:txBody>
              </p:sp>
              <p:sp>
                <p:nvSpPr>
                  <p:cNvPr id="57402" name="Rectangle 58"/>
                  <p:cNvSpPr>
                    <a:spLocks noChangeArrowheads="1"/>
                  </p:cNvSpPr>
                  <p:nvPr/>
                </p:nvSpPr>
                <p:spPr bwMode="auto">
                  <a:xfrm>
                    <a:off x="0" y="1862"/>
                    <a:ext cx="1329" cy="49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grpSp>
          <p:grpSp>
            <p:nvGrpSpPr>
              <p:cNvPr id="57403" name="Group 59"/>
              <p:cNvGrpSpPr>
                <a:grpSpLocks/>
              </p:cNvGrpSpPr>
              <p:nvPr/>
            </p:nvGrpSpPr>
            <p:grpSpPr bwMode="auto">
              <a:xfrm>
                <a:off x="1329" y="1862"/>
                <a:ext cx="1329" cy="499"/>
                <a:chOff x="1329" y="1862"/>
                <a:chExt cx="1329" cy="499"/>
              </a:xfrm>
            </p:grpSpPr>
            <p:sp>
              <p:nvSpPr>
                <p:cNvPr id="57404" name="Rectangle 60"/>
                <p:cNvSpPr>
                  <a:spLocks noChangeArrowheads="1"/>
                </p:cNvSpPr>
                <p:nvPr/>
              </p:nvSpPr>
              <p:spPr bwMode="auto">
                <a:xfrm>
                  <a:off x="1357" y="1862"/>
                  <a:ext cx="1273" cy="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kumimoji="1" lang="en-US" altLang="en-US" sz="2000">
                      <a:solidFill>
                        <a:srgbClr val="000000"/>
                      </a:solidFill>
                      <a:latin typeface="Times New Roman" pitchFamily="18" charset="0"/>
                      <a:cs typeface="Arial" charset="0"/>
                    </a:rPr>
                    <a:t>Nizka</a:t>
                  </a:r>
                  <a:endParaRPr kumimoji="1" lang="en-US" altLang="en-US" sz="2000">
                    <a:solidFill>
                      <a:srgbClr val="000000"/>
                    </a:solidFill>
                    <a:latin typeface="Times New Roman" pitchFamily="18" charset="0"/>
                    <a:cs typeface="Times New Roman" pitchFamily="18" charset="0"/>
                  </a:endParaRPr>
                </a:p>
                <a:p>
                  <a:pPr eaLnBrk="0" fontAlgn="base" hangingPunct="0">
                    <a:spcBef>
                      <a:spcPct val="0"/>
                    </a:spcBef>
                    <a:spcAft>
                      <a:spcPct val="0"/>
                    </a:spcAft>
                  </a:pPr>
                  <a:r>
                    <a:rPr kumimoji="1" lang="en-US" altLang="en-US" sz="2000">
                      <a:solidFill>
                        <a:srgbClr val="000000"/>
                      </a:solidFill>
                      <a:latin typeface="Times New Roman" pitchFamily="18" charset="0"/>
                      <a:cs typeface="Times New Roman" pitchFamily="18" charset="0"/>
                    </a:rPr>
                    <a:t> </a:t>
                  </a:r>
                </a:p>
                <a:p>
                  <a:pPr eaLnBrk="0" fontAlgn="base" hangingPunct="0">
                    <a:spcBef>
                      <a:spcPct val="0"/>
                    </a:spcBef>
                    <a:spcAft>
                      <a:spcPct val="0"/>
                    </a:spcAft>
                  </a:pPr>
                  <a:endParaRPr kumimoji="1" lang="en-US" altLang="en-US" sz="2000">
                    <a:solidFill>
                      <a:srgbClr val="000000"/>
                    </a:solidFill>
                    <a:latin typeface="Times New Roman" pitchFamily="18" charset="0"/>
                  </a:endParaRPr>
                </a:p>
              </p:txBody>
            </p:sp>
            <p:sp>
              <p:nvSpPr>
                <p:cNvPr id="57405" name="Rectangle 61"/>
                <p:cNvSpPr>
                  <a:spLocks noChangeArrowheads="1"/>
                </p:cNvSpPr>
                <p:nvPr/>
              </p:nvSpPr>
              <p:spPr bwMode="auto">
                <a:xfrm>
                  <a:off x="1329" y="1862"/>
                  <a:ext cx="1329" cy="49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grpSp>
            <p:nvGrpSpPr>
              <p:cNvPr id="57406" name="Group 62"/>
              <p:cNvGrpSpPr>
                <a:grpSpLocks/>
              </p:cNvGrpSpPr>
              <p:nvPr/>
            </p:nvGrpSpPr>
            <p:grpSpPr bwMode="auto">
              <a:xfrm>
                <a:off x="2658" y="1862"/>
                <a:ext cx="1329" cy="499"/>
                <a:chOff x="2658" y="1862"/>
                <a:chExt cx="1329" cy="499"/>
              </a:xfrm>
            </p:grpSpPr>
            <p:sp>
              <p:nvSpPr>
                <p:cNvPr id="57407" name="Rectangle 63"/>
                <p:cNvSpPr>
                  <a:spLocks noChangeArrowheads="1"/>
                </p:cNvSpPr>
                <p:nvPr/>
              </p:nvSpPr>
              <p:spPr bwMode="auto">
                <a:xfrm>
                  <a:off x="2686" y="1862"/>
                  <a:ext cx="1273" cy="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kumimoji="1" lang="en-US" altLang="en-US" sz="2000">
                      <a:solidFill>
                        <a:srgbClr val="000000"/>
                      </a:solidFill>
                      <a:latin typeface="Times New Roman" pitchFamily="18" charset="0"/>
                      <a:cs typeface="Arial" charset="0"/>
                    </a:rPr>
                    <a:t>Visoka</a:t>
                  </a:r>
                  <a:endParaRPr kumimoji="1" lang="en-US" altLang="en-US" sz="2000">
                    <a:solidFill>
                      <a:srgbClr val="000000"/>
                    </a:solidFill>
                    <a:latin typeface="Times New Roman" pitchFamily="18" charset="0"/>
                    <a:cs typeface="Times New Roman" pitchFamily="18" charset="0"/>
                  </a:endParaRPr>
                </a:p>
                <a:p>
                  <a:pPr eaLnBrk="0" fontAlgn="base" hangingPunct="0">
                    <a:spcBef>
                      <a:spcPct val="0"/>
                    </a:spcBef>
                    <a:spcAft>
                      <a:spcPct val="0"/>
                    </a:spcAft>
                  </a:pPr>
                  <a:endParaRPr kumimoji="1" lang="en-US" altLang="en-US" sz="2000">
                    <a:solidFill>
                      <a:srgbClr val="000000"/>
                    </a:solidFill>
                    <a:latin typeface="Times New Roman" pitchFamily="18" charset="0"/>
                  </a:endParaRPr>
                </a:p>
              </p:txBody>
            </p:sp>
            <p:sp>
              <p:nvSpPr>
                <p:cNvPr id="57408" name="Rectangle 64"/>
                <p:cNvSpPr>
                  <a:spLocks noChangeArrowheads="1"/>
                </p:cNvSpPr>
                <p:nvPr/>
              </p:nvSpPr>
              <p:spPr bwMode="auto">
                <a:xfrm>
                  <a:off x="2658" y="1862"/>
                  <a:ext cx="1329" cy="49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grpSp>
            <p:nvGrpSpPr>
              <p:cNvPr id="57409" name="Group 65"/>
              <p:cNvGrpSpPr>
                <a:grpSpLocks/>
              </p:cNvGrpSpPr>
              <p:nvPr/>
            </p:nvGrpSpPr>
            <p:grpSpPr bwMode="auto">
              <a:xfrm>
                <a:off x="0" y="2361"/>
                <a:ext cx="1329" cy="499"/>
                <a:chOff x="0" y="2361"/>
                <a:chExt cx="1329" cy="499"/>
              </a:xfrm>
            </p:grpSpPr>
            <p:sp>
              <p:nvSpPr>
                <p:cNvPr id="57410" name="Rectangle 66"/>
                <p:cNvSpPr>
                  <a:spLocks noChangeArrowheads="1"/>
                </p:cNvSpPr>
                <p:nvPr/>
              </p:nvSpPr>
              <p:spPr bwMode="auto">
                <a:xfrm>
                  <a:off x="0" y="2361"/>
                  <a:ext cx="1329" cy="499"/>
                </a:xfrm>
                <a:prstGeom prst="rect">
                  <a:avLst/>
                </a:prstGeom>
                <a:solidFill>
                  <a:srgbClr val="E6E6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nvGrpSpPr>
                <p:cNvPr id="57411" name="Group 67"/>
                <p:cNvGrpSpPr>
                  <a:grpSpLocks/>
                </p:cNvGrpSpPr>
                <p:nvPr/>
              </p:nvGrpSpPr>
              <p:grpSpPr bwMode="auto">
                <a:xfrm>
                  <a:off x="0" y="2361"/>
                  <a:ext cx="1329" cy="499"/>
                  <a:chOff x="0" y="2361"/>
                  <a:chExt cx="1329" cy="499"/>
                </a:xfrm>
              </p:grpSpPr>
              <p:sp>
                <p:nvSpPr>
                  <p:cNvPr id="57412" name="Rectangle 68"/>
                  <p:cNvSpPr>
                    <a:spLocks noChangeArrowheads="1"/>
                  </p:cNvSpPr>
                  <p:nvPr/>
                </p:nvSpPr>
                <p:spPr bwMode="auto">
                  <a:xfrm>
                    <a:off x="28" y="2361"/>
                    <a:ext cx="1273" cy="499"/>
                  </a:xfrm>
                  <a:prstGeom prst="rect">
                    <a:avLst/>
                  </a:prstGeom>
                  <a:solidFill>
                    <a:srgbClr val="E6E6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kumimoji="1" lang="en-US" altLang="en-US" sz="2000">
                        <a:solidFill>
                          <a:srgbClr val="000000"/>
                        </a:solidFill>
                        <a:latin typeface="Times New Roman" pitchFamily="18" charset="0"/>
                        <a:cs typeface="Arial" charset="0"/>
                      </a:rPr>
                      <a:t>Komunikacija</a:t>
                    </a:r>
                    <a:endParaRPr kumimoji="1" lang="en-US" altLang="en-US" sz="2000">
                      <a:solidFill>
                        <a:srgbClr val="000000"/>
                      </a:solidFill>
                      <a:latin typeface="Times New Roman" pitchFamily="18" charset="0"/>
                      <a:cs typeface="Times New Roman" pitchFamily="18" charset="0"/>
                    </a:endParaRPr>
                  </a:p>
                  <a:p>
                    <a:pPr eaLnBrk="0" fontAlgn="base" hangingPunct="0">
                      <a:spcBef>
                        <a:spcPct val="0"/>
                      </a:spcBef>
                      <a:spcAft>
                        <a:spcPct val="0"/>
                      </a:spcAft>
                    </a:pPr>
                    <a:endParaRPr kumimoji="1" lang="en-US" altLang="en-US" sz="2000">
                      <a:solidFill>
                        <a:srgbClr val="000000"/>
                      </a:solidFill>
                      <a:latin typeface="Times New Roman" pitchFamily="18" charset="0"/>
                    </a:endParaRPr>
                  </a:p>
                </p:txBody>
              </p:sp>
              <p:sp>
                <p:nvSpPr>
                  <p:cNvPr id="57413" name="Rectangle 69"/>
                  <p:cNvSpPr>
                    <a:spLocks noChangeArrowheads="1"/>
                  </p:cNvSpPr>
                  <p:nvPr/>
                </p:nvSpPr>
                <p:spPr bwMode="auto">
                  <a:xfrm>
                    <a:off x="0" y="2361"/>
                    <a:ext cx="1329" cy="49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grpSp>
          <p:grpSp>
            <p:nvGrpSpPr>
              <p:cNvPr id="57414" name="Group 70"/>
              <p:cNvGrpSpPr>
                <a:grpSpLocks/>
              </p:cNvGrpSpPr>
              <p:nvPr/>
            </p:nvGrpSpPr>
            <p:grpSpPr bwMode="auto">
              <a:xfrm>
                <a:off x="1329" y="2361"/>
                <a:ext cx="1329" cy="499"/>
                <a:chOff x="1329" y="2361"/>
                <a:chExt cx="1329" cy="499"/>
              </a:xfrm>
            </p:grpSpPr>
            <p:sp>
              <p:nvSpPr>
                <p:cNvPr id="57415" name="Rectangle 71"/>
                <p:cNvSpPr>
                  <a:spLocks noChangeArrowheads="1"/>
                </p:cNvSpPr>
                <p:nvPr/>
              </p:nvSpPr>
              <p:spPr bwMode="auto">
                <a:xfrm>
                  <a:off x="1357" y="2361"/>
                  <a:ext cx="1273" cy="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kumimoji="1" lang="en-US" altLang="en-US" sz="2000">
                      <a:solidFill>
                        <a:srgbClr val="000000"/>
                      </a:solidFill>
                      <a:latin typeface="Times New Roman" pitchFamily="18" charset="0"/>
                      <a:cs typeface="Arial" charset="0"/>
                    </a:rPr>
                    <a:t>Previdna, neiskrena</a:t>
                  </a:r>
                  <a:endParaRPr kumimoji="1" lang="en-US" altLang="en-US" sz="2000">
                    <a:solidFill>
                      <a:srgbClr val="000000"/>
                    </a:solidFill>
                    <a:latin typeface="Times New Roman" pitchFamily="18" charset="0"/>
                    <a:cs typeface="Times New Roman" pitchFamily="18" charset="0"/>
                  </a:endParaRPr>
                </a:p>
                <a:p>
                  <a:pPr eaLnBrk="0" fontAlgn="base" hangingPunct="0">
                    <a:spcBef>
                      <a:spcPct val="0"/>
                    </a:spcBef>
                    <a:spcAft>
                      <a:spcPct val="0"/>
                    </a:spcAft>
                  </a:pPr>
                  <a:r>
                    <a:rPr kumimoji="1" lang="en-US" altLang="en-US" sz="2000">
                      <a:solidFill>
                        <a:srgbClr val="000000"/>
                      </a:solidFill>
                      <a:latin typeface="Times New Roman" pitchFamily="18" charset="0"/>
                      <a:cs typeface="Times New Roman" pitchFamily="18" charset="0"/>
                    </a:rPr>
                    <a:t> </a:t>
                  </a:r>
                </a:p>
                <a:p>
                  <a:pPr eaLnBrk="0" fontAlgn="base" hangingPunct="0">
                    <a:spcBef>
                      <a:spcPct val="0"/>
                    </a:spcBef>
                    <a:spcAft>
                      <a:spcPct val="0"/>
                    </a:spcAft>
                  </a:pPr>
                  <a:endParaRPr kumimoji="1" lang="en-US" altLang="en-US" sz="2000">
                    <a:solidFill>
                      <a:srgbClr val="000000"/>
                    </a:solidFill>
                    <a:latin typeface="Times New Roman" pitchFamily="18" charset="0"/>
                  </a:endParaRPr>
                </a:p>
              </p:txBody>
            </p:sp>
            <p:sp>
              <p:nvSpPr>
                <p:cNvPr id="57416" name="Rectangle 72"/>
                <p:cNvSpPr>
                  <a:spLocks noChangeArrowheads="1"/>
                </p:cNvSpPr>
                <p:nvPr/>
              </p:nvSpPr>
              <p:spPr bwMode="auto">
                <a:xfrm>
                  <a:off x="1329" y="2361"/>
                  <a:ext cx="1329" cy="49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grpSp>
            <p:nvGrpSpPr>
              <p:cNvPr id="57417" name="Group 73"/>
              <p:cNvGrpSpPr>
                <a:grpSpLocks/>
              </p:cNvGrpSpPr>
              <p:nvPr/>
            </p:nvGrpSpPr>
            <p:grpSpPr bwMode="auto">
              <a:xfrm>
                <a:off x="2658" y="2361"/>
                <a:ext cx="1329" cy="499"/>
                <a:chOff x="2658" y="2361"/>
                <a:chExt cx="1329" cy="499"/>
              </a:xfrm>
            </p:grpSpPr>
            <p:sp>
              <p:nvSpPr>
                <p:cNvPr id="57418" name="Rectangle 74"/>
                <p:cNvSpPr>
                  <a:spLocks noChangeArrowheads="1"/>
                </p:cNvSpPr>
                <p:nvPr/>
              </p:nvSpPr>
              <p:spPr bwMode="auto">
                <a:xfrm>
                  <a:off x="2686" y="2361"/>
                  <a:ext cx="1273" cy="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kumimoji="1" lang="en-US" altLang="en-US" sz="2000">
                      <a:solidFill>
                        <a:srgbClr val="000000"/>
                      </a:solidFill>
                      <a:latin typeface="Times New Roman" pitchFamily="18" charset="0"/>
                      <a:cs typeface="Arial" charset="0"/>
                    </a:rPr>
                    <a:t>Poštena, odprta</a:t>
                  </a:r>
                  <a:endParaRPr kumimoji="1" lang="en-US" altLang="en-US" sz="2000">
                    <a:solidFill>
                      <a:srgbClr val="000000"/>
                    </a:solidFill>
                    <a:latin typeface="Times New Roman" pitchFamily="18" charset="0"/>
                    <a:cs typeface="Times New Roman" pitchFamily="18" charset="0"/>
                  </a:endParaRPr>
                </a:p>
                <a:p>
                  <a:pPr eaLnBrk="0" fontAlgn="base" hangingPunct="0">
                    <a:spcBef>
                      <a:spcPct val="0"/>
                    </a:spcBef>
                    <a:spcAft>
                      <a:spcPct val="0"/>
                    </a:spcAft>
                  </a:pPr>
                  <a:endParaRPr kumimoji="1" lang="en-US" altLang="en-US" sz="2000">
                    <a:solidFill>
                      <a:srgbClr val="000000"/>
                    </a:solidFill>
                    <a:latin typeface="Times New Roman" pitchFamily="18" charset="0"/>
                  </a:endParaRPr>
                </a:p>
              </p:txBody>
            </p:sp>
            <p:sp>
              <p:nvSpPr>
                <p:cNvPr id="57419" name="Rectangle 75"/>
                <p:cNvSpPr>
                  <a:spLocks noChangeArrowheads="1"/>
                </p:cNvSpPr>
                <p:nvPr/>
              </p:nvSpPr>
              <p:spPr bwMode="auto">
                <a:xfrm>
                  <a:off x="2658" y="2361"/>
                  <a:ext cx="1329" cy="49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grpSp>
            <p:nvGrpSpPr>
              <p:cNvPr id="57420" name="Group 76"/>
              <p:cNvGrpSpPr>
                <a:grpSpLocks/>
              </p:cNvGrpSpPr>
              <p:nvPr/>
            </p:nvGrpSpPr>
            <p:grpSpPr bwMode="auto">
              <a:xfrm>
                <a:off x="0" y="2860"/>
                <a:ext cx="1329" cy="499"/>
                <a:chOff x="0" y="2860"/>
                <a:chExt cx="1329" cy="499"/>
              </a:xfrm>
            </p:grpSpPr>
            <p:sp>
              <p:nvSpPr>
                <p:cNvPr id="57421" name="Rectangle 77"/>
                <p:cNvSpPr>
                  <a:spLocks noChangeArrowheads="1"/>
                </p:cNvSpPr>
                <p:nvPr/>
              </p:nvSpPr>
              <p:spPr bwMode="auto">
                <a:xfrm>
                  <a:off x="0" y="2860"/>
                  <a:ext cx="1329" cy="499"/>
                </a:xfrm>
                <a:prstGeom prst="rect">
                  <a:avLst/>
                </a:prstGeom>
                <a:solidFill>
                  <a:srgbClr val="E6E6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nvGrpSpPr>
                <p:cNvPr id="57422" name="Group 78"/>
                <p:cNvGrpSpPr>
                  <a:grpSpLocks/>
                </p:cNvGrpSpPr>
                <p:nvPr/>
              </p:nvGrpSpPr>
              <p:grpSpPr bwMode="auto">
                <a:xfrm>
                  <a:off x="0" y="2860"/>
                  <a:ext cx="1329" cy="499"/>
                  <a:chOff x="0" y="2860"/>
                  <a:chExt cx="1329" cy="499"/>
                </a:xfrm>
              </p:grpSpPr>
              <p:sp>
                <p:nvSpPr>
                  <p:cNvPr id="57423" name="Rectangle 79"/>
                  <p:cNvSpPr>
                    <a:spLocks noChangeArrowheads="1"/>
                  </p:cNvSpPr>
                  <p:nvPr/>
                </p:nvSpPr>
                <p:spPr bwMode="auto">
                  <a:xfrm>
                    <a:off x="28" y="2860"/>
                    <a:ext cx="1273" cy="499"/>
                  </a:xfrm>
                  <a:prstGeom prst="rect">
                    <a:avLst/>
                  </a:prstGeom>
                  <a:solidFill>
                    <a:srgbClr val="E6E6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kumimoji="1" lang="en-US" altLang="en-US" sz="2000">
                        <a:solidFill>
                          <a:srgbClr val="000000"/>
                        </a:solidFill>
                        <a:latin typeface="Times New Roman" pitchFamily="18" charset="0"/>
                        <a:cs typeface="Arial" charset="0"/>
                      </a:rPr>
                      <a:t>Odnos vodje</a:t>
                    </a:r>
                    <a:endParaRPr kumimoji="1" lang="en-US" altLang="en-US" sz="2000">
                      <a:solidFill>
                        <a:srgbClr val="000000"/>
                      </a:solidFill>
                      <a:latin typeface="Times New Roman" pitchFamily="18" charset="0"/>
                      <a:cs typeface="Times New Roman" pitchFamily="18" charset="0"/>
                    </a:endParaRPr>
                  </a:p>
                  <a:p>
                    <a:pPr eaLnBrk="0" fontAlgn="base" hangingPunct="0">
                      <a:spcBef>
                        <a:spcPct val="0"/>
                      </a:spcBef>
                      <a:spcAft>
                        <a:spcPct val="0"/>
                      </a:spcAft>
                    </a:pPr>
                    <a:endParaRPr kumimoji="1" lang="en-US" altLang="en-US" sz="2000">
                      <a:solidFill>
                        <a:srgbClr val="000000"/>
                      </a:solidFill>
                      <a:latin typeface="Times New Roman" pitchFamily="18" charset="0"/>
                    </a:endParaRPr>
                  </a:p>
                </p:txBody>
              </p:sp>
              <p:sp>
                <p:nvSpPr>
                  <p:cNvPr id="57424" name="Rectangle 80"/>
                  <p:cNvSpPr>
                    <a:spLocks noChangeArrowheads="1"/>
                  </p:cNvSpPr>
                  <p:nvPr/>
                </p:nvSpPr>
                <p:spPr bwMode="auto">
                  <a:xfrm>
                    <a:off x="0" y="2860"/>
                    <a:ext cx="1329" cy="49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grpSp>
          <p:grpSp>
            <p:nvGrpSpPr>
              <p:cNvPr id="57425" name="Group 81"/>
              <p:cNvGrpSpPr>
                <a:grpSpLocks/>
              </p:cNvGrpSpPr>
              <p:nvPr/>
            </p:nvGrpSpPr>
            <p:grpSpPr bwMode="auto">
              <a:xfrm>
                <a:off x="1329" y="2860"/>
                <a:ext cx="1329" cy="499"/>
                <a:chOff x="1329" y="2860"/>
                <a:chExt cx="1329" cy="499"/>
              </a:xfrm>
            </p:grpSpPr>
            <p:sp>
              <p:nvSpPr>
                <p:cNvPr id="57426" name="Rectangle 82"/>
                <p:cNvSpPr>
                  <a:spLocks noChangeArrowheads="1"/>
                </p:cNvSpPr>
                <p:nvPr/>
              </p:nvSpPr>
              <p:spPr bwMode="auto">
                <a:xfrm>
                  <a:off x="1357" y="2860"/>
                  <a:ext cx="1273" cy="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kumimoji="1" lang="en-US" altLang="en-US" sz="2000">
                      <a:solidFill>
                        <a:srgbClr val="000000"/>
                      </a:solidFill>
                      <a:latin typeface="Times New Roman" pitchFamily="18" charset="0"/>
                      <a:cs typeface="Arial" charset="0"/>
                    </a:rPr>
                    <a:t>Oviranje</a:t>
                  </a:r>
                  <a:endParaRPr kumimoji="1" lang="en-US" altLang="en-US" sz="2000">
                    <a:solidFill>
                      <a:srgbClr val="000000"/>
                    </a:solidFill>
                    <a:latin typeface="Times New Roman" pitchFamily="18" charset="0"/>
                    <a:cs typeface="Times New Roman" pitchFamily="18" charset="0"/>
                  </a:endParaRPr>
                </a:p>
                <a:p>
                  <a:pPr eaLnBrk="0" fontAlgn="base" hangingPunct="0">
                    <a:spcBef>
                      <a:spcPct val="0"/>
                    </a:spcBef>
                    <a:spcAft>
                      <a:spcPct val="0"/>
                    </a:spcAft>
                  </a:pPr>
                  <a:endParaRPr kumimoji="1" lang="en-US" altLang="en-US" sz="2000">
                    <a:solidFill>
                      <a:srgbClr val="000000"/>
                    </a:solidFill>
                    <a:latin typeface="Times New Roman" pitchFamily="18" charset="0"/>
                  </a:endParaRPr>
                </a:p>
              </p:txBody>
            </p:sp>
            <p:sp>
              <p:nvSpPr>
                <p:cNvPr id="57427" name="Rectangle 83"/>
                <p:cNvSpPr>
                  <a:spLocks noChangeArrowheads="1"/>
                </p:cNvSpPr>
                <p:nvPr/>
              </p:nvSpPr>
              <p:spPr bwMode="auto">
                <a:xfrm>
                  <a:off x="1329" y="2860"/>
                  <a:ext cx="1329" cy="49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grpSp>
            <p:nvGrpSpPr>
              <p:cNvPr id="57428" name="Group 84"/>
              <p:cNvGrpSpPr>
                <a:grpSpLocks/>
              </p:cNvGrpSpPr>
              <p:nvPr/>
            </p:nvGrpSpPr>
            <p:grpSpPr bwMode="auto">
              <a:xfrm>
                <a:off x="2658" y="2860"/>
                <a:ext cx="1329" cy="499"/>
                <a:chOff x="2658" y="2860"/>
                <a:chExt cx="1329" cy="499"/>
              </a:xfrm>
            </p:grpSpPr>
            <p:sp>
              <p:nvSpPr>
                <p:cNvPr id="57429" name="Rectangle 85"/>
                <p:cNvSpPr>
                  <a:spLocks noChangeArrowheads="1"/>
                </p:cNvSpPr>
                <p:nvPr/>
              </p:nvSpPr>
              <p:spPr bwMode="auto">
                <a:xfrm>
                  <a:off x="2686" y="2860"/>
                  <a:ext cx="1273" cy="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kumimoji="1" lang="en-US" altLang="en-US" sz="2000">
                      <a:solidFill>
                        <a:srgbClr val="000000"/>
                      </a:solidFill>
                      <a:latin typeface="Times New Roman" pitchFamily="18" charset="0"/>
                      <a:cs typeface="Arial" charset="0"/>
                    </a:rPr>
                    <a:t>Podpora, vzpodbuda</a:t>
                  </a:r>
                  <a:endParaRPr kumimoji="1" lang="en-US" altLang="en-US" sz="2000">
                    <a:solidFill>
                      <a:srgbClr val="000000"/>
                    </a:solidFill>
                    <a:latin typeface="Times New Roman" pitchFamily="18" charset="0"/>
                    <a:cs typeface="Times New Roman" pitchFamily="18" charset="0"/>
                  </a:endParaRPr>
                </a:p>
                <a:p>
                  <a:pPr eaLnBrk="0" fontAlgn="base" hangingPunct="0">
                    <a:spcBef>
                      <a:spcPct val="0"/>
                    </a:spcBef>
                    <a:spcAft>
                      <a:spcPct val="0"/>
                    </a:spcAft>
                  </a:pPr>
                  <a:r>
                    <a:rPr kumimoji="1" lang="en-US" altLang="en-US" sz="2000">
                      <a:solidFill>
                        <a:srgbClr val="000000"/>
                      </a:solidFill>
                      <a:latin typeface="Times New Roman" pitchFamily="18" charset="0"/>
                      <a:cs typeface="Times New Roman" pitchFamily="18" charset="0"/>
                    </a:rPr>
                    <a:t> </a:t>
                  </a:r>
                </a:p>
                <a:p>
                  <a:pPr eaLnBrk="0" fontAlgn="base" hangingPunct="0">
                    <a:spcBef>
                      <a:spcPct val="0"/>
                    </a:spcBef>
                    <a:spcAft>
                      <a:spcPct val="0"/>
                    </a:spcAft>
                  </a:pPr>
                  <a:endParaRPr kumimoji="1" lang="en-US" altLang="en-US" sz="2000">
                    <a:solidFill>
                      <a:srgbClr val="000000"/>
                    </a:solidFill>
                    <a:latin typeface="Times New Roman" pitchFamily="18" charset="0"/>
                  </a:endParaRPr>
                </a:p>
              </p:txBody>
            </p:sp>
            <p:sp>
              <p:nvSpPr>
                <p:cNvPr id="57430" name="Rectangle 86"/>
                <p:cNvSpPr>
                  <a:spLocks noChangeArrowheads="1"/>
                </p:cNvSpPr>
                <p:nvPr/>
              </p:nvSpPr>
              <p:spPr bwMode="auto">
                <a:xfrm>
                  <a:off x="2658" y="2860"/>
                  <a:ext cx="1329" cy="49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grpSp>
            <p:nvGrpSpPr>
              <p:cNvPr id="57431" name="Group 87"/>
              <p:cNvGrpSpPr>
                <a:grpSpLocks/>
              </p:cNvGrpSpPr>
              <p:nvPr/>
            </p:nvGrpSpPr>
            <p:grpSpPr bwMode="auto">
              <a:xfrm>
                <a:off x="0" y="3359"/>
                <a:ext cx="1329" cy="499"/>
                <a:chOff x="0" y="3359"/>
                <a:chExt cx="1329" cy="499"/>
              </a:xfrm>
            </p:grpSpPr>
            <p:sp>
              <p:nvSpPr>
                <p:cNvPr id="57432" name="Rectangle 88"/>
                <p:cNvSpPr>
                  <a:spLocks noChangeArrowheads="1"/>
                </p:cNvSpPr>
                <p:nvPr/>
              </p:nvSpPr>
              <p:spPr bwMode="auto">
                <a:xfrm>
                  <a:off x="0" y="3359"/>
                  <a:ext cx="1329" cy="499"/>
                </a:xfrm>
                <a:prstGeom prst="rect">
                  <a:avLst/>
                </a:prstGeom>
                <a:solidFill>
                  <a:srgbClr val="E6E6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nvGrpSpPr>
                <p:cNvPr id="57433" name="Group 89"/>
                <p:cNvGrpSpPr>
                  <a:grpSpLocks/>
                </p:cNvGrpSpPr>
                <p:nvPr/>
              </p:nvGrpSpPr>
              <p:grpSpPr bwMode="auto">
                <a:xfrm>
                  <a:off x="0" y="3359"/>
                  <a:ext cx="1329" cy="499"/>
                  <a:chOff x="0" y="3359"/>
                  <a:chExt cx="1329" cy="499"/>
                </a:xfrm>
              </p:grpSpPr>
              <p:sp>
                <p:nvSpPr>
                  <p:cNvPr id="57434" name="Rectangle 90"/>
                  <p:cNvSpPr>
                    <a:spLocks noChangeArrowheads="1"/>
                  </p:cNvSpPr>
                  <p:nvPr/>
                </p:nvSpPr>
                <p:spPr bwMode="auto">
                  <a:xfrm>
                    <a:off x="28" y="3359"/>
                    <a:ext cx="1273" cy="499"/>
                  </a:xfrm>
                  <a:prstGeom prst="rect">
                    <a:avLst/>
                  </a:prstGeom>
                  <a:solidFill>
                    <a:srgbClr val="E6E6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kumimoji="1" lang="en-US" altLang="en-US" sz="2000">
                        <a:solidFill>
                          <a:srgbClr val="000000"/>
                        </a:solidFill>
                        <a:latin typeface="Times New Roman" pitchFamily="18" charset="0"/>
                        <a:cs typeface="Arial" charset="0"/>
                      </a:rPr>
                      <a:t>Reševanje konfliktov</a:t>
                    </a:r>
                    <a:endParaRPr kumimoji="1" lang="en-US" altLang="en-US" sz="2000">
                      <a:solidFill>
                        <a:srgbClr val="000000"/>
                      </a:solidFill>
                      <a:latin typeface="Times New Roman" pitchFamily="18" charset="0"/>
                      <a:cs typeface="Times New Roman" pitchFamily="18" charset="0"/>
                    </a:endParaRPr>
                  </a:p>
                  <a:p>
                    <a:pPr eaLnBrk="0" fontAlgn="base" hangingPunct="0">
                      <a:spcBef>
                        <a:spcPct val="0"/>
                      </a:spcBef>
                      <a:spcAft>
                        <a:spcPct val="0"/>
                      </a:spcAft>
                    </a:pPr>
                    <a:endParaRPr kumimoji="1" lang="en-US" altLang="en-US" sz="2000">
                      <a:solidFill>
                        <a:srgbClr val="000000"/>
                      </a:solidFill>
                      <a:latin typeface="Times New Roman" pitchFamily="18" charset="0"/>
                    </a:endParaRPr>
                  </a:p>
                </p:txBody>
              </p:sp>
              <p:sp>
                <p:nvSpPr>
                  <p:cNvPr id="57435" name="Rectangle 91"/>
                  <p:cNvSpPr>
                    <a:spLocks noChangeArrowheads="1"/>
                  </p:cNvSpPr>
                  <p:nvPr/>
                </p:nvSpPr>
                <p:spPr bwMode="auto">
                  <a:xfrm>
                    <a:off x="0" y="3359"/>
                    <a:ext cx="1329" cy="49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grpSp>
          <p:grpSp>
            <p:nvGrpSpPr>
              <p:cNvPr id="57436" name="Group 92"/>
              <p:cNvGrpSpPr>
                <a:grpSpLocks/>
              </p:cNvGrpSpPr>
              <p:nvPr/>
            </p:nvGrpSpPr>
            <p:grpSpPr bwMode="auto">
              <a:xfrm>
                <a:off x="1329" y="3359"/>
                <a:ext cx="1329" cy="499"/>
                <a:chOff x="1329" y="3359"/>
                <a:chExt cx="1329" cy="499"/>
              </a:xfrm>
            </p:grpSpPr>
            <p:sp>
              <p:nvSpPr>
                <p:cNvPr id="57437" name="Rectangle 93"/>
                <p:cNvSpPr>
                  <a:spLocks noChangeArrowheads="1"/>
                </p:cNvSpPr>
                <p:nvPr/>
              </p:nvSpPr>
              <p:spPr bwMode="auto">
                <a:xfrm>
                  <a:off x="1357" y="3359"/>
                  <a:ext cx="1273" cy="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kumimoji="1" lang="en-US" altLang="en-US" sz="2000">
                      <a:solidFill>
                        <a:srgbClr val="000000"/>
                      </a:solidFill>
                      <a:latin typeface="Times New Roman" pitchFamily="18" charset="0"/>
                      <a:cs typeface="Arial" charset="0"/>
                    </a:rPr>
                    <a:t>Odlaganje</a:t>
                  </a:r>
                  <a:endParaRPr kumimoji="1" lang="en-US" altLang="en-US" sz="2000">
                    <a:solidFill>
                      <a:srgbClr val="000000"/>
                    </a:solidFill>
                    <a:latin typeface="Times New Roman" pitchFamily="18" charset="0"/>
                    <a:cs typeface="Times New Roman" pitchFamily="18" charset="0"/>
                  </a:endParaRPr>
                </a:p>
                <a:p>
                  <a:pPr eaLnBrk="0" fontAlgn="base" hangingPunct="0">
                    <a:spcBef>
                      <a:spcPct val="0"/>
                    </a:spcBef>
                    <a:spcAft>
                      <a:spcPct val="0"/>
                    </a:spcAft>
                  </a:pPr>
                  <a:r>
                    <a:rPr kumimoji="1" lang="en-US" altLang="en-US" sz="2000">
                      <a:solidFill>
                        <a:srgbClr val="000000"/>
                      </a:solidFill>
                      <a:latin typeface="Times New Roman" pitchFamily="18" charset="0"/>
                      <a:cs typeface="Times New Roman" pitchFamily="18" charset="0"/>
                    </a:rPr>
                    <a:t> </a:t>
                  </a:r>
                </a:p>
                <a:p>
                  <a:pPr eaLnBrk="0" fontAlgn="base" hangingPunct="0">
                    <a:spcBef>
                      <a:spcPct val="0"/>
                    </a:spcBef>
                    <a:spcAft>
                      <a:spcPct val="0"/>
                    </a:spcAft>
                  </a:pPr>
                  <a:endParaRPr kumimoji="1" lang="en-US" altLang="en-US" sz="2000">
                    <a:solidFill>
                      <a:srgbClr val="000000"/>
                    </a:solidFill>
                    <a:latin typeface="Times New Roman" pitchFamily="18" charset="0"/>
                  </a:endParaRPr>
                </a:p>
              </p:txBody>
            </p:sp>
            <p:sp>
              <p:nvSpPr>
                <p:cNvPr id="57438" name="Rectangle 94"/>
                <p:cNvSpPr>
                  <a:spLocks noChangeArrowheads="1"/>
                </p:cNvSpPr>
                <p:nvPr/>
              </p:nvSpPr>
              <p:spPr bwMode="auto">
                <a:xfrm>
                  <a:off x="1329" y="3359"/>
                  <a:ext cx="1329" cy="49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grpSp>
            <p:nvGrpSpPr>
              <p:cNvPr id="57439" name="Group 95"/>
              <p:cNvGrpSpPr>
                <a:grpSpLocks/>
              </p:cNvGrpSpPr>
              <p:nvPr/>
            </p:nvGrpSpPr>
            <p:grpSpPr bwMode="auto">
              <a:xfrm>
                <a:off x="2658" y="3359"/>
                <a:ext cx="1329" cy="499"/>
                <a:chOff x="2658" y="3359"/>
                <a:chExt cx="1329" cy="499"/>
              </a:xfrm>
            </p:grpSpPr>
            <p:sp>
              <p:nvSpPr>
                <p:cNvPr id="57440" name="Rectangle 96"/>
                <p:cNvSpPr>
                  <a:spLocks noChangeArrowheads="1"/>
                </p:cNvSpPr>
                <p:nvPr/>
              </p:nvSpPr>
              <p:spPr bwMode="auto">
                <a:xfrm>
                  <a:off x="2686" y="3359"/>
                  <a:ext cx="1273" cy="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kumimoji="1" lang="en-US" altLang="en-US" sz="2000">
                      <a:solidFill>
                        <a:srgbClr val="000000"/>
                      </a:solidFill>
                      <a:latin typeface="Times New Roman" pitchFamily="18" charset="0"/>
                      <a:cs typeface="Arial" charset="0"/>
                    </a:rPr>
                    <a:t>Priznanje, takoj priložnost za rast</a:t>
                  </a:r>
                  <a:endParaRPr kumimoji="1" lang="en-US" altLang="en-US" sz="2000">
                    <a:solidFill>
                      <a:srgbClr val="000000"/>
                    </a:solidFill>
                    <a:latin typeface="Times New Roman" pitchFamily="18" charset="0"/>
                    <a:cs typeface="Times New Roman" pitchFamily="18" charset="0"/>
                  </a:endParaRPr>
                </a:p>
                <a:p>
                  <a:pPr eaLnBrk="0" fontAlgn="base" hangingPunct="0">
                    <a:spcBef>
                      <a:spcPct val="0"/>
                    </a:spcBef>
                    <a:spcAft>
                      <a:spcPct val="0"/>
                    </a:spcAft>
                  </a:pPr>
                  <a:endParaRPr kumimoji="1" lang="en-US" altLang="en-US" sz="2000">
                    <a:solidFill>
                      <a:srgbClr val="000000"/>
                    </a:solidFill>
                    <a:latin typeface="Times New Roman" pitchFamily="18" charset="0"/>
                  </a:endParaRPr>
                </a:p>
              </p:txBody>
            </p:sp>
            <p:sp>
              <p:nvSpPr>
                <p:cNvPr id="57441" name="Rectangle 97"/>
                <p:cNvSpPr>
                  <a:spLocks noChangeArrowheads="1"/>
                </p:cNvSpPr>
                <p:nvPr/>
              </p:nvSpPr>
              <p:spPr bwMode="auto">
                <a:xfrm>
                  <a:off x="2658" y="3359"/>
                  <a:ext cx="1329" cy="49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grpSp>
            <p:nvGrpSpPr>
              <p:cNvPr id="57442" name="Group 98"/>
              <p:cNvGrpSpPr>
                <a:grpSpLocks/>
              </p:cNvGrpSpPr>
              <p:nvPr/>
            </p:nvGrpSpPr>
            <p:grpSpPr bwMode="auto">
              <a:xfrm>
                <a:off x="0" y="3858"/>
                <a:ext cx="1329" cy="499"/>
                <a:chOff x="0" y="3858"/>
                <a:chExt cx="1329" cy="499"/>
              </a:xfrm>
            </p:grpSpPr>
            <p:sp>
              <p:nvSpPr>
                <p:cNvPr id="57443" name="Rectangle 99"/>
                <p:cNvSpPr>
                  <a:spLocks noChangeArrowheads="1"/>
                </p:cNvSpPr>
                <p:nvPr/>
              </p:nvSpPr>
              <p:spPr bwMode="auto">
                <a:xfrm>
                  <a:off x="0" y="3858"/>
                  <a:ext cx="1329" cy="499"/>
                </a:xfrm>
                <a:prstGeom prst="rect">
                  <a:avLst/>
                </a:prstGeom>
                <a:solidFill>
                  <a:srgbClr val="E6E6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nvGrpSpPr>
                <p:cNvPr id="57444" name="Group 100"/>
                <p:cNvGrpSpPr>
                  <a:grpSpLocks/>
                </p:cNvGrpSpPr>
                <p:nvPr/>
              </p:nvGrpSpPr>
              <p:grpSpPr bwMode="auto">
                <a:xfrm>
                  <a:off x="0" y="3858"/>
                  <a:ext cx="1329" cy="499"/>
                  <a:chOff x="0" y="3858"/>
                  <a:chExt cx="1329" cy="499"/>
                </a:xfrm>
              </p:grpSpPr>
              <p:sp>
                <p:nvSpPr>
                  <p:cNvPr id="57445" name="Rectangle 101"/>
                  <p:cNvSpPr>
                    <a:spLocks noChangeArrowheads="1"/>
                  </p:cNvSpPr>
                  <p:nvPr/>
                </p:nvSpPr>
                <p:spPr bwMode="auto">
                  <a:xfrm>
                    <a:off x="28" y="3858"/>
                    <a:ext cx="1273" cy="499"/>
                  </a:xfrm>
                  <a:prstGeom prst="rect">
                    <a:avLst/>
                  </a:prstGeom>
                  <a:solidFill>
                    <a:srgbClr val="E6E6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kumimoji="1" lang="en-US" altLang="en-US" sz="2000">
                        <a:solidFill>
                          <a:srgbClr val="000000"/>
                        </a:solidFill>
                        <a:latin typeface="Times New Roman" pitchFamily="18" charset="0"/>
                        <a:cs typeface="Arial" charset="0"/>
                      </a:rPr>
                      <a:t>Sodelovanje pri odločitvah</a:t>
                    </a:r>
                    <a:endParaRPr kumimoji="1" lang="en-US" altLang="en-US" sz="2000">
                      <a:solidFill>
                        <a:srgbClr val="000000"/>
                      </a:solidFill>
                      <a:latin typeface="Times New Roman" pitchFamily="18" charset="0"/>
                      <a:cs typeface="Times New Roman" pitchFamily="18" charset="0"/>
                    </a:endParaRPr>
                  </a:p>
                  <a:p>
                    <a:pPr eaLnBrk="0" fontAlgn="base" hangingPunct="0">
                      <a:spcBef>
                        <a:spcPct val="0"/>
                      </a:spcBef>
                      <a:spcAft>
                        <a:spcPct val="0"/>
                      </a:spcAft>
                    </a:pPr>
                    <a:endParaRPr kumimoji="1" lang="en-US" altLang="en-US" sz="2000">
                      <a:solidFill>
                        <a:srgbClr val="000000"/>
                      </a:solidFill>
                      <a:latin typeface="Times New Roman" pitchFamily="18" charset="0"/>
                    </a:endParaRPr>
                  </a:p>
                </p:txBody>
              </p:sp>
              <p:sp>
                <p:nvSpPr>
                  <p:cNvPr id="57446" name="Rectangle 102"/>
                  <p:cNvSpPr>
                    <a:spLocks noChangeArrowheads="1"/>
                  </p:cNvSpPr>
                  <p:nvPr/>
                </p:nvSpPr>
                <p:spPr bwMode="auto">
                  <a:xfrm>
                    <a:off x="0" y="3858"/>
                    <a:ext cx="1329" cy="49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grpSp>
          <p:grpSp>
            <p:nvGrpSpPr>
              <p:cNvPr id="57447" name="Group 103"/>
              <p:cNvGrpSpPr>
                <a:grpSpLocks/>
              </p:cNvGrpSpPr>
              <p:nvPr/>
            </p:nvGrpSpPr>
            <p:grpSpPr bwMode="auto">
              <a:xfrm>
                <a:off x="1329" y="3858"/>
                <a:ext cx="1329" cy="499"/>
                <a:chOff x="1329" y="3858"/>
                <a:chExt cx="1329" cy="499"/>
              </a:xfrm>
            </p:grpSpPr>
            <p:sp>
              <p:nvSpPr>
                <p:cNvPr id="57448" name="Rectangle 104"/>
                <p:cNvSpPr>
                  <a:spLocks noChangeArrowheads="1"/>
                </p:cNvSpPr>
                <p:nvPr/>
              </p:nvSpPr>
              <p:spPr bwMode="auto">
                <a:xfrm>
                  <a:off x="1357" y="3858"/>
                  <a:ext cx="1273" cy="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kumimoji="1" lang="en-US" altLang="en-US" sz="2000">
                      <a:solidFill>
                        <a:srgbClr val="000000"/>
                      </a:solidFill>
                      <a:latin typeface="Times New Roman" pitchFamily="18" charset="0"/>
                      <a:cs typeface="Arial" charset="0"/>
                    </a:rPr>
                    <a:t>Ni nujna, prilagajanje šefu</a:t>
                  </a:r>
                  <a:endParaRPr kumimoji="1" lang="en-US" altLang="en-US" sz="2000">
                    <a:solidFill>
                      <a:srgbClr val="000000"/>
                    </a:solidFill>
                    <a:latin typeface="Times New Roman" pitchFamily="18" charset="0"/>
                    <a:cs typeface="Times New Roman" pitchFamily="18" charset="0"/>
                  </a:endParaRPr>
                </a:p>
                <a:p>
                  <a:pPr eaLnBrk="0" fontAlgn="base" hangingPunct="0">
                    <a:spcBef>
                      <a:spcPct val="0"/>
                    </a:spcBef>
                    <a:spcAft>
                      <a:spcPct val="0"/>
                    </a:spcAft>
                  </a:pPr>
                  <a:endParaRPr kumimoji="1" lang="en-US" altLang="en-US" sz="2000">
                    <a:solidFill>
                      <a:srgbClr val="000000"/>
                    </a:solidFill>
                    <a:latin typeface="Times New Roman" pitchFamily="18" charset="0"/>
                  </a:endParaRPr>
                </a:p>
              </p:txBody>
            </p:sp>
            <p:sp>
              <p:nvSpPr>
                <p:cNvPr id="57449" name="Rectangle 105"/>
                <p:cNvSpPr>
                  <a:spLocks noChangeArrowheads="1"/>
                </p:cNvSpPr>
                <p:nvPr/>
              </p:nvSpPr>
              <p:spPr bwMode="auto">
                <a:xfrm>
                  <a:off x="1329" y="3858"/>
                  <a:ext cx="1329" cy="49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grpSp>
            <p:nvGrpSpPr>
              <p:cNvPr id="57450" name="Group 106"/>
              <p:cNvGrpSpPr>
                <a:grpSpLocks/>
              </p:cNvGrpSpPr>
              <p:nvPr/>
            </p:nvGrpSpPr>
            <p:grpSpPr bwMode="auto">
              <a:xfrm>
                <a:off x="2658" y="3858"/>
                <a:ext cx="1329" cy="499"/>
                <a:chOff x="2658" y="3858"/>
                <a:chExt cx="1329" cy="499"/>
              </a:xfrm>
            </p:grpSpPr>
            <p:sp>
              <p:nvSpPr>
                <p:cNvPr id="57451" name="Rectangle 107"/>
                <p:cNvSpPr>
                  <a:spLocks noChangeArrowheads="1"/>
                </p:cNvSpPr>
                <p:nvPr/>
              </p:nvSpPr>
              <p:spPr bwMode="auto">
                <a:xfrm>
                  <a:off x="2686" y="3858"/>
                  <a:ext cx="1273" cy="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kumimoji="1" lang="en-US" altLang="en-US" sz="2000">
                      <a:solidFill>
                        <a:srgbClr val="000000"/>
                      </a:solidFill>
                      <a:latin typeface="Times New Roman" pitchFamily="18" charset="0"/>
                      <a:cs typeface="Arial" charset="0"/>
                    </a:rPr>
                    <a:t>Sodelovanje, odloča vodja</a:t>
                  </a:r>
                  <a:endParaRPr kumimoji="1" lang="en-US" altLang="en-US" sz="2000">
                    <a:solidFill>
                      <a:srgbClr val="000000"/>
                    </a:solidFill>
                    <a:latin typeface="Times New Roman" pitchFamily="18" charset="0"/>
                    <a:cs typeface="Times New Roman" pitchFamily="18" charset="0"/>
                  </a:endParaRPr>
                </a:p>
                <a:p>
                  <a:pPr eaLnBrk="0" fontAlgn="base" hangingPunct="0">
                    <a:spcBef>
                      <a:spcPct val="0"/>
                    </a:spcBef>
                    <a:spcAft>
                      <a:spcPct val="0"/>
                    </a:spcAft>
                  </a:pPr>
                  <a:r>
                    <a:rPr kumimoji="1" lang="en-US" altLang="en-US" sz="2000">
                      <a:solidFill>
                        <a:srgbClr val="000000"/>
                      </a:solidFill>
                      <a:latin typeface="Times New Roman" pitchFamily="18" charset="0"/>
                      <a:cs typeface="Times New Roman" pitchFamily="18" charset="0"/>
                    </a:rPr>
                    <a:t> </a:t>
                  </a:r>
                </a:p>
                <a:p>
                  <a:pPr eaLnBrk="0" fontAlgn="base" hangingPunct="0">
                    <a:spcBef>
                      <a:spcPct val="0"/>
                    </a:spcBef>
                    <a:spcAft>
                      <a:spcPct val="0"/>
                    </a:spcAft>
                  </a:pPr>
                  <a:endParaRPr kumimoji="1" lang="en-US" altLang="en-US" sz="2000">
                    <a:solidFill>
                      <a:srgbClr val="000000"/>
                    </a:solidFill>
                    <a:latin typeface="Times New Roman" pitchFamily="18" charset="0"/>
                  </a:endParaRPr>
                </a:p>
              </p:txBody>
            </p:sp>
            <p:sp>
              <p:nvSpPr>
                <p:cNvPr id="57452" name="Rectangle 108"/>
                <p:cNvSpPr>
                  <a:spLocks noChangeArrowheads="1"/>
                </p:cNvSpPr>
                <p:nvPr/>
              </p:nvSpPr>
              <p:spPr bwMode="auto">
                <a:xfrm>
                  <a:off x="2658" y="3858"/>
                  <a:ext cx="1329" cy="49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grpSp>
        <p:sp>
          <p:nvSpPr>
            <p:cNvPr id="57453" name="Rectangle 109"/>
            <p:cNvSpPr>
              <a:spLocks noChangeArrowheads="1"/>
            </p:cNvSpPr>
            <p:nvPr/>
          </p:nvSpPr>
          <p:spPr bwMode="auto">
            <a:xfrm>
              <a:off x="-3" y="-3"/>
              <a:ext cx="3993" cy="4363"/>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spTree>
    <p:extLst>
      <p:ext uri="{BB962C8B-B14F-4D97-AF65-F5344CB8AC3E}">
        <p14:creationId xmlns:p14="http://schemas.microsoft.com/office/powerpoint/2010/main" val="425638050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blackWhite">
          <a:xfrm>
            <a:off x="2135188" y="3068638"/>
            <a:ext cx="8001000" cy="32004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fontAlgn="base">
              <a:spcBef>
                <a:spcPct val="0"/>
              </a:spcBef>
              <a:spcAft>
                <a:spcPct val="0"/>
              </a:spcAft>
              <a:buFontTx/>
              <a:buChar char="•"/>
            </a:pPr>
            <a:r>
              <a:rPr kumimoji="1" lang="sl-SI" altLang="en-US" sz="2400">
                <a:solidFill>
                  <a:srgbClr val="000000"/>
                </a:solidFill>
                <a:latin typeface="Times New Roman" pitchFamily="18" charset="0"/>
              </a:rPr>
              <a:t> *   </a:t>
            </a:r>
            <a:r>
              <a:rPr kumimoji="1" lang="sl-SI" altLang="en-US" sz="2400">
                <a:solidFill>
                  <a:srgbClr val="000000"/>
                </a:solidFill>
                <a:latin typeface="Times New Roman" pitchFamily="18" charset="0"/>
                <a:cs typeface="Arial" charset="0"/>
              </a:rPr>
              <a:t>najbolj primerna velikost teama je od 5 do 12 članov</a:t>
            </a:r>
            <a:r>
              <a:rPr kumimoji="1" lang="sl-SI" altLang="en-US" sz="2400">
                <a:solidFill>
                  <a:srgbClr val="000000"/>
                </a:solidFill>
                <a:latin typeface="Times New Roman" pitchFamily="18" charset="0"/>
              </a:rPr>
              <a:t> </a:t>
            </a:r>
          </a:p>
          <a:p>
            <a:pPr algn="just" fontAlgn="base">
              <a:spcBef>
                <a:spcPct val="0"/>
              </a:spcBef>
              <a:spcAft>
                <a:spcPct val="0"/>
              </a:spcAft>
              <a:buFontTx/>
              <a:buChar char="•"/>
            </a:pPr>
            <a:r>
              <a:rPr kumimoji="1" lang="sl-SI" altLang="en-US" sz="2400">
                <a:solidFill>
                  <a:srgbClr val="000000"/>
                </a:solidFill>
                <a:latin typeface="Times New Roman" pitchFamily="18" charset="0"/>
              </a:rPr>
              <a:t> *   </a:t>
            </a:r>
            <a:r>
              <a:rPr kumimoji="1" lang="sl-SI" altLang="en-US" sz="2400">
                <a:solidFill>
                  <a:srgbClr val="000000"/>
                </a:solidFill>
                <a:latin typeface="Times New Roman" pitchFamily="18" charset="0"/>
                <a:cs typeface="Arial" charset="0"/>
              </a:rPr>
              <a:t>enakomerno izražanje mnenj vseh članov </a:t>
            </a:r>
            <a:endParaRPr kumimoji="1" lang="sl-SI" altLang="en-US" sz="2400">
              <a:solidFill>
                <a:srgbClr val="000000"/>
              </a:solidFill>
              <a:latin typeface="Times New Roman" pitchFamily="18" charset="0"/>
            </a:endParaRPr>
          </a:p>
          <a:p>
            <a:pPr algn="just" fontAlgn="base">
              <a:spcBef>
                <a:spcPct val="0"/>
              </a:spcBef>
              <a:spcAft>
                <a:spcPct val="0"/>
              </a:spcAft>
              <a:buFontTx/>
              <a:buChar char="•"/>
            </a:pPr>
            <a:r>
              <a:rPr kumimoji="1" lang="sl-SI" altLang="en-US" sz="2400">
                <a:solidFill>
                  <a:srgbClr val="000000"/>
                </a:solidFill>
                <a:latin typeface="Times New Roman" pitchFamily="18" charset="0"/>
              </a:rPr>
              <a:t> *  </a:t>
            </a:r>
            <a:r>
              <a:rPr kumimoji="1" lang="sl-SI" altLang="en-US" sz="2400">
                <a:solidFill>
                  <a:srgbClr val="000000"/>
                </a:solidFill>
                <a:latin typeface="Times New Roman" pitchFamily="18" charset="0"/>
                <a:cs typeface="Arial" charset="0"/>
              </a:rPr>
              <a:t>Konkretne probleme najbolje rešujejo tričlanski </a:t>
            </a:r>
            <a:endParaRPr kumimoji="1" lang="sl-SI" altLang="en-US" sz="2400">
              <a:solidFill>
                <a:srgbClr val="000000"/>
              </a:solidFill>
              <a:latin typeface="Times New Roman" pitchFamily="18" charset="0"/>
            </a:endParaRPr>
          </a:p>
          <a:p>
            <a:pPr algn="just" fontAlgn="base">
              <a:spcBef>
                <a:spcPct val="0"/>
              </a:spcBef>
              <a:spcAft>
                <a:spcPct val="0"/>
              </a:spcAft>
            </a:pPr>
            <a:r>
              <a:rPr kumimoji="1" lang="sl-SI" altLang="en-US" sz="2400">
                <a:solidFill>
                  <a:srgbClr val="000000"/>
                </a:solidFill>
                <a:latin typeface="Times New Roman" pitchFamily="18" charset="0"/>
                <a:cs typeface="Arial" charset="0"/>
              </a:rPr>
              <a:t>       teami</a:t>
            </a:r>
            <a:r>
              <a:rPr kumimoji="1" lang="sl-SI" altLang="en-US" sz="2400">
                <a:solidFill>
                  <a:srgbClr val="000000"/>
                </a:solidFill>
                <a:latin typeface="Times New Roman" pitchFamily="18" charset="0"/>
              </a:rPr>
              <a:t> </a:t>
            </a:r>
          </a:p>
        </p:txBody>
      </p:sp>
      <p:sp>
        <p:nvSpPr>
          <p:cNvPr id="58371" name="Rectangle 3"/>
          <p:cNvSpPr>
            <a:spLocks noGrp="1" noChangeArrowheads="1"/>
          </p:cNvSpPr>
          <p:nvPr>
            <p:ph type="title"/>
          </p:nvPr>
        </p:nvSpPr>
        <p:spPr>
          <a:xfrm>
            <a:off x="2971800" y="0"/>
            <a:ext cx="7467600" cy="1143000"/>
          </a:xfrm>
        </p:spPr>
        <p:txBody>
          <a:bodyPr/>
          <a:lstStyle/>
          <a:p>
            <a:pPr algn="ctr"/>
            <a:r>
              <a:rPr lang="sl-SI" altLang="en-US" sz="3400" b="1">
                <a:latin typeface="Times New Roman" pitchFamily="18" charset="0"/>
              </a:rPr>
              <a:t>DELOVANJE TEAMA</a:t>
            </a:r>
            <a:endParaRPr lang="en-US" altLang="en-US" sz="3400" b="1">
              <a:latin typeface="Times New Roman" pitchFamily="18" charset="0"/>
            </a:endParaRPr>
          </a:p>
        </p:txBody>
      </p:sp>
      <p:sp>
        <p:nvSpPr>
          <p:cNvPr id="58372" name="Rectangle 4"/>
          <p:cNvSpPr>
            <a:spLocks noGrp="1" noChangeArrowheads="1"/>
          </p:cNvSpPr>
          <p:nvPr>
            <p:ph type="body" sz="half" idx="1"/>
          </p:nvPr>
        </p:nvSpPr>
        <p:spPr>
          <a:xfrm>
            <a:off x="2667000" y="1600200"/>
            <a:ext cx="7772400" cy="1790700"/>
          </a:xfrm>
        </p:spPr>
        <p:txBody>
          <a:bodyPr/>
          <a:lstStyle/>
          <a:p>
            <a:pPr>
              <a:buFont typeface="Wingdings" pitchFamily="2" charset="2"/>
              <a:buNone/>
            </a:pPr>
            <a:r>
              <a:rPr lang="sl-SI" altLang="en-US">
                <a:solidFill>
                  <a:srgbClr val="FFFFCC"/>
                </a:solidFill>
                <a:latin typeface="Comic Sans MS" pitchFamily="66" charset="0"/>
              </a:rPr>
              <a:t>   </a:t>
            </a:r>
            <a:r>
              <a:rPr lang="sl-SI" altLang="en-US">
                <a:latin typeface="Times New Roman" pitchFamily="18" charset="0"/>
              </a:rPr>
              <a:t>1. </a:t>
            </a:r>
            <a:r>
              <a:rPr lang="sl-SI" altLang="en-US">
                <a:latin typeface="Times New Roman" pitchFamily="18" charset="0"/>
                <a:cs typeface="Arial" charset="0"/>
              </a:rPr>
              <a:t>njegove velikosti</a:t>
            </a:r>
            <a:r>
              <a:rPr lang="sl-SI" altLang="en-US">
                <a:solidFill>
                  <a:srgbClr val="FFFFCC"/>
                </a:solidFill>
                <a:latin typeface="Comic Sans MS" pitchFamily="66" charset="0"/>
                <a:cs typeface="Arial" charset="0"/>
              </a:rPr>
              <a:t> </a:t>
            </a:r>
            <a:endParaRPr lang="en-US" altLang="en-US">
              <a:solidFill>
                <a:srgbClr val="FFFFCC"/>
              </a:solidFill>
              <a:latin typeface="Comic Sans MS" pitchFamily="66" charset="0"/>
              <a:cs typeface="Arial" charset="0"/>
            </a:endParaRPr>
          </a:p>
        </p:txBody>
      </p:sp>
      <p:sp>
        <p:nvSpPr>
          <p:cNvPr id="58373" name="Rectangle 5"/>
          <p:cNvSpPr>
            <a:spLocks noGrp="1" noChangeArrowheads="1"/>
          </p:cNvSpPr>
          <p:nvPr>
            <p:ph sz="half" idx="2"/>
          </p:nvPr>
        </p:nvSpPr>
        <p:spPr>
          <a:xfrm>
            <a:off x="2667000" y="3733800"/>
            <a:ext cx="7772400" cy="2743200"/>
          </a:xfrm>
        </p:spPr>
        <p:txBody>
          <a:bodyPr/>
          <a:lstStyle/>
          <a:p>
            <a:pPr algn="just">
              <a:buFont typeface="Wingdings" pitchFamily="2" charset="2"/>
              <a:buNone/>
            </a:pPr>
            <a:r>
              <a:rPr lang="sl-SI" altLang="en-US" sz="2400">
                <a:solidFill>
                  <a:srgbClr val="CCFFCC"/>
                </a:solidFill>
                <a:latin typeface="Times New Roman" pitchFamily="18" charset="0"/>
              </a:rPr>
              <a:t>  </a:t>
            </a:r>
            <a:endParaRPr lang="en-US" altLang="en-US" sz="2400">
              <a:solidFill>
                <a:srgbClr val="CCFFCC"/>
              </a:solidFill>
              <a:latin typeface="Times New Roman" pitchFamily="18" charset="0"/>
            </a:endParaRPr>
          </a:p>
        </p:txBody>
      </p:sp>
    </p:spTree>
    <p:extLst>
      <p:ext uri="{BB962C8B-B14F-4D97-AF65-F5344CB8AC3E}">
        <p14:creationId xmlns:p14="http://schemas.microsoft.com/office/powerpoint/2010/main" val="205890886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blackWhite">
          <a:xfrm>
            <a:off x="2063750" y="3284538"/>
            <a:ext cx="7848600" cy="3352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fontAlgn="base">
              <a:spcBef>
                <a:spcPct val="0"/>
              </a:spcBef>
              <a:spcAft>
                <a:spcPct val="0"/>
              </a:spcAft>
              <a:buFontTx/>
              <a:buChar char="•"/>
            </a:pPr>
            <a:r>
              <a:rPr kumimoji="1" lang="sl-SI" altLang="en-US" sz="2400">
                <a:solidFill>
                  <a:srgbClr val="000000"/>
                </a:solidFill>
              </a:rPr>
              <a:t> </a:t>
            </a:r>
            <a:r>
              <a:rPr kumimoji="1" lang="sl-SI" altLang="en-US" sz="2400">
                <a:solidFill>
                  <a:srgbClr val="000000"/>
                </a:solidFill>
                <a:latin typeface="Times New Roman" pitchFamily="18" charset="0"/>
                <a:cs typeface="Arial" charset="0"/>
              </a:rPr>
              <a:t>Prednosti teamskega odločanja</a:t>
            </a:r>
            <a:r>
              <a:rPr kumimoji="1" lang="sl-SI" altLang="en-US" sz="2400">
                <a:solidFill>
                  <a:srgbClr val="000000"/>
                </a:solidFill>
                <a:latin typeface="Times New Roman" pitchFamily="18" charset="0"/>
              </a:rPr>
              <a:t>:</a:t>
            </a:r>
            <a:r>
              <a:rPr kumimoji="1" lang="sl-SI" altLang="en-US" sz="2400">
                <a:solidFill>
                  <a:srgbClr val="000000"/>
                </a:solidFill>
                <a:latin typeface="Times New Roman" pitchFamily="18" charset="0"/>
                <a:cs typeface="Arial" charset="0"/>
              </a:rPr>
              <a:t> </a:t>
            </a:r>
            <a:endParaRPr kumimoji="1" lang="sl-SI" altLang="en-US" sz="2400">
              <a:solidFill>
                <a:srgbClr val="000000"/>
              </a:solidFill>
              <a:latin typeface="Times New Roman" pitchFamily="18" charset="0"/>
            </a:endParaRPr>
          </a:p>
          <a:p>
            <a:pPr algn="just" fontAlgn="base">
              <a:spcBef>
                <a:spcPct val="0"/>
              </a:spcBef>
              <a:spcAft>
                <a:spcPct val="0"/>
              </a:spcAft>
              <a:buFontTx/>
              <a:buChar char="•"/>
            </a:pPr>
            <a:endParaRPr kumimoji="1" lang="sl-SI" altLang="en-US" sz="2400">
              <a:solidFill>
                <a:srgbClr val="000000"/>
              </a:solidFill>
              <a:latin typeface="Times New Roman" pitchFamily="18" charset="0"/>
            </a:endParaRPr>
          </a:p>
          <a:p>
            <a:pPr algn="just" fontAlgn="base">
              <a:spcBef>
                <a:spcPct val="0"/>
              </a:spcBef>
              <a:spcAft>
                <a:spcPct val="0"/>
              </a:spcAft>
              <a:buFontTx/>
              <a:buChar char="•"/>
            </a:pPr>
            <a:r>
              <a:rPr kumimoji="1" lang="sl-SI" altLang="en-US" sz="2400">
                <a:solidFill>
                  <a:srgbClr val="000000"/>
                </a:solidFill>
                <a:latin typeface="Times New Roman" pitchFamily="18" charset="0"/>
                <a:cs typeface="Arial" charset="0"/>
              </a:rPr>
              <a:t> poveča se količina in pestrost znanja</a:t>
            </a:r>
            <a:endParaRPr kumimoji="1" lang="sl-SI" altLang="en-US" sz="2400">
              <a:solidFill>
                <a:srgbClr val="000000"/>
              </a:solidFill>
              <a:latin typeface="Times New Roman" pitchFamily="18" charset="0"/>
              <a:cs typeface="Times New Roman" pitchFamily="18" charset="0"/>
            </a:endParaRPr>
          </a:p>
          <a:p>
            <a:pPr algn="just" fontAlgn="base">
              <a:spcBef>
                <a:spcPct val="0"/>
              </a:spcBef>
              <a:spcAft>
                <a:spcPct val="0"/>
              </a:spcAft>
              <a:buFontTx/>
              <a:buChar char="•"/>
            </a:pPr>
            <a:r>
              <a:rPr kumimoji="1" lang="sl-SI" altLang="en-US" sz="2400">
                <a:solidFill>
                  <a:srgbClr val="000000"/>
                </a:solidFill>
                <a:latin typeface="Times New Roman" pitchFamily="18" charset="0"/>
                <a:cs typeface="Arial" charset="0"/>
              </a:rPr>
              <a:t> rešitve so bolj raznovrstne</a:t>
            </a:r>
            <a:endParaRPr kumimoji="1" lang="sl-SI" altLang="en-US" sz="2400">
              <a:solidFill>
                <a:srgbClr val="000000"/>
              </a:solidFill>
              <a:latin typeface="Times New Roman" pitchFamily="18" charset="0"/>
              <a:cs typeface="Times New Roman" pitchFamily="18" charset="0"/>
            </a:endParaRPr>
          </a:p>
          <a:p>
            <a:pPr algn="just" fontAlgn="base">
              <a:spcBef>
                <a:spcPct val="0"/>
              </a:spcBef>
              <a:spcAft>
                <a:spcPct val="0"/>
              </a:spcAft>
              <a:buFontTx/>
              <a:buChar char="•"/>
            </a:pPr>
            <a:r>
              <a:rPr kumimoji="1" lang="sl-SI" altLang="en-US" sz="2400">
                <a:solidFill>
                  <a:srgbClr val="000000"/>
                </a:solidFill>
                <a:latin typeface="Times New Roman" pitchFamily="18" charset="0"/>
                <a:cs typeface="Arial" charset="0"/>
              </a:rPr>
              <a:t> skupno sprejete rešitve so sprejemljive za vse </a:t>
            </a:r>
            <a:endParaRPr kumimoji="1" lang="sl-SI" altLang="en-US" sz="2400">
              <a:solidFill>
                <a:srgbClr val="000000"/>
              </a:solidFill>
              <a:latin typeface="Times New Roman" pitchFamily="18" charset="0"/>
            </a:endParaRPr>
          </a:p>
          <a:p>
            <a:pPr algn="just" fontAlgn="base">
              <a:spcBef>
                <a:spcPct val="0"/>
              </a:spcBef>
              <a:spcAft>
                <a:spcPct val="0"/>
              </a:spcAft>
            </a:pPr>
            <a:r>
              <a:rPr kumimoji="1" lang="sl-SI" altLang="en-US" sz="2400">
                <a:solidFill>
                  <a:srgbClr val="000000"/>
                </a:solidFill>
                <a:latin typeface="Times New Roman" pitchFamily="18" charset="0"/>
              </a:rPr>
              <a:t>  </a:t>
            </a:r>
            <a:r>
              <a:rPr kumimoji="1" lang="sl-SI" altLang="en-US" sz="2400">
                <a:solidFill>
                  <a:srgbClr val="000000"/>
                </a:solidFill>
                <a:latin typeface="Times New Roman" pitchFamily="18" charset="0"/>
                <a:cs typeface="Arial" charset="0"/>
              </a:rPr>
              <a:t>člane, vzamejo jih za svoje</a:t>
            </a:r>
            <a:endParaRPr kumimoji="1" lang="sl-SI" altLang="en-US" sz="2400">
              <a:solidFill>
                <a:srgbClr val="000000"/>
              </a:solidFill>
              <a:latin typeface="Times New Roman" pitchFamily="18" charset="0"/>
              <a:cs typeface="Times New Roman" pitchFamily="18" charset="0"/>
            </a:endParaRPr>
          </a:p>
          <a:p>
            <a:pPr algn="just" fontAlgn="base">
              <a:spcBef>
                <a:spcPct val="0"/>
              </a:spcBef>
              <a:spcAft>
                <a:spcPct val="0"/>
              </a:spcAft>
              <a:buFontTx/>
              <a:buChar char="•"/>
            </a:pPr>
            <a:r>
              <a:rPr kumimoji="1" lang="sl-SI" altLang="en-US" sz="2400">
                <a:solidFill>
                  <a:srgbClr val="000000"/>
                </a:solidFill>
                <a:latin typeface="Times New Roman" pitchFamily="18" charset="0"/>
                <a:cs typeface="Arial" charset="0"/>
              </a:rPr>
              <a:t> s sodelovanjem članov se poveča razumljivost </a:t>
            </a:r>
            <a:endParaRPr kumimoji="1" lang="sl-SI" altLang="en-US" sz="2400">
              <a:solidFill>
                <a:srgbClr val="000000"/>
              </a:solidFill>
              <a:latin typeface="Times New Roman" pitchFamily="18" charset="0"/>
            </a:endParaRPr>
          </a:p>
          <a:p>
            <a:pPr algn="just" fontAlgn="base">
              <a:spcBef>
                <a:spcPct val="0"/>
              </a:spcBef>
              <a:spcAft>
                <a:spcPct val="0"/>
              </a:spcAft>
            </a:pPr>
            <a:r>
              <a:rPr kumimoji="1" lang="sl-SI" altLang="en-US" sz="2400">
                <a:solidFill>
                  <a:srgbClr val="000000"/>
                </a:solidFill>
                <a:latin typeface="Times New Roman" pitchFamily="18" charset="0"/>
                <a:cs typeface="Arial" charset="0"/>
              </a:rPr>
              <a:t>   končnih odločitev.</a:t>
            </a:r>
            <a:endParaRPr kumimoji="1" lang="sl-SI" altLang="en-US" sz="2400">
              <a:solidFill>
                <a:srgbClr val="000000"/>
              </a:solidFill>
              <a:latin typeface="Comic Sans MS" pitchFamily="66" charset="0"/>
              <a:cs typeface="Times New Roman" pitchFamily="18" charset="0"/>
            </a:endParaRPr>
          </a:p>
          <a:p>
            <a:pPr algn="just" fontAlgn="base">
              <a:spcBef>
                <a:spcPct val="0"/>
              </a:spcBef>
              <a:spcAft>
                <a:spcPct val="0"/>
              </a:spcAft>
              <a:buFontTx/>
              <a:buChar char="•"/>
            </a:pPr>
            <a:endParaRPr kumimoji="1" lang="sl-SI" altLang="en-US" sz="2400">
              <a:solidFill>
                <a:srgbClr val="000000"/>
              </a:solidFill>
              <a:latin typeface="Comic Sans MS" pitchFamily="66" charset="0"/>
            </a:endParaRPr>
          </a:p>
        </p:txBody>
      </p:sp>
      <p:sp>
        <p:nvSpPr>
          <p:cNvPr id="59395" name="Rectangle 3"/>
          <p:cNvSpPr>
            <a:spLocks noGrp="1" noChangeArrowheads="1"/>
          </p:cNvSpPr>
          <p:nvPr>
            <p:ph type="title"/>
          </p:nvPr>
        </p:nvSpPr>
        <p:spPr>
          <a:xfrm>
            <a:off x="2971800" y="0"/>
            <a:ext cx="7467600" cy="1143000"/>
          </a:xfrm>
        </p:spPr>
        <p:txBody>
          <a:bodyPr/>
          <a:lstStyle/>
          <a:p>
            <a:pPr algn="ctr"/>
            <a:r>
              <a:rPr lang="sl-SI" altLang="en-US" sz="3400" b="1">
                <a:latin typeface="Times New Roman" pitchFamily="18" charset="0"/>
              </a:rPr>
              <a:t>DELOVANJE TEAMA</a:t>
            </a:r>
            <a:endParaRPr lang="en-US" altLang="en-US" sz="3400" b="1">
              <a:latin typeface="Times New Roman" pitchFamily="18" charset="0"/>
            </a:endParaRPr>
          </a:p>
        </p:txBody>
      </p:sp>
      <p:sp>
        <p:nvSpPr>
          <p:cNvPr id="59396" name="Rectangle 4"/>
          <p:cNvSpPr>
            <a:spLocks noGrp="1" noChangeArrowheads="1"/>
          </p:cNvSpPr>
          <p:nvPr>
            <p:ph type="body" sz="half" idx="1"/>
          </p:nvPr>
        </p:nvSpPr>
        <p:spPr>
          <a:xfrm>
            <a:off x="2667000" y="1600200"/>
            <a:ext cx="7772400" cy="1790700"/>
          </a:xfrm>
        </p:spPr>
        <p:txBody>
          <a:bodyPr/>
          <a:lstStyle/>
          <a:p>
            <a:pPr>
              <a:buFont typeface="Wingdings" pitchFamily="2" charset="2"/>
              <a:buNone/>
            </a:pPr>
            <a:r>
              <a:rPr lang="sl-SI" altLang="en-US">
                <a:latin typeface="Times New Roman" pitchFamily="18" charset="0"/>
              </a:rPr>
              <a:t>   1. </a:t>
            </a:r>
            <a:r>
              <a:rPr lang="sl-SI" altLang="en-US">
                <a:latin typeface="Times New Roman" pitchFamily="18" charset="0"/>
                <a:cs typeface="Arial" charset="0"/>
              </a:rPr>
              <a:t>procesa odločanja </a:t>
            </a:r>
            <a:endParaRPr lang="sl-SI" altLang="en-US">
              <a:latin typeface="Times New Roman" pitchFamily="18" charset="0"/>
            </a:endParaRPr>
          </a:p>
          <a:p>
            <a:pPr>
              <a:buFont typeface="Wingdings" pitchFamily="2" charset="2"/>
              <a:buNone/>
            </a:pPr>
            <a:r>
              <a:rPr lang="sl-SI" altLang="en-US">
                <a:latin typeface="Times New Roman" pitchFamily="18" charset="0"/>
              </a:rPr>
              <a:t>   </a:t>
            </a:r>
            <a:r>
              <a:rPr lang="sl-SI" altLang="en-US">
                <a:latin typeface="Times New Roman" pitchFamily="18" charset="0"/>
                <a:cs typeface="Arial" charset="0"/>
              </a:rPr>
              <a:t>za teamsko delo je značilno, da  vsi člani sodelujejo v procesu odločanja</a:t>
            </a:r>
            <a:r>
              <a:rPr lang="sl-SI" altLang="en-US">
                <a:solidFill>
                  <a:srgbClr val="FFFFCC"/>
                </a:solidFill>
                <a:latin typeface="Comic Sans MS" pitchFamily="66" charset="0"/>
              </a:rPr>
              <a:t> </a:t>
            </a:r>
            <a:endParaRPr lang="en-US" altLang="en-US">
              <a:solidFill>
                <a:srgbClr val="FFFFCC"/>
              </a:solidFill>
              <a:latin typeface="Comic Sans MS" pitchFamily="66" charset="0"/>
            </a:endParaRPr>
          </a:p>
        </p:txBody>
      </p:sp>
      <p:sp>
        <p:nvSpPr>
          <p:cNvPr id="59397" name="Rectangle 5"/>
          <p:cNvSpPr>
            <a:spLocks noGrp="1" noChangeArrowheads="1"/>
          </p:cNvSpPr>
          <p:nvPr>
            <p:ph sz="half" idx="2"/>
          </p:nvPr>
        </p:nvSpPr>
        <p:spPr>
          <a:xfrm>
            <a:off x="2667000" y="3733800"/>
            <a:ext cx="7772400" cy="2743200"/>
          </a:xfrm>
        </p:spPr>
        <p:txBody>
          <a:bodyPr/>
          <a:lstStyle/>
          <a:p>
            <a:pPr algn="just">
              <a:buFont typeface="Wingdings" pitchFamily="2" charset="2"/>
              <a:buNone/>
            </a:pPr>
            <a:r>
              <a:rPr lang="sl-SI" altLang="en-US" sz="2400">
                <a:solidFill>
                  <a:srgbClr val="CCFFCC"/>
                </a:solidFill>
                <a:latin typeface="Times New Roman" pitchFamily="18" charset="0"/>
              </a:rPr>
              <a:t>  </a:t>
            </a:r>
            <a:endParaRPr lang="en-US" altLang="en-US" sz="2400">
              <a:solidFill>
                <a:srgbClr val="CCFFCC"/>
              </a:solidFill>
              <a:latin typeface="Times New Roman" pitchFamily="18" charset="0"/>
            </a:endParaRPr>
          </a:p>
        </p:txBody>
      </p:sp>
    </p:spTree>
    <p:extLst>
      <p:ext uri="{BB962C8B-B14F-4D97-AF65-F5344CB8AC3E}">
        <p14:creationId xmlns:p14="http://schemas.microsoft.com/office/powerpoint/2010/main" val="36194797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blackWhite">
          <a:xfrm>
            <a:off x="2279650" y="2997200"/>
            <a:ext cx="8001000" cy="3352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endParaRPr>
          </a:p>
        </p:txBody>
      </p:sp>
      <p:sp>
        <p:nvSpPr>
          <p:cNvPr id="60419" name="Rectangle 3"/>
          <p:cNvSpPr>
            <a:spLocks noGrp="1" noChangeArrowheads="1"/>
          </p:cNvSpPr>
          <p:nvPr>
            <p:ph type="title"/>
          </p:nvPr>
        </p:nvSpPr>
        <p:spPr>
          <a:xfrm>
            <a:off x="2971800" y="152400"/>
            <a:ext cx="7467600" cy="1219200"/>
          </a:xfrm>
        </p:spPr>
        <p:txBody>
          <a:bodyPr/>
          <a:lstStyle/>
          <a:p>
            <a:pPr algn="ctr"/>
            <a:r>
              <a:rPr lang="sl-SI" altLang="en-US" sz="3400" b="1">
                <a:latin typeface="Times New Roman" pitchFamily="18" charset="0"/>
              </a:rPr>
              <a:t>DELOVANJE TEAMA</a:t>
            </a:r>
            <a:endParaRPr lang="en-US" altLang="en-US" sz="3400" b="1">
              <a:latin typeface="Times New Roman" pitchFamily="18" charset="0"/>
            </a:endParaRPr>
          </a:p>
        </p:txBody>
      </p:sp>
      <p:sp>
        <p:nvSpPr>
          <p:cNvPr id="60420" name="Rectangle 4"/>
          <p:cNvSpPr>
            <a:spLocks noGrp="1" noChangeArrowheads="1"/>
          </p:cNvSpPr>
          <p:nvPr>
            <p:ph type="body" sz="half" idx="1"/>
          </p:nvPr>
        </p:nvSpPr>
        <p:spPr>
          <a:xfrm>
            <a:off x="2667000" y="1600200"/>
            <a:ext cx="7772400" cy="1790700"/>
          </a:xfrm>
        </p:spPr>
        <p:txBody>
          <a:bodyPr/>
          <a:lstStyle/>
          <a:p>
            <a:pPr>
              <a:buFont typeface="Wingdings" pitchFamily="2" charset="2"/>
              <a:buNone/>
            </a:pPr>
            <a:r>
              <a:rPr lang="sl-SI" altLang="en-US">
                <a:latin typeface="Times New Roman" pitchFamily="18" charset="0"/>
              </a:rPr>
              <a:t>3. </a:t>
            </a:r>
            <a:r>
              <a:rPr lang="sl-SI" altLang="en-US">
                <a:latin typeface="Times New Roman" pitchFamily="18" charset="0"/>
                <a:cs typeface="Arial" charset="0"/>
              </a:rPr>
              <a:t>narave dela – teamsko delo ni vedno najboljša rešitev</a:t>
            </a:r>
            <a:r>
              <a:rPr lang="sl-SI" altLang="en-US">
                <a:latin typeface="Times New Roman" pitchFamily="18" charset="0"/>
              </a:rPr>
              <a:t> </a:t>
            </a:r>
            <a:endParaRPr lang="en-US" altLang="en-US">
              <a:latin typeface="Times New Roman" pitchFamily="18" charset="0"/>
            </a:endParaRPr>
          </a:p>
        </p:txBody>
      </p:sp>
      <p:sp>
        <p:nvSpPr>
          <p:cNvPr id="60421" name="Rectangle 5"/>
          <p:cNvSpPr>
            <a:spLocks noGrp="1" noChangeArrowheads="1"/>
          </p:cNvSpPr>
          <p:nvPr>
            <p:ph sz="half" idx="2"/>
          </p:nvPr>
        </p:nvSpPr>
        <p:spPr>
          <a:xfrm>
            <a:off x="2667000" y="3352800"/>
            <a:ext cx="7772400" cy="3124200"/>
          </a:xfrm>
        </p:spPr>
        <p:txBody>
          <a:bodyPr/>
          <a:lstStyle/>
          <a:p>
            <a:r>
              <a:rPr lang="sl-SI" altLang="en-US">
                <a:latin typeface="Times New Roman" pitchFamily="18" charset="0"/>
              </a:rPr>
              <a:t> </a:t>
            </a:r>
            <a:r>
              <a:rPr lang="sl-SI" altLang="en-US">
                <a:latin typeface="Times New Roman" pitchFamily="18" charset="0"/>
                <a:cs typeface="Arial" charset="0"/>
              </a:rPr>
              <a:t>razvojih novih izdelkov ali uvajanju novih načinov izvajanja storitev</a:t>
            </a:r>
            <a:endParaRPr lang="sl-SI" altLang="en-US">
              <a:latin typeface="Times New Roman" pitchFamily="18" charset="0"/>
            </a:endParaRPr>
          </a:p>
          <a:p>
            <a:r>
              <a:rPr lang="sl-SI" altLang="en-US">
                <a:latin typeface="Times New Roman" pitchFamily="18" charset="0"/>
                <a:cs typeface="Arial" charset="0"/>
              </a:rPr>
              <a:t>prizadevanje za izboljšanje kvalitete izdelkov ali storitev</a:t>
            </a:r>
            <a:endParaRPr lang="sl-SI" altLang="en-US">
              <a:latin typeface="Times New Roman" pitchFamily="18" charset="0"/>
              <a:cs typeface="Times New Roman" pitchFamily="18" charset="0"/>
            </a:endParaRPr>
          </a:p>
          <a:p>
            <a:r>
              <a:rPr lang="sl-SI" altLang="en-US">
                <a:latin typeface="Times New Roman" pitchFamily="18" charset="0"/>
                <a:cs typeface="Arial" charset="0"/>
              </a:rPr>
              <a:t>iskanju večje produktivnosti</a:t>
            </a:r>
            <a:r>
              <a:rPr lang="sl-SI" altLang="en-US">
                <a:latin typeface="Times New Roman" pitchFamily="18" charset="0"/>
              </a:rPr>
              <a:t> </a:t>
            </a:r>
            <a:endParaRPr lang="en-US" altLang="en-US">
              <a:latin typeface="Times New Roman" pitchFamily="18" charset="0"/>
            </a:endParaRPr>
          </a:p>
        </p:txBody>
      </p:sp>
    </p:spTree>
    <p:extLst>
      <p:ext uri="{BB962C8B-B14F-4D97-AF65-F5344CB8AC3E}">
        <p14:creationId xmlns:p14="http://schemas.microsoft.com/office/powerpoint/2010/main" val="244691396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blackWhite">
          <a:xfrm>
            <a:off x="2063750" y="2708275"/>
            <a:ext cx="8001000" cy="3352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endParaRPr>
          </a:p>
        </p:txBody>
      </p:sp>
      <p:sp>
        <p:nvSpPr>
          <p:cNvPr id="61443" name="Rectangle 3"/>
          <p:cNvSpPr>
            <a:spLocks noGrp="1" noChangeArrowheads="1"/>
          </p:cNvSpPr>
          <p:nvPr>
            <p:ph type="title"/>
          </p:nvPr>
        </p:nvSpPr>
        <p:spPr>
          <a:xfrm>
            <a:off x="2971800" y="152400"/>
            <a:ext cx="7467600" cy="1219200"/>
          </a:xfrm>
        </p:spPr>
        <p:txBody>
          <a:bodyPr/>
          <a:lstStyle/>
          <a:p>
            <a:pPr algn="ctr"/>
            <a:r>
              <a:rPr lang="sl-SI" altLang="en-US" sz="3400" b="1">
                <a:latin typeface="Times New Roman" pitchFamily="18" charset="0"/>
              </a:rPr>
              <a:t>DELOVANJE TEAMA</a:t>
            </a:r>
            <a:endParaRPr lang="en-US" altLang="en-US" sz="3400" b="1">
              <a:latin typeface="Times New Roman" pitchFamily="18" charset="0"/>
            </a:endParaRPr>
          </a:p>
        </p:txBody>
      </p:sp>
      <p:sp>
        <p:nvSpPr>
          <p:cNvPr id="61444" name="Rectangle 4"/>
          <p:cNvSpPr>
            <a:spLocks noGrp="1" noChangeArrowheads="1"/>
          </p:cNvSpPr>
          <p:nvPr>
            <p:ph type="body" sz="half" idx="1"/>
          </p:nvPr>
        </p:nvSpPr>
        <p:spPr>
          <a:xfrm>
            <a:off x="2667000" y="1600200"/>
            <a:ext cx="7772400" cy="1790700"/>
          </a:xfrm>
        </p:spPr>
        <p:txBody>
          <a:bodyPr/>
          <a:lstStyle/>
          <a:p>
            <a:pPr>
              <a:buFont typeface="Wingdings" pitchFamily="2" charset="2"/>
              <a:buNone/>
            </a:pPr>
            <a:r>
              <a:rPr lang="sl-SI" altLang="en-US">
                <a:latin typeface="Times New Roman" pitchFamily="18" charset="0"/>
              </a:rPr>
              <a:t>4. </a:t>
            </a:r>
            <a:r>
              <a:rPr lang="sl-SI" altLang="en-US">
                <a:latin typeface="Times New Roman" pitchFamily="18" charset="0"/>
                <a:cs typeface="Arial" charset="0"/>
              </a:rPr>
              <a:t>odnosov – za odnose v teamu je znači</a:t>
            </a:r>
            <a:r>
              <a:rPr lang="sl-SI" altLang="en-US">
                <a:latin typeface="Times New Roman" pitchFamily="18" charset="0"/>
              </a:rPr>
              <a:t>l</a:t>
            </a:r>
            <a:r>
              <a:rPr lang="sl-SI" altLang="en-US">
                <a:latin typeface="Times New Roman" pitchFamily="18" charset="0"/>
                <a:cs typeface="Arial" charset="0"/>
              </a:rPr>
              <a:t>no</a:t>
            </a:r>
            <a:r>
              <a:rPr lang="sl-SI" altLang="en-US">
                <a:solidFill>
                  <a:srgbClr val="FFFFCC"/>
                </a:solidFill>
                <a:latin typeface="Comic Sans MS" pitchFamily="66" charset="0"/>
              </a:rPr>
              <a:t> </a:t>
            </a:r>
            <a:endParaRPr lang="en-US" altLang="en-US">
              <a:solidFill>
                <a:srgbClr val="FFFFCC"/>
              </a:solidFill>
              <a:latin typeface="Comic Sans MS" pitchFamily="66" charset="0"/>
            </a:endParaRPr>
          </a:p>
        </p:txBody>
      </p:sp>
      <p:sp>
        <p:nvSpPr>
          <p:cNvPr id="61445" name="Rectangle 5"/>
          <p:cNvSpPr>
            <a:spLocks noGrp="1" noChangeArrowheads="1"/>
          </p:cNvSpPr>
          <p:nvPr>
            <p:ph sz="half" idx="2"/>
          </p:nvPr>
        </p:nvSpPr>
        <p:spPr>
          <a:xfrm>
            <a:off x="2667000" y="3352800"/>
            <a:ext cx="7772400" cy="3124200"/>
          </a:xfrm>
        </p:spPr>
        <p:txBody>
          <a:bodyPr/>
          <a:lstStyle/>
          <a:p>
            <a:r>
              <a:rPr lang="sl-SI" altLang="en-US">
                <a:latin typeface="Times New Roman" pitchFamily="18" charset="0"/>
              </a:rPr>
              <a:t> </a:t>
            </a:r>
            <a:r>
              <a:rPr lang="sl-SI" altLang="en-US">
                <a:latin typeface="Times New Roman" pitchFamily="18" charset="0"/>
                <a:cs typeface="Arial" charset="0"/>
              </a:rPr>
              <a:t>stopnja sodelovanja je zelo visoka</a:t>
            </a:r>
            <a:endParaRPr lang="sl-SI" altLang="en-US">
              <a:latin typeface="Times New Roman" pitchFamily="18" charset="0"/>
            </a:endParaRPr>
          </a:p>
          <a:p>
            <a:r>
              <a:rPr lang="sl-SI" altLang="en-US">
                <a:latin typeface="Times New Roman" pitchFamily="18" charset="0"/>
                <a:cs typeface="Arial" charset="0"/>
              </a:rPr>
              <a:t>odkritost in odprtost</a:t>
            </a:r>
            <a:endParaRPr lang="sl-SI" altLang="en-US">
              <a:latin typeface="Times New Roman" pitchFamily="18" charset="0"/>
            </a:endParaRPr>
          </a:p>
          <a:p>
            <a:r>
              <a:rPr lang="sl-SI" altLang="en-US">
                <a:latin typeface="Times New Roman" pitchFamily="18" charset="0"/>
                <a:cs typeface="Arial" charset="0"/>
              </a:rPr>
              <a:t>zaupanje in medsebojna pomoč</a:t>
            </a:r>
            <a:endParaRPr lang="sl-SI" altLang="en-US">
              <a:latin typeface="Times New Roman" pitchFamily="18" charset="0"/>
            </a:endParaRPr>
          </a:p>
          <a:p>
            <a:r>
              <a:rPr lang="sl-SI" altLang="en-US">
                <a:latin typeface="Times New Roman" pitchFamily="18" charset="0"/>
                <a:cs typeface="Arial" charset="0"/>
              </a:rPr>
              <a:t>medsebojno dopolnjevanje med člani</a:t>
            </a:r>
            <a:endParaRPr lang="sl-SI" altLang="en-US">
              <a:latin typeface="Times New Roman" pitchFamily="18" charset="0"/>
              <a:cs typeface="Times New Roman" pitchFamily="18" charset="0"/>
            </a:endParaRPr>
          </a:p>
          <a:p>
            <a:r>
              <a:rPr lang="sl-SI" altLang="en-US">
                <a:latin typeface="Times New Roman" pitchFamily="18" charset="0"/>
                <a:cs typeface="Arial" charset="0"/>
              </a:rPr>
              <a:t>visok nivo informiranosti.</a:t>
            </a:r>
            <a:r>
              <a:rPr lang="sl-SI" altLang="en-US">
                <a:latin typeface="Times New Roman" pitchFamily="18" charset="0"/>
              </a:rPr>
              <a:t> </a:t>
            </a:r>
            <a:endParaRPr lang="en-US" altLang="en-US">
              <a:latin typeface="Times New Roman" pitchFamily="18" charset="0"/>
            </a:endParaRPr>
          </a:p>
        </p:txBody>
      </p:sp>
    </p:spTree>
    <p:extLst>
      <p:ext uri="{BB962C8B-B14F-4D97-AF65-F5344CB8AC3E}">
        <p14:creationId xmlns:p14="http://schemas.microsoft.com/office/powerpoint/2010/main" val="778902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sl-SI" altLang="sl-SI" sz="3400" b="1">
                <a:latin typeface="Times New Roman" pitchFamily="18" charset="0"/>
              </a:rPr>
              <a:t>ORGANIZIRANJE  DELA</a:t>
            </a:r>
            <a:endParaRPr lang="en-US" altLang="sl-SI" sz="3400" b="1">
              <a:latin typeface="Times New Roman" pitchFamily="18" charset="0"/>
            </a:endParaRPr>
          </a:p>
        </p:txBody>
      </p:sp>
      <p:sp>
        <p:nvSpPr>
          <p:cNvPr id="13315"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13316" name="Rectangle 5"/>
          <p:cNvSpPr>
            <a:spLocks noChangeArrowheads="1"/>
          </p:cNvSpPr>
          <p:nvPr/>
        </p:nvSpPr>
        <p:spPr bwMode="auto">
          <a:xfrm>
            <a:off x="1703388" y="1341438"/>
            <a:ext cx="7543800" cy="308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entury" pitchFamily="18" charset="0"/>
              </a:defRPr>
            </a:lvl1pPr>
            <a:lvl2pPr marL="742950" indent="-285750" eaLnBrk="0" hangingPunct="0">
              <a:defRPr>
                <a:solidFill>
                  <a:schemeClr val="tx1"/>
                </a:solidFill>
                <a:latin typeface="Century" pitchFamily="18" charset="0"/>
              </a:defRPr>
            </a:lvl2pPr>
            <a:lvl3pPr marL="1143000" indent="-228600" eaLnBrk="0" hangingPunct="0">
              <a:defRPr>
                <a:solidFill>
                  <a:schemeClr val="tx1"/>
                </a:solidFill>
                <a:latin typeface="Century" pitchFamily="18" charset="0"/>
              </a:defRPr>
            </a:lvl3pPr>
            <a:lvl4pPr marL="1600200" indent="-228600" eaLnBrk="0" hangingPunct="0">
              <a:defRPr>
                <a:solidFill>
                  <a:schemeClr val="tx1"/>
                </a:solidFill>
                <a:latin typeface="Century" pitchFamily="18" charset="0"/>
              </a:defRPr>
            </a:lvl4pPr>
            <a:lvl5pPr marL="2057400" indent="-228600" eaLnBrk="0" hangingPunct="0">
              <a:defRPr>
                <a:solidFill>
                  <a:schemeClr val="tx1"/>
                </a:solidFill>
                <a:latin typeface="Century" pitchFamily="18" charset="0"/>
              </a:defRPr>
            </a:lvl5pPr>
            <a:lvl6pPr marL="2514600" indent="-228600" eaLnBrk="0" fontAlgn="base" hangingPunct="0">
              <a:spcBef>
                <a:spcPct val="0"/>
              </a:spcBef>
              <a:spcAft>
                <a:spcPct val="0"/>
              </a:spcAft>
              <a:defRPr>
                <a:solidFill>
                  <a:schemeClr val="tx1"/>
                </a:solidFill>
                <a:latin typeface="Century" pitchFamily="18" charset="0"/>
              </a:defRPr>
            </a:lvl6pPr>
            <a:lvl7pPr marL="2971800" indent="-228600" eaLnBrk="0" fontAlgn="base" hangingPunct="0">
              <a:spcBef>
                <a:spcPct val="0"/>
              </a:spcBef>
              <a:spcAft>
                <a:spcPct val="0"/>
              </a:spcAft>
              <a:defRPr>
                <a:solidFill>
                  <a:schemeClr val="tx1"/>
                </a:solidFill>
                <a:latin typeface="Century" pitchFamily="18" charset="0"/>
              </a:defRPr>
            </a:lvl7pPr>
            <a:lvl8pPr marL="3429000" indent="-228600" eaLnBrk="0" fontAlgn="base" hangingPunct="0">
              <a:spcBef>
                <a:spcPct val="0"/>
              </a:spcBef>
              <a:spcAft>
                <a:spcPct val="0"/>
              </a:spcAft>
              <a:defRPr>
                <a:solidFill>
                  <a:schemeClr val="tx1"/>
                </a:solidFill>
                <a:latin typeface="Century" pitchFamily="18" charset="0"/>
              </a:defRPr>
            </a:lvl8pPr>
            <a:lvl9pPr marL="3886200" indent="-228600" eaLnBrk="0" fontAlgn="base" hangingPunct="0">
              <a:spcBef>
                <a:spcPct val="0"/>
              </a:spcBef>
              <a:spcAft>
                <a:spcPct val="0"/>
              </a:spcAft>
              <a:defRPr>
                <a:solidFill>
                  <a:schemeClr val="tx1"/>
                </a:solidFill>
                <a:latin typeface="Century" pitchFamily="18" charset="0"/>
              </a:defRPr>
            </a:lvl9pPr>
          </a:lstStyle>
          <a:p>
            <a:pPr eaLnBrk="1" fontAlgn="base" hangingPunct="1">
              <a:spcBef>
                <a:spcPct val="50000"/>
              </a:spcBef>
              <a:spcAft>
                <a:spcPct val="0"/>
              </a:spcAft>
              <a:buClr>
                <a:srgbClr val="FFFFFF"/>
              </a:buClr>
              <a:buSzPct val="90000"/>
              <a:buFont typeface="Wingdings" pitchFamily="2" charset="2"/>
              <a:buNone/>
            </a:pPr>
            <a:r>
              <a:rPr lang="sl-SI" altLang="sl-SI" sz="2800" b="1">
                <a:solidFill>
                  <a:srgbClr val="000000"/>
                </a:solidFill>
                <a:latin typeface="Times New Roman" pitchFamily="18" charset="0"/>
              </a:rPr>
              <a:t>Organiziranje dela pomeni:</a:t>
            </a:r>
          </a:p>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stalno in sistematično proučevanje dela, </a:t>
            </a:r>
          </a:p>
          <a:p>
            <a:pPr eaLnBrk="1" fontAlgn="base" hangingPunct="1">
              <a:spcBef>
                <a:spcPct val="50000"/>
              </a:spcBef>
              <a:spcAft>
                <a:spcPct val="0"/>
              </a:spcAft>
              <a:buClr>
                <a:srgbClr val="FFFFFF"/>
              </a:buClr>
              <a:buSzPct val="90000"/>
              <a:buFont typeface="Wingdings" pitchFamily="2" charset="2"/>
              <a:buNone/>
            </a:pPr>
            <a:r>
              <a:rPr lang="sl-SI" altLang="sl-SI" sz="2800" b="1">
                <a:solidFill>
                  <a:srgbClr val="000000"/>
                </a:solidFill>
                <a:latin typeface="Times New Roman" pitchFamily="18" charset="0"/>
              </a:rPr>
              <a:t>   nalog problemov ter</a:t>
            </a:r>
          </a:p>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iskanje primernih poti, načinov in metod </a:t>
            </a:r>
          </a:p>
          <a:p>
            <a:pPr eaLnBrk="1" fontAlgn="base" hangingPunct="1">
              <a:spcBef>
                <a:spcPct val="50000"/>
              </a:spcBef>
              <a:spcAft>
                <a:spcPct val="0"/>
              </a:spcAft>
              <a:buClr>
                <a:srgbClr val="FFFFFF"/>
              </a:buClr>
              <a:buSzPct val="90000"/>
              <a:buFont typeface="Wingdings" pitchFamily="2" charset="2"/>
              <a:buNone/>
            </a:pPr>
            <a:r>
              <a:rPr lang="sl-SI" altLang="sl-SI" sz="2800" b="1">
                <a:solidFill>
                  <a:srgbClr val="000000"/>
                </a:solidFill>
                <a:latin typeface="Times New Roman" pitchFamily="18" charset="0"/>
              </a:rPr>
              <a:t>   dela za doseganje predvidenih ciljev.</a:t>
            </a:r>
          </a:p>
        </p:txBody>
      </p:sp>
      <p:sp>
        <p:nvSpPr>
          <p:cNvPr id="18438" name="Rectangle 6"/>
          <p:cNvSpPr>
            <a:spLocks noChangeArrowheads="1"/>
          </p:cNvSpPr>
          <p:nvPr/>
        </p:nvSpPr>
        <p:spPr bwMode="blackWhite">
          <a:xfrm>
            <a:off x="1919288" y="5013325"/>
            <a:ext cx="6361112" cy="16002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r>
              <a:rPr kumimoji="1" lang="sl-SI" altLang="sl-SI" sz="2400">
                <a:solidFill>
                  <a:srgbClr val="000000"/>
                </a:solidFill>
              </a:rPr>
              <a:t> </a:t>
            </a:r>
          </a:p>
          <a:p>
            <a:pPr fontAlgn="base">
              <a:spcBef>
                <a:spcPct val="0"/>
              </a:spcBef>
              <a:spcAft>
                <a:spcPct val="0"/>
              </a:spcAft>
              <a:defRPr/>
            </a:pPr>
            <a:r>
              <a:rPr kumimoji="1" lang="sl-SI" altLang="sl-SI" sz="2800">
                <a:solidFill>
                  <a:srgbClr val="000000"/>
                </a:solidFill>
                <a:latin typeface="Times New Roman" pitchFamily="18" charset="0"/>
              </a:rPr>
              <a:t>Cilj je doseganje rezultatov v okviru lastnega dela, dela v skupini ali organizaciji</a:t>
            </a:r>
            <a:r>
              <a:rPr kumimoji="1" lang="sl-SI" altLang="sl-SI" sz="2800">
                <a:solidFill>
                  <a:srgbClr val="CCFFCC"/>
                </a:solidFill>
                <a:latin typeface="Comic Sans MS" pitchFamily="66" charset="0"/>
              </a:rPr>
              <a:t>.</a:t>
            </a:r>
          </a:p>
        </p:txBody>
      </p:sp>
      <p:pic>
        <p:nvPicPr>
          <p:cNvPr id="13318" name="Picture 8" descr="11412-Busy-Multi-Tasking-Assistant-Secretary-Woman-Typing-Filing-Organizing-And-Taking-Phone-Calls-Clipart-Illustration-300x2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5864" y="3956050"/>
            <a:ext cx="3132137"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488693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blackWhite">
          <a:xfrm>
            <a:off x="2667000" y="3276600"/>
            <a:ext cx="8001000" cy="3352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endParaRPr>
          </a:p>
        </p:txBody>
      </p:sp>
      <p:sp>
        <p:nvSpPr>
          <p:cNvPr id="62467" name="Rectangle 3"/>
          <p:cNvSpPr>
            <a:spLocks noGrp="1" noChangeArrowheads="1"/>
          </p:cNvSpPr>
          <p:nvPr>
            <p:ph type="title"/>
          </p:nvPr>
        </p:nvSpPr>
        <p:spPr>
          <a:xfrm>
            <a:off x="2971800" y="152400"/>
            <a:ext cx="7467600" cy="1219200"/>
          </a:xfrm>
        </p:spPr>
        <p:txBody>
          <a:bodyPr/>
          <a:lstStyle/>
          <a:p>
            <a:pPr algn="ctr"/>
            <a:r>
              <a:rPr lang="sl-SI" altLang="en-US" sz="3400" b="1">
                <a:latin typeface="Times New Roman" pitchFamily="18" charset="0"/>
              </a:rPr>
              <a:t>DELOVANJE TEAMA</a:t>
            </a:r>
            <a:endParaRPr lang="en-US" altLang="en-US" sz="3400" b="1">
              <a:latin typeface="Times New Roman" pitchFamily="18" charset="0"/>
            </a:endParaRPr>
          </a:p>
        </p:txBody>
      </p:sp>
      <p:sp>
        <p:nvSpPr>
          <p:cNvPr id="62468" name="Rectangle 4"/>
          <p:cNvSpPr>
            <a:spLocks noGrp="1" noChangeArrowheads="1"/>
          </p:cNvSpPr>
          <p:nvPr>
            <p:ph type="body" sz="half" idx="1"/>
          </p:nvPr>
        </p:nvSpPr>
        <p:spPr>
          <a:xfrm>
            <a:off x="2667000" y="1600200"/>
            <a:ext cx="7772400" cy="1790700"/>
          </a:xfrm>
        </p:spPr>
        <p:txBody>
          <a:bodyPr/>
          <a:lstStyle/>
          <a:p>
            <a:pPr>
              <a:buFont typeface="Wingdings" pitchFamily="2" charset="2"/>
              <a:buNone/>
            </a:pPr>
            <a:r>
              <a:rPr lang="sl-SI" altLang="en-US">
                <a:latin typeface="Times New Roman" pitchFamily="18" charset="0"/>
              </a:rPr>
              <a:t>4. </a:t>
            </a:r>
            <a:r>
              <a:rPr lang="sl-SI" altLang="en-US">
                <a:latin typeface="Times New Roman" pitchFamily="18" charset="0"/>
                <a:cs typeface="Arial" charset="0"/>
              </a:rPr>
              <a:t>odnosov – za odnose v teamu je znači</a:t>
            </a:r>
            <a:r>
              <a:rPr lang="sl-SI" altLang="en-US">
                <a:latin typeface="Times New Roman" pitchFamily="18" charset="0"/>
              </a:rPr>
              <a:t>l</a:t>
            </a:r>
            <a:r>
              <a:rPr lang="sl-SI" altLang="en-US">
                <a:latin typeface="Times New Roman" pitchFamily="18" charset="0"/>
                <a:cs typeface="Arial" charset="0"/>
              </a:rPr>
              <a:t>no</a:t>
            </a:r>
            <a:r>
              <a:rPr lang="sl-SI" altLang="en-US">
                <a:solidFill>
                  <a:srgbClr val="FFFFCC"/>
                </a:solidFill>
                <a:latin typeface="Comic Sans MS" pitchFamily="66" charset="0"/>
              </a:rPr>
              <a:t> </a:t>
            </a:r>
            <a:endParaRPr lang="en-US" altLang="en-US">
              <a:solidFill>
                <a:srgbClr val="FFFFCC"/>
              </a:solidFill>
              <a:latin typeface="Comic Sans MS" pitchFamily="66" charset="0"/>
            </a:endParaRPr>
          </a:p>
        </p:txBody>
      </p:sp>
      <p:sp>
        <p:nvSpPr>
          <p:cNvPr id="62469" name="Rectangle 5"/>
          <p:cNvSpPr>
            <a:spLocks noGrp="1" noChangeArrowheads="1"/>
          </p:cNvSpPr>
          <p:nvPr>
            <p:ph sz="half" idx="2"/>
          </p:nvPr>
        </p:nvSpPr>
        <p:spPr>
          <a:xfrm>
            <a:off x="2667000" y="3352800"/>
            <a:ext cx="7772400" cy="3124200"/>
          </a:xfrm>
        </p:spPr>
        <p:txBody>
          <a:bodyPr/>
          <a:lstStyle/>
          <a:p>
            <a:r>
              <a:rPr lang="sl-SI" altLang="en-US">
                <a:solidFill>
                  <a:srgbClr val="CCFFCC"/>
                </a:solidFill>
                <a:latin typeface="Comic Sans MS" pitchFamily="66" charset="0"/>
              </a:rPr>
              <a:t> </a:t>
            </a:r>
            <a:r>
              <a:rPr lang="sl-SI" altLang="en-US">
                <a:latin typeface="Times New Roman" pitchFamily="18" charset="0"/>
                <a:cs typeface="Arial" charset="0"/>
              </a:rPr>
              <a:t>stopnja sodelovanja je zelo visoka</a:t>
            </a:r>
            <a:endParaRPr lang="sl-SI" altLang="en-US">
              <a:latin typeface="Times New Roman" pitchFamily="18" charset="0"/>
            </a:endParaRPr>
          </a:p>
          <a:p>
            <a:r>
              <a:rPr lang="sl-SI" altLang="en-US">
                <a:latin typeface="Times New Roman" pitchFamily="18" charset="0"/>
                <a:cs typeface="Arial" charset="0"/>
              </a:rPr>
              <a:t>odkritost in odprtost</a:t>
            </a:r>
            <a:endParaRPr lang="sl-SI" altLang="en-US">
              <a:latin typeface="Times New Roman" pitchFamily="18" charset="0"/>
            </a:endParaRPr>
          </a:p>
          <a:p>
            <a:r>
              <a:rPr lang="sl-SI" altLang="en-US">
                <a:latin typeface="Times New Roman" pitchFamily="18" charset="0"/>
                <a:cs typeface="Arial" charset="0"/>
              </a:rPr>
              <a:t>zaupanje in medsebojna pomoč</a:t>
            </a:r>
            <a:endParaRPr lang="sl-SI" altLang="en-US">
              <a:latin typeface="Times New Roman" pitchFamily="18" charset="0"/>
            </a:endParaRPr>
          </a:p>
          <a:p>
            <a:r>
              <a:rPr lang="sl-SI" altLang="en-US">
                <a:latin typeface="Times New Roman" pitchFamily="18" charset="0"/>
                <a:cs typeface="Arial" charset="0"/>
              </a:rPr>
              <a:t>medsebojno dopolnjevanje med člani</a:t>
            </a:r>
            <a:endParaRPr lang="sl-SI" altLang="en-US">
              <a:latin typeface="Times New Roman" pitchFamily="18" charset="0"/>
              <a:cs typeface="Times New Roman" pitchFamily="18" charset="0"/>
            </a:endParaRPr>
          </a:p>
          <a:p>
            <a:r>
              <a:rPr lang="sl-SI" altLang="en-US">
                <a:latin typeface="Times New Roman" pitchFamily="18" charset="0"/>
                <a:cs typeface="Arial" charset="0"/>
              </a:rPr>
              <a:t>visok nivo informiranosti.</a:t>
            </a:r>
            <a:r>
              <a:rPr lang="sl-SI" altLang="en-US">
                <a:solidFill>
                  <a:srgbClr val="CCFFCC"/>
                </a:solidFill>
                <a:latin typeface="Comic Sans MS" pitchFamily="66" charset="0"/>
              </a:rPr>
              <a:t> </a:t>
            </a:r>
            <a:endParaRPr lang="en-US" altLang="en-US">
              <a:solidFill>
                <a:srgbClr val="CCFFCC"/>
              </a:solidFill>
              <a:latin typeface="Comic Sans MS" pitchFamily="66" charset="0"/>
            </a:endParaRPr>
          </a:p>
        </p:txBody>
      </p:sp>
      <p:pic>
        <p:nvPicPr>
          <p:cNvPr id="62472" name="Picture 8" descr="ro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1905000"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83190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blackWhite">
          <a:xfrm>
            <a:off x="2279650" y="2997200"/>
            <a:ext cx="8001000" cy="3352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endParaRPr>
          </a:p>
        </p:txBody>
      </p:sp>
      <p:sp>
        <p:nvSpPr>
          <p:cNvPr id="63491" name="Rectangle 3"/>
          <p:cNvSpPr>
            <a:spLocks noGrp="1" noChangeArrowheads="1"/>
          </p:cNvSpPr>
          <p:nvPr>
            <p:ph type="title"/>
          </p:nvPr>
        </p:nvSpPr>
        <p:spPr>
          <a:xfrm>
            <a:off x="2971800" y="152400"/>
            <a:ext cx="7467600" cy="1219200"/>
          </a:xfrm>
        </p:spPr>
        <p:txBody>
          <a:bodyPr/>
          <a:lstStyle/>
          <a:p>
            <a:pPr algn="ctr"/>
            <a:r>
              <a:rPr lang="sl-SI" altLang="en-US" sz="3400" b="1">
                <a:latin typeface="Times New Roman" pitchFamily="18" charset="0"/>
              </a:rPr>
              <a:t>DELOVANJE TEAMA</a:t>
            </a:r>
            <a:endParaRPr lang="en-US" altLang="en-US" sz="3400" b="1">
              <a:latin typeface="Times New Roman" pitchFamily="18" charset="0"/>
            </a:endParaRPr>
          </a:p>
        </p:txBody>
      </p:sp>
      <p:sp>
        <p:nvSpPr>
          <p:cNvPr id="63492" name="Rectangle 4"/>
          <p:cNvSpPr>
            <a:spLocks noGrp="1" noChangeArrowheads="1"/>
          </p:cNvSpPr>
          <p:nvPr>
            <p:ph type="body" sz="half" idx="1"/>
          </p:nvPr>
        </p:nvSpPr>
        <p:spPr>
          <a:xfrm>
            <a:off x="2667000" y="1600200"/>
            <a:ext cx="7772400" cy="1790700"/>
          </a:xfrm>
        </p:spPr>
        <p:txBody>
          <a:bodyPr/>
          <a:lstStyle/>
          <a:p>
            <a:pPr>
              <a:buFont typeface="Wingdings" pitchFamily="2" charset="2"/>
              <a:buNone/>
            </a:pPr>
            <a:r>
              <a:rPr lang="sl-SI" altLang="en-US">
                <a:latin typeface="Times New Roman" pitchFamily="18" charset="0"/>
              </a:rPr>
              <a:t>5. </a:t>
            </a:r>
            <a:r>
              <a:rPr lang="sl-SI" altLang="en-US">
                <a:latin typeface="Times New Roman" pitchFamily="18" charset="0"/>
                <a:cs typeface="Arial" charset="0"/>
              </a:rPr>
              <a:t>vloge vodje – vodja teama ima zelo pomembno vlogo</a:t>
            </a:r>
            <a:r>
              <a:rPr lang="sl-SI" altLang="en-US">
                <a:latin typeface="Times New Roman" pitchFamily="18" charset="0"/>
              </a:rPr>
              <a:t> </a:t>
            </a:r>
            <a:endParaRPr lang="en-US" altLang="en-US">
              <a:latin typeface="Times New Roman" pitchFamily="18" charset="0"/>
            </a:endParaRPr>
          </a:p>
        </p:txBody>
      </p:sp>
      <p:sp>
        <p:nvSpPr>
          <p:cNvPr id="63493" name="Rectangle 5"/>
          <p:cNvSpPr>
            <a:spLocks noGrp="1" noChangeArrowheads="1"/>
          </p:cNvSpPr>
          <p:nvPr>
            <p:ph sz="half" idx="2"/>
          </p:nvPr>
        </p:nvSpPr>
        <p:spPr>
          <a:xfrm>
            <a:off x="2667000" y="3352800"/>
            <a:ext cx="7772400" cy="3124200"/>
          </a:xfrm>
        </p:spPr>
        <p:txBody>
          <a:bodyPr/>
          <a:lstStyle/>
          <a:p>
            <a:r>
              <a:rPr lang="sl-SI" altLang="en-US">
                <a:latin typeface="Times New Roman" pitchFamily="18" charset="0"/>
              </a:rPr>
              <a:t> </a:t>
            </a:r>
            <a:r>
              <a:rPr lang="sl-SI" altLang="en-US">
                <a:latin typeface="Times New Roman" pitchFamily="18" charset="0"/>
                <a:cs typeface="Arial" charset="0"/>
              </a:rPr>
              <a:t>Je kot sodnik pri nogometu – najboljši je, ko se ga sploh ne vidi, pa vseeno vse teče</a:t>
            </a:r>
            <a:r>
              <a:rPr lang="sl-SI" altLang="en-US">
                <a:latin typeface="Times New Roman" pitchFamily="18" charset="0"/>
              </a:rPr>
              <a:t> </a:t>
            </a:r>
          </a:p>
          <a:p>
            <a:r>
              <a:rPr lang="sl-SI" altLang="en-US">
                <a:latin typeface="Times New Roman" pitchFamily="18" charset="0"/>
                <a:cs typeface="Arial" charset="0"/>
              </a:rPr>
              <a:t>Prvo spoznanje o tem je, da različnost mnenj pomeni bogastvo, ne pa razlog za nestrpnost</a:t>
            </a:r>
            <a:r>
              <a:rPr lang="sl-SI" altLang="en-US">
                <a:latin typeface="Times New Roman" pitchFamily="18" charset="0"/>
              </a:rPr>
              <a:t> </a:t>
            </a:r>
          </a:p>
          <a:p>
            <a:r>
              <a:rPr lang="sl-SI" altLang="en-US">
                <a:latin typeface="Times New Roman" pitchFamily="18" charset="0"/>
                <a:cs typeface="Arial" charset="0"/>
              </a:rPr>
              <a:t>Upoštevanje različnosti članov in njihovih mnenj je osnova dobrega vodenja</a:t>
            </a:r>
            <a:r>
              <a:rPr lang="sl-SI" altLang="en-US">
                <a:solidFill>
                  <a:srgbClr val="CCFFCC"/>
                </a:solidFill>
                <a:latin typeface="Comic Sans MS" pitchFamily="66" charset="0"/>
              </a:rPr>
              <a:t> </a:t>
            </a:r>
            <a:endParaRPr lang="en-US" altLang="en-US">
              <a:solidFill>
                <a:srgbClr val="CCFFCC"/>
              </a:solidFill>
              <a:latin typeface="Comic Sans MS" pitchFamily="66" charset="0"/>
            </a:endParaRPr>
          </a:p>
        </p:txBody>
      </p:sp>
    </p:spTree>
    <p:extLst>
      <p:ext uri="{BB962C8B-B14F-4D97-AF65-F5344CB8AC3E}">
        <p14:creationId xmlns:p14="http://schemas.microsoft.com/office/powerpoint/2010/main" val="375098705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blackWhite">
          <a:xfrm>
            <a:off x="1524000" y="3429000"/>
            <a:ext cx="9144000" cy="34290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endParaRPr>
          </a:p>
        </p:txBody>
      </p:sp>
      <p:sp>
        <p:nvSpPr>
          <p:cNvPr id="64515" name="Rectangle 3"/>
          <p:cNvSpPr>
            <a:spLocks noGrp="1" noChangeArrowheads="1"/>
          </p:cNvSpPr>
          <p:nvPr>
            <p:ph type="title"/>
          </p:nvPr>
        </p:nvSpPr>
        <p:spPr>
          <a:xfrm>
            <a:off x="2971800" y="152400"/>
            <a:ext cx="7467600" cy="1219200"/>
          </a:xfrm>
        </p:spPr>
        <p:txBody>
          <a:bodyPr/>
          <a:lstStyle/>
          <a:p>
            <a:pPr algn="ctr"/>
            <a:r>
              <a:rPr lang="sl-SI" altLang="en-US" sz="3400" b="1">
                <a:latin typeface="Times New Roman" pitchFamily="18" charset="0"/>
              </a:rPr>
              <a:t>DELOVANJE TEAMA</a:t>
            </a:r>
            <a:endParaRPr lang="en-US" altLang="en-US" sz="3400" b="1">
              <a:latin typeface="Times New Roman" pitchFamily="18" charset="0"/>
            </a:endParaRPr>
          </a:p>
        </p:txBody>
      </p:sp>
      <p:sp>
        <p:nvSpPr>
          <p:cNvPr id="64516" name="Rectangle 4"/>
          <p:cNvSpPr>
            <a:spLocks noGrp="1" noChangeArrowheads="1"/>
          </p:cNvSpPr>
          <p:nvPr>
            <p:ph type="body" sz="half" idx="1"/>
          </p:nvPr>
        </p:nvSpPr>
        <p:spPr>
          <a:xfrm>
            <a:off x="2667000" y="1600200"/>
            <a:ext cx="7772400" cy="1790700"/>
          </a:xfrm>
        </p:spPr>
        <p:txBody>
          <a:bodyPr/>
          <a:lstStyle/>
          <a:p>
            <a:pPr>
              <a:lnSpc>
                <a:spcPct val="90000"/>
              </a:lnSpc>
              <a:buFont typeface="Wingdings" pitchFamily="2" charset="2"/>
              <a:buNone/>
            </a:pPr>
            <a:r>
              <a:rPr lang="sl-SI" altLang="en-US">
                <a:latin typeface="Times New Roman" pitchFamily="18" charset="0"/>
              </a:rPr>
              <a:t>6. </a:t>
            </a:r>
            <a:r>
              <a:rPr lang="sl-SI" altLang="en-US">
                <a:latin typeface="Times New Roman" pitchFamily="18" charset="0"/>
                <a:cs typeface="Arial" charset="0"/>
              </a:rPr>
              <a:t>način komuniciranja – osnova je odprto komuniciranje (obeščanje). Za uspešno komuniciranje v teamu je potrebno</a:t>
            </a:r>
            <a:r>
              <a:rPr lang="sl-SI" altLang="en-US">
                <a:latin typeface="Times New Roman" pitchFamily="18" charset="0"/>
              </a:rPr>
              <a:t> </a:t>
            </a:r>
            <a:endParaRPr lang="en-US" altLang="en-US">
              <a:latin typeface="Times New Roman" pitchFamily="18" charset="0"/>
            </a:endParaRPr>
          </a:p>
        </p:txBody>
      </p:sp>
      <p:sp>
        <p:nvSpPr>
          <p:cNvPr id="64517" name="Rectangle 5"/>
          <p:cNvSpPr>
            <a:spLocks noGrp="1" noChangeArrowheads="1"/>
          </p:cNvSpPr>
          <p:nvPr>
            <p:ph sz="half" idx="2"/>
          </p:nvPr>
        </p:nvSpPr>
        <p:spPr>
          <a:xfrm>
            <a:off x="1524000" y="3886200"/>
            <a:ext cx="8915400" cy="2971800"/>
          </a:xfrm>
        </p:spPr>
        <p:txBody>
          <a:bodyPr/>
          <a:lstStyle/>
          <a:p>
            <a:r>
              <a:rPr lang="sl-SI" altLang="en-US">
                <a:latin typeface="Times New Roman" pitchFamily="18" charset="0"/>
              </a:rPr>
              <a:t> </a:t>
            </a:r>
            <a:r>
              <a:rPr lang="sl-SI" altLang="en-US" sz="2400" b="1">
                <a:latin typeface="Times New Roman" pitchFamily="18" charset="0"/>
                <a:cs typeface="Arial" charset="0"/>
              </a:rPr>
              <a:t>pri sporočanju prevladuje opisovanje, ne pa ocenjevanje</a:t>
            </a:r>
            <a:r>
              <a:rPr lang="sl-SI" altLang="en-US" sz="2400" b="1">
                <a:latin typeface="Times New Roman" pitchFamily="18" charset="0"/>
              </a:rPr>
              <a:t> </a:t>
            </a:r>
          </a:p>
          <a:p>
            <a:r>
              <a:rPr lang="sl-SI" altLang="en-US" sz="2400" b="1">
                <a:latin typeface="Times New Roman" pitchFamily="18" charset="0"/>
                <a:cs typeface="Arial" charset="0"/>
              </a:rPr>
              <a:t>sporočila pomenijo iskanje najboljše možnosti in ne vsiljujejo vnaprej pripravljene rešitve</a:t>
            </a:r>
            <a:r>
              <a:rPr lang="sl-SI" altLang="en-US" sz="2400" b="1">
                <a:latin typeface="Times New Roman" pitchFamily="18" charset="0"/>
              </a:rPr>
              <a:t> </a:t>
            </a:r>
          </a:p>
          <a:p>
            <a:r>
              <a:rPr lang="sl-SI" altLang="en-US" sz="2400" b="1">
                <a:latin typeface="Times New Roman" pitchFamily="18" charset="0"/>
                <a:cs typeface="Arial" charset="0"/>
              </a:rPr>
              <a:t>spontana komunikacije je najbolj prepričljiva</a:t>
            </a:r>
            <a:r>
              <a:rPr lang="sl-SI" altLang="en-US" sz="2400" b="1">
                <a:latin typeface="Times New Roman" pitchFamily="18" charset="0"/>
              </a:rPr>
              <a:t> </a:t>
            </a:r>
          </a:p>
          <a:p>
            <a:r>
              <a:rPr lang="sl-SI" altLang="en-US" sz="2400" b="1">
                <a:latin typeface="Times New Roman" pitchFamily="18" charset="0"/>
                <a:cs typeface="Arial" charset="0"/>
              </a:rPr>
              <a:t>primerna kontrola čustev je osnova dobre komunikacije</a:t>
            </a:r>
            <a:r>
              <a:rPr lang="sl-SI" altLang="en-US" sz="2400" b="1">
                <a:latin typeface="Times New Roman" pitchFamily="18" charset="0"/>
              </a:rPr>
              <a:t> </a:t>
            </a:r>
          </a:p>
          <a:p>
            <a:r>
              <a:rPr lang="sl-SI" altLang="en-US" sz="2400" b="1">
                <a:latin typeface="Times New Roman" pitchFamily="18" charset="0"/>
                <a:cs typeface="Arial" charset="0"/>
              </a:rPr>
              <a:t>pomembno je vzdušje v teamu</a:t>
            </a:r>
            <a:r>
              <a:rPr lang="sl-SI" altLang="en-US">
                <a:latin typeface="Times New Roman" pitchFamily="18" charset="0"/>
              </a:rPr>
              <a:t> </a:t>
            </a:r>
            <a:endParaRPr lang="en-US" altLang="en-US">
              <a:latin typeface="Times New Roman" pitchFamily="18" charset="0"/>
            </a:endParaRPr>
          </a:p>
        </p:txBody>
      </p:sp>
    </p:spTree>
    <p:extLst>
      <p:ext uri="{BB962C8B-B14F-4D97-AF65-F5344CB8AC3E}">
        <p14:creationId xmlns:p14="http://schemas.microsoft.com/office/powerpoint/2010/main" val="378747036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blackWhite">
          <a:xfrm>
            <a:off x="2667000" y="3276600"/>
            <a:ext cx="8001000" cy="3352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ltLang="en-US">
              <a:solidFill>
                <a:srgbClr val="000000"/>
              </a:solidFill>
            </a:endParaRPr>
          </a:p>
        </p:txBody>
      </p:sp>
      <p:sp>
        <p:nvSpPr>
          <p:cNvPr id="65539" name="Rectangle 3"/>
          <p:cNvSpPr>
            <a:spLocks noGrp="1" noChangeArrowheads="1"/>
          </p:cNvSpPr>
          <p:nvPr>
            <p:ph type="title"/>
          </p:nvPr>
        </p:nvSpPr>
        <p:spPr>
          <a:xfrm>
            <a:off x="2351088" y="188913"/>
            <a:ext cx="7467600" cy="1066800"/>
          </a:xfrm>
        </p:spPr>
        <p:txBody>
          <a:bodyPr/>
          <a:lstStyle/>
          <a:p>
            <a:pPr algn="ctr"/>
            <a:r>
              <a:rPr lang="sl-SI" altLang="en-US" sz="3800" b="1">
                <a:latin typeface="Times New Roman" pitchFamily="18" charset="0"/>
              </a:rPr>
              <a:t>SESTAVA IN RAZVOJ TEAMA</a:t>
            </a:r>
            <a:endParaRPr lang="en-US" altLang="en-US" sz="3800" b="1">
              <a:latin typeface="Times New Roman" pitchFamily="18" charset="0"/>
            </a:endParaRPr>
          </a:p>
        </p:txBody>
      </p:sp>
      <p:sp>
        <p:nvSpPr>
          <p:cNvPr id="65540" name="Rectangle 4"/>
          <p:cNvSpPr>
            <a:spLocks noGrp="1" noChangeArrowheads="1"/>
          </p:cNvSpPr>
          <p:nvPr>
            <p:ph type="body" sz="half" idx="1"/>
          </p:nvPr>
        </p:nvSpPr>
        <p:spPr>
          <a:xfrm>
            <a:off x="2667000" y="1600200"/>
            <a:ext cx="7772400" cy="1790700"/>
          </a:xfrm>
        </p:spPr>
        <p:txBody>
          <a:bodyPr/>
          <a:lstStyle/>
          <a:p>
            <a:r>
              <a:rPr lang="sl-SI" altLang="en-US">
                <a:latin typeface="Times New Roman" pitchFamily="18" charset="0"/>
                <a:cs typeface="Times New Roman" pitchFamily="18" charset="0"/>
              </a:rPr>
              <a:t>Vodja ima ključno vlogo pri izbiri in povezovanju ljudi v teame</a:t>
            </a:r>
            <a:r>
              <a:rPr lang="sl-SI" altLang="en-US">
                <a:latin typeface="Times New Roman" pitchFamily="18" charset="0"/>
              </a:rPr>
              <a:t> </a:t>
            </a:r>
            <a:endParaRPr lang="en-US" altLang="en-US">
              <a:latin typeface="Times New Roman" pitchFamily="18" charset="0"/>
            </a:endParaRPr>
          </a:p>
        </p:txBody>
      </p:sp>
      <p:sp>
        <p:nvSpPr>
          <p:cNvPr id="65541" name="Rectangle 5"/>
          <p:cNvSpPr>
            <a:spLocks noGrp="1" noChangeArrowheads="1"/>
          </p:cNvSpPr>
          <p:nvPr>
            <p:ph sz="half" idx="2"/>
          </p:nvPr>
        </p:nvSpPr>
        <p:spPr>
          <a:xfrm>
            <a:off x="2667000" y="3352800"/>
            <a:ext cx="7772400" cy="3124200"/>
          </a:xfrm>
        </p:spPr>
        <p:txBody>
          <a:bodyPr/>
          <a:lstStyle/>
          <a:p>
            <a:pPr>
              <a:buFont typeface="Wingdings" pitchFamily="2" charset="2"/>
              <a:buNone/>
            </a:pPr>
            <a:r>
              <a:rPr lang="sl-SI" altLang="en-US">
                <a:latin typeface="Times New Roman" pitchFamily="18" charset="0"/>
              </a:rPr>
              <a:t> Pomembno:</a:t>
            </a:r>
          </a:p>
          <a:p>
            <a:pPr>
              <a:buFont typeface="Wingdings" pitchFamily="2" charset="2"/>
              <a:buNone/>
            </a:pPr>
            <a:endParaRPr lang="sl-SI" altLang="en-US">
              <a:latin typeface="Times New Roman" pitchFamily="18" charset="0"/>
            </a:endParaRPr>
          </a:p>
          <a:p>
            <a:r>
              <a:rPr lang="sl-SI" altLang="en-US">
                <a:latin typeface="Times New Roman" pitchFamily="18" charset="0"/>
                <a:cs typeface="Arial" charset="0"/>
              </a:rPr>
              <a:t>izbira članov</a:t>
            </a:r>
            <a:endParaRPr lang="sl-SI" altLang="en-US">
              <a:latin typeface="Times New Roman" pitchFamily="18" charset="0"/>
              <a:cs typeface="Times New Roman" pitchFamily="18" charset="0"/>
            </a:endParaRPr>
          </a:p>
          <a:p>
            <a:r>
              <a:rPr lang="sl-SI" altLang="en-US">
                <a:latin typeface="Times New Roman" pitchFamily="18" charset="0"/>
                <a:cs typeface="Arial" charset="0"/>
              </a:rPr>
              <a:t>usposabljanje članov</a:t>
            </a:r>
            <a:r>
              <a:rPr lang="sl-SI" altLang="en-US">
                <a:solidFill>
                  <a:srgbClr val="CCFFCC"/>
                </a:solidFill>
                <a:latin typeface="Comic Sans MS" pitchFamily="66" charset="0"/>
              </a:rPr>
              <a:t> </a:t>
            </a:r>
            <a:endParaRPr lang="en-US" altLang="en-US">
              <a:solidFill>
                <a:srgbClr val="CCFFCC"/>
              </a:solidFill>
              <a:latin typeface="Comic Sans MS" pitchFamily="66" charset="0"/>
            </a:endParaRPr>
          </a:p>
        </p:txBody>
      </p:sp>
      <p:pic>
        <p:nvPicPr>
          <p:cNvPr id="65544" name="Picture 8" descr="61&amp;usg=AFQjCNE1QeLlsh8xd23zJI7Ym6fSO7rLb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625" y="3357564"/>
            <a:ext cx="3455988" cy="268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95660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GB" altLang="en-US" sz="3800"/>
              <a:t>Dejavniki, ki vplivajo na motivacijo </a:t>
            </a:r>
          </a:p>
        </p:txBody>
      </p:sp>
      <p:pic>
        <p:nvPicPr>
          <p:cNvPr id="81924" name="Picture 4" descr="motivacija"/>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048000" y="1905000"/>
            <a:ext cx="6096000" cy="3810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3193077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blackWhite">
          <a:xfrm>
            <a:off x="1992313" y="3284538"/>
            <a:ext cx="8001000" cy="3352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ltLang="en-US">
              <a:solidFill>
                <a:srgbClr val="000000"/>
              </a:solidFill>
            </a:endParaRPr>
          </a:p>
        </p:txBody>
      </p:sp>
      <p:sp>
        <p:nvSpPr>
          <p:cNvPr id="66563" name="Rectangle 3"/>
          <p:cNvSpPr>
            <a:spLocks noGrp="1" noChangeArrowheads="1"/>
          </p:cNvSpPr>
          <p:nvPr>
            <p:ph type="title"/>
          </p:nvPr>
        </p:nvSpPr>
        <p:spPr>
          <a:xfrm>
            <a:off x="2971800" y="152400"/>
            <a:ext cx="7467600" cy="1066800"/>
          </a:xfrm>
        </p:spPr>
        <p:txBody>
          <a:bodyPr/>
          <a:lstStyle/>
          <a:p>
            <a:pPr algn="ctr"/>
            <a:r>
              <a:rPr lang="sl-SI" altLang="en-US" sz="3400" b="1">
                <a:latin typeface="Times New Roman" pitchFamily="18" charset="0"/>
              </a:rPr>
              <a:t>MOTIVACIJA</a:t>
            </a:r>
            <a:endParaRPr lang="en-US" altLang="en-US" sz="3400" b="1">
              <a:latin typeface="Times New Roman" pitchFamily="18" charset="0"/>
            </a:endParaRPr>
          </a:p>
        </p:txBody>
      </p:sp>
      <p:sp>
        <p:nvSpPr>
          <p:cNvPr id="66564" name="Rectangle 4"/>
          <p:cNvSpPr>
            <a:spLocks noGrp="1" noChangeArrowheads="1"/>
          </p:cNvSpPr>
          <p:nvPr>
            <p:ph type="body" sz="half" idx="1"/>
          </p:nvPr>
        </p:nvSpPr>
        <p:spPr>
          <a:xfrm>
            <a:off x="2667000" y="1600200"/>
            <a:ext cx="7772400" cy="1790700"/>
          </a:xfrm>
        </p:spPr>
        <p:txBody>
          <a:bodyPr/>
          <a:lstStyle/>
          <a:p>
            <a:r>
              <a:rPr lang="sl-SI" altLang="en-US">
                <a:latin typeface="Times New Roman" pitchFamily="18" charset="0"/>
                <a:cs typeface="Times New Roman" pitchFamily="18" charset="0"/>
              </a:rPr>
              <a:t>Potrebe so razvite, in tako motivacija pripravi ljudi, da vsi sodelujejo, kot od njih pričakuje okolje</a:t>
            </a:r>
            <a:r>
              <a:rPr lang="sl-SI" altLang="en-US">
                <a:solidFill>
                  <a:srgbClr val="FFFFCC"/>
                </a:solidFill>
                <a:latin typeface="Comic Sans MS" pitchFamily="66" charset="0"/>
              </a:rPr>
              <a:t> </a:t>
            </a:r>
            <a:endParaRPr lang="en-US" altLang="en-US">
              <a:solidFill>
                <a:srgbClr val="FFFFCC"/>
              </a:solidFill>
              <a:latin typeface="Comic Sans MS" pitchFamily="66" charset="0"/>
            </a:endParaRPr>
          </a:p>
        </p:txBody>
      </p:sp>
      <p:sp>
        <p:nvSpPr>
          <p:cNvPr id="66565" name="Rectangle 5"/>
          <p:cNvSpPr>
            <a:spLocks noGrp="1" noChangeArrowheads="1"/>
          </p:cNvSpPr>
          <p:nvPr>
            <p:ph sz="half" idx="2"/>
          </p:nvPr>
        </p:nvSpPr>
        <p:spPr>
          <a:xfrm>
            <a:off x="2063750" y="3357563"/>
            <a:ext cx="7772400" cy="3124200"/>
          </a:xfrm>
        </p:spPr>
        <p:txBody>
          <a:bodyPr/>
          <a:lstStyle/>
          <a:p>
            <a:pPr>
              <a:buFont typeface="Wingdings" pitchFamily="2" charset="2"/>
              <a:buNone/>
            </a:pPr>
            <a:r>
              <a:rPr lang="sl-SI" altLang="en-US">
                <a:latin typeface="Times New Roman" pitchFamily="18" charset="0"/>
              </a:rPr>
              <a:t> V</a:t>
            </a:r>
            <a:r>
              <a:rPr lang="sl-SI" altLang="en-US">
                <a:latin typeface="Times New Roman" pitchFamily="18" charset="0"/>
                <a:cs typeface="Times New Roman" pitchFamily="18" charset="0"/>
              </a:rPr>
              <a:t>si ljudje</a:t>
            </a:r>
            <a:r>
              <a:rPr lang="sl-SI" altLang="en-US">
                <a:latin typeface="Times New Roman" pitchFamily="18" charset="0"/>
              </a:rPr>
              <a:t> si</a:t>
            </a:r>
            <a:r>
              <a:rPr lang="sl-SI" altLang="en-US">
                <a:latin typeface="Times New Roman" pitchFamily="18" charset="0"/>
                <a:cs typeface="Times New Roman" pitchFamily="18" charset="0"/>
              </a:rPr>
              <a:t> želijo </a:t>
            </a:r>
            <a:r>
              <a:rPr lang="sl-SI" altLang="en-US">
                <a:latin typeface="Times New Roman" pitchFamily="18" charset="0"/>
              </a:rPr>
              <a:t>:</a:t>
            </a:r>
          </a:p>
          <a:p>
            <a:pPr>
              <a:buFont typeface="Wingdings" pitchFamily="2" charset="2"/>
              <a:buNone/>
            </a:pPr>
            <a:endParaRPr lang="sl-SI" altLang="en-US">
              <a:latin typeface="Times New Roman" pitchFamily="18" charset="0"/>
              <a:cs typeface="Times New Roman" pitchFamily="18" charset="0"/>
            </a:endParaRPr>
          </a:p>
          <a:p>
            <a:pPr algn="just"/>
            <a:r>
              <a:rPr lang="sl-SI" altLang="en-US">
                <a:latin typeface="Times New Roman" pitchFamily="18" charset="0"/>
                <a:cs typeface="Times New Roman" pitchFamily="18" charset="0"/>
              </a:rPr>
              <a:t>Dosežke</a:t>
            </a:r>
          </a:p>
          <a:p>
            <a:pPr algn="just"/>
            <a:r>
              <a:rPr lang="sl-SI" altLang="en-US">
                <a:latin typeface="Times New Roman" pitchFamily="18" charset="0"/>
                <a:cs typeface="Times New Roman" pitchFamily="18" charset="0"/>
              </a:rPr>
              <a:t>želijo si enako moč</a:t>
            </a:r>
          </a:p>
          <a:p>
            <a:pPr algn="just"/>
            <a:r>
              <a:rPr lang="sl-SI" altLang="en-US">
                <a:latin typeface="Times New Roman" pitchFamily="18" charset="0"/>
                <a:cs typeface="Times New Roman" pitchFamily="18" charset="0"/>
              </a:rPr>
              <a:t>uspeh v družbi</a:t>
            </a:r>
          </a:p>
          <a:p>
            <a:pPr algn="just">
              <a:buFont typeface="Wingdings" pitchFamily="2" charset="2"/>
              <a:buNone/>
            </a:pPr>
            <a:r>
              <a:rPr lang="sl-SI" altLang="en-US">
                <a:solidFill>
                  <a:srgbClr val="CCFFCC"/>
                </a:solidFill>
                <a:latin typeface="Comic Sans MS" pitchFamily="66" charset="0"/>
                <a:cs typeface="Times New Roman" pitchFamily="18" charset="0"/>
              </a:rPr>
              <a:t> </a:t>
            </a:r>
          </a:p>
          <a:p>
            <a:pPr>
              <a:buFont typeface="Wingdings" pitchFamily="2" charset="2"/>
              <a:buNone/>
            </a:pPr>
            <a:endParaRPr lang="en-US" altLang="en-US">
              <a:solidFill>
                <a:srgbClr val="CCFFCC"/>
              </a:solidFill>
              <a:latin typeface="Comic Sans MS" pitchFamily="66" charset="0"/>
            </a:endParaRPr>
          </a:p>
        </p:txBody>
      </p:sp>
      <p:pic>
        <p:nvPicPr>
          <p:cNvPr id="66568" name="Picture 8" descr="zimske_aktivnosti_2"/>
          <p:cNvPicPr>
            <a:picLocks noChangeAspect="1" noChangeArrowheads="1"/>
          </p:cNvPicPr>
          <p:nvPr/>
        </p:nvPicPr>
        <p:blipFill>
          <a:blip r:embed="rId2">
            <a:extLst>
              <a:ext uri="{28A0092B-C50C-407E-A947-70E740481C1C}">
                <a14:useLocalDpi xmlns:a14="http://schemas.microsoft.com/office/drawing/2010/main" val="0"/>
              </a:ext>
            </a:extLst>
          </a:blip>
          <a:srcRect l="52330" t="247"/>
          <a:stretch>
            <a:fillRect/>
          </a:stretch>
        </p:blipFill>
        <p:spPr bwMode="auto">
          <a:xfrm>
            <a:off x="5880100" y="3644900"/>
            <a:ext cx="3995738" cy="256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06880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blackWhite">
          <a:xfrm>
            <a:off x="1992313" y="3068638"/>
            <a:ext cx="8001000" cy="3352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fontAlgn="base">
              <a:spcBef>
                <a:spcPct val="0"/>
              </a:spcBef>
              <a:spcAft>
                <a:spcPct val="0"/>
              </a:spcAft>
            </a:pPr>
            <a:r>
              <a:rPr kumimoji="1" lang="sl-SI" altLang="en-US" sz="2400">
                <a:solidFill>
                  <a:srgbClr val="000000"/>
                </a:solidFill>
                <a:latin typeface="Times New Roman" pitchFamily="18" charset="0"/>
                <a:cs typeface="Times New Roman" pitchFamily="18" charset="0"/>
              </a:rPr>
              <a:t> </a:t>
            </a:r>
          </a:p>
          <a:p>
            <a:pPr algn="just" fontAlgn="base">
              <a:spcBef>
                <a:spcPct val="0"/>
              </a:spcBef>
              <a:spcAft>
                <a:spcPct val="0"/>
              </a:spcAft>
              <a:buFontTx/>
              <a:buChar char="•"/>
            </a:pPr>
            <a:r>
              <a:rPr kumimoji="1" lang="sl-SI" altLang="en-US" sz="2400">
                <a:solidFill>
                  <a:srgbClr val="000000"/>
                </a:solidFill>
                <a:latin typeface="Times New Roman" pitchFamily="18" charset="0"/>
                <a:cs typeface="Times New Roman" pitchFamily="18" charset="0"/>
              </a:rPr>
              <a:t> prevzamejo osebno odgovornost za reševanje </a:t>
            </a:r>
            <a:endParaRPr kumimoji="1" lang="sl-SI" altLang="en-US" sz="2400">
              <a:solidFill>
                <a:srgbClr val="000000"/>
              </a:solidFill>
              <a:latin typeface="Times New Roman" pitchFamily="18" charset="0"/>
            </a:endParaRPr>
          </a:p>
          <a:p>
            <a:pPr algn="just" fontAlgn="base">
              <a:spcBef>
                <a:spcPct val="0"/>
              </a:spcBef>
              <a:spcAft>
                <a:spcPct val="0"/>
              </a:spcAft>
            </a:pPr>
            <a:r>
              <a:rPr kumimoji="1" lang="sl-SI" altLang="en-US" sz="2400">
                <a:solidFill>
                  <a:srgbClr val="000000"/>
                </a:solidFill>
                <a:latin typeface="Times New Roman" pitchFamily="18" charset="0"/>
                <a:cs typeface="Times New Roman" pitchFamily="18" charset="0"/>
              </a:rPr>
              <a:t>  problemov;</a:t>
            </a:r>
          </a:p>
          <a:p>
            <a:pPr algn="just" fontAlgn="base">
              <a:spcBef>
                <a:spcPct val="0"/>
              </a:spcBef>
              <a:spcAft>
                <a:spcPct val="0"/>
              </a:spcAft>
              <a:buFontTx/>
              <a:buChar char="•"/>
            </a:pPr>
            <a:r>
              <a:rPr kumimoji="1" lang="sl-SI" altLang="en-US" sz="2400">
                <a:solidFill>
                  <a:srgbClr val="000000"/>
                </a:solidFill>
                <a:latin typeface="Times New Roman" pitchFamily="18" charset="0"/>
                <a:cs typeface="Times New Roman" pitchFamily="18" charset="0"/>
              </a:rPr>
              <a:t> imajo določene cilje;</a:t>
            </a:r>
          </a:p>
          <a:p>
            <a:pPr algn="just" fontAlgn="base">
              <a:spcBef>
                <a:spcPct val="0"/>
              </a:spcBef>
              <a:spcAft>
                <a:spcPct val="0"/>
              </a:spcAft>
              <a:buFontTx/>
              <a:buChar char="•"/>
            </a:pPr>
            <a:r>
              <a:rPr kumimoji="1" lang="sl-SI" altLang="en-US" sz="2400">
                <a:solidFill>
                  <a:srgbClr val="000000"/>
                </a:solidFill>
                <a:latin typeface="Times New Roman" pitchFamily="18" charset="0"/>
                <a:cs typeface="Times New Roman" pitchFamily="18" charset="0"/>
              </a:rPr>
              <a:t> postavijo si povprečne, realistične in uresničljive </a:t>
            </a:r>
            <a:endParaRPr kumimoji="1" lang="sl-SI" altLang="en-US" sz="2400">
              <a:solidFill>
                <a:srgbClr val="000000"/>
              </a:solidFill>
              <a:latin typeface="Times New Roman" pitchFamily="18" charset="0"/>
            </a:endParaRPr>
          </a:p>
          <a:p>
            <a:pPr algn="just" fontAlgn="base">
              <a:spcBef>
                <a:spcPct val="0"/>
              </a:spcBef>
              <a:spcAft>
                <a:spcPct val="0"/>
              </a:spcAft>
            </a:pPr>
            <a:r>
              <a:rPr kumimoji="1" lang="sl-SI" altLang="en-US" sz="2400">
                <a:solidFill>
                  <a:srgbClr val="000000"/>
                </a:solidFill>
                <a:latin typeface="Times New Roman" pitchFamily="18" charset="0"/>
                <a:cs typeface="Times New Roman" pitchFamily="18" charset="0"/>
              </a:rPr>
              <a:t>  cilje;</a:t>
            </a:r>
          </a:p>
          <a:p>
            <a:pPr algn="just" fontAlgn="base">
              <a:spcBef>
                <a:spcPct val="0"/>
              </a:spcBef>
              <a:spcAft>
                <a:spcPct val="0"/>
              </a:spcAft>
              <a:buFontTx/>
              <a:buChar char="•"/>
            </a:pPr>
            <a:r>
              <a:rPr kumimoji="1" lang="sl-SI" altLang="en-US" sz="2400">
                <a:solidFill>
                  <a:srgbClr val="000000"/>
                </a:solidFill>
                <a:latin typeface="Times New Roman" pitchFamily="18" charset="0"/>
                <a:cs typeface="Times New Roman" pitchFamily="18" charset="0"/>
              </a:rPr>
              <a:t> iščejo izzive, odličnost in individualnost (osebnost);</a:t>
            </a:r>
          </a:p>
          <a:p>
            <a:pPr algn="just" fontAlgn="base">
              <a:spcBef>
                <a:spcPct val="0"/>
              </a:spcBef>
              <a:spcAft>
                <a:spcPct val="0"/>
              </a:spcAft>
              <a:buFontTx/>
              <a:buChar char="•"/>
            </a:pPr>
            <a:r>
              <a:rPr kumimoji="1" lang="sl-SI" altLang="en-US" sz="2400">
                <a:solidFill>
                  <a:srgbClr val="000000"/>
                </a:solidFill>
                <a:latin typeface="Times New Roman" pitchFamily="18" charset="0"/>
                <a:cs typeface="Times New Roman" pitchFamily="18" charset="0"/>
              </a:rPr>
              <a:t> prevzamejo odgovornost;</a:t>
            </a:r>
          </a:p>
          <a:p>
            <a:pPr algn="just" fontAlgn="base">
              <a:spcBef>
                <a:spcPct val="0"/>
              </a:spcBef>
              <a:spcAft>
                <a:spcPct val="0"/>
              </a:spcAft>
              <a:buFontTx/>
              <a:buChar char="•"/>
            </a:pPr>
            <a:r>
              <a:rPr kumimoji="1" lang="sl-SI" altLang="en-US" sz="2400">
                <a:solidFill>
                  <a:srgbClr val="000000"/>
                </a:solidFill>
                <a:latin typeface="Times New Roman" pitchFamily="18" charset="0"/>
                <a:cs typeface="Times New Roman" pitchFamily="18" charset="0"/>
              </a:rPr>
              <a:t> si želijo nastopati.</a:t>
            </a:r>
          </a:p>
          <a:p>
            <a:pPr algn="just" fontAlgn="base">
              <a:spcBef>
                <a:spcPct val="0"/>
              </a:spcBef>
              <a:spcAft>
                <a:spcPct val="0"/>
              </a:spcAft>
            </a:pPr>
            <a:r>
              <a:rPr kumimoji="1" lang="sl-SI" altLang="en-US" sz="2400">
                <a:solidFill>
                  <a:srgbClr val="000000"/>
                </a:solidFill>
                <a:latin typeface="Comic Sans MS" pitchFamily="66" charset="0"/>
                <a:cs typeface="Times New Roman" pitchFamily="18" charset="0"/>
              </a:rPr>
              <a:t> </a:t>
            </a:r>
          </a:p>
        </p:txBody>
      </p:sp>
      <p:sp>
        <p:nvSpPr>
          <p:cNvPr id="67587" name="Rectangle 3"/>
          <p:cNvSpPr>
            <a:spLocks noGrp="1" noChangeArrowheads="1"/>
          </p:cNvSpPr>
          <p:nvPr>
            <p:ph type="title"/>
          </p:nvPr>
        </p:nvSpPr>
        <p:spPr>
          <a:xfrm>
            <a:off x="2971800" y="152400"/>
            <a:ext cx="7467600" cy="1066800"/>
          </a:xfrm>
        </p:spPr>
        <p:txBody>
          <a:bodyPr/>
          <a:lstStyle/>
          <a:p>
            <a:pPr algn="ctr"/>
            <a:r>
              <a:rPr lang="sl-SI" altLang="en-US" sz="3400" b="1">
                <a:latin typeface="Times New Roman" pitchFamily="18" charset="0"/>
              </a:rPr>
              <a:t>MOTIVACIJA</a:t>
            </a:r>
            <a:endParaRPr lang="en-US" altLang="en-US" sz="3400" b="1">
              <a:latin typeface="Times New Roman" pitchFamily="18" charset="0"/>
            </a:endParaRPr>
          </a:p>
        </p:txBody>
      </p:sp>
      <p:sp>
        <p:nvSpPr>
          <p:cNvPr id="67588" name="Rectangle 4"/>
          <p:cNvSpPr>
            <a:spLocks noGrp="1" noChangeArrowheads="1"/>
          </p:cNvSpPr>
          <p:nvPr>
            <p:ph type="body" sz="half" idx="1"/>
          </p:nvPr>
        </p:nvSpPr>
        <p:spPr>
          <a:xfrm>
            <a:off x="2667000" y="1600200"/>
            <a:ext cx="7772400" cy="1790700"/>
          </a:xfrm>
        </p:spPr>
        <p:txBody>
          <a:bodyPr/>
          <a:lstStyle/>
          <a:p>
            <a:r>
              <a:rPr lang="sl-SI" altLang="en-US" b="1">
                <a:latin typeface="Times New Roman" pitchFamily="18" charset="0"/>
                <a:cs typeface="Times New Roman" pitchFamily="18" charset="0"/>
              </a:rPr>
              <a:t>Želje po dosežkih</a:t>
            </a:r>
            <a:endParaRPr lang="sl-SI" altLang="en-US" b="1">
              <a:latin typeface="Times New Roman" pitchFamily="18" charset="0"/>
            </a:endParaRPr>
          </a:p>
          <a:p>
            <a:r>
              <a:rPr lang="sl-SI" altLang="en-US" b="1">
                <a:latin typeface="Times New Roman" pitchFamily="18" charset="0"/>
                <a:cs typeface="Times New Roman" pitchFamily="18" charset="0"/>
              </a:rPr>
              <a:t>Ljudje, ki si zelo želijo uspeti </a:t>
            </a:r>
            <a:r>
              <a:rPr lang="sl-SI" altLang="en-US" b="1">
                <a:latin typeface="Times New Roman" pitchFamily="18" charset="0"/>
              </a:rPr>
              <a:t>:</a:t>
            </a:r>
            <a:r>
              <a:rPr lang="sl-SI" altLang="en-US">
                <a:solidFill>
                  <a:srgbClr val="FFFFCC"/>
                </a:solidFill>
                <a:latin typeface="Comic Sans MS" pitchFamily="66" charset="0"/>
              </a:rPr>
              <a:t> </a:t>
            </a:r>
            <a:endParaRPr lang="en-US" altLang="en-US">
              <a:solidFill>
                <a:srgbClr val="FFFFCC"/>
              </a:solidFill>
              <a:latin typeface="Comic Sans MS" pitchFamily="66" charset="0"/>
            </a:endParaRPr>
          </a:p>
        </p:txBody>
      </p:sp>
      <p:sp>
        <p:nvSpPr>
          <p:cNvPr id="67589" name="Rectangle 5"/>
          <p:cNvSpPr>
            <a:spLocks noGrp="1" noChangeArrowheads="1"/>
          </p:cNvSpPr>
          <p:nvPr>
            <p:ph sz="half" idx="2"/>
          </p:nvPr>
        </p:nvSpPr>
        <p:spPr>
          <a:xfrm>
            <a:off x="2667000" y="3352800"/>
            <a:ext cx="7772400" cy="3124200"/>
          </a:xfrm>
        </p:spPr>
        <p:txBody>
          <a:bodyPr/>
          <a:lstStyle/>
          <a:p>
            <a:pPr algn="just">
              <a:buFont typeface="Wingdings" pitchFamily="2" charset="2"/>
              <a:buNone/>
            </a:pPr>
            <a:r>
              <a:rPr lang="sl-SI" altLang="en-US">
                <a:solidFill>
                  <a:srgbClr val="CCFFCC"/>
                </a:solidFill>
                <a:latin typeface="Comic Sans MS" pitchFamily="66" charset="0"/>
                <a:cs typeface="Times New Roman" pitchFamily="18" charset="0"/>
              </a:rPr>
              <a:t> </a:t>
            </a:r>
          </a:p>
          <a:p>
            <a:pPr>
              <a:buFont typeface="Wingdings" pitchFamily="2" charset="2"/>
              <a:buNone/>
            </a:pPr>
            <a:endParaRPr lang="en-US" altLang="en-US">
              <a:solidFill>
                <a:srgbClr val="CCFFCC"/>
              </a:solidFill>
              <a:latin typeface="Comic Sans MS" pitchFamily="66" charset="0"/>
            </a:endParaRPr>
          </a:p>
        </p:txBody>
      </p:sp>
    </p:spTree>
    <p:extLst>
      <p:ext uri="{BB962C8B-B14F-4D97-AF65-F5344CB8AC3E}">
        <p14:creationId xmlns:p14="http://schemas.microsoft.com/office/powerpoint/2010/main" val="100555831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blackWhite">
          <a:xfrm>
            <a:off x="2063750" y="3068638"/>
            <a:ext cx="8001000" cy="3352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fontAlgn="base">
              <a:spcBef>
                <a:spcPct val="0"/>
              </a:spcBef>
              <a:spcAft>
                <a:spcPct val="0"/>
              </a:spcAft>
            </a:pPr>
            <a:r>
              <a:rPr kumimoji="1" lang="sl-SI" altLang="en-US" sz="2400">
                <a:solidFill>
                  <a:srgbClr val="000000"/>
                </a:solidFill>
                <a:latin typeface="Times New Roman" pitchFamily="18" charset="0"/>
                <a:cs typeface="Times New Roman" pitchFamily="18" charset="0"/>
              </a:rPr>
              <a:t> </a:t>
            </a:r>
          </a:p>
          <a:p>
            <a:pPr algn="just" fontAlgn="base">
              <a:spcBef>
                <a:spcPct val="0"/>
              </a:spcBef>
              <a:spcAft>
                <a:spcPct val="0"/>
              </a:spcAft>
              <a:buFontTx/>
              <a:buChar char="•"/>
            </a:pPr>
            <a:r>
              <a:rPr kumimoji="1" lang="sl-SI" altLang="en-US" sz="2400">
                <a:solidFill>
                  <a:srgbClr val="000000"/>
                </a:solidFill>
                <a:latin typeface="Times New Roman" pitchFamily="18" charset="0"/>
                <a:cs typeface="Times New Roman" pitchFamily="18" charset="0"/>
              </a:rPr>
              <a:t> nepredvidljivimi, izzivalnimi nalogami, v katerih </a:t>
            </a:r>
            <a:endParaRPr kumimoji="1" lang="sl-SI" altLang="en-US" sz="2400">
              <a:solidFill>
                <a:srgbClr val="000000"/>
              </a:solidFill>
              <a:latin typeface="Times New Roman" pitchFamily="18" charset="0"/>
            </a:endParaRPr>
          </a:p>
          <a:p>
            <a:pPr algn="just" fontAlgn="base">
              <a:spcBef>
                <a:spcPct val="0"/>
              </a:spcBef>
              <a:spcAft>
                <a:spcPct val="0"/>
              </a:spcAft>
            </a:pPr>
            <a:r>
              <a:rPr kumimoji="1" lang="sl-SI" altLang="en-US" sz="2400">
                <a:solidFill>
                  <a:srgbClr val="000000"/>
                </a:solidFill>
                <a:latin typeface="Times New Roman" pitchFamily="18" charset="0"/>
                <a:cs typeface="Times New Roman" pitchFamily="18" charset="0"/>
              </a:rPr>
              <a:t>  izjasnijo dosežke</a:t>
            </a:r>
          </a:p>
          <a:p>
            <a:pPr algn="just" fontAlgn="base">
              <a:spcBef>
                <a:spcPct val="0"/>
              </a:spcBef>
              <a:spcAft>
                <a:spcPct val="0"/>
              </a:spcAft>
              <a:buFontTx/>
              <a:buChar char="•"/>
            </a:pPr>
            <a:r>
              <a:rPr kumimoji="1" lang="sl-SI" altLang="en-US" sz="2400">
                <a:solidFill>
                  <a:srgbClr val="000000"/>
                </a:solidFill>
                <a:latin typeface="Times New Roman" pitchFamily="18" charset="0"/>
                <a:cs typeface="Times New Roman" pitchFamily="18" charset="0"/>
              </a:rPr>
              <a:t> s hitrostjo in pogostostjo izvrševanja</a:t>
            </a:r>
          </a:p>
          <a:p>
            <a:pPr algn="just" fontAlgn="base">
              <a:spcBef>
                <a:spcPct val="0"/>
              </a:spcBef>
              <a:spcAft>
                <a:spcPct val="0"/>
              </a:spcAft>
              <a:buFontTx/>
              <a:buChar char="•"/>
            </a:pPr>
            <a:r>
              <a:rPr kumimoji="1" lang="sl-SI" altLang="en-US" sz="2400">
                <a:solidFill>
                  <a:srgbClr val="000000"/>
                </a:solidFill>
                <a:latin typeface="Times New Roman" pitchFamily="18" charset="0"/>
                <a:cs typeface="Times New Roman" pitchFamily="18" charset="0"/>
              </a:rPr>
              <a:t> prevzemom odgovornosti za oblikovanje novih </a:t>
            </a:r>
            <a:endParaRPr kumimoji="1" lang="sl-SI" altLang="en-US" sz="2400">
              <a:solidFill>
                <a:srgbClr val="000000"/>
              </a:solidFill>
              <a:latin typeface="Times New Roman" pitchFamily="18" charset="0"/>
            </a:endParaRPr>
          </a:p>
          <a:p>
            <a:pPr algn="just" fontAlgn="base">
              <a:spcBef>
                <a:spcPct val="0"/>
              </a:spcBef>
              <a:spcAft>
                <a:spcPct val="0"/>
              </a:spcAft>
            </a:pPr>
            <a:r>
              <a:rPr kumimoji="1" lang="sl-SI" altLang="en-US" sz="2400">
                <a:solidFill>
                  <a:srgbClr val="000000"/>
                </a:solidFill>
                <a:latin typeface="Times New Roman" pitchFamily="18" charset="0"/>
                <a:cs typeface="Times New Roman" pitchFamily="18" charset="0"/>
              </a:rPr>
              <a:t>  stvari.</a:t>
            </a:r>
          </a:p>
          <a:p>
            <a:pPr algn="just" fontAlgn="base">
              <a:spcBef>
                <a:spcPct val="0"/>
              </a:spcBef>
              <a:spcAft>
                <a:spcPct val="0"/>
              </a:spcAft>
            </a:pPr>
            <a:r>
              <a:rPr kumimoji="1" lang="sl-SI" altLang="en-US" sz="2400">
                <a:solidFill>
                  <a:srgbClr val="000000"/>
                </a:solidFill>
                <a:latin typeface="Comic Sans MS" pitchFamily="66" charset="0"/>
                <a:cs typeface="Times New Roman" pitchFamily="18" charset="0"/>
              </a:rPr>
              <a:t> </a:t>
            </a:r>
          </a:p>
          <a:p>
            <a:pPr algn="just" fontAlgn="base">
              <a:spcBef>
                <a:spcPct val="0"/>
              </a:spcBef>
              <a:spcAft>
                <a:spcPct val="0"/>
              </a:spcAft>
            </a:pPr>
            <a:r>
              <a:rPr kumimoji="1" lang="sl-SI" altLang="en-US" sz="2400">
                <a:solidFill>
                  <a:srgbClr val="000000"/>
                </a:solidFill>
                <a:latin typeface="Comic Sans MS" pitchFamily="66" charset="0"/>
                <a:cs typeface="Times New Roman" pitchFamily="18" charset="0"/>
              </a:rPr>
              <a:t> </a:t>
            </a:r>
          </a:p>
        </p:txBody>
      </p:sp>
      <p:sp>
        <p:nvSpPr>
          <p:cNvPr id="68611" name="Rectangle 3"/>
          <p:cNvSpPr>
            <a:spLocks noGrp="1" noChangeArrowheads="1"/>
          </p:cNvSpPr>
          <p:nvPr>
            <p:ph type="title"/>
          </p:nvPr>
        </p:nvSpPr>
        <p:spPr>
          <a:xfrm>
            <a:off x="2971800" y="152400"/>
            <a:ext cx="7467600" cy="1066800"/>
          </a:xfrm>
        </p:spPr>
        <p:txBody>
          <a:bodyPr/>
          <a:lstStyle/>
          <a:p>
            <a:pPr algn="ctr"/>
            <a:r>
              <a:rPr lang="sl-SI" altLang="en-US" sz="3400" b="1">
                <a:latin typeface="Times New Roman" pitchFamily="18" charset="0"/>
              </a:rPr>
              <a:t>MOTIVACIJA</a:t>
            </a:r>
            <a:endParaRPr lang="en-US" altLang="en-US" sz="3400" b="1">
              <a:latin typeface="Times New Roman" pitchFamily="18" charset="0"/>
            </a:endParaRPr>
          </a:p>
        </p:txBody>
      </p:sp>
      <p:sp>
        <p:nvSpPr>
          <p:cNvPr id="68612" name="Rectangle 4"/>
          <p:cNvSpPr>
            <a:spLocks noGrp="1" noChangeArrowheads="1"/>
          </p:cNvSpPr>
          <p:nvPr>
            <p:ph type="body" sz="half" idx="1"/>
          </p:nvPr>
        </p:nvSpPr>
        <p:spPr>
          <a:xfrm>
            <a:off x="2495550" y="1484313"/>
            <a:ext cx="7772400" cy="1790700"/>
          </a:xfrm>
        </p:spPr>
        <p:txBody>
          <a:bodyPr/>
          <a:lstStyle/>
          <a:p>
            <a:r>
              <a:rPr lang="sl-SI" altLang="en-US" b="1">
                <a:latin typeface="Times New Roman" pitchFamily="18" charset="0"/>
                <a:cs typeface="Times New Roman" pitchFamily="18" charset="0"/>
              </a:rPr>
              <a:t>Da bi motivirali zaposlene z visokimi željami po dosežkih, jih mora vodja seznaniti z</a:t>
            </a:r>
            <a:endParaRPr lang="sl-SI" altLang="en-US" b="1">
              <a:latin typeface="Times New Roman" pitchFamily="18" charset="0"/>
            </a:endParaRPr>
          </a:p>
        </p:txBody>
      </p:sp>
      <p:sp>
        <p:nvSpPr>
          <p:cNvPr id="68613" name="Rectangle 5"/>
          <p:cNvSpPr>
            <a:spLocks noGrp="1" noChangeArrowheads="1"/>
          </p:cNvSpPr>
          <p:nvPr>
            <p:ph sz="half" idx="2"/>
          </p:nvPr>
        </p:nvSpPr>
        <p:spPr>
          <a:xfrm>
            <a:off x="2063750" y="3141663"/>
            <a:ext cx="7772400" cy="3124200"/>
          </a:xfrm>
        </p:spPr>
        <p:txBody>
          <a:bodyPr/>
          <a:lstStyle/>
          <a:p>
            <a:pPr algn="just">
              <a:buFont typeface="Wingdings" pitchFamily="2" charset="2"/>
              <a:buNone/>
            </a:pPr>
            <a:r>
              <a:rPr lang="sl-SI" altLang="en-US">
                <a:solidFill>
                  <a:srgbClr val="CCFFCC"/>
                </a:solidFill>
                <a:latin typeface="Comic Sans MS" pitchFamily="66" charset="0"/>
                <a:cs typeface="Times New Roman" pitchFamily="18" charset="0"/>
              </a:rPr>
              <a:t> </a:t>
            </a:r>
          </a:p>
          <a:p>
            <a:pPr>
              <a:buFont typeface="Wingdings" pitchFamily="2" charset="2"/>
              <a:buNone/>
            </a:pPr>
            <a:endParaRPr lang="en-US" altLang="en-US">
              <a:solidFill>
                <a:srgbClr val="CCFFCC"/>
              </a:solidFill>
              <a:latin typeface="Comic Sans MS" pitchFamily="66" charset="0"/>
            </a:endParaRPr>
          </a:p>
        </p:txBody>
      </p:sp>
    </p:spTree>
    <p:extLst>
      <p:ext uri="{BB962C8B-B14F-4D97-AF65-F5344CB8AC3E}">
        <p14:creationId xmlns:p14="http://schemas.microsoft.com/office/powerpoint/2010/main" val="69435904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blackWhite">
          <a:xfrm>
            <a:off x="1919288" y="2636838"/>
            <a:ext cx="8001000" cy="3352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fontAlgn="base">
              <a:spcBef>
                <a:spcPct val="0"/>
              </a:spcBef>
              <a:spcAft>
                <a:spcPct val="0"/>
              </a:spcAft>
            </a:pPr>
            <a:r>
              <a:rPr kumimoji="1" lang="sl-SI" altLang="en-US" sz="2400">
                <a:solidFill>
                  <a:srgbClr val="000000"/>
                </a:solidFill>
                <a:latin typeface="Comic Sans MS" pitchFamily="66" charset="0"/>
                <a:cs typeface="Times New Roman" pitchFamily="18" charset="0"/>
              </a:rPr>
              <a:t> </a:t>
            </a:r>
            <a:endParaRPr kumimoji="1" lang="sl-SI" altLang="en-US" sz="2400">
              <a:solidFill>
                <a:srgbClr val="000000"/>
              </a:solidFill>
              <a:cs typeface="Times New Roman" pitchFamily="18" charset="0"/>
            </a:endParaRPr>
          </a:p>
          <a:p>
            <a:pPr algn="just" fontAlgn="base">
              <a:spcBef>
                <a:spcPct val="0"/>
              </a:spcBef>
              <a:spcAft>
                <a:spcPct val="0"/>
              </a:spcAft>
            </a:pPr>
            <a:r>
              <a:rPr kumimoji="1" lang="sl-SI" altLang="en-US" sz="2400">
                <a:solidFill>
                  <a:srgbClr val="000000"/>
                </a:solidFill>
                <a:latin typeface="Times New Roman" pitchFamily="18" charset="0"/>
                <a:cs typeface="Times New Roman" pitchFamily="18" charset="0"/>
              </a:rPr>
              <a:t>Osebe, ki želijo biti močne:</a:t>
            </a:r>
          </a:p>
          <a:p>
            <a:pPr algn="just" fontAlgn="base">
              <a:spcBef>
                <a:spcPct val="0"/>
              </a:spcBef>
              <a:spcAft>
                <a:spcPct val="0"/>
              </a:spcAft>
            </a:pPr>
            <a:endParaRPr kumimoji="1" lang="sl-SI" altLang="en-US" sz="2400">
              <a:solidFill>
                <a:srgbClr val="000000"/>
              </a:solidFill>
              <a:latin typeface="Times New Roman" pitchFamily="18" charset="0"/>
              <a:cs typeface="Times New Roman" pitchFamily="18" charset="0"/>
            </a:endParaRPr>
          </a:p>
          <a:p>
            <a:pPr algn="just" fontAlgn="base">
              <a:spcBef>
                <a:spcPct val="0"/>
              </a:spcBef>
              <a:spcAft>
                <a:spcPct val="0"/>
              </a:spcAft>
              <a:buFontTx/>
              <a:buChar char="•"/>
            </a:pPr>
            <a:r>
              <a:rPr kumimoji="1" lang="sl-SI" altLang="en-US" sz="2400">
                <a:solidFill>
                  <a:srgbClr val="000000"/>
                </a:solidFill>
                <a:latin typeface="Times New Roman" pitchFamily="18" charset="0"/>
                <a:cs typeface="Times New Roman" pitchFamily="18" charset="0"/>
              </a:rPr>
              <a:t> želijo nadzorovati situacijo;</a:t>
            </a:r>
          </a:p>
          <a:p>
            <a:pPr algn="just" fontAlgn="base">
              <a:spcBef>
                <a:spcPct val="0"/>
              </a:spcBef>
              <a:spcAft>
                <a:spcPct val="0"/>
              </a:spcAft>
              <a:buFontTx/>
              <a:buChar char="•"/>
            </a:pPr>
            <a:r>
              <a:rPr kumimoji="1" lang="sl-SI" altLang="en-US" sz="2400">
                <a:solidFill>
                  <a:srgbClr val="000000"/>
                </a:solidFill>
                <a:latin typeface="Times New Roman" pitchFamily="18" charset="0"/>
                <a:cs typeface="Times New Roman" pitchFamily="18" charset="0"/>
              </a:rPr>
              <a:t> želijo vplivati na nadzorovanje ostalih;</a:t>
            </a:r>
          </a:p>
          <a:p>
            <a:pPr algn="just" fontAlgn="base">
              <a:spcBef>
                <a:spcPct val="0"/>
              </a:spcBef>
              <a:spcAft>
                <a:spcPct val="0"/>
              </a:spcAft>
              <a:buFontTx/>
              <a:buChar char="•"/>
            </a:pPr>
            <a:r>
              <a:rPr kumimoji="1" lang="sl-SI" altLang="en-US" sz="2400">
                <a:solidFill>
                  <a:srgbClr val="000000"/>
                </a:solidFill>
                <a:latin typeface="Times New Roman" pitchFamily="18" charset="0"/>
                <a:cs typeface="Times New Roman" pitchFamily="18" charset="0"/>
              </a:rPr>
              <a:t> uživajo v tekmovanjih, v katerih lahko zmagajo </a:t>
            </a:r>
            <a:endParaRPr kumimoji="1" lang="sl-SI" altLang="en-US" sz="2400">
              <a:solidFill>
                <a:srgbClr val="000000"/>
              </a:solidFill>
              <a:latin typeface="Times New Roman" pitchFamily="18" charset="0"/>
            </a:endParaRPr>
          </a:p>
          <a:p>
            <a:pPr algn="just" fontAlgn="base">
              <a:spcBef>
                <a:spcPct val="0"/>
              </a:spcBef>
              <a:spcAft>
                <a:spcPct val="0"/>
              </a:spcAft>
            </a:pPr>
            <a:r>
              <a:rPr kumimoji="1" lang="sl-SI" altLang="en-US" sz="2400">
                <a:solidFill>
                  <a:srgbClr val="000000"/>
                </a:solidFill>
                <a:latin typeface="Times New Roman" pitchFamily="18" charset="0"/>
              </a:rPr>
              <a:t>        </a:t>
            </a:r>
            <a:r>
              <a:rPr kumimoji="1" lang="sl-SI" altLang="en-US" sz="2400">
                <a:solidFill>
                  <a:srgbClr val="000000"/>
                </a:solidFill>
                <a:latin typeface="Times New Roman" pitchFamily="18" charset="0"/>
                <a:cs typeface="Times New Roman" pitchFamily="18" charset="0"/>
              </a:rPr>
              <a:t>(ne želijo izgubljati);</a:t>
            </a:r>
          </a:p>
          <a:p>
            <a:pPr algn="just" fontAlgn="base">
              <a:spcBef>
                <a:spcPct val="0"/>
              </a:spcBef>
              <a:spcAft>
                <a:spcPct val="0"/>
              </a:spcAft>
              <a:buFontTx/>
              <a:buChar char="•"/>
            </a:pPr>
            <a:r>
              <a:rPr kumimoji="1" lang="sl-SI" altLang="en-US" sz="2400">
                <a:solidFill>
                  <a:srgbClr val="000000"/>
                </a:solidFill>
                <a:latin typeface="Times New Roman" pitchFamily="18" charset="0"/>
                <a:cs typeface="Times New Roman" pitchFamily="18" charset="0"/>
              </a:rPr>
              <a:t> so se pripravljeni soočiti z ostalimi.</a:t>
            </a:r>
          </a:p>
          <a:p>
            <a:pPr algn="just" fontAlgn="base">
              <a:spcBef>
                <a:spcPct val="0"/>
              </a:spcBef>
              <a:spcAft>
                <a:spcPct val="0"/>
              </a:spcAft>
            </a:pPr>
            <a:endParaRPr kumimoji="1" lang="sl-SI" altLang="en-US" sz="2400">
              <a:solidFill>
                <a:srgbClr val="000000"/>
              </a:solidFill>
              <a:latin typeface="Times New Roman" pitchFamily="18" charset="0"/>
              <a:cs typeface="Times New Roman" pitchFamily="18" charset="0"/>
            </a:endParaRPr>
          </a:p>
          <a:p>
            <a:pPr algn="just" fontAlgn="base">
              <a:spcBef>
                <a:spcPct val="0"/>
              </a:spcBef>
              <a:spcAft>
                <a:spcPct val="0"/>
              </a:spcAft>
            </a:pPr>
            <a:r>
              <a:rPr kumimoji="1" lang="sl-SI" altLang="en-US" sz="2400">
                <a:solidFill>
                  <a:srgbClr val="000000"/>
                </a:solidFill>
                <a:latin typeface="Comic Sans MS" pitchFamily="66" charset="0"/>
                <a:cs typeface="Times New Roman" pitchFamily="18" charset="0"/>
              </a:rPr>
              <a:t> </a:t>
            </a:r>
          </a:p>
          <a:p>
            <a:pPr algn="just" fontAlgn="base">
              <a:spcBef>
                <a:spcPct val="0"/>
              </a:spcBef>
              <a:spcAft>
                <a:spcPct val="0"/>
              </a:spcAft>
            </a:pPr>
            <a:r>
              <a:rPr kumimoji="1" lang="sl-SI" altLang="en-US" sz="2400">
                <a:solidFill>
                  <a:srgbClr val="000000"/>
                </a:solidFill>
                <a:latin typeface="Comic Sans MS" pitchFamily="66" charset="0"/>
                <a:cs typeface="Times New Roman" pitchFamily="18" charset="0"/>
              </a:rPr>
              <a:t> </a:t>
            </a:r>
          </a:p>
        </p:txBody>
      </p:sp>
      <p:sp>
        <p:nvSpPr>
          <p:cNvPr id="69635" name="Rectangle 3"/>
          <p:cNvSpPr>
            <a:spLocks noGrp="1" noChangeArrowheads="1"/>
          </p:cNvSpPr>
          <p:nvPr>
            <p:ph type="title"/>
          </p:nvPr>
        </p:nvSpPr>
        <p:spPr>
          <a:xfrm>
            <a:off x="2971800" y="152400"/>
            <a:ext cx="7467600" cy="1066800"/>
          </a:xfrm>
        </p:spPr>
        <p:txBody>
          <a:bodyPr/>
          <a:lstStyle/>
          <a:p>
            <a:r>
              <a:rPr lang="sl-SI" altLang="en-US" sz="3400" b="1">
                <a:latin typeface="Times New Roman" pitchFamily="18" charset="0"/>
              </a:rPr>
              <a:t>MOTIVACIJA</a:t>
            </a:r>
            <a:endParaRPr lang="en-US" altLang="en-US" sz="3400" b="1">
              <a:latin typeface="Times New Roman" pitchFamily="18" charset="0"/>
            </a:endParaRPr>
          </a:p>
        </p:txBody>
      </p:sp>
      <p:sp>
        <p:nvSpPr>
          <p:cNvPr id="69636" name="Rectangle 4"/>
          <p:cNvSpPr>
            <a:spLocks noGrp="1" noChangeArrowheads="1"/>
          </p:cNvSpPr>
          <p:nvPr>
            <p:ph type="body" sz="half" idx="1"/>
          </p:nvPr>
        </p:nvSpPr>
        <p:spPr>
          <a:xfrm>
            <a:off x="2667000" y="1600200"/>
            <a:ext cx="7772400" cy="1790700"/>
          </a:xfrm>
        </p:spPr>
        <p:txBody>
          <a:bodyPr/>
          <a:lstStyle/>
          <a:p>
            <a:pPr>
              <a:buFont typeface="Wingdings" pitchFamily="2" charset="2"/>
              <a:buNone/>
            </a:pPr>
            <a:r>
              <a:rPr lang="sl-SI" altLang="en-US" b="1">
                <a:latin typeface="Times New Roman" pitchFamily="18" charset="0"/>
                <a:cs typeface="Times New Roman" pitchFamily="18" charset="0"/>
              </a:rPr>
              <a:t>2. Želje po moči</a:t>
            </a:r>
            <a:r>
              <a:rPr lang="sl-SI" altLang="en-US" b="1">
                <a:latin typeface="Times New Roman" pitchFamily="18" charset="0"/>
              </a:rPr>
              <a:t> </a:t>
            </a:r>
          </a:p>
        </p:txBody>
      </p:sp>
      <p:sp>
        <p:nvSpPr>
          <p:cNvPr id="69637" name="Rectangle 5"/>
          <p:cNvSpPr>
            <a:spLocks noGrp="1" noChangeArrowheads="1"/>
          </p:cNvSpPr>
          <p:nvPr>
            <p:ph sz="half" idx="2"/>
          </p:nvPr>
        </p:nvSpPr>
        <p:spPr>
          <a:xfrm>
            <a:off x="2667000" y="3352800"/>
            <a:ext cx="7772400" cy="3124200"/>
          </a:xfrm>
        </p:spPr>
        <p:txBody>
          <a:bodyPr/>
          <a:lstStyle/>
          <a:p>
            <a:pPr algn="just">
              <a:buFont typeface="Wingdings" pitchFamily="2" charset="2"/>
              <a:buNone/>
            </a:pPr>
            <a:r>
              <a:rPr lang="sl-SI" altLang="en-US">
                <a:solidFill>
                  <a:srgbClr val="CCFFCC"/>
                </a:solidFill>
                <a:latin typeface="Comic Sans MS" pitchFamily="66" charset="0"/>
                <a:cs typeface="Times New Roman" pitchFamily="18" charset="0"/>
              </a:rPr>
              <a:t> </a:t>
            </a:r>
            <a:endParaRPr lang="en-US" altLang="en-US">
              <a:solidFill>
                <a:srgbClr val="CCFFCC"/>
              </a:solidFill>
              <a:latin typeface="Comic Sans MS" pitchFamily="66" charset="0"/>
            </a:endParaRPr>
          </a:p>
        </p:txBody>
      </p:sp>
      <p:pic>
        <p:nvPicPr>
          <p:cNvPr id="69640" name="Picture 8" descr="poslovno-svetovanj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4564" y="1"/>
            <a:ext cx="4643437" cy="200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49837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blackWhite">
          <a:xfrm>
            <a:off x="2438400" y="3505200"/>
            <a:ext cx="8001000" cy="3352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fontAlgn="base">
              <a:spcBef>
                <a:spcPct val="0"/>
              </a:spcBef>
              <a:spcAft>
                <a:spcPct val="0"/>
              </a:spcAft>
            </a:pPr>
            <a:r>
              <a:rPr kumimoji="1" lang="sl-SI" altLang="en-US" sz="2400">
                <a:solidFill>
                  <a:srgbClr val="000000"/>
                </a:solidFill>
                <a:latin typeface="Times New Roman" pitchFamily="18" charset="0"/>
                <a:cs typeface="Times New Roman" pitchFamily="18" charset="0"/>
              </a:rPr>
              <a:t> </a:t>
            </a:r>
          </a:p>
          <a:p>
            <a:pPr algn="just" fontAlgn="base">
              <a:spcBef>
                <a:spcPct val="0"/>
              </a:spcBef>
              <a:spcAft>
                <a:spcPct val="0"/>
              </a:spcAft>
              <a:buFontTx/>
              <a:buChar char="•"/>
            </a:pPr>
            <a:r>
              <a:rPr kumimoji="1" lang="sl-SI" altLang="en-US" sz="2400">
                <a:solidFill>
                  <a:srgbClr val="000000"/>
                </a:solidFill>
                <a:latin typeface="Times New Roman" pitchFamily="18" charset="0"/>
                <a:cs typeface="Times New Roman" pitchFamily="18" charset="0"/>
              </a:rPr>
              <a:t>  pustiti zaposlenim načrtovanje in nadzor nad </a:t>
            </a:r>
            <a:endParaRPr kumimoji="1" lang="sl-SI" altLang="en-US" sz="2400">
              <a:solidFill>
                <a:srgbClr val="000000"/>
              </a:solidFill>
              <a:latin typeface="Times New Roman" pitchFamily="18" charset="0"/>
            </a:endParaRPr>
          </a:p>
          <a:p>
            <a:pPr algn="just" fontAlgn="base">
              <a:spcBef>
                <a:spcPct val="0"/>
              </a:spcBef>
              <a:spcAft>
                <a:spcPct val="0"/>
              </a:spcAft>
            </a:pPr>
            <a:r>
              <a:rPr kumimoji="1" lang="sl-SI" altLang="en-US" sz="2400">
                <a:solidFill>
                  <a:srgbClr val="000000"/>
                </a:solidFill>
                <a:latin typeface="Times New Roman" pitchFamily="18" charset="0"/>
              </a:rPr>
              <a:t>   </a:t>
            </a:r>
            <a:r>
              <a:rPr kumimoji="1" lang="sl-SI" altLang="en-US" sz="2400">
                <a:solidFill>
                  <a:srgbClr val="000000"/>
                </a:solidFill>
                <a:latin typeface="Times New Roman" pitchFamily="18" charset="0"/>
                <a:cs typeface="Times New Roman" pitchFamily="18" charset="0"/>
              </a:rPr>
              <a:t>delom, kolikor je to mogoče;</a:t>
            </a:r>
            <a:endParaRPr kumimoji="1" lang="sl-SI" altLang="en-US" sz="2400">
              <a:solidFill>
                <a:srgbClr val="000000"/>
              </a:solidFill>
              <a:latin typeface="Times New Roman" pitchFamily="18" charset="0"/>
            </a:endParaRPr>
          </a:p>
          <a:p>
            <a:pPr algn="just" fontAlgn="base">
              <a:spcBef>
                <a:spcPct val="0"/>
              </a:spcBef>
              <a:spcAft>
                <a:spcPct val="0"/>
              </a:spcAft>
              <a:buFontTx/>
              <a:buChar char="•"/>
            </a:pPr>
            <a:endParaRPr kumimoji="1" lang="sl-SI" altLang="en-US" sz="2400">
              <a:solidFill>
                <a:srgbClr val="000000"/>
              </a:solidFill>
              <a:latin typeface="Times New Roman" pitchFamily="18" charset="0"/>
            </a:endParaRPr>
          </a:p>
          <a:p>
            <a:pPr algn="just" fontAlgn="base">
              <a:spcBef>
                <a:spcPct val="0"/>
              </a:spcBef>
              <a:spcAft>
                <a:spcPct val="0"/>
              </a:spcAft>
              <a:buFontTx/>
              <a:buChar char="•"/>
            </a:pPr>
            <a:r>
              <a:rPr kumimoji="1" lang="sl-SI" altLang="en-US" sz="2400">
                <a:solidFill>
                  <a:srgbClr val="000000"/>
                </a:solidFill>
                <a:latin typeface="Times New Roman" pitchFamily="18" charset="0"/>
                <a:cs typeface="Times New Roman" pitchFamily="18" charset="0"/>
              </a:rPr>
              <a:t>  vključiti jih v pomembne odločitve, še zlasti </a:t>
            </a:r>
            <a:endParaRPr kumimoji="1" lang="sl-SI" altLang="en-US" sz="2400">
              <a:solidFill>
                <a:srgbClr val="000000"/>
              </a:solidFill>
              <a:latin typeface="Times New Roman" pitchFamily="18" charset="0"/>
            </a:endParaRPr>
          </a:p>
          <a:p>
            <a:pPr algn="just" fontAlgn="base">
              <a:spcBef>
                <a:spcPct val="0"/>
              </a:spcBef>
              <a:spcAft>
                <a:spcPct val="0"/>
              </a:spcAft>
              <a:buFontTx/>
              <a:buChar char="•"/>
            </a:pPr>
            <a:r>
              <a:rPr kumimoji="1" lang="sl-SI" altLang="en-US" sz="2400">
                <a:solidFill>
                  <a:srgbClr val="000000"/>
                </a:solidFill>
                <a:latin typeface="Times New Roman" pitchFamily="18" charset="0"/>
              </a:rPr>
              <a:t>  </a:t>
            </a:r>
            <a:r>
              <a:rPr kumimoji="1" lang="sl-SI" altLang="en-US" sz="2400">
                <a:solidFill>
                  <a:srgbClr val="000000"/>
                </a:solidFill>
                <a:latin typeface="Times New Roman" pitchFamily="18" charset="0"/>
                <a:cs typeface="Times New Roman" pitchFamily="18" charset="0"/>
              </a:rPr>
              <a:t>preden prevzamejo odločitev. Pustiti jih morajo, </a:t>
            </a:r>
            <a:endParaRPr kumimoji="1" lang="sl-SI" altLang="en-US" sz="2400">
              <a:solidFill>
                <a:srgbClr val="000000"/>
              </a:solidFill>
              <a:latin typeface="Times New Roman" pitchFamily="18" charset="0"/>
            </a:endParaRPr>
          </a:p>
          <a:p>
            <a:pPr algn="just" fontAlgn="base">
              <a:spcBef>
                <a:spcPct val="0"/>
              </a:spcBef>
              <a:spcAft>
                <a:spcPct val="0"/>
              </a:spcAft>
              <a:buFontTx/>
              <a:buChar char="•"/>
            </a:pPr>
            <a:r>
              <a:rPr kumimoji="1" lang="sl-SI" altLang="en-US" sz="2400">
                <a:solidFill>
                  <a:srgbClr val="000000"/>
                </a:solidFill>
                <a:latin typeface="Times New Roman" pitchFamily="18" charset="0"/>
              </a:rPr>
              <a:t>  </a:t>
            </a:r>
            <a:r>
              <a:rPr kumimoji="1" lang="sl-SI" altLang="en-US" sz="2400">
                <a:solidFill>
                  <a:srgbClr val="000000"/>
                </a:solidFill>
                <a:latin typeface="Times New Roman" pitchFamily="18" charset="0"/>
                <a:cs typeface="Times New Roman" pitchFamily="18" charset="0"/>
              </a:rPr>
              <a:t>da bi delo opravili in ne skupaj s člani kolektiva. </a:t>
            </a:r>
            <a:endParaRPr kumimoji="1" lang="sl-SI" altLang="en-US" sz="2400">
              <a:solidFill>
                <a:srgbClr val="000000"/>
              </a:solidFill>
              <a:latin typeface="Times New Roman" pitchFamily="18" charset="0"/>
            </a:endParaRPr>
          </a:p>
          <a:p>
            <a:pPr algn="just" fontAlgn="base">
              <a:spcBef>
                <a:spcPct val="0"/>
              </a:spcBef>
              <a:spcAft>
                <a:spcPct val="0"/>
              </a:spcAft>
              <a:buFontTx/>
              <a:buChar char="•"/>
            </a:pPr>
            <a:r>
              <a:rPr kumimoji="1" lang="sl-SI" altLang="en-US" sz="2400">
                <a:solidFill>
                  <a:srgbClr val="000000"/>
                </a:solidFill>
                <a:latin typeface="Times New Roman" pitchFamily="18" charset="0"/>
                <a:cs typeface="Times New Roman" pitchFamily="18" charset="0"/>
              </a:rPr>
              <a:t>  pustiti jim, da prevzamejo celo nalogo</a:t>
            </a:r>
            <a:endParaRPr kumimoji="1" lang="sl-SI" altLang="en-US" sz="2400">
              <a:solidFill>
                <a:srgbClr val="000000"/>
              </a:solidFill>
              <a:latin typeface="Comic Sans MS" pitchFamily="66" charset="0"/>
              <a:cs typeface="Times New Roman" pitchFamily="18" charset="0"/>
            </a:endParaRPr>
          </a:p>
        </p:txBody>
      </p:sp>
      <p:sp>
        <p:nvSpPr>
          <p:cNvPr id="70659" name="Rectangle 3"/>
          <p:cNvSpPr>
            <a:spLocks noGrp="1" noChangeArrowheads="1"/>
          </p:cNvSpPr>
          <p:nvPr>
            <p:ph type="title"/>
          </p:nvPr>
        </p:nvSpPr>
        <p:spPr>
          <a:xfrm>
            <a:off x="2971800" y="152400"/>
            <a:ext cx="7467600" cy="1066800"/>
          </a:xfrm>
        </p:spPr>
        <p:txBody>
          <a:bodyPr/>
          <a:lstStyle/>
          <a:p>
            <a:r>
              <a:rPr lang="sl-SI" altLang="en-US" sz="3400" b="1">
                <a:latin typeface="Times New Roman" pitchFamily="18" charset="0"/>
              </a:rPr>
              <a:t>MOTIVACIJA</a:t>
            </a:r>
            <a:endParaRPr lang="en-US" altLang="en-US" sz="3400" b="1">
              <a:latin typeface="Times New Roman" pitchFamily="18" charset="0"/>
            </a:endParaRPr>
          </a:p>
        </p:txBody>
      </p:sp>
      <p:sp>
        <p:nvSpPr>
          <p:cNvPr id="70660" name="Rectangle 4"/>
          <p:cNvSpPr>
            <a:spLocks noGrp="1" noChangeArrowheads="1"/>
          </p:cNvSpPr>
          <p:nvPr>
            <p:ph type="body" sz="half" idx="1"/>
          </p:nvPr>
        </p:nvSpPr>
        <p:spPr>
          <a:xfrm>
            <a:off x="2667000" y="1600200"/>
            <a:ext cx="7772400" cy="1790700"/>
          </a:xfrm>
        </p:spPr>
        <p:txBody>
          <a:bodyPr/>
          <a:lstStyle/>
          <a:p>
            <a:pPr>
              <a:buFont typeface="Wingdings" pitchFamily="2" charset="2"/>
              <a:buNone/>
            </a:pPr>
            <a:r>
              <a:rPr lang="sl-SI" altLang="en-US" b="1">
                <a:latin typeface="Times New Roman" pitchFamily="18" charset="0"/>
                <a:cs typeface="Times New Roman" pitchFamily="18" charset="0"/>
              </a:rPr>
              <a:t>2. Želje po moči</a:t>
            </a:r>
            <a:r>
              <a:rPr lang="sl-SI" altLang="en-US" b="1">
                <a:latin typeface="Times New Roman" pitchFamily="18" charset="0"/>
              </a:rPr>
              <a:t> </a:t>
            </a:r>
          </a:p>
          <a:p>
            <a:r>
              <a:rPr lang="sl-SI" altLang="en-US" b="1">
                <a:latin typeface="Times New Roman" pitchFamily="18" charset="0"/>
                <a:cs typeface="Times New Roman" pitchFamily="18" charset="0"/>
              </a:rPr>
              <a:t> Da bi zaposlene ustrezno motiviral za željo po moči, mora vodja:</a:t>
            </a:r>
            <a:r>
              <a:rPr lang="sl-SI" altLang="en-US" b="1">
                <a:solidFill>
                  <a:srgbClr val="FFFFCC"/>
                </a:solidFill>
                <a:latin typeface="Comic Sans MS" pitchFamily="66" charset="0"/>
              </a:rPr>
              <a:t> </a:t>
            </a:r>
          </a:p>
        </p:txBody>
      </p:sp>
      <p:sp>
        <p:nvSpPr>
          <p:cNvPr id="70661" name="Rectangle 5"/>
          <p:cNvSpPr>
            <a:spLocks noGrp="1" noChangeArrowheads="1"/>
          </p:cNvSpPr>
          <p:nvPr>
            <p:ph sz="half" idx="2"/>
          </p:nvPr>
        </p:nvSpPr>
        <p:spPr>
          <a:xfrm>
            <a:off x="2667000" y="3352800"/>
            <a:ext cx="7772400" cy="3124200"/>
          </a:xfrm>
        </p:spPr>
        <p:txBody>
          <a:bodyPr/>
          <a:lstStyle/>
          <a:p>
            <a:pPr algn="just">
              <a:buFont typeface="Wingdings" pitchFamily="2" charset="2"/>
              <a:buNone/>
            </a:pPr>
            <a:r>
              <a:rPr lang="sl-SI" altLang="en-US">
                <a:solidFill>
                  <a:srgbClr val="CCFFCC"/>
                </a:solidFill>
                <a:latin typeface="Comic Sans MS" pitchFamily="66" charset="0"/>
                <a:cs typeface="Times New Roman" pitchFamily="18" charset="0"/>
              </a:rPr>
              <a:t> </a:t>
            </a:r>
            <a:endParaRPr lang="en-US" altLang="en-US">
              <a:solidFill>
                <a:srgbClr val="CCFFCC"/>
              </a:solidFill>
              <a:latin typeface="Comic Sans MS" pitchFamily="66" charset="0"/>
            </a:endParaRPr>
          </a:p>
        </p:txBody>
      </p:sp>
      <p:pic>
        <p:nvPicPr>
          <p:cNvPr id="70664" name="Picture 8" descr="image_mini&amp;usg=AFQjCNGkDHCqN0ZddjkRGCf-Bd8ayVF-T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6588" y="0"/>
            <a:ext cx="2336800" cy="233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159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sl-SI" altLang="sl-SI" sz="3400" b="1">
                <a:solidFill>
                  <a:schemeClr val="bg1"/>
                </a:solidFill>
                <a:latin typeface="Times New Roman" pitchFamily="18" charset="0"/>
              </a:rPr>
              <a:t>ORGANIZIRANJE  DELA</a:t>
            </a:r>
            <a:endParaRPr lang="en-US" altLang="sl-SI" sz="3400" b="1">
              <a:solidFill>
                <a:schemeClr val="bg1"/>
              </a:solidFill>
              <a:latin typeface="Times New Roman" pitchFamily="18" charset="0"/>
            </a:endParaRPr>
          </a:p>
        </p:txBody>
      </p:sp>
      <p:sp>
        <p:nvSpPr>
          <p:cNvPr id="14339"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14340" name="Rectangle 5"/>
          <p:cNvSpPr>
            <a:spLocks noChangeArrowheads="1"/>
          </p:cNvSpPr>
          <p:nvPr/>
        </p:nvSpPr>
        <p:spPr bwMode="auto">
          <a:xfrm>
            <a:off x="1992313" y="1557338"/>
            <a:ext cx="7543800"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entury" pitchFamily="18" charset="0"/>
              </a:defRPr>
            </a:lvl1pPr>
            <a:lvl2pPr marL="742950" indent="-285750" eaLnBrk="0" hangingPunct="0">
              <a:defRPr>
                <a:solidFill>
                  <a:schemeClr val="tx1"/>
                </a:solidFill>
                <a:latin typeface="Century" pitchFamily="18" charset="0"/>
              </a:defRPr>
            </a:lvl2pPr>
            <a:lvl3pPr marL="1143000" indent="-228600" eaLnBrk="0" hangingPunct="0">
              <a:defRPr>
                <a:solidFill>
                  <a:schemeClr val="tx1"/>
                </a:solidFill>
                <a:latin typeface="Century" pitchFamily="18" charset="0"/>
              </a:defRPr>
            </a:lvl3pPr>
            <a:lvl4pPr marL="1600200" indent="-228600" eaLnBrk="0" hangingPunct="0">
              <a:defRPr>
                <a:solidFill>
                  <a:schemeClr val="tx1"/>
                </a:solidFill>
                <a:latin typeface="Century" pitchFamily="18" charset="0"/>
              </a:defRPr>
            </a:lvl4pPr>
            <a:lvl5pPr marL="2057400" indent="-228600" eaLnBrk="0" hangingPunct="0">
              <a:defRPr>
                <a:solidFill>
                  <a:schemeClr val="tx1"/>
                </a:solidFill>
                <a:latin typeface="Century" pitchFamily="18" charset="0"/>
              </a:defRPr>
            </a:lvl5pPr>
            <a:lvl6pPr marL="2514600" indent="-228600" eaLnBrk="0" fontAlgn="base" hangingPunct="0">
              <a:spcBef>
                <a:spcPct val="0"/>
              </a:spcBef>
              <a:spcAft>
                <a:spcPct val="0"/>
              </a:spcAft>
              <a:defRPr>
                <a:solidFill>
                  <a:schemeClr val="tx1"/>
                </a:solidFill>
                <a:latin typeface="Century" pitchFamily="18" charset="0"/>
              </a:defRPr>
            </a:lvl6pPr>
            <a:lvl7pPr marL="2971800" indent="-228600" eaLnBrk="0" fontAlgn="base" hangingPunct="0">
              <a:spcBef>
                <a:spcPct val="0"/>
              </a:spcBef>
              <a:spcAft>
                <a:spcPct val="0"/>
              </a:spcAft>
              <a:defRPr>
                <a:solidFill>
                  <a:schemeClr val="tx1"/>
                </a:solidFill>
                <a:latin typeface="Century" pitchFamily="18" charset="0"/>
              </a:defRPr>
            </a:lvl7pPr>
            <a:lvl8pPr marL="3429000" indent="-228600" eaLnBrk="0" fontAlgn="base" hangingPunct="0">
              <a:spcBef>
                <a:spcPct val="0"/>
              </a:spcBef>
              <a:spcAft>
                <a:spcPct val="0"/>
              </a:spcAft>
              <a:defRPr>
                <a:solidFill>
                  <a:schemeClr val="tx1"/>
                </a:solidFill>
                <a:latin typeface="Century" pitchFamily="18" charset="0"/>
              </a:defRPr>
            </a:lvl8pPr>
            <a:lvl9pPr marL="3886200" indent="-228600" eaLnBrk="0" fontAlgn="base" hangingPunct="0">
              <a:spcBef>
                <a:spcPct val="0"/>
              </a:spcBef>
              <a:spcAft>
                <a:spcPct val="0"/>
              </a:spcAft>
              <a:defRPr>
                <a:solidFill>
                  <a:schemeClr val="tx1"/>
                </a:solidFill>
                <a:latin typeface="Century" pitchFamily="18" charset="0"/>
              </a:defRPr>
            </a:lvl9pPr>
          </a:lstStyle>
          <a:p>
            <a:pPr eaLnBrk="1" fontAlgn="base" hangingPunct="1">
              <a:spcBef>
                <a:spcPct val="50000"/>
              </a:spcBef>
              <a:spcAft>
                <a:spcPct val="0"/>
              </a:spcAft>
              <a:buClr>
                <a:srgbClr val="FFFFFF"/>
              </a:buClr>
              <a:buSzPct val="90000"/>
              <a:buFont typeface="Wingdings" pitchFamily="2" charset="2"/>
              <a:buNone/>
            </a:pPr>
            <a:r>
              <a:rPr lang="sl-SI" altLang="sl-SI" sz="2800" b="1">
                <a:solidFill>
                  <a:srgbClr val="000000"/>
                </a:solidFill>
                <a:latin typeface="Times New Roman" pitchFamily="18" charset="0"/>
              </a:rPr>
              <a:t>Organiziranje dela glede na ravni opravljanja dela:</a:t>
            </a:r>
          </a:p>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organiziranje lastnega dela</a:t>
            </a:r>
          </a:p>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organiziranje dela v skupini</a:t>
            </a:r>
          </a:p>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organiziranje dela v organizaciji.</a:t>
            </a:r>
          </a:p>
        </p:txBody>
      </p:sp>
      <p:sp>
        <p:nvSpPr>
          <p:cNvPr id="19462" name="Rectangle 6"/>
          <p:cNvSpPr>
            <a:spLocks noChangeArrowheads="1"/>
          </p:cNvSpPr>
          <p:nvPr/>
        </p:nvSpPr>
        <p:spPr bwMode="blackWhite">
          <a:xfrm>
            <a:off x="2063750" y="4581525"/>
            <a:ext cx="7848600" cy="21336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kumimoji="1" lang="sl-SI" altLang="sl-SI" sz="2000">
                <a:solidFill>
                  <a:srgbClr val="000000"/>
                </a:solidFill>
                <a:latin typeface="Times New Roman" pitchFamily="18" charset="0"/>
              </a:rPr>
              <a:t>1. razporeditev delovnega časa, priprave na delo</a:t>
            </a:r>
          </a:p>
          <a:p>
            <a:pPr fontAlgn="base">
              <a:spcBef>
                <a:spcPct val="0"/>
              </a:spcBef>
              <a:spcAft>
                <a:spcPct val="0"/>
              </a:spcAft>
              <a:defRPr/>
            </a:pPr>
            <a:r>
              <a:rPr kumimoji="1" lang="sl-SI" altLang="sl-SI" sz="2000">
                <a:solidFill>
                  <a:srgbClr val="000000"/>
                </a:solidFill>
                <a:latin typeface="Times New Roman" pitchFamily="18" charset="0"/>
              </a:rPr>
              <a:t>2. razporeditev dela sodelavcem, odnosi s sodelavci,  </a:t>
            </a:r>
          </a:p>
          <a:p>
            <a:pPr fontAlgn="base">
              <a:spcBef>
                <a:spcPct val="0"/>
              </a:spcBef>
              <a:spcAft>
                <a:spcPct val="0"/>
              </a:spcAft>
              <a:defRPr/>
            </a:pPr>
            <a:r>
              <a:rPr kumimoji="1" lang="sl-SI" altLang="sl-SI" sz="2000">
                <a:solidFill>
                  <a:srgbClr val="000000"/>
                </a:solidFill>
                <a:latin typeface="Times New Roman" pitchFamily="18" charset="0"/>
              </a:rPr>
              <a:t>    učinkovito spremljanje dela, vodenje razgovorov, </a:t>
            </a:r>
          </a:p>
          <a:p>
            <a:pPr fontAlgn="base">
              <a:spcBef>
                <a:spcPct val="0"/>
              </a:spcBef>
              <a:spcAft>
                <a:spcPct val="0"/>
              </a:spcAft>
              <a:defRPr/>
            </a:pPr>
            <a:r>
              <a:rPr kumimoji="1" lang="sl-SI" altLang="sl-SI" sz="2000">
                <a:solidFill>
                  <a:srgbClr val="000000"/>
                </a:solidFill>
                <a:latin typeface="Times New Roman" pitchFamily="18" charset="0"/>
              </a:rPr>
              <a:t>    sestankov, načrtovati, naloge</a:t>
            </a:r>
          </a:p>
          <a:p>
            <a:pPr fontAlgn="base">
              <a:spcBef>
                <a:spcPct val="0"/>
              </a:spcBef>
              <a:spcAft>
                <a:spcPct val="0"/>
              </a:spcAft>
              <a:defRPr/>
            </a:pPr>
            <a:r>
              <a:rPr kumimoji="1" lang="sl-SI" altLang="sl-SI" sz="2000">
                <a:solidFill>
                  <a:srgbClr val="000000"/>
                </a:solidFill>
                <a:latin typeface="Times New Roman" pitchFamily="18" charset="0"/>
              </a:rPr>
              <a:t>3. opredeljevanje in realizacija organizacijskih ciljev, analiza </a:t>
            </a:r>
          </a:p>
          <a:p>
            <a:pPr fontAlgn="base">
              <a:spcBef>
                <a:spcPct val="0"/>
              </a:spcBef>
              <a:spcAft>
                <a:spcPct val="0"/>
              </a:spcAft>
              <a:defRPr/>
            </a:pPr>
            <a:r>
              <a:rPr kumimoji="1" lang="sl-SI" altLang="sl-SI" sz="2000">
                <a:solidFill>
                  <a:srgbClr val="000000"/>
                </a:solidFill>
                <a:latin typeface="Times New Roman" pitchFamily="18" charset="0"/>
              </a:rPr>
              <a:t>    in načrtovanje razvoja ter spremljanje doseženega</a:t>
            </a:r>
            <a:r>
              <a:rPr kumimoji="1" lang="sl-SI" altLang="sl-SI" sz="2000">
                <a:solidFill>
                  <a:srgbClr val="000000"/>
                </a:solidFill>
                <a:latin typeface="Comic Sans MS" pitchFamily="66" charset="0"/>
              </a:rPr>
              <a:t>.</a:t>
            </a:r>
            <a:endParaRPr kumimoji="1" lang="sl-SI" altLang="sl-SI" sz="2000">
              <a:solidFill>
                <a:srgbClr val="CCFFCC"/>
              </a:solidFill>
              <a:latin typeface="Comic Sans MS" pitchFamily="66" charset="0"/>
            </a:endParaRPr>
          </a:p>
        </p:txBody>
      </p:sp>
      <p:pic>
        <p:nvPicPr>
          <p:cNvPr id="14342" name="Picture 8" descr="StudentOrganizer-graphicorganiz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2850" y="2205039"/>
            <a:ext cx="3105150" cy="344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550526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blackWhite">
          <a:xfrm>
            <a:off x="2667000" y="3276600"/>
            <a:ext cx="8001000" cy="3352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endParaRPr>
          </a:p>
        </p:txBody>
      </p:sp>
      <p:sp>
        <p:nvSpPr>
          <p:cNvPr id="71683" name="Rectangle 3"/>
          <p:cNvSpPr>
            <a:spLocks noGrp="1" noChangeArrowheads="1"/>
          </p:cNvSpPr>
          <p:nvPr>
            <p:ph type="title"/>
          </p:nvPr>
        </p:nvSpPr>
        <p:spPr>
          <a:xfrm>
            <a:off x="2971800" y="152400"/>
            <a:ext cx="7467600" cy="1066800"/>
          </a:xfrm>
        </p:spPr>
        <p:txBody>
          <a:bodyPr/>
          <a:lstStyle/>
          <a:p>
            <a:pPr algn="ctr"/>
            <a:r>
              <a:rPr lang="sl-SI" altLang="en-US" sz="3400" b="1">
                <a:latin typeface="Times New Roman" pitchFamily="18" charset="0"/>
              </a:rPr>
              <a:t>MOTIVACIJA</a:t>
            </a:r>
            <a:endParaRPr lang="en-US" altLang="en-US" sz="3400" b="1">
              <a:latin typeface="Times New Roman" pitchFamily="18" charset="0"/>
            </a:endParaRPr>
          </a:p>
        </p:txBody>
      </p:sp>
      <p:sp>
        <p:nvSpPr>
          <p:cNvPr id="71684" name="Rectangle 4"/>
          <p:cNvSpPr>
            <a:spLocks noGrp="1" noChangeArrowheads="1"/>
          </p:cNvSpPr>
          <p:nvPr>
            <p:ph type="body" sz="half" idx="1"/>
          </p:nvPr>
        </p:nvSpPr>
        <p:spPr>
          <a:xfrm>
            <a:off x="2667000" y="1600200"/>
            <a:ext cx="7772400" cy="1790700"/>
          </a:xfrm>
        </p:spPr>
        <p:txBody>
          <a:bodyPr/>
          <a:lstStyle/>
          <a:p>
            <a:pPr>
              <a:buFont typeface="Wingdings" pitchFamily="2" charset="2"/>
              <a:buNone/>
            </a:pPr>
            <a:r>
              <a:rPr lang="sl-SI" altLang="en-US" b="1">
                <a:latin typeface="Times New Roman" pitchFamily="18" charset="0"/>
                <a:cs typeface="Times New Roman" pitchFamily="18" charset="0"/>
              </a:rPr>
              <a:t>3. Želje po druženju</a:t>
            </a:r>
            <a:r>
              <a:rPr lang="sl-SI" altLang="en-US">
                <a:latin typeface="Times New Roman" pitchFamily="18" charset="0"/>
              </a:rPr>
              <a:t> </a:t>
            </a:r>
          </a:p>
          <a:p>
            <a:pPr>
              <a:buFont typeface="Wingdings" pitchFamily="2" charset="2"/>
              <a:buNone/>
            </a:pPr>
            <a:endParaRPr lang="sl-SI" altLang="en-US">
              <a:latin typeface="Times New Roman" pitchFamily="18" charset="0"/>
            </a:endParaRPr>
          </a:p>
          <a:p>
            <a:pPr>
              <a:buFont typeface="Wingdings" pitchFamily="2" charset="2"/>
              <a:buNone/>
            </a:pPr>
            <a:r>
              <a:rPr lang="sl-SI" altLang="en-US">
                <a:latin typeface="Times New Roman" pitchFamily="18" charset="0"/>
                <a:cs typeface="Times New Roman" pitchFamily="18" charset="0"/>
              </a:rPr>
              <a:t>Osebe, ki si zelo želijo druženja</a:t>
            </a:r>
            <a:r>
              <a:rPr lang="sl-SI" altLang="en-US">
                <a:solidFill>
                  <a:srgbClr val="FFFFCC"/>
                </a:solidFill>
                <a:latin typeface="Comic Sans MS" pitchFamily="66" charset="0"/>
              </a:rPr>
              <a:t> </a:t>
            </a:r>
            <a:endParaRPr lang="en-US" altLang="en-US">
              <a:solidFill>
                <a:srgbClr val="FFFFCC"/>
              </a:solidFill>
              <a:latin typeface="Comic Sans MS" pitchFamily="66" charset="0"/>
            </a:endParaRPr>
          </a:p>
        </p:txBody>
      </p:sp>
      <p:sp>
        <p:nvSpPr>
          <p:cNvPr id="71685" name="Rectangle 5"/>
          <p:cNvSpPr>
            <a:spLocks noGrp="1" noChangeArrowheads="1"/>
          </p:cNvSpPr>
          <p:nvPr>
            <p:ph sz="half" idx="2"/>
          </p:nvPr>
        </p:nvSpPr>
        <p:spPr>
          <a:xfrm>
            <a:off x="2667000" y="3352800"/>
            <a:ext cx="7772400" cy="3124200"/>
          </a:xfrm>
        </p:spPr>
        <p:txBody>
          <a:bodyPr/>
          <a:lstStyle/>
          <a:p>
            <a:pPr>
              <a:buFont typeface="Wingdings" pitchFamily="2" charset="2"/>
              <a:buNone/>
            </a:pPr>
            <a:r>
              <a:rPr lang="sl-SI" altLang="en-US">
                <a:solidFill>
                  <a:srgbClr val="CCFFCC"/>
                </a:solidFill>
                <a:latin typeface="Comic Sans MS" pitchFamily="66" charset="0"/>
              </a:rPr>
              <a:t> </a:t>
            </a:r>
            <a:r>
              <a:rPr lang="sl-SI" altLang="en-US">
                <a:solidFill>
                  <a:srgbClr val="CCFFCC"/>
                </a:solidFill>
                <a:latin typeface="Comic Sans MS" pitchFamily="66" charset="0"/>
                <a:cs typeface="Times New Roman" pitchFamily="18" charset="0"/>
              </a:rPr>
              <a:t> </a:t>
            </a:r>
          </a:p>
          <a:p>
            <a:pPr algn="just"/>
            <a:r>
              <a:rPr lang="sl-SI" altLang="en-US">
                <a:latin typeface="Times New Roman" pitchFamily="18" charset="0"/>
                <a:cs typeface="Times New Roman" pitchFamily="18" charset="0"/>
              </a:rPr>
              <a:t>       morajo poiskati bližje stike z ostalimi;</a:t>
            </a:r>
          </a:p>
          <a:p>
            <a:pPr algn="just"/>
            <a:r>
              <a:rPr lang="sl-SI" altLang="en-US">
                <a:latin typeface="Times New Roman" pitchFamily="18" charset="0"/>
                <a:cs typeface="Times New Roman" pitchFamily="18" charset="0"/>
              </a:rPr>
              <a:t>       želijo biti enake, kot so ostali;</a:t>
            </a:r>
          </a:p>
          <a:p>
            <a:pPr algn="just"/>
            <a:r>
              <a:rPr lang="sl-SI" altLang="en-US">
                <a:latin typeface="Times New Roman" pitchFamily="18" charset="0"/>
                <a:cs typeface="Times New Roman" pitchFamily="18" charset="0"/>
              </a:rPr>
              <a:t>       uživajo v socialnih dejavnostih;</a:t>
            </a:r>
          </a:p>
          <a:p>
            <a:pPr algn="just"/>
            <a:r>
              <a:rPr lang="sl-SI" altLang="en-US">
                <a:latin typeface="Times New Roman" pitchFamily="18" charset="0"/>
                <a:cs typeface="Times New Roman" pitchFamily="18" charset="0"/>
              </a:rPr>
              <a:t>       izražajo željo po pripadnosti</a:t>
            </a:r>
            <a:endParaRPr lang="en-US" altLang="en-US">
              <a:latin typeface="Times New Roman" pitchFamily="18" charset="0"/>
              <a:cs typeface="Times New Roman" pitchFamily="18" charset="0"/>
            </a:endParaRPr>
          </a:p>
        </p:txBody>
      </p:sp>
      <p:pic>
        <p:nvPicPr>
          <p:cNvPr id="71688" name="Picture 8" descr="povezovanje_cop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2051050" cy="164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12807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blackWhite">
          <a:xfrm>
            <a:off x="2667000" y="4038600"/>
            <a:ext cx="8001000" cy="2590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endParaRPr>
          </a:p>
        </p:txBody>
      </p:sp>
      <p:sp>
        <p:nvSpPr>
          <p:cNvPr id="72707" name="Rectangle 3"/>
          <p:cNvSpPr>
            <a:spLocks noGrp="1" noChangeArrowheads="1"/>
          </p:cNvSpPr>
          <p:nvPr>
            <p:ph type="title"/>
          </p:nvPr>
        </p:nvSpPr>
        <p:spPr>
          <a:xfrm>
            <a:off x="2971800" y="152400"/>
            <a:ext cx="7467600" cy="1066800"/>
          </a:xfrm>
        </p:spPr>
        <p:txBody>
          <a:bodyPr/>
          <a:lstStyle/>
          <a:p>
            <a:pPr algn="ctr"/>
            <a:r>
              <a:rPr lang="sl-SI" altLang="en-US" sz="3400" b="1">
                <a:latin typeface="Times New Roman" pitchFamily="18" charset="0"/>
              </a:rPr>
              <a:t>MOTIVACIJA</a:t>
            </a:r>
            <a:endParaRPr lang="en-US" altLang="en-US" sz="3400" b="1">
              <a:latin typeface="Times New Roman" pitchFamily="18" charset="0"/>
            </a:endParaRPr>
          </a:p>
        </p:txBody>
      </p:sp>
      <p:sp>
        <p:nvSpPr>
          <p:cNvPr id="72708" name="Rectangle 4"/>
          <p:cNvSpPr>
            <a:spLocks noGrp="1" noChangeArrowheads="1"/>
          </p:cNvSpPr>
          <p:nvPr>
            <p:ph type="body" sz="half" idx="1"/>
          </p:nvPr>
        </p:nvSpPr>
        <p:spPr>
          <a:xfrm>
            <a:off x="2927350" y="2133600"/>
            <a:ext cx="7543800" cy="2209800"/>
          </a:xfrm>
        </p:spPr>
        <p:txBody>
          <a:bodyPr/>
          <a:lstStyle/>
          <a:p>
            <a:pPr>
              <a:buFont typeface="Wingdings" pitchFamily="2" charset="2"/>
              <a:buNone/>
            </a:pPr>
            <a:r>
              <a:rPr lang="sl-SI" altLang="en-US">
                <a:latin typeface="Times New Roman" pitchFamily="18" charset="0"/>
                <a:cs typeface="Times New Roman" pitchFamily="18" charset="0"/>
              </a:rPr>
              <a:t>Motivacija in osebni nastop </a:t>
            </a:r>
            <a:endParaRPr lang="sl-SI" altLang="en-US">
              <a:latin typeface="Times New Roman" pitchFamily="18" charset="0"/>
            </a:endParaRPr>
          </a:p>
          <a:p>
            <a:pPr>
              <a:buFont typeface="Wingdings" pitchFamily="2" charset="2"/>
              <a:buNone/>
            </a:pPr>
            <a:r>
              <a:rPr lang="sl-SI" altLang="en-US">
                <a:latin typeface="Times New Roman" pitchFamily="18" charset="0"/>
                <a:cs typeface="Times New Roman" pitchFamily="18" charset="0"/>
              </a:rPr>
              <a:t>Da bi izboljšali posameznikovo motivacijo do dela, moramo izboljšati njegov nastop</a:t>
            </a:r>
            <a:r>
              <a:rPr lang="sl-SI" altLang="en-US">
                <a:solidFill>
                  <a:srgbClr val="FFFFCC"/>
                </a:solidFill>
                <a:latin typeface="Comic Sans MS" pitchFamily="66" charset="0"/>
              </a:rPr>
              <a:t> </a:t>
            </a:r>
            <a:endParaRPr lang="en-US" altLang="en-US">
              <a:solidFill>
                <a:srgbClr val="FFFFCC"/>
              </a:solidFill>
              <a:latin typeface="Comic Sans MS" pitchFamily="66" charset="0"/>
            </a:endParaRPr>
          </a:p>
        </p:txBody>
      </p:sp>
      <p:sp>
        <p:nvSpPr>
          <p:cNvPr id="72709" name="Rectangle 5"/>
          <p:cNvSpPr>
            <a:spLocks noGrp="1" noChangeArrowheads="1"/>
          </p:cNvSpPr>
          <p:nvPr>
            <p:ph sz="half" idx="2"/>
          </p:nvPr>
        </p:nvSpPr>
        <p:spPr>
          <a:xfrm>
            <a:off x="2667000" y="4267200"/>
            <a:ext cx="7772400" cy="2209800"/>
          </a:xfrm>
        </p:spPr>
        <p:txBody>
          <a:bodyPr/>
          <a:lstStyle/>
          <a:p>
            <a:endParaRPr lang="sl-SI" altLang="en-US">
              <a:latin typeface="Times New Roman" pitchFamily="18" charset="0"/>
            </a:endParaRPr>
          </a:p>
          <a:p>
            <a:r>
              <a:rPr lang="sl-SI" altLang="en-US">
                <a:latin typeface="Times New Roman" pitchFamily="18" charset="0"/>
                <a:cs typeface="Times New Roman" pitchFamily="18" charset="0"/>
              </a:rPr>
              <a:t> Z uporabo motivacijske teorije lahko vodje povečajo motivacijo zaposlenim</a:t>
            </a:r>
            <a:r>
              <a:rPr lang="sl-SI" altLang="en-US">
                <a:solidFill>
                  <a:srgbClr val="CCFFCC"/>
                </a:solidFill>
                <a:latin typeface="Comic Sans MS" pitchFamily="66" charset="0"/>
                <a:cs typeface="Times New Roman" pitchFamily="18" charset="0"/>
              </a:rPr>
              <a:t> </a:t>
            </a:r>
            <a:endParaRPr lang="sl-SI" altLang="en-US">
              <a:solidFill>
                <a:srgbClr val="CCFFCC"/>
              </a:solidFill>
              <a:latin typeface="Comic Sans MS" pitchFamily="66" charset="0"/>
            </a:endParaRPr>
          </a:p>
          <a:p>
            <a:pPr>
              <a:buFont typeface="Wingdings" pitchFamily="2" charset="2"/>
              <a:buNone/>
            </a:pPr>
            <a:endParaRPr lang="sl-SI" altLang="en-US" b="1">
              <a:solidFill>
                <a:srgbClr val="CCFFCC"/>
              </a:solidFill>
              <a:latin typeface="Comic Sans MS" pitchFamily="66" charset="0"/>
              <a:cs typeface="Times New Roman" pitchFamily="18" charset="0"/>
            </a:endParaRPr>
          </a:p>
        </p:txBody>
      </p:sp>
      <p:pic>
        <p:nvPicPr>
          <p:cNvPr id="72712" name="Picture 8" descr="j04221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3132138"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22169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blackWhite">
          <a:xfrm>
            <a:off x="1992314" y="2636838"/>
            <a:ext cx="8207375" cy="338455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endParaRPr>
          </a:p>
        </p:txBody>
      </p:sp>
      <p:sp>
        <p:nvSpPr>
          <p:cNvPr id="73731" name="Rectangle 3"/>
          <p:cNvSpPr>
            <a:spLocks noGrp="1" noChangeArrowheads="1"/>
          </p:cNvSpPr>
          <p:nvPr>
            <p:ph type="title"/>
          </p:nvPr>
        </p:nvSpPr>
        <p:spPr>
          <a:xfrm>
            <a:off x="2971800" y="152400"/>
            <a:ext cx="7467600" cy="1066800"/>
          </a:xfrm>
        </p:spPr>
        <p:txBody>
          <a:bodyPr/>
          <a:lstStyle/>
          <a:p>
            <a:r>
              <a:rPr lang="sl-SI" altLang="en-US" sz="3400" b="1">
                <a:latin typeface="Times New Roman" pitchFamily="18" charset="0"/>
              </a:rPr>
              <a:t>MOTIVACIJA</a:t>
            </a:r>
            <a:endParaRPr lang="en-US" altLang="en-US" sz="3400" b="1">
              <a:latin typeface="Times New Roman" pitchFamily="18" charset="0"/>
            </a:endParaRPr>
          </a:p>
        </p:txBody>
      </p:sp>
      <p:sp>
        <p:nvSpPr>
          <p:cNvPr id="73732" name="Rectangle 4"/>
          <p:cNvSpPr>
            <a:spLocks noGrp="1" noChangeArrowheads="1"/>
          </p:cNvSpPr>
          <p:nvPr>
            <p:ph type="body" sz="half" idx="1"/>
          </p:nvPr>
        </p:nvSpPr>
        <p:spPr>
          <a:xfrm>
            <a:off x="2667000" y="1600200"/>
            <a:ext cx="7772400" cy="1790700"/>
          </a:xfrm>
        </p:spPr>
        <p:txBody>
          <a:bodyPr/>
          <a:lstStyle/>
          <a:p>
            <a:pPr>
              <a:buFont typeface="Wingdings" pitchFamily="2" charset="2"/>
              <a:buNone/>
            </a:pPr>
            <a:r>
              <a:rPr lang="sl-SI" altLang="en-US" b="1">
                <a:latin typeface="Times New Roman" pitchFamily="18" charset="0"/>
                <a:cs typeface="Times New Roman" pitchFamily="18" charset="0"/>
              </a:rPr>
              <a:t>Motivacija in organizacija</a:t>
            </a:r>
            <a:r>
              <a:rPr lang="sl-SI" altLang="en-US" b="1">
                <a:solidFill>
                  <a:srgbClr val="FFFFCC"/>
                </a:solidFill>
                <a:latin typeface="Comic Sans MS" pitchFamily="66" charset="0"/>
                <a:cs typeface="Times New Roman" pitchFamily="18" charset="0"/>
              </a:rPr>
              <a:t> </a:t>
            </a:r>
            <a:endParaRPr lang="en-US" altLang="en-US" b="1">
              <a:solidFill>
                <a:srgbClr val="FFFFCC"/>
              </a:solidFill>
              <a:latin typeface="Comic Sans MS" pitchFamily="66" charset="0"/>
              <a:cs typeface="Times New Roman" pitchFamily="18" charset="0"/>
            </a:endParaRPr>
          </a:p>
        </p:txBody>
      </p:sp>
      <p:sp>
        <p:nvSpPr>
          <p:cNvPr id="73733" name="Rectangle 5"/>
          <p:cNvSpPr>
            <a:spLocks noGrp="1" noChangeArrowheads="1"/>
          </p:cNvSpPr>
          <p:nvPr>
            <p:ph sz="half" idx="2"/>
          </p:nvPr>
        </p:nvSpPr>
        <p:spPr>
          <a:xfrm>
            <a:off x="2667000" y="3352800"/>
            <a:ext cx="7772400" cy="3124200"/>
          </a:xfrm>
        </p:spPr>
        <p:txBody>
          <a:bodyPr/>
          <a:lstStyle/>
          <a:p>
            <a:r>
              <a:rPr lang="sl-SI" altLang="en-US">
                <a:latin typeface="Times New Roman" pitchFamily="18" charset="0"/>
              </a:rPr>
              <a:t> </a:t>
            </a:r>
            <a:r>
              <a:rPr lang="sl-SI" altLang="en-US">
                <a:latin typeface="Times New Roman" pitchFamily="18" charset="0"/>
                <a:cs typeface="Times New Roman" pitchFamily="18" charset="0"/>
              </a:rPr>
              <a:t> Organiziranost potrebuje motivacijo zaposlenih, da nosijo breme dela podjetja in zagotovijo uresničitev cilja </a:t>
            </a:r>
            <a:endParaRPr lang="sl-SI" altLang="en-US">
              <a:latin typeface="Times New Roman" pitchFamily="18" charset="0"/>
            </a:endParaRPr>
          </a:p>
          <a:p>
            <a:r>
              <a:rPr lang="sl-SI" altLang="en-US">
                <a:latin typeface="Times New Roman" pitchFamily="18" charset="0"/>
                <a:cs typeface="Times New Roman" pitchFamily="18" charset="0"/>
              </a:rPr>
              <a:t>Vodje oz. direktorji ali manegerji lahko uporabijo več od možnih tipov okrepitve za motivacijo zaposlenih </a:t>
            </a:r>
          </a:p>
        </p:txBody>
      </p:sp>
      <p:pic>
        <p:nvPicPr>
          <p:cNvPr id="73736" name="Picture 8" descr="istockphoto_2449840_street_sign_motiv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0"/>
            <a:ext cx="3276600" cy="221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21015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blackWhite">
          <a:xfrm>
            <a:off x="1524000" y="3276600"/>
            <a:ext cx="9144000" cy="3352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endParaRPr>
          </a:p>
        </p:txBody>
      </p:sp>
      <p:sp>
        <p:nvSpPr>
          <p:cNvPr id="74755" name="Rectangle 3"/>
          <p:cNvSpPr>
            <a:spLocks noGrp="1" noChangeArrowheads="1"/>
          </p:cNvSpPr>
          <p:nvPr>
            <p:ph type="title"/>
          </p:nvPr>
        </p:nvSpPr>
        <p:spPr>
          <a:xfrm>
            <a:off x="2971800" y="152400"/>
            <a:ext cx="7467600" cy="1066800"/>
          </a:xfrm>
        </p:spPr>
        <p:txBody>
          <a:bodyPr/>
          <a:lstStyle/>
          <a:p>
            <a:r>
              <a:rPr lang="sl-SI" altLang="en-US" sz="3400" b="1">
                <a:latin typeface="Times New Roman" pitchFamily="18" charset="0"/>
              </a:rPr>
              <a:t>MOTIVACIJA</a:t>
            </a:r>
            <a:endParaRPr lang="en-US" altLang="en-US" sz="3400" b="1">
              <a:latin typeface="Times New Roman" pitchFamily="18" charset="0"/>
            </a:endParaRPr>
          </a:p>
        </p:txBody>
      </p:sp>
      <p:sp>
        <p:nvSpPr>
          <p:cNvPr id="74756" name="Rectangle 4"/>
          <p:cNvSpPr>
            <a:spLocks noGrp="1" noChangeArrowheads="1"/>
          </p:cNvSpPr>
          <p:nvPr>
            <p:ph type="body" sz="half" idx="1"/>
          </p:nvPr>
        </p:nvSpPr>
        <p:spPr>
          <a:xfrm>
            <a:off x="2667000" y="1600200"/>
            <a:ext cx="7772400" cy="1790700"/>
          </a:xfrm>
        </p:spPr>
        <p:txBody>
          <a:bodyPr/>
          <a:lstStyle/>
          <a:p>
            <a:pPr>
              <a:lnSpc>
                <a:spcPct val="90000"/>
              </a:lnSpc>
              <a:buFont typeface="Wingdings" pitchFamily="2" charset="2"/>
              <a:buNone/>
            </a:pPr>
            <a:r>
              <a:rPr lang="sl-SI" altLang="en-US" b="1">
                <a:latin typeface="Times New Roman" pitchFamily="18" charset="0"/>
              </a:rPr>
              <a:t>  </a:t>
            </a:r>
            <a:r>
              <a:rPr lang="sl-SI" altLang="en-US" b="1">
                <a:latin typeface="Times New Roman" pitchFamily="18" charset="0"/>
                <a:cs typeface="Times New Roman" pitchFamily="18" charset="0"/>
              </a:rPr>
              <a:t>Kakorkoli, za najboljše rezultate, bi si direktorji kako omislili sledeča navodila, ko bodo uporabljali teorijo o okrepitvi za motivacijo zaposlenih</a:t>
            </a:r>
            <a:r>
              <a:rPr lang="sl-SI" altLang="en-US" b="1">
                <a:solidFill>
                  <a:srgbClr val="FFFFCC"/>
                </a:solidFill>
                <a:latin typeface="Comic Sans MS" pitchFamily="66" charset="0"/>
                <a:cs typeface="Times New Roman" pitchFamily="18" charset="0"/>
              </a:rPr>
              <a:t> </a:t>
            </a:r>
            <a:endParaRPr lang="en-US" altLang="en-US" b="1">
              <a:solidFill>
                <a:srgbClr val="FFFFCC"/>
              </a:solidFill>
              <a:latin typeface="Comic Sans MS" pitchFamily="66" charset="0"/>
              <a:cs typeface="Times New Roman" pitchFamily="18" charset="0"/>
            </a:endParaRPr>
          </a:p>
        </p:txBody>
      </p:sp>
      <p:sp>
        <p:nvSpPr>
          <p:cNvPr id="74757" name="Rectangle 5"/>
          <p:cNvSpPr>
            <a:spLocks noGrp="1" noChangeArrowheads="1"/>
          </p:cNvSpPr>
          <p:nvPr>
            <p:ph sz="half" idx="2"/>
          </p:nvPr>
        </p:nvSpPr>
        <p:spPr>
          <a:xfrm>
            <a:off x="1524000" y="3352800"/>
            <a:ext cx="9144000" cy="3124200"/>
          </a:xfrm>
        </p:spPr>
        <p:txBody>
          <a:bodyPr/>
          <a:lstStyle/>
          <a:p>
            <a:r>
              <a:rPr lang="sl-SI" altLang="en-US">
                <a:latin typeface="Times New Roman" pitchFamily="18" charset="0"/>
              </a:rPr>
              <a:t>    </a:t>
            </a:r>
            <a:r>
              <a:rPr lang="sl-SI" altLang="en-US" sz="2400">
                <a:latin typeface="Times New Roman" pitchFamily="18" charset="0"/>
                <a:cs typeface="Times New Roman" pitchFamily="18" charset="0"/>
              </a:rPr>
              <a:t>običajno je pozitivna energija </a:t>
            </a:r>
            <a:r>
              <a:rPr lang="sl-SI" altLang="en-US" sz="2400">
                <a:latin typeface="Times New Roman" pitchFamily="18" charset="0"/>
              </a:rPr>
              <a:t> </a:t>
            </a:r>
            <a:r>
              <a:rPr lang="sl-SI" altLang="en-US" sz="2400">
                <a:latin typeface="Times New Roman" pitchFamily="18" charset="0"/>
                <a:cs typeface="Times New Roman" pitchFamily="18" charset="0"/>
              </a:rPr>
              <a:t>najboljši motivator</a:t>
            </a:r>
          </a:p>
          <a:p>
            <a:pPr algn="just">
              <a:buFont typeface="Wingdings" pitchFamily="2" charset="2"/>
              <a:buNone/>
            </a:pPr>
            <a:r>
              <a:rPr lang="sl-SI" altLang="en-US" sz="2400">
                <a:latin typeface="Times New Roman" pitchFamily="18" charset="0"/>
                <a:cs typeface="Times New Roman" pitchFamily="18" charset="0"/>
              </a:rPr>
              <a:t>         izberite primerno nagrado; nagrada samo za eno osebo </a:t>
            </a:r>
            <a:endParaRPr lang="sl-SI" altLang="en-US" sz="2400">
              <a:latin typeface="Times New Roman" pitchFamily="18" charset="0"/>
            </a:endParaRPr>
          </a:p>
          <a:p>
            <a:pPr algn="just">
              <a:buFont typeface="Wingdings" pitchFamily="2" charset="2"/>
              <a:buNone/>
            </a:pPr>
            <a:r>
              <a:rPr lang="sl-SI" altLang="en-US" sz="2400">
                <a:latin typeface="Times New Roman" pitchFamily="18" charset="0"/>
              </a:rPr>
              <a:t>         </a:t>
            </a:r>
            <a:r>
              <a:rPr lang="sl-SI" altLang="en-US" sz="2400">
                <a:latin typeface="Times New Roman" pitchFamily="18" charset="0"/>
                <a:cs typeface="Times New Roman" pitchFamily="18" charset="0"/>
              </a:rPr>
              <a:t>je za drugo lahko žalitev</a:t>
            </a:r>
          </a:p>
          <a:p>
            <a:pPr algn="just"/>
            <a:r>
              <a:rPr lang="sl-SI" altLang="en-US" sz="2400">
                <a:latin typeface="Times New Roman" pitchFamily="18" charset="0"/>
                <a:cs typeface="Times New Roman" pitchFamily="18" charset="0"/>
              </a:rPr>
              <a:t>    kazen je najmanj  učinkovita metoda motiviranja zaposlenega</a:t>
            </a:r>
          </a:p>
          <a:p>
            <a:pPr algn="just"/>
            <a:r>
              <a:rPr lang="sl-SI" altLang="en-US" sz="2400">
                <a:latin typeface="Times New Roman" pitchFamily="18" charset="0"/>
                <a:cs typeface="Times New Roman" pitchFamily="18" charset="0"/>
              </a:rPr>
              <a:t>    ne nagrajujte povprečne ali slabe</a:t>
            </a:r>
            <a:r>
              <a:rPr lang="sl-SI" altLang="en-US" sz="2400">
                <a:latin typeface="Times New Roman" pitchFamily="18" charset="0"/>
              </a:rPr>
              <a:t> </a:t>
            </a:r>
            <a:r>
              <a:rPr lang="sl-SI" altLang="en-US" sz="2400">
                <a:latin typeface="Times New Roman" pitchFamily="18" charset="0"/>
                <a:cs typeface="Times New Roman" pitchFamily="18" charset="0"/>
              </a:rPr>
              <a:t>predstave</a:t>
            </a:r>
          </a:p>
          <a:p>
            <a:pPr algn="just"/>
            <a:r>
              <a:rPr lang="sl-SI" altLang="en-US" sz="2400">
                <a:latin typeface="Times New Roman" pitchFamily="18" charset="0"/>
                <a:cs typeface="Times New Roman" pitchFamily="18" charset="0"/>
              </a:rPr>
              <a:t>    zagotovite, da zaposleni vedo, kaj je </a:t>
            </a:r>
            <a:r>
              <a:rPr lang="sl-SI" altLang="en-US" sz="2400">
                <a:latin typeface="Times New Roman" pitchFamily="18" charset="0"/>
              </a:rPr>
              <a:t>o</a:t>
            </a:r>
            <a:r>
              <a:rPr lang="sl-SI" altLang="en-US" sz="2400">
                <a:latin typeface="Times New Roman" pitchFamily="18" charset="0"/>
                <a:cs typeface="Times New Roman" pitchFamily="18" charset="0"/>
              </a:rPr>
              <a:t>d njih zahtevano</a:t>
            </a:r>
          </a:p>
          <a:p>
            <a:pPr algn="just">
              <a:buFont typeface="Wingdings" pitchFamily="2" charset="2"/>
              <a:buNone/>
            </a:pPr>
            <a:endParaRPr lang="sl-SI" altLang="en-US" sz="2400">
              <a:latin typeface="Times New Roman" pitchFamily="18" charset="0"/>
              <a:cs typeface="Times New Roman" pitchFamily="18" charset="0"/>
            </a:endParaRPr>
          </a:p>
        </p:txBody>
      </p:sp>
    </p:spTree>
    <p:extLst>
      <p:ext uri="{BB962C8B-B14F-4D97-AF65-F5344CB8AC3E}">
        <p14:creationId xmlns:p14="http://schemas.microsoft.com/office/powerpoint/2010/main" val="33228876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blackWhite">
          <a:xfrm>
            <a:off x="2135188" y="2997201"/>
            <a:ext cx="8001000" cy="3744913"/>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endParaRPr>
          </a:p>
        </p:txBody>
      </p:sp>
      <p:sp>
        <p:nvSpPr>
          <p:cNvPr id="75779" name="Rectangle 3"/>
          <p:cNvSpPr>
            <a:spLocks noGrp="1" noChangeArrowheads="1"/>
          </p:cNvSpPr>
          <p:nvPr>
            <p:ph type="title"/>
          </p:nvPr>
        </p:nvSpPr>
        <p:spPr>
          <a:xfrm>
            <a:off x="2971800" y="152400"/>
            <a:ext cx="7467600" cy="1066800"/>
          </a:xfrm>
        </p:spPr>
        <p:txBody>
          <a:bodyPr/>
          <a:lstStyle/>
          <a:p>
            <a:r>
              <a:rPr lang="sl-SI" altLang="en-US" sz="3400" b="1">
                <a:latin typeface="Times New Roman" pitchFamily="18" charset="0"/>
              </a:rPr>
              <a:t>MOTIVACIJA</a:t>
            </a:r>
            <a:endParaRPr lang="en-US" altLang="en-US" sz="3400" b="1">
              <a:latin typeface="Times New Roman" pitchFamily="18" charset="0"/>
            </a:endParaRPr>
          </a:p>
        </p:txBody>
      </p:sp>
      <p:sp>
        <p:nvSpPr>
          <p:cNvPr id="75780" name="Rectangle 4"/>
          <p:cNvSpPr>
            <a:spLocks noGrp="1" noChangeArrowheads="1"/>
          </p:cNvSpPr>
          <p:nvPr>
            <p:ph type="body" sz="half" idx="1"/>
          </p:nvPr>
        </p:nvSpPr>
        <p:spPr>
          <a:xfrm>
            <a:off x="2667000" y="1600200"/>
            <a:ext cx="7772400" cy="1790700"/>
          </a:xfrm>
        </p:spPr>
        <p:txBody>
          <a:bodyPr/>
          <a:lstStyle/>
          <a:p>
            <a:pPr>
              <a:lnSpc>
                <a:spcPct val="90000"/>
              </a:lnSpc>
              <a:buFont typeface="Wingdings" pitchFamily="2" charset="2"/>
              <a:buNone/>
            </a:pPr>
            <a:r>
              <a:rPr lang="sl-SI" altLang="en-US">
                <a:solidFill>
                  <a:srgbClr val="FFFFCC"/>
                </a:solidFill>
                <a:latin typeface="Comic Sans MS" pitchFamily="66" charset="0"/>
                <a:cs typeface="Times New Roman" pitchFamily="18" charset="0"/>
              </a:rPr>
              <a:t> </a:t>
            </a:r>
            <a:r>
              <a:rPr lang="sl-SI" altLang="en-US">
                <a:solidFill>
                  <a:srgbClr val="FFFFCC"/>
                </a:solidFill>
                <a:latin typeface="Comic Sans MS" pitchFamily="66" charset="0"/>
              </a:rPr>
              <a:t>  </a:t>
            </a:r>
            <a:r>
              <a:rPr lang="sl-SI" altLang="en-US" b="1">
                <a:latin typeface="Times New Roman" pitchFamily="18" charset="0"/>
                <a:cs typeface="Times New Roman" pitchFamily="18" charset="0"/>
              </a:rPr>
              <a:t>Preprosta in učinkovita pot </a:t>
            </a:r>
          </a:p>
          <a:p>
            <a:pPr>
              <a:lnSpc>
                <a:spcPct val="90000"/>
              </a:lnSpc>
              <a:buFont typeface="Wingdings" pitchFamily="2" charset="2"/>
              <a:buNone/>
            </a:pPr>
            <a:r>
              <a:rPr lang="sl-SI" altLang="en-US" b="1">
                <a:latin typeface="Times New Roman" pitchFamily="18" charset="0"/>
                <a:cs typeface="Times New Roman" pitchFamily="18" charset="0"/>
              </a:rPr>
              <a:t>   povečati motivacijo je dati pohvalo. Pohvala je najbrž najbolj močna, preprosta motivacijska tehnika</a:t>
            </a:r>
            <a:r>
              <a:rPr lang="sl-SI" altLang="en-US">
                <a:solidFill>
                  <a:srgbClr val="FFFFCC"/>
                </a:solidFill>
                <a:latin typeface="Comic Sans MS" pitchFamily="66" charset="0"/>
              </a:rPr>
              <a:t> </a:t>
            </a:r>
            <a:endParaRPr lang="en-US" altLang="en-US">
              <a:solidFill>
                <a:srgbClr val="FFFFCC"/>
              </a:solidFill>
              <a:latin typeface="Comic Sans MS" pitchFamily="66" charset="0"/>
            </a:endParaRPr>
          </a:p>
        </p:txBody>
      </p:sp>
      <p:sp>
        <p:nvSpPr>
          <p:cNvPr id="75781" name="Rectangle 5"/>
          <p:cNvSpPr>
            <a:spLocks noGrp="1" noChangeArrowheads="1"/>
          </p:cNvSpPr>
          <p:nvPr>
            <p:ph sz="half" idx="2"/>
          </p:nvPr>
        </p:nvSpPr>
        <p:spPr>
          <a:xfrm>
            <a:off x="2667000" y="3352800"/>
            <a:ext cx="7772400" cy="3124200"/>
          </a:xfrm>
        </p:spPr>
        <p:txBody>
          <a:bodyPr/>
          <a:lstStyle/>
          <a:p>
            <a:r>
              <a:rPr lang="sl-SI" altLang="en-US">
                <a:latin typeface="Times New Roman" pitchFamily="18" charset="0"/>
              </a:rPr>
              <a:t> </a:t>
            </a:r>
            <a:r>
              <a:rPr lang="sl-SI" altLang="en-US">
                <a:latin typeface="Times New Roman" pitchFamily="18" charset="0"/>
                <a:cs typeface="Times New Roman" pitchFamily="18" charset="0"/>
              </a:rPr>
              <a:t> </a:t>
            </a:r>
            <a:r>
              <a:rPr lang="sl-SI" altLang="en-US" b="1">
                <a:latin typeface="Times New Roman" pitchFamily="18" charset="0"/>
                <a:cs typeface="Times New Roman" pitchFamily="18" charset="0"/>
              </a:rPr>
              <a:t>povejte zaposlenemu kaj je bilo narejeno dobro</a:t>
            </a:r>
            <a:r>
              <a:rPr lang="sl-SI" altLang="en-US">
                <a:latin typeface="Times New Roman" pitchFamily="18" charset="0"/>
                <a:cs typeface="Times New Roman" pitchFamily="18" charset="0"/>
              </a:rPr>
              <a:t> </a:t>
            </a:r>
            <a:endParaRPr lang="sl-SI" altLang="en-US">
              <a:latin typeface="Times New Roman" pitchFamily="18" charset="0"/>
            </a:endParaRPr>
          </a:p>
          <a:p>
            <a:r>
              <a:rPr lang="sl-SI" altLang="en-US" b="1">
                <a:latin typeface="Times New Roman" pitchFamily="18" charset="0"/>
                <a:cs typeface="Times New Roman" pitchFamily="18" charset="0"/>
              </a:rPr>
              <a:t>povejte zaposlenemu zakaj je obnašanje pomembno</a:t>
            </a:r>
            <a:r>
              <a:rPr lang="sl-SI" altLang="en-US">
                <a:latin typeface="Times New Roman" pitchFamily="18" charset="0"/>
                <a:cs typeface="Times New Roman" pitchFamily="18" charset="0"/>
              </a:rPr>
              <a:t> </a:t>
            </a:r>
            <a:endParaRPr lang="sl-SI" altLang="en-US">
              <a:latin typeface="Times New Roman" pitchFamily="18" charset="0"/>
            </a:endParaRPr>
          </a:p>
          <a:p>
            <a:r>
              <a:rPr lang="sl-SI" altLang="en-US" b="1">
                <a:latin typeface="Times New Roman" pitchFamily="18" charset="0"/>
                <a:cs typeface="Times New Roman" pitchFamily="18" charset="0"/>
              </a:rPr>
              <a:t>počakajte za trenutek v tišini</a:t>
            </a:r>
            <a:r>
              <a:rPr lang="sl-SI" altLang="en-US">
                <a:latin typeface="Times New Roman" pitchFamily="18" charset="0"/>
                <a:cs typeface="Times New Roman" pitchFamily="18" charset="0"/>
              </a:rPr>
              <a:t> </a:t>
            </a:r>
            <a:endParaRPr lang="sl-SI" altLang="en-US">
              <a:latin typeface="Times New Roman" pitchFamily="18" charset="0"/>
            </a:endParaRPr>
          </a:p>
          <a:p>
            <a:r>
              <a:rPr lang="sl-SI" altLang="en-US" b="1">
                <a:latin typeface="Times New Roman" pitchFamily="18" charset="0"/>
                <a:cs typeface="Times New Roman" pitchFamily="18" charset="0"/>
              </a:rPr>
              <a:t>spodbujajte ponavljanje dela</a:t>
            </a:r>
            <a:r>
              <a:rPr lang="sl-SI" altLang="en-US">
                <a:latin typeface="Times New Roman" pitchFamily="18" charset="0"/>
                <a:cs typeface="Times New Roman" pitchFamily="18" charset="0"/>
              </a:rPr>
              <a:t> </a:t>
            </a:r>
            <a:endParaRPr lang="sl-SI" altLang="en-US">
              <a:latin typeface="Times New Roman" pitchFamily="18" charset="0"/>
            </a:endParaRPr>
          </a:p>
          <a:p>
            <a:r>
              <a:rPr lang="sl-SI" altLang="en-US" b="1">
                <a:latin typeface="Times New Roman" pitchFamily="18" charset="0"/>
                <a:cs typeface="Times New Roman" pitchFamily="18" charset="0"/>
              </a:rPr>
              <a:t>bodite iskreni</a:t>
            </a:r>
            <a:r>
              <a:rPr lang="sl-SI" altLang="en-US">
                <a:latin typeface="Times New Roman" pitchFamily="18" charset="0"/>
                <a:cs typeface="Times New Roman" pitchFamily="18" charset="0"/>
              </a:rPr>
              <a:t> </a:t>
            </a:r>
          </a:p>
        </p:txBody>
      </p:sp>
      <p:pic>
        <p:nvPicPr>
          <p:cNvPr id="75784" name="Picture 8" descr="optimiranje-izobrazevan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1"/>
            <a:ext cx="285750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20043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blackWhite">
          <a:xfrm>
            <a:off x="2135188" y="3141663"/>
            <a:ext cx="8001000" cy="35814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fontAlgn="base">
              <a:spcBef>
                <a:spcPct val="20000"/>
              </a:spcBef>
              <a:spcAft>
                <a:spcPct val="0"/>
              </a:spcAft>
              <a:buClr>
                <a:srgbClr val="FFFFFF"/>
              </a:buClr>
              <a:buSzPct val="90000"/>
              <a:buFont typeface="Wingdings" pitchFamily="2" charset="2"/>
              <a:buChar char="n"/>
            </a:pPr>
            <a:r>
              <a:rPr lang="sl-SI" altLang="en-US" sz="2800">
                <a:solidFill>
                  <a:srgbClr val="6666CC"/>
                </a:solidFill>
                <a:latin typeface="Comic Sans MS" pitchFamily="66" charset="0"/>
              </a:rPr>
              <a:t>Primer Karibi</a:t>
            </a:r>
          </a:p>
          <a:p>
            <a:pPr fontAlgn="base">
              <a:spcBef>
                <a:spcPct val="0"/>
              </a:spcBef>
              <a:spcAft>
                <a:spcPct val="0"/>
              </a:spcAft>
            </a:pPr>
            <a:endParaRPr kumimoji="1" lang="sl-SI" altLang="en-US" sz="2400">
              <a:solidFill>
                <a:srgbClr val="6666CC"/>
              </a:solidFill>
            </a:endParaRPr>
          </a:p>
        </p:txBody>
      </p:sp>
      <p:sp>
        <p:nvSpPr>
          <p:cNvPr id="76803" name="Rectangle 3"/>
          <p:cNvSpPr>
            <a:spLocks noGrp="1" noChangeArrowheads="1"/>
          </p:cNvSpPr>
          <p:nvPr>
            <p:ph type="title"/>
          </p:nvPr>
        </p:nvSpPr>
        <p:spPr>
          <a:xfrm>
            <a:off x="2971800" y="152400"/>
            <a:ext cx="7467600" cy="1066800"/>
          </a:xfrm>
        </p:spPr>
        <p:txBody>
          <a:bodyPr/>
          <a:lstStyle/>
          <a:p>
            <a:r>
              <a:rPr lang="sl-SI" altLang="en-US" sz="3400" b="1">
                <a:latin typeface="Times New Roman" pitchFamily="18" charset="0"/>
              </a:rPr>
              <a:t>MOTIVACIJA</a:t>
            </a:r>
            <a:endParaRPr lang="en-US" altLang="en-US" sz="3400" b="1">
              <a:latin typeface="Times New Roman" pitchFamily="18" charset="0"/>
            </a:endParaRPr>
          </a:p>
        </p:txBody>
      </p:sp>
      <p:sp>
        <p:nvSpPr>
          <p:cNvPr id="76804" name="Rectangle 4"/>
          <p:cNvSpPr>
            <a:spLocks noGrp="1" noChangeArrowheads="1"/>
          </p:cNvSpPr>
          <p:nvPr>
            <p:ph type="body" sz="half" idx="1"/>
          </p:nvPr>
        </p:nvSpPr>
        <p:spPr>
          <a:xfrm>
            <a:off x="2667000" y="1600200"/>
            <a:ext cx="7772400" cy="1981200"/>
          </a:xfrm>
        </p:spPr>
        <p:txBody>
          <a:bodyPr/>
          <a:lstStyle/>
          <a:p>
            <a:pPr>
              <a:buFont typeface="Wingdings" pitchFamily="2" charset="2"/>
              <a:buNone/>
            </a:pPr>
            <a:r>
              <a:rPr lang="sl-SI" altLang="en-US">
                <a:solidFill>
                  <a:srgbClr val="FFFFCC"/>
                </a:solidFill>
                <a:latin typeface="Comic Sans MS" pitchFamily="66" charset="0"/>
                <a:cs typeface="Times New Roman" pitchFamily="18" charset="0"/>
              </a:rPr>
              <a:t> </a:t>
            </a:r>
            <a:r>
              <a:rPr lang="sl-SI" altLang="en-US">
                <a:latin typeface="Times New Roman" pitchFamily="18" charset="0"/>
                <a:cs typeface="Times New Roman" pitchFamily="18" charset="0"/>
              </a:rPr>
              <a:t>Denar kot motivator</a:t>
            </a:r>
            <a:r>
              <a:rPr lang="sl-SI" altLang="en-US">
                <a:solidFill>
                  <a:srgbClr val="FFFFCC"/>
                </a:solidFill>
                <a:latin typeface="Comic Sans MS" pitchFamily="66" charset="0"/>
                <a:cs typeface="Times New Roman" pitchFamily="18" charset="0"/>
              </a:rPr>
              <a:t> </a:t>
            </a:r>
            <a:endParaRPr lang="en-US" altLang="en-US">
              <a:solidFill>
                <a:srgbClr val="FFFFCC"/>
              </a:solidFill>
              <a:latin typeface="Comic Sans MS" pitchFamily="66" charset="0"/>
              <a:cs typeface="Times New Roman" pitchFamily="18" charset="0"/>
            </a:endParaRPr>
          </a:p>
        </p:txBody>
      </p:sp>
      <p:sp>
        <p:nvSpPr>
          <p:cNvPr id="76805" name="Rectangle 5"/>
          <p:cNvSpPr>
            <a:spLocks noGrp="1" noChangeArrowheads="1"/>
          </p:cNvSpPr>
          <p:nvPr>
            <p:ph sz="half" idx="2"/>
          </p:nvPr>
        </p:nvSpPr>
        <p:spPr>
          <a:xfrm>
            <a:off x="2667000" y="3352800"/>
            <a:ext cx="7772400" cy="3124200"/>
          </a:xfrm>
        </p:spPr>
        <p:txBody>
          <a:bodyPr/>
          <a:lstStyle/>
          <a:p>
            <a:pPr algn="just">
              <a:buFont typeface="Wingdings" pitchFamily="2" charset="2"/>
              <a:buNone/>
            </a:pPr>
            <a:r>
              <a:rPr lang="sl-SI" altLang="en-US">
                <a:latin typeface="Times New Roman" pitchFamily="18" charset="0"/>
                <a:cs typeface="Times New Roman" pitchFamily="18" charset="0"/>
              </a:rPr>
              <a:t> </a:t>
            </a:r>
          </a:p>
          <a:p>
            <a:pPr algn="just"/>
            <a:r>
              <a:rPr lang="sl-SI" altLang="en-US">
                <a:latin typeface="Times New Roman" pitchFamily="18" charset="0"/>
                <a:cs typeface="Times New Roman" pitchFamily="18" charset="0"/>
              </a:rPr>
              <a:t> Denar ni vse, a brez njega ni nič</a:t>
            </a:r>
          </a:p>
          <a:p>
            <a:pPr algn="just"/>
            <a:r>
              <a:rPr lang="sl-SI" altLang="en-US">
                <a:latin typeface="Times New Roman" pitchFamily="18" charset="0"/>
                <a:cs typeface="Times New Roman" pitchFamily="18" charset="0"/>
              </a:rPr>
              <a:t> Ni plače, za katero bi delal v sprtem</a:t>
            </a:r>
            <a:r>
              <a:rPr lang="sl-SI" altLang="en-US">
                <a:latin typeface="Times New Roman" pitchFamily="18" charset="0"/>
              </a:rPr>
              <a:t> </a:t>
            </a:r>
            <a:r>
              <a:rPr lang="sl-SI" altLang="en-US">
                <a:latin typeface="Times New Roman" pitchFamily="18" charset="0"/>
                <a:cs typeface="Times New Roman" pitchFamily="18" charset="0"/>
              </a:rPr>
              <a:t>kolektivu</a:t>
            </a:r>
          </a:p>
          <a:p>
            <a:pPr algn="just"/>
            <a:r>
              <a:rPr lang="sl-SI" altLang="en-US">
                <a:latin typeface="Times New Roman" pitchFamily="18" charset="0"/>
                <a:cs typeface="Times New Roman" pitchFamily="18" charset="0"/>
              </a:rPr>
              <a:t>Še tako zanimivega dela ne delam</a:t>
            </a:r>
            <a:r>
              <a:rPr lang="sl-SI" altLang="en-US">
                <a:latin typeface="Times New Roman" pitchFamily="18" charset="0"/>
              </a:rPr>
              <a:t> </a:t>
            </a:r>
            <a:r>
              <a:rPr lang="sl-SI" altLang="en-US">
                <a:latin typeface="Times New Roman" pitchFamily="18" charset="0"/>
                <a:cs typeface="Times New Roman" pitchFamily="18" charset="0"/>
              </a:rPr>
              <a:t>zastonj – </a:t>
            </a:r>
          </a:p>
          <a:p>
            <a:pPr algn="just">
              <a:buFont typeface="Wingdings" pitchFamily="2" charset="2"/>
              <a:buNone/>
            </a:pPr>
            <a:r>
              <a:rPr lang="sl-SI" altLang="en-US">
                <a:latin typeface="Times New Roman" pitchFamily="18" charset="0"/>
                <a:cs typeface="Times New Roman" pitchFamily="18" charset="0"/>
              </a:rPr>
              <a:t>    vsaj dolgo časa ne.</a:t>
            </a:r>
          </a:p>
        </p:txBody>
      </p:sp>
      <p:sp>
        <p:nvSpPr>
          <p:cNvPr id="76807" name="Rectangle 7"/>
          <p:cNvSpPr>
            <a:spLocks noChangeArrowheads="1"/>
          </p:cNvSpPr>
          <p:nvPr/>
        </p:nvSpPr>
        <p:spPr bwMode="auto">
          <a:xfrm>
            <a:off x="5438775" y="253365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solidFill>
                <a:srgbClr val="000000"/>
              </a:solidFill>
            </a:endParaRPr>
          </a:p>
        </p:txBody>
      </p:sp>
      <p:pic>
        <p:nvPicPr>
          <p:cNvPr id="76808" name="Picture 8" descr="bd0613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1524000"/>
            <a:ext cx="131445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76810" name="Picture 10" descr="ev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5362576"/>
            <a:ext cx="2286000" cy="149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21245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blackWhite">
          <a:xfrm>
            <a:off x="1676400" y="4191000"/>
            <a:ext cx="8991600" cy="26670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kumimoji="1" lang="sl-SI" altLang="en-US" sz="2400">
              <a:solidFill>
                <a:srgbClr val="000000"/>
              </a:solidFill>
            </a:endParaRPr>
          </a:p>
        </p:txBody>
      </p:sp>
      <p:sp>
        <p:nvSpPr>
          <p:cNvPr id="77827" name="Rectangle 3"/>
          <p:cNvSpPr>
            <a:spLocks noGrp="1" noChangeArrowheads="1"/>
          </p:cNvSpPr>
          <p:nvPr>
            <p:ph type="title"/>
          </p:nvPr>
        </p:nvSpPr>
        <p:spPr>
          <a:xfrm>
            <a:off x="2971800" y="152400"/>
            <a:ext cx="7467600" cy="1066800"/>
          </a:xfrm>
        </p:spPr>
        <p:txBody>
          <a:bodyPr/>
          <a:lstStyle/>
          <a:p>
            <a:r>
              <a:rPr lang="sl-SI" altLang="en-US" sz="3400" b="1">
                <a:latin typeface="Times New Roman" pitchFamily="18" charset="0"/>
              </a:rPr>
              <a:t>MOTIVACIJA</a:t>
            </a:r>
            <a:endParaRPr lang="en-US" altLang="en-US" sz="3400" b="1">
              <a:latin typeface="Times New Roman" pitchFamily="18" charset="0"/>
            </a:endParaRPr>
          </a:p>
        </p:txBody>
      </p:sp>
      <p:sp>
        <p:nvSpPr>
          <p:cNvPr id="77828" name="Rectangle 4"/>
          <p:cNvSpPr>
            <a:spLocks noGrp="1" noChangeArrowheads="1"/>
          </p:cNvSpPr>
          <p:nvPr>
            <p:ph type="body" sz="half" idx="1"/>
          </p:nvPr>
        </p:nvSpPr>
        <p:spPr>
          <a:xfrm>
            <a:off x="2667000" y="1600200"/>
            <a:ext cx="7772400" cy="1981200"/>
          </a:xfrm>
        </p:spPr>
        <p:txBody>
          <a:bodyPr>
            <a:normAutofit lnSpcReduction="10000"/>
          </a:bodyPr>
          <a:lstStyle/>
          <a:p>
            <a:pPr>
              <a:lnSpc>
                <a:spcPct val="90000"/>
              </a:lnSpc>
              <a:buFont typeface="Wingdings" pitchFamily="2" charset="2"/>
              <a:buNone/>
            </a:pPr>
            <a:r>
              <a:rPr lang="sl-SI" altLang="en-US">
                <a:latin typeface="Times New Roman" pitchFamily="18" charset="0"/>
                <a:cs typeface="Times New Roman" pitchFamily="18" charset="0"/>
              </a:rPr>
              <a:t> Motivacija je torej: neka volja, da bi dosegli višjo stopnjo ciljev oziroma se obračamo proti tem višjim ciljem, ki so pogojeni z našimi zmožnostmi, željami oziroma potrebe sposobnostmi, da bi zadovoljili nekatere individualne</a:t>
            </a:r>
            <a:r>
              <a:rPr lang="sl-SI" altLang="en-US">
                <a:solidFill>
                  <a:srgbClr val="FFFFCC"/>
                </a:solidFill>
                <a:latin typeface="Comic Sans MS" pitchFamily="66" charset="0"/>
                <a:cs typeface="Times New Roman" pitchFamily="18" charset="0"/>
              </a:rPr>
              <a:t> </a:t>
            </a:r>
            <a:endParaRPr lang="en-US" altLang="en-US">
              <a:solidFill>
                <a:srgbClr val="FFFFCC"/>
              </a:solidFill>
              <a:latin typeface="Comic Sans MS" pitchFamily="66" charset="0"/>
              <a:cs typeface="Times New Roman" pitchFamily="18" charset="0"/>
            </a:endParaRPr>
          </a:p>
        </p:txBody>
      </p:sp>
      <p:sp>
        <p:nvSpPr>
          <p:cNvPr id="77830" name="Rectangle 6"/>
          <p:cNvSpPr>
            <a:spLocks noChangeArrowheads="1"/>
          </p:cNvSpPr>
          <p:nvPr/>
        </p:nvSpPr>
        <p:spPr bwMode="auto">
          <a:xfrm>
            <a:off x="5438775" y="253365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solidFill>
                <a:srgbClr val="000000"/>
              </a:solidFill>
            </a:endParaRPr>
          </a:p>
        </p:txBody>
      </p:sp>
      <p:sp>
        <p:nvSpPr>
          <p:cNvPr id="77831" name="Rectangle 7"/>
          <p:cNvSpPr>
            <a:spLocks noGrp="1" noChangeArrowheads="1"/>
          </p:cNvSpPr>
          <p:nvPr>
            <p:ph sz="half" idx="2"/>
          </p:nvPr>
        </p:nvSpPr>
        <p:spPr>
          <a:xfrm>
            <a:off x="1752600" y="4038600"/>
            <a:ext cx="8686800" cy="2819400"/>
          </a:xfrm>
        </p:spPr>
        <p:txBody>
          <a:bodyPr/>
          <a:lstStyle/>
          <a:p>
            <a:r>
              <a:rPr lang="sl-SI" altLang="en-US">
                <a:latin typeface="Times New Roman" pitchFamily="18" charset="0"/>
              </a:rPr>
              <a:t> </a:t>
            </a:r>
            <a:r>
              <a:rPr lang="sl-SI" altLang="en-US">
                <a:latin typeface="Times New Roman" pitchFamily="18" charset="0"/>
                <a:cs typeface="Times New Roman" pitchFamily="18" charset="0"/>
              </a:rPr>
              <a:t>organizatorji dela </a:t>
            </a:r>
            <a:r>
              <a:rPr lang="sl-SI" altLang="en-US">
                <a:latin typeface="Times New Roman" pitchFamily="18" charset="0"/>
              </a:rPr>
              <a:t> naj bi </a:t>
            </a:r>
            <a:r>
              <a:rPr lang="sl-SI" altLang="en-US">
                <a:latin typeface="Times New Roman" pitchFamily="18" charset="0"/>
                <a:cs typeface="Times New Roman" pitchFamily="18" charset="0"/>
              </a:rPr>
              <a:t>motivirali svoje uslužbence, ki naj  bi uspešno izvršili in dosegli zastavljene cilje, tako da bi  razumeli njihove osebne potrebe</a:t>
            </a:r>
            <a:r>
              <a:rPr lang="sl-SI" altLang="en-US">
                <a:latin typeface="Times New Roman" pitchFamily="18" charset="0"/>
              </a:rPr>
              <a:t> </a:t>
            </a:r>
          </a:p>
          <a:p>
            <a:r>
              <a:rPr lang="sl-SI" altLang="en-US">
                <a:latin typeface="Times New Roman" pitchFamily="18" charset="0"/>
                <a:cs typeface="Times New Roman" pitchFamily="18" charset="0"/>
              </a:rPr>
              <a:t>Vendar pa motiviranost uslužbenca ne zagotavlja, da bo svoje delo zadovoljivo opravil</a:t>
            </a:r>
            <a:r>
              <a:rPr lang="sl-SI" altLang="en-US"/>
              <a:t> </a:t>
            </a:r>
          </a:p>
        </p:txBody>
      </p:sp>
    </p:spTree>
    <p:extLst>
      <p:ext uri="{BB962C8B-B14F-4D97-AF65-F5344CB8AC3E}">
        <p14:creationId xmlns:p14="http://schemas.microsoft.com/office/powerpoint/2010/main" val="355995485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blackWhite">
          <a:xfrm>
            <a:off x="2667000" y="3276600"/>
            <a:ext cx="8001000" cy="3352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endParaRPr>
          </a:p>
        </p:txBody>
      </p:sp>
      <p:sp>
        <p:nvSpPr>
          <p:cNvPr id="78851" name="Rectangle 3"/>
          <p:cNvSpPr>
            <a:spLocks noGrp="1" noChangeArrowheads="1"/>
          </p:cNvSpPr>
          <p:nvPr>
            <p:ph type="title"/>
          </p:nvPr>
        </p:nvSpPr>
        <p:spPr>
          <a:xfrm>
            <a:off x="2971800" y="152400"/>
            <a:ext cx="7467600" cy="1066800"/>
          </a:xfrm>
        </p:spPr>
        <p:txBody>
          <a:bodyPr/>
          <a:lstStyle/>
          <a:p>
            <a:pPr algn="ctr"/>
            <a:r>
              <a:rPr lang="sl-SI" altLang="en-US" sz="3400" b="1">
                <a:latin typeface="Times New Roman" pitchFamily="18" charset="0"/>
              </a:rPr>
              <a:t>MOTIVACIJA</a:t>
            </a:r>
            <a:endParaRPr lang="en-US" altLang="en-US" sz="3400" b="1">
              <a:latin typeface="Times New Roman" pitchFamily="18" charset="0"/>
            </a:endParaRPr>
          </a:p>
        </p:txBody>
      </p:sp>
      <p:sp>
        <p:nvSpPr>
          <p:cNvPr id="78852" name="Rectangle 4"/>
          <p:cNvSpPr>
            <a:spLocks noGrp="1" noChangeArrowheads="1"/>
          </p:cNvSpPr>
          <p:nvPr>
            <p:ph type="body" sz="half" idx="1"/>
          </p:nvPr>
        </p:nvSpPr>
        <p:spPr>
          <a:xfrm>
            <a:off x="2667000" y="1600200"/>
            <a:ext cx="7772400" cy="1790700"/>
          </a:xfrm>
        </p:spPr>
        <p:txBody>
          <a:bodyPr/>
          <a:lstStyle/>
          <a:p>
            <a:pPr>
              <a:buFont typeface="Wingdings" pitchFamily="2" charset="2"/>
              <a:buNone/>
            </a:pPr>
            <a:r>
              <a:rPr lang="sl-SI" altLang="en-US" b="1">
                <a:latin typeface="Times New Roman" pitchFamily="18" charset="0"/>
                <a:cs typeface="Times New Roman" pitchFamily="18" charset="0"/>
              </a:rPr>
              <a:t>Učinkovito delo zahteva sposobnost, pravo smer, motivacijo in podporo v delovnem okolju</a:t>
            </a:r>
            <a:r>
              <a:rPr lang="sl-SI" altLang="en-US" b="1">
                <a:solidFill>
                  <a:srgbClr val="FFFFCC"/>
                </a:solidFill>
                <a:latin typeface="Comic Sans MS" pitchFamily="66" charset="0"/>
                <a:cs typeface="Times New Roman" pitchFamily="18" charset="0"/>
              </a:rPr>
              <a:t> </a:t>
            </a:r>
            <a:endParaRPr lang="en-US" altLang="en-US" b="1">
              <a:solidFill>
                <a:srgbClr val="FFFFCC"/>
              </a:solidFill>
              <a:latin typeface="Comic Sans MS" pitchFamily="66" charset="0"/>
              <a:cs typeface="Times New Roman" pitchFamily="18" charset="0"/>
            </a:endParaRPr>
          </a:p>
        </p:txBody>
      </p:sp>
      <p:sp>
        <p:nvSpPr>
          <p:cNvPr id="78853" name="Rectangle 5"/>
          <p:cNvSpPr>
            <a:spLocks noGrp="1" noChangeArrowheads="1"/>
          </p:cNvSpPr>
          <p:nvPr>
            <p:ph sz="half" idx="2"/>
          </p:nvPr>
        </p:nvSpPr>
        <p:spPr>
          <a:xfrm>
            <a:off x="2667000" y="3352800"/>
            <a:ext cx="7772400" cy="3124200"/>
          </a:xfrm>
        </p:spPr>
        <p:txBody>
          <a:bodyPr/>
          <a:lstStyle/>
          <a:p>
            <a:pPr>
              <a:buFont typeface="Wingdings" pitchFamily="2" charset="2"/>
              <a:buNone/>
            </a:pPr>
            <a:r>
              <a:rPr lang="sl-SI" altLang="en-US">
                <a:solidFill>
                  <a:srgbClr val="CCFFCC"/>
                </a:solidFill>
                <a:latin typeface="Comic Sans MS" pitchFamily="66" charset="0"/>
              </a:rPr>
              <a:t>  </a:t>
            </a:r>
            <a:r>
              <a:rPr lang="sl-SI" altLang="en-US">
                <a:solidFill>
                  <a:srgbClr val="CCFFCC"/>
                </a:solidFill>
                <a:latin typeface="Comic Sans MS" pitchFamily="66" charset="0"/>
                <a:cs typeface="Times New Roman" pitchFamily="18" charset="0"/>
              </a:rPr>
              <a:t> </a:t>
            </a:r>
          </a:p>
        </p:txBody>
      </p:sp>
      <p:sp>
        <p:nvSpPr>
          <p:cNvPr id="78855" name="Rectangle 7"/>
          <p:cNvSpPr>
            <a:spLocks noChangeArrowheads="1"/>
          </p:cNvSpPr>
          <p:nvPr/>
        </p:nvSpPr>
        <p:spPr bwMode="auto">
          <a:xfrm>
            <a:off x="5205413" y="22098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solidFill>
                <a:srgbClr val="000000"/>
              </a:solidFill>
            </a:endParaRPr>
          </a:p>
        </p:txBody>
      </p:sp>
      <p:graphicFrame>
        <p:nvGraphicFramePr>
          <p:cNvPr id="78856" name="Object 8"/>
          <p:cNvGraphicFramePr>
            <a:graphicFrameLocks noChangeAspect="1"/>
          </p:cNvGraphicFramePr>
          <p:nvPr/>
        </p:nvGraphicFramePr>
        <p:xfrm>
          <a:off x="7331075" y="2667000"/>
          <a:ext cx="3060700" cy="4191000"/>
        </p:xfrm>
        <a:graphic>
          <a:graphicData uri="http://schemas.openxmlformats.org/presentationml/2006/ole">
            <mc:AlternateContent xmlns:mc="http://schemas.openxmlformats.org/markup-compatibility/2006">
              <mc:Choice xmlns:v="urn:schemas-microsoft-com:vml" Requires="v">
                <p:oleObj spid="_x0000_s13314" r:id="rId3" imgW="1780032" imgH="2441448" progId="Visio.Drawing.3">
                  <p:embed/>
                </p:oleObj>
              </mc:Choice>
              <mc:Fallback>
                <p:oleObj r:id="rId3" imgW="1780032" imgH="2441448" progId="Visio.Drawing.3">
                  <p:embed/>
                  <p:pic>
                    <p:nvPicPr>
                      <p:cNvPr id="78856"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1075" y="2667000"/>
                        <a:ext cx="306070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5989084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blackWhite">
          <a:xfrm>
            <a:off x="1992314" y="2708276"/>
            <a:ext cx="8207375" cy="4149725"/>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kumimoji="1" lang="sl-SI" altLang="en-US" sz="2400">
              <a:solidFill>
                <a:srgbClr val="000000"/>
              </a:solidFill>
            </a:endParaRPr>
          </a:p>
        </p:txBody>
      </p:sp>
      <p:sp>
        <p:nvSpPr>
          <p:cNvPr id="79875" name="Rectangle 3"/>
          <p:cNvSpPr>
            <a:spLocks noGrp="1" noChangeArrowheads="1"/>
          </p:cNvSpPr>
          <p:nvPr>
            <p:ph type="title"/>
          </p:nvPr>
        </p:nvSpPr>
        <p:spPr>
          <a:xfrm>
            <a:off x="2971800" y="152400"/>
            <a:ext cx="7467600" cy="1066800"/>
          </a:xfrm>
        </p:spPr>
        <p:txBody>
          <a:bodyPr/>
          <a:lstStyle/>
          <a:p>
            <a:pPr algn="ctr"/>
            <a:r>
              <a:rPr lang="sl-SI" altLang="en-US" sz="3400" b="1">
                <a:latin typeface="Times New Roman" pitchFamily="18" charset="0"/>
              </a:rPr>
              <a:t>MOTIVACIJA</a:t>
            </a:r>
            <a:endParaRPr lang="en-US" altLang="en-US" sz="3400" b="1">
              <a:latin typeface="Times New Roman" pitchFamily="18" charset="0"/>
            </a:endParaRPr>
          </a:p>
        </p:txBody>
      </p:sp>
      <p:sp>
        <p:nvSpPr>
          <p:cNvPr id="79876" name="Rectangle 4"/>
          <p:cNvSpPr>
            <a:spLocks noGrp="1" noChangeArrowheads="1"/>
          </p:cNvSpPr>
          <p:nvPr>
            <p:ph type="body" sz="half" idx="1"/>
          </p:nvPr>
        </p:nvSpPr>
        <p:spPr>
          <a:xfrm>
            <a:off x="2667000" y="1600200"/>
            <a:ext cx="7772400" cy="1790700"/>
          </a:xfrm>
        </p:spPr>
        <p:txBody>
          <a:bodyPr/>
          <a:lstStyle/>
          <a:p>
            <a:pPr>
              <a:buFont typeface="Wingdings" pitchFamily="2" charset="2"/>
              <a:buNone/>
            </a:pPr>
            <a:r>
              <a:rPr lang="sl-SI" altLang="en-US" b="1">
                <a:solidFill>
                  <a:srgbClr val="FFFFCC"/>
                </a:solidFill>
                <a:latin typeface="Comic Sans MS" pitchFamily="66" charset="0"/>
              </a:rPr>
              <a:t>  </a:t>
            </a:r>
            <a:r>
              <a:rPr lang="sl-SI" altLang="en-US" b="1">
                <a:latin typeface="Times New Roman" pitchFamily="18" charset="0"/>
                <a:cs typeface="Times New Roman" pitchFamily="18" charset="0"/>
              </a:rPr>
              <a:t>Hackman – Oldham-ov model obogatitve dela</a:t>
            </a:r>
            <a:r>
              <a:rPr lang="sl-SI" altLang="en-US" b="1">
                <a:solidFill>
                  <a:srgbClr val="FFFFCC"/>
                </a:solidFill>
                <a:latin typeface="Comic Sans MS" pitchFamily="66" charset="0"/>
                <a:cs typeface="Times New Roman" pitchFamily="18" charset="0"/>
              </a:rPr>
              <a:t> </a:t>
            </a:r>
            <a:endParaRPr lang="en-US" altLang="en-US" b="1">
              <a:solidFill>
                <a:srgbClr val="FFFFCC"/>
              </a:solidFill>
              <a:latin typeface="Comic Sans MS" pitchFamily="66" charset="0"/>
              <a:cs typeface="Times New Roman" pitchFamily="18" charset="0"/>
            </a:endParaRPr>
          </a:p>
        </p:txBody>
      </p:sp>
      <p:sp>
        <p:nvSpPr>
          <p:cNvPr id="79877" name="Rectangle 5"/>
          <p:cNvSpPr>
            <a:spLocks noGrp="1" noChangeArrowheads="1"/>
          </p:cNvSpPr>
          <p:nvPr>
            <p:ph sz="half" idx="2"/>
          </p:nvPr>
        </p:nvSpPr>
        <p:spPr>
          <a:xfrm>
            <a:off x="2667000" y="3352800"/>
            <a:ext cx="7772400" cy="3124200"/>
          </a:xfrm>
        </p:spPr>
        <p:txBody>
          <a:bodyPr/>
          <a:lstStyle/>
          <a:p>
            <a:pPr>
              <a:buFont typeface="Wingdings" pitchFamily="2" charset="2"/>
              <a:buNone/>
            </a:pPr>
            <a:r>
              <a:rPr lang="sl-SI" altLang="en-US">
                <a:solidFill>
                  <a:srgbClr val="CCFFCC"/>
                </a:solidFill>
                <a:latin typeface="Comic Sans MS" pitchFamily="66" charset="0"/>
              </a:rPr>
              <a:t>  </a:t>
            </a:r>
            <a:r>
              <a:rPr lang="sl-SI" altLang="en-US">
                <a:solidFill>
                  <a:srgbClr val="CCFFCC"/>
                </a:solidFill>
                <a:latin typeface="Comic Sans MS" pitchFamily="66" charset="0"/>
                <a:cs typeface="Times New Roman" pitchFamily="18" charset="0"/>
              </a:rPr>
              <a:t> </a:t>
            </a:r>
          </a:p>
        </p:txBody>
      </p:sp>
      <p:sp>
        <p:nvSpPr>
          <p:cNvPr id="79879" name="Rectangle 7"/>
          <p:cNvSpPr>
            <a:spLocks noChangeArrowheads="1"/>
          </p:cNvSpPr>
          <p:nvPr/>
        </p:nvSpPr>
        <p:spPr bwMode="auto">
          <a:xfrm>
            <a:off x="4576763" y="249555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solidFill>
                <a:srgbClr val="000000"/>
              </a:solidFill>
            </a:endParaRPr>
          </a:p>
        </p:txBody>
      </p:sp>
      <p:graphicFrame>
        <p:nvGraphicFramePr>
          <p:cNvPr id="79880" name="Object 8"/>
          <p:cNvGraphicFramePr>
            <a:graphicFrameLocks noChangeAspect="1"/>
          </p:cNvGraphicFramePr>
          <p:nvPr/>
        </p:nvGraphicFramePr>
        <p:xfrm>
          <a:off x="3124200" y="2738438"/>
          <a:ext cx="6705600" cy="4119562"/>
        </p:xfrm>
        <a:graphic>
          <a:graphicData uri="http://schemas.openxmlformats.org/presentationml/2006/ole">
            <mc:AlternateContent xmlns:mc="http://schemas.openxmlformats.org/markup-compatibility/2006">
              <mc:Choice xmlns:v="urn:schemas-microsoft-com:vml" Requires="v">
                <p:oleObj spid="_x0000_s14338" r:id="rId3" imgW="3035808" imgH="1868424" progId="Visio.Drawing.3">
                  <p:embed/>
                </p:oleObj>
              </mc:Choice>
              <mc:Fallback>
                <p:oleObj r:id="rId3" imgW="3035808" imgH="1868424" progId="Visio.Drawing.3">
                  <p:embed/>
                  <p:pic>
                    <p:nvPicPr>
                      <p:cNvPr id="7988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738438"/>
                        <a:ext cx="6705600" cy="4119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5754391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sl-SI" altLang="sl-SI" smtClean="0"/>
              <a:t>Team</a:t>
            </a:r>
          </a:p>
        </p:txBody>
      </p:sp>
      <p:sp>
        <p:nvSpPr>
          <p:cNvPr id="4099" name="Rectangle 3"/>
          <p:cNvSpPr>
            <a:spLocks noGrp="1" noChangeArrowheads="1"/>
          </p:cNvSpPr>
          <p:nvPr>
            <p:ph type="body" idx="1"/>
          </p:nvPr>
        </p:nvSpPr>
        <p:spPr/>
        <p:txBody>
          <a:bodyPr/>
          <a:lstStyle/>
          <a:p>
            <a:pPr eaLnBrk="1" hangingPunct="1"/>
            <a:r>
              <a:rPr lang="sl-SI" altLang="sl-SI" smtClean="0"/>
              <a:t>Kako deluje team</a:t>
            </a:r>
          </a:p>
          <a:p>
            <a:pPr eaLnBrk="1" hangingPunct="1"/>
            <a:r>
              <a:rPr lang="sl-SI" altLang="sl-SI" smtClean="0"/>
              <a:t>Vodja teama in njegove naloge</a:t>
            </a:r>
          </a:p>
          <a:p>
            <a:pPr eaLnBrk="1" hangingPunct="1"/>
            <a:r>
              <a:rPr lang="sl-SI" altLang="sl-SI" smtClean="0"/>
              <a:t>Zaupanje</a:t>
            </a:r>
          </a:p>
          <a:p>
            <a:pPr eaLnBrk="1" hangingPunct="1"/>
            <a:r>
              <a:rPr lang="sl-SI" altLang="sl-SI" smtClean="0"/>
              <a:t>Motivacija</a:t>
            </a:r>
          </a:p>
          <a:p>
            <a:pPr eaLnBrk="1" hangingPunct="1"/>
            <a:r>
              <a:rPr lang="sl-SI" altLang="sl-SI" smtClean="0"/>
              <a:t>Leadership </a:t>
            </a:r>
          </a:p>
          <a:p>
            <a:pPr eaLnBrk="1" hangingPunct="1"/>
            <a:r>
              <a:rPr lang="sl-SI" altLang="sl-SI" sz="2400">
                <a:hlinkClick r:id="rId2"/>
              </a:rPr>
              <a:t>http://www.youtube.com/watch?v=zXw3-NhXWRo</a:t>
            </a:r>
            <a:endParaRPr lang="sl-SI" altLang="sl-SI" sz="2400"/>
          </a:p>
          <a:p>
            <a:pPr eaLnBrk="1" hangingPunct="1"/>
            <a:r>
              <a:rPr lang="sl-SI" altLang="sl-SI" sz="2400">
                <a:hlinkClick r:id="rId3"/>
              </a:rPr>
              <a:t>http://www.youtube.com/watch?v=5bwYVKV8RG8</a:t>
            </a:r>
            <a:r>
              <a:rPr lang="sl-SI" altLang="sl-SI" sz="2400"/>
              <a:t> </a:t>
            </a:r>
          </a:p>
        </p:txBody>
      </p:sp>
    </p:spTree>
    <p:extLst>
      <p:ext uri="{BB962C8B-B14F-4D97-AF65-F5344CB8AC3E}">
        <p14:creationId xmlns:p14="http://schemas.microsoft.com/office/powerpoint/2010/main" val="1343043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hangingPunct="1"/>
            <a:r>
              <a:rPr lang="sl-SI" altLang="sl-SI" sz="3400" b="1">
                <a:solidFill>
                  <a:schemeClr val="bg1"/>
                </a:solidFill>
                <a:latin typeface="Times New Roman" pitchFamily="18" charset="0"/>
              </a:rPr>
              <a:t>ORGANIZIRANJE  DELA</a:t>
            </a:r>
            <a:endParaRPr lang="en-US" altLang="sl-SI" sz="3400" b="1">
              <a:solidFill>
                <a:schemeClr val="bg1"/>
              </a:solidFill>
              <a:latin typeface="Times New Roman" pitchFamily="18" charset="0"/>
            </a:endParaRPr>
          </a:p>
        </p:txBody>
      </p:sp>
      <p:sp>
        <p:nvSpPr>
          <p:cNvPr id="15363"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20485" name="Rectangle 5"/>
          <p:cNvSpPr>
            <a:spLocks noChangeArrowheads="1"/>
          </p:cNvSpPr>
          <p:nvPr/>
        </p:nvSpPr>
        <p:spPr bwMode="blackWhite">
          <a:xfrm>
            <a:off x="2135188" y="1412875"/>
            <a:ext cx="7848600" cy="53340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fontAlgn="base">
              <a:spcBef>
                <a:spcPct val="0"/>
              </a:spcBef>
              <a:spcAft>
                <a:spcPct val="0"/>
              </a:spcAft>
              <a:defRPr/>
            </a:pPr>
            <a:endParaRPr kumimoji="1" lang="sl-SI" altLang="sl-SI" sz="2000">
              <a:solidFill>
                <a:srgbClr val="CCFFCC"/>
              </a:solidFill>
              <a:latin typeface="Comic Sans MS" pitchFamily="66" charset="0"/>
            </a:endParaRPr>
          </a:p>
        </p:txBody>
      </p:sp>
      <p:sp>
        <p:nvSpPr>
          <p:cNvPr id="15365" name="Rectangle 6"/>
          <p:cNvSpPr>
            <a:spLocks noChangeArrowheads="1"/>
          </p:cNvSpPr>
          <p:nvPr/>
        </p:nvSpPr>
        <p:spPr bwMode="auto">
          <a:xfrm>
            <a:off x="3933825" y="17145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entury" pitchFamily="18" charset="0"/>
              </a:defRPr>
            </a:lvl1pPr>
            <a:lvl2pPr marL="742950" indent="-285750" eaLnBrk="0" hangingPunct="0">
              <a:defRPr>
                <a:solidFill>
                  <a:schemeClr val="tx1"/>
                </a:solidFill>
                <a:latin typeface="Century" pitchFamily="18" charset="0"/>
              </a:defRPr>
            </a:lvl2pPr>
            <a:lvl3pPr marL="1143000" indent="-228600" eaLnBrk="0" hangingPunct="0">
              <a:defRPr>
                <a:solidFill>
                  <a:schemeClr val="tx1"/>
                </a:solidFill>
                <a:latin typeface="Century" pitchFamily="18" charset="0"/>
              </a:defRPr>
            </a:lvl3pPr>
            <a:lvl4pPr marL="1600200" indent="-228600" eaLnBrk="0" hangingPunct="0">
              <a:defRPr>
                <a:solidFill>
                  <a:schemeClr val="tx1"/>
                </a:solidFill>
                <a:latin typeface="Century" pitchFamily="18" charset="0"/>
              </a:defRPr>
            </a:lvl4pPr>
            <a:lvl5pPr marL="2057400" indent="-228600" eaLnBrk="0" hangingPunct="0">
              <a:defRPr>
                <a:solidFill>
                  <a:schemeClr val="tx1"/>
                </a:solidFill>
                <a:latin typeface="Century" pitchFamily="18" charset="0"/>
              </a:defRPr>
            </a:lvl5pPr>
            <a:lvl6pPr marL="2514600" indent="-228600" eaLnBrk="0" fontAlgn="base" hangingPunct="0">
              <a:spcBef>
                <a:spcPct val="0"/>
              </a:spcBef>
              <a:spcAft>
                <a:spcPct val="0"/>
              </a:spcAft>
              <a:defRPr>
                <a:solidFill>
                  <a:schemeClr val="tx1"/>
                </a:solidFill>
                <a:latin typeface="Century" pitchFamily="18" charset="0"/>
              </a:defRPr>
            </a:lvl6pPr>
            <a:lvl7pPr marL="2971800" indent="-228600" eaLnBrk="0" fontAlgn="base" hangingPunct="0">
              <a:spcBef>
                <a:spcPct val="0"/>
              </a:spcBef>
              <a:spcAft>
                <a:spcPct val="0"/>
              </a:spcAft>
              <a:defRPr>
                <a:solidFill>
                  <a:schemeClr val="tx1"/>
                </a:solidFill>
                <a:latin typeface="Century" pitchFamily="18" charset="0"/>
              </a:defRPr>
            </a:lvl7pPr>
            <a:lvl8pPr marL="3429000" indent="-228600" eaLnBrk="0" fontAlgn="base" hangingPunct="0">
              <a:spcBef>
                <a:spcPct val="0"/>
              </a:spcBef>
              <a:spcAft>
                <a:spcPct val="0"/>
              </a:spcAft>
              <a:defRPr>
                <a:solidFill>
                  <a:schemeClr val="tx1"/>
                </a:solidFill>
                <a:latin typeface="Century" pitchFamily="18" charset="0"/>
              </a:defRPr>
            </a:lvl8pPr>
            <a:lvl9pPr marL="3886200" indent="-228600" eaLnBrk="0" fontAlgn="base" hangingPunct="0">
              <a:spcBef>
                <a:spcPct val="0"/>
              </a:spcBef>
              <a:spcAft>
                <a:spcPct val="0"/>
              </a:spcAft>
              <a:defRPr>
                <a:solidFill>
                  <a:schemeClr val="tx1"/>
                </a:solidFill>
                <a:latin typeface="Century" pitchFamily="18" charset="0"/>
              </a:defRPr>
            </a:lvl9pPr>
          </a:lstStyle>
          <a:p>
            <a:pPr eaLnBrk="1" fontAlgn="base" hangingPunct="1">
              <a:spcBef>
                <a:spcPct val="0"/>
              </a:spcBef>
              <a:spcAft>
                <a:spcPct val="0"/>
              </a:spcAft>
            </a:pPr>
            <a:endParaRPr lang="sl-SI" altLang="en-US">
              <a:solidFill>
                <a:srgbClr val="000000"/>
              </a:solidFill>
            </a:endParaRPr>
          </a:p>
        </p:txBody>
      </p:sp>
      <p:pic>
        <p:nvPicPr>
          <p:cNvPr id="1536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1412875"/>
            <a:ext cx="6553200" cy="519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013063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blackWhite">
          <a:xfrm>
            <a:off x="2667000" y="3276600"/>
            <a:ext cx="8001000" cy="35814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sl-SI">
              <a:solidFill>
                <a:srgbClr val="000000"/>
              </a:solidFill>
            </a:endParaRPr>
          </a:p>
        </p:txBody>
      </p:sp>
      <p:sp>
        <p:nvSpPr>
          <p:cNvPr id="27651" name="Rectangle 3"/>
          <p:cNvSpPr>
            <a:spLocks noGrp="1" noChangeArrowheads="1"/>
          </p:cNvSpPr>
          <p:nvPr>
            <p:ph type="title"/>
          </p:nvPr>
        </p:nvSpPr>
        <p:spPr>
          <a:xfrm>
            <a:off x="2971800" y="152400"/>
            <a:ext cx="7467600" cy="1219200"/>
          </a:xfrm>
        </p:spPr>
        <p:txBody>
          <a:bodyPr/>
          <a:lstStyle/>
          <a:p>
            <a:pPr algn="ctr" eaLnBrk="1" hangingPunct="1"/>
            <a:r>
              <a:rPr lang="sl-SI" altLang="sl-SI" sz="3800" b="1">
                <a:latin typeface="Times New Roman" pitchFamily="18" charset="0"/>
              </a:rPr>
              <a:t>ORGANIZIRANJE DELA</a:t>
            </a:r>
            <a:endParaRPr lang="en-US" altLang="sl-SI" sz="3800" b="1">
              <a:latin typeface="Times New Roman" pitchFamily="18" charset="0"/>
            </a:endParaRPr>
          </a:p>
        </p:txBody>
      </p:sp>
      <p:sp>
        <p:nvSpPr>
          <p:cNvPr id="27652" name="Rectangle 4"/>
          <p:cNvSpPr>
            <a:spLocks noGrp="1" noChangeArrowheads="1"/>
          </p:cNvSpPr>
          <p:nvPr>
            <p:ph type="body" sz="half" idx="1"/>
          </p:nvPr>
        </p:nvSpPr>
        <p:spPr>
          <a:xfrm>
            <a:off x="2667000" y="1600200"/>
            <a:ext cx="7772400" cy="1790700"/>
          </a:xfrm>
        </p:spPr>
        <p:txBody>
          <a:bodyPr/>
          <a:lstStyle/>
          <a:p>
            <a:pPr eaLnBrk="1" hangingPunct="1"/>
            <a:r>
              <a:rPr lang="sl-SI" altLang="sl-SI" smtClean="0">
                <a:solidFill>
                  <a:srgbClr val="FFFFCC"/>
                </a:solidFill>
                <a:latin typeface="Comic Sans MS" pitchFamily="66" charset="0"/>
              </a:rPr>
              <a:t> </a:t>
            </a:r>
            <a:r>
              <a:rPr lang="sl-SI" altLang="sl-SI" smtClean="0">
                <a:latin typeface="Times New Roman" pitchFamily="18" charset="0"/>
              </a:rPr>
              <a:t>Struktura skupine:</a:t>
            </a:r>
            <a:endParaRPr lang="en-US" altLang="sl-SI" smtClean="0">
              <a:latin typeface="Times New Roman" pitchFamily="18" charset="0"/>
            </a:endParaRPr>
          </a:p>
        </p:txBody>
      </p:sp>
      <p:sp>
        <p:nvSpPr>
          <p:cNvPr id="27653" name="Rectangle 5"/>
          <p:cNvSpPr>
            <a:spLocks noGrp="1" noChangeArrowheads="1"/>
          </p:cNvSpPr>
          <p:nvPr>
            <p:ph sz="half" idx="2"/>
          </p:nvPr>
        </p:nvSpPr>
        <p:spPr>
          <a:xfrm>
            <a:off x="2667000" y="3124200"/>
            <a:ext cx="7772400" cy="3581400"/>
          </a:xfrm>
        </p:spPr>
        <p:txBody>
          <a:bodyPr/>
          <a:lstStyle/>
          <a:p>
            <a:pPr eaLnBrk="1" hangingPunct="1"/>
            <a:r>
              <a:rPr lang="sl-SI" altLang="sl-SI">
                <a:latin typeface="Times New Roman" pitchFamily="18" charset="0"/>
                <a:cs typeface="Arial" charset="0"/>
              </a:rPr>
              <a:t>Notranja urejenost, organizacija odnosov v skupini je odvisna od posameznikov in od njihovih položajev</a:t>
            </a:r>
            <a:r>
              <a:rPr lang="sl-SI" altLang="sl-SI">
                <a:latin typeface="Times New Roman" pitchFamily="18" charset="0"/>
              </a:rPr>
              <a:t> </a:t>
            </a:r>
          </a:p>
          <a:p>
            <a:pPr eaLnBrk="1" hangingPunct="1"/>
            <a:r>
              <a:rPr lang="sl-SI" altLang="sl-SI">
                <a:latin typeface="Times New Roman" pitchFamily="18" charset="0"/>
                <a:cs typeface="Arial" charset="0"/>
              </a:rPr>
              <a:t>Želja po skupnih ciljih člane povezujejo in se kaže kot prizadevanje, da bi te cilje tudi dosegli</a:t>
            </a:r>
            <a:r>
              <a:rPr lang="sl-SI" altLang="sl-SI">
                <a:latin typeface="Times New Roman" pitchFamily="18" charset="0"/>
              </a:rPr>
              <a:t> </a:t>
            </a:r>
          </a:p>
          <a:p>
            <a:pPr eaLnBrk="1" hangingPunct="1"/>
            <a:r>
              <a:rPr lang="sl-SI" altLang="sl-SI">
                <a:latin typeface="Times New Roman" pitchFamily="18" charset="0"/>
                <a:cs typeface="Arial" charset="0"/>
              </a:rPr>
              <a:t>Nujen pogoj za doseganje skupnih ciljev pa je sodelovanje</a:t>
            </a:r>
            <a:r>
              <a:rPr lang="sl-SI" altLang="sl-SI">
                <a:latin typeface="Times New Roman" pitchFamily="18" charset="0"/>
              </a:rPr>
              <a:t> </a:t>
            </a:r>
          </a:p>
        </p:txBody>
      </p:sp>
      <p:pic>
        <p:nvPicPr>
          <p:cNvPr id="27654" name="Picture 7" descr="happyfrie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676400"/>
            <a:ext cx="39624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566674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blackWhite">
          <a:xfrm>
            <a:off x="1524000" y="1600200"/>
            <a:ext cx="9144000" cy="5257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sl-SI">
              <a:solidFill>
                <a:srgbClr val="000000"/>
              </a:solidFill>
            </a:endParaRPr>
          </a:p>
        </p:txBody>
      </p:sp>
      <p:sp>
        <p:nvSpPr>
          <p:cNvPr id="28675" name="Rectangle 3"/>
          <p:cNvSpPr>
            <a:spLocks noGrp="1" noChangeArrowheads="1"/>
          </p:cNvSpPr>
          <p:nvPr>
            <p:ph type="title"/>
          </p:nvPr>
        </p:nvSpPr>
        <p:spPr>
          <a:xfrm>
            <a:off x="2971800" y="152400"/>
            <a:ext cx="7467600" cy="1219200"/>
          </a:xfrm>
        </p:spPr>
        <p:txBody>
          <a:bodyPr/>
          <a:lstStyle/>
          <a:p>
            <a:pPr algn="ctr" eaLnBrk="1" hangingPunct="1"/>
            <a:r>
              <a:rPr lang="sl-SI" altLang="sl-SI" sz="3800" b="1">
                <a:latin typeface="Times New Roman" pitchFamily="18" charset="0"/>
              </a:rPr>
              <a:t>ORGANIZIRANJE DELA</a:t>
            </a:r>
            <a:endParaRPr lang="en-US" altLang="sl-SI" sz="3800" b="1">
              <a:latin typeface="Times New Roman" pitchFamily="18" charset="0"/>
            </a:endParaRPr>
          </a:p>
        </p:txBody>
      </p:sp>
      <p:sp>
        <p:nvSpPr>
          <p:cNvPr id="28676" name="Rectangle 5"/>
          <p:cNvSpPr>
            <a:spLocks noGrp="1" noChangeArrowheads="1"/>
          </p:cNvSpPr>
          <p:nvPr>
            <p:ph sz="half" idx="2"/>
          </p:nvPr>
        </p:nvSpPr>
        <p:spPr>
          <a:xfrm>
            <a:off x="1752600" y="1628775"/>
            <a:ext cx="8915400" cy="5105400"/>
          </a:xfrm>
        </p:spPr>
        <p:txBody>
          <a:bodyPr/>
          <a:lstStyle/>
          <a:p>
            <a:pPr algn="just" eaLnBrk="1" hangingPunct="1">
              <a:buFont typeface="Wingdings" pitchFamily="2" charset="2"/>
              <a:buNone/>
            </a:pPr>
            <a:r>
              <a:rPr lang="sl-SI" altLang="sl-SI">
                <a:latin typeface="Times New Roman" pitchFamily="18" charset="0"/>
              </a:rPr>
              <a:t> * </a:t>
            </a:r>
            <a:r>
              <a:rPr lang="sl-SI" altLang="sl-SI" sz="2400">
                <a:latin typeface="Times New Roman" pitchFamily="18" charset="0"/>
                <a:cs typeface="Arial" charset="0"/>
              </a:rPr>
              <a:t>Struktura – notranja urejenost položajev in vlog</a:t>
            </a:r>
            <a:endParaRPr lang="sl-SI" altLang="sl-SI" sz="2400">
              <a:latin typeface="Times New Roman" pitchFamily="18" charset="0"/>
              <a:cs typeface="Times New Roman" pitchFamily="18" charset="0"/>
            </a:endParaRPr>
          </a:p>
          <a:p>
            <a:pPr algn="just" eaLnBrk="1" hangingPunct="1">
              <a:buFont typeface="Wingdings" pitchFamily="2" charset="2"/>
              <a:buNone/>
            </a:pPr>
            <a:r>
              <a:rPr lang="sl-SI" altLang="sl-SI" sz="2400">
                <a:latin typeface="Times New Roman" pitchFamily="18" charset="0"/>
              </a:rPr>
              <a:t>* </a:t>
            </a:r>
            <a:r>
              <a:rPr lang="sl-SI" altLang="sl-SI" sz="2400">
                <a:latin typeface="Times New Roman" pitchFamily="18" charset="0"/>
                <a:cs typeface="Arial" charset="0"/>
              </a:rPr>
              <a:t>Usmerjenost k skupnemu delovnemu cilju </a:t>
            </a:r>
            <a:endParaRPr lang="sl-SI" altLang="sl-SI" sz="2400">
              <a:latin typeface="Times New Roman" pitchFamily="18" charset="0"/>
            </a:endParaRPr>
          </a:p>
          <a:p>
            <a:pPr algn="just" eaLnBrk="1" hangingPunct="1">
              <a:buFont typeface="Wingdings" pitchFamily="2" charset="2"/>
              <a:buNone/>
            </a:pPr>
            <a:r>
              <a:rPr lang="sl-SI" altLang="sl-SI" sz="2400">
                <a:latin typeface="Times New Roman" pitchFamily="18" charset="0"/>
              </a:rPr>
              <a:t>* </a:t>
            </a:r>
            <a:r>
              <a:rPr lang="sl-SI" altLang="sl-SI" sz="2400">
                <a:latin typeface="Times New Roman" pitchFamily="18" charset="0"/>
                <a:cs typeface="Arial" charset="0"/>
              </a:rPr>
              <a:t>Skupni interesi, potrebe in vrednote </a:t>
            </a:r>
            <a:endParaRPr lang="sl-SI" altLang="sl-SI" sz="2400">
              <a:latin typeface="Times New Roman" pitchFamily="18" charset="0"/>
              <a:cs typeface="Times New Roman" pitchFamily="18" charset="0"/>
            </a:endParaRPr>
          </a:p>
          <a:p>
            <a:pPr algn="just" eaLnBrk="1" hangingPunct="1">
              <a:buFont typeface="Wingdings" pitchFamily="2" charset="2"/>
              <a:buNone/>
            </a:pPr>
            <a:r>
              <a:rPr lang="sl-SI" altLang="sl-SI" sz="2400">
                <a:latin typeface="Times New Roman" pitchFamily="18" charset="0"/>
              </a:rPr>
              <a:t>* </a:t>
            </a:r>
            <a:r>
              <a:rPr lang="sl-SI" altLang="sl-SI" sz="2400">
                <a:latin typeface="Times New Roman" pitchFamily="18" charset="0"/>
                <a:cs typeface="Arial" charset="0"/>
              </a:rPr>
              <a:t>Medsebojni vzajemni odnosi –omogočajo stike med člani</a:t>
            </a:r>
            <a:endParaRPr lang="sl-SI" altLang="sl-SI" sz="2400">
              <a:latin typeface="Times New Roman" pitchFamily="18" charset="0"/>
              <a:cs typeface="Times New Roman" pitchFamily="18" charset="0"/>
            </a:endParaRPr>
          </a:p>
          <a:p>
            <a:pPr algn="just" eaLnBrk="1" hangingPunct="1">
              <a:buFont typeface="Wingdings" pitchFamily="2" charset="2"/>
              <a:buNone/>
            </a:pPr>
            <a:r>
              <a:rPr lang="sl-SI" altLang="sl-SI" sz="2400">
                <a:latin typeface="Times New Roman" pitchFamily="18" charset="0"/>
              </a:rPr>
              <a:t>* </a:t>
            </a:r>
            <a:r>
              <a:rPr lang="sl-SI" altLang="sl-SI" sz="2400">
                <a:latin typeface="Times New Roman" pitchFamily="18" charset="0"/>
                <a:cs typeface="Arial" charset="0"/>
              </a:rPr>
              <a:t>Norme in pravila vedenja – pravila igre v skupini, ki se jim morajo člani prilagoditi</a:t>
            </a:r>
            <a:endParaRPr lang="sl-SI" altLang="sl-SI" sz="2400">
              <a:latin typeface="Times New Roman" pitchFamily="18" charset="0"/>
              <a:cs typeface="Times New Roman" pitchFamily="18" charset="0"/>
            </a:endParaRPr>
          </a:p>
          <a:p>
            <a:pPr algn="just" eaLnBrk="1" hangingPunct="1">
              <a:buFont typeface="Wingdings" pitchFamily="2" charset="2"/>
              <a:buNone/>
            </a:pPr>
            <a:r>
              <a:rPr lang="sl-SI" altLang="sl-SI" sz="2400">
                <a:latin typeface="Times New Roman" pitchFamily="18" charset="0"/>
              </a:rPr>
              <a:t>* </a:t>
            </a:r>
            <a:r>
              <a:rPr lang="sl-SI" altLang="sl-SI" sz="2400">
                <a:latin typeface="Times New Roman" pitchFamily="18" charset="0"/>
                <a:cs typeface="Arial" charset="0"/>
              </a:rPr>
              <a:t>Vsak član ima določeno mesto in položaj v skupini</a:t>
            </a:r>
            <a:endParaRPr lang="sl-SI" altLang="sl-SI" sz="2400">
              <a:latin typeface="Times New Roman" pitchFamily="18" charset="0"/>
              <a:cs typeface="Times New Roman" pitchFamily="18" charset="0"/>
            </a:endParaRPr>
          </a:p>
          <a:p>
            <a:pPr algn="just" eaLnBrk="1" hangingPunct="1">
              <a:buFont typeface="Wingdings" pitchFamily="2" charset="2"/>
              <a:buNone/>
            </a:pPr>
            <a:r>
              <a:rPr lang="sl-SI" altLang="sl-SI" sz="2400">
                <a:latin typeface="Times New Roman" pitchFamily="18" charset="0"/>
              </a:rPr>
              <a:t>* </a:t>
            </a:r>
            <a:r>
              <a:rPr lang="sl-SI" altLang="sl-SI" sz="2400">
                <a:latin typeface="Times New Roman" pitchFamily="18" charset="0"/>
                <a:cs typeface="Arial" charset="0"/>
              </a:rPr>
              <a:t>Vloge članov izvirajo iz prejšnje značilnosti</a:t>
            </a:r>
            <a:endParaRPr lang="sl-SI" altLang="sl-SI" sz="2400">
              <a:latin typeface="Times New Roman" pitchFamily="18" charset="0"/>
              <a:cs typeface="Times New Roman" pitchFamily="18" charset="0"/>
            </a:endParaRPr>
          </a:p>
          <a:p>
            <a:pPr algn="just" eaLnBrk="1" hangingPunct="1">
              <a:buFont typeface="Wingdings" pitchFamily="2" charset="2"/>
              <a:buNone/>
            </a:pPr>
            <a:r>
              <a:rPr lang="sl-SI" altLang="sl-SI" sz="2400">
                <a:latin typeface="Times New Roman" pitchFamily="18" charset="0"/>
              </a:rPr>
              <a:t>* </a:t>
            </a:r>
            <a:r>
              <a:rPr lang="sl-SI" altLang="sl-SI" sz="2400">
                <a:latin typeface="Times New Roman" pitchFamily="18" charset="0"/>
                <a:cs typeface="Arial" charset="0"/>
              </a:rPr>
              <a:t>Moč posameznika – izvira iz položaja, vloge, osebnih značilnosti</a:t>
            </a:r>
            <a:endParaRPr lang="sl-SI" altLang="sl-SI" sz="2400">
              <a:latin typeface="Times New Roman" pitchFamily="18" charset="0"/>
              <a:cs typeface="Times New Roman" pitchFamily="18" charset="0"/>
            </a:endParaRPr>
          </a:p>
          <a:p>
            <a:pPr algn="just" eaLnBrk="1" hangingPunct="1">
              <a:buFont typeface="Wingdings" pitchFamily="2" charset="2"/>
              <a:buNone/>
            </a:pPr>
            <a:r>
              <a:rPr lang="sl-SI" altLang="sl-SI" sz="2400">
                <a:latin typeface="Times New Roman" pitchFamily="18" charset="0"/>
              </a:rPr>
              <a:t>* </a:t>
            </a:r>
            <a:r>
              <a:rPr lang="sl-SI" altLang="sl-SI" sz="2400">
                <a:latin typeface="Times New Roman" pitchFamily="18" charset="0"/>
                <a:cs typeface="Arial" charset="0"/>
              </a:rPr>
              <a:t>Trajnost skupine </a:t>
            </a:r>
            <a:endParaRPr lang="sl-SI" altLang="sl-SI" sz="2400">
              <a:latin typeface="Times New Roman" pitchFamily="18" charset="0"/>
            </a:endParaRPr>
          </a:p>
          <a:p>
            <a:pPr algn="just" eaLnBrk="1" hangingPunct="1">
              <a:buFont typeface="Wingdings" pitchFamily="2" charset="2"/>
              <a:buNone/>
            </a:pPr>
            <a:r>
              <a:rPr lang="sl-SI" altLang="sl-SI" sz="2400">
                <a:latin typeface="Times New Roman" pitchFamily="18" charset="0"/>
              </a:rPr>
              <a:t>* </a:t>
            </a:r>
            <a:r>
              <a:rPr lang="sl-SI" altLang="sl-SI" sz="2400">
                <a:latin typeface="Times New Roman" pitchFamily="18" charset="0"/>
                <a:cs typeface="Arial" charset="0"/>
              </a:rPr>
              <a:t>Skupina je povezana</a:t>
            </a:r>
            <a:r>
              <a:rPr lang="sl-SI" altLang="sl-SI" sz="2400">
                <a:latin typeface="Times New Roman" pitchFamily="18" charset="0"/>
              </a:rPr>
              <a:t> </a:t>
            </a:r>
          </a:p>
        </p:txBody>
      </p:sp>
      <p:sp>
        <p:nvSpPr>
          <p:cNvPr id="28677" name="Rectangle 7"/>
          <p:cNvSpPr>
            <a:spLocks noGrp="1" noChangeArrowheads="1"/>
          </p:cNvSpPr>
          <p:nvPr>
            <p:ph type="body" sz="half" idx="1"/>
          </p:nvPr>
        </p:nvSpPr>
        <p:spPr/>
        <p:txBody>
          <a:bodyPr/>
          <a:lstStyle/>
          <a:p>
            <a:pPr eaLnBrk="1" hangingPunct="1">
              <a:buFont typeface="Wingdings" pitchFamily="2" charset="2"/>
              <a:buNone/>
            </a:pPr>
            <a:r>
              <a:rPr lang="sl-SI" altLang="sl-SI"/>
              <a:t> </a:t>
            </a:r>
            <a:endParaRPr lang="en-GB" altLang="sl-SI"/>
          </a:p>
        </p:txBody>
      </p:sp>
    </p:spTree>
    <p:extLst>
      <p:ext uri="{BB962C8B-B14F-4D97-AF65-F5344CB8AC3E}">
        <p14:creationId xmlns:p14="http://schemas.microsoft.com/office/powerpoint/2010/main" val="192408519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blackWhite">
          <a:xfrm>
            <a:off x="1992313" y="2349500"/>
            <a:ext cx="8280400" cy="3352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sl-SI">
              <a:solidFill>
                <a:srgbClr val="000000"/>
              </a:solidFill>
            </a:endParaRPr>
          </a:p>
        </p:txBody>
      </p:sp>
      <p:sp>
        <p:nvSpPr>
          <p:cNvPr id="29699" name="Rectangle 3"/>
          <p:cNvSpPr>
            <a:spLocks noGrp="1" noChangeArrowheads="1"/>
          </p:cNvSpPr>
          <p:nvPr>
            <p:ph type="title"/>
          </p:nvPr>
        </p:nvSpPr>
        <p:spPr>
          <a:xfrm>
            <a:off x="2971800" y="152400"/>
            <a:ext cx="7467600" cy="1066800"/>
          </a:xfrm>
        </p:spPr>
        <p:txBody>
          <a:bodyPr/>
          <a:lstStyle/>
          <a:p>
            <a:pPr algn="ctr" eaLnBrk="1" hangingPunct="1"/>
            <a:r>
              <a:rPr lang="sl-SI" altLang="sl-SI" sz="3800" b="1">
                <a:latin typeface="Times New Roman" pitchFamily="18" charset="0"/>
              </a:rPr>
              <a:t>TEAMA BUILDING</a:t>
            </a:r>
            <a:endParaRPr lang="en-US" altLang="sl-SI" sz="3800" b="1">
              <a:latin typeface="Times New Roman" pitchFamily="18" charset="0"/>
            </a:endParaRPr>
          </a:p>
        </p:txBody>
      </p:sp>
      <p:sp>
        <p:nvSpPr>
          <p:cNvPr id="29700" name="Rectangle 4"/>
          <p:cNvSpPr>
            <a:spLocks noGrp="1" noChangeArrowheads="1"/>
          </p:cNvSpPr>
          <p:nvPr>
            <p:ph type="body" sz="half" idx="1"/>
          </p:nvPr>
        </p:nvSpPr>
        <p:spPr>
          <a:xfrm>
            <a:off x="2782888" y="1600200"/>
            <a:ext cx="7656512" cy="4421188"/>
          </a:xfrm>
        </p:spPr>
        <p:txBody>
          <a:bodyPr/>
          <a:lstStyle/>
          <a:p>
            <a:pPr eaLnBrk="1" hangingPunct="1">
              <a:buFont typeface="Wingdings" pitchFamily="2" charset="2"/>
              <a:buNone/>
            </a:pPr>
            <a:r>
              <a:rPr lang="sl-SI" altLang="sl-SI">
                <a:latin typeface="Times New Roman" pitchFamily="18" charset="0"/>
              </a:rPr>
              <a:t>Namen team buildinga:</a:t>
            </a:r>
          </a:p>
          <a:p>
            <a:pPr eaLnBrk="1" hangingPunct="1">
              <a:buFont typeface="Wingdings" pitchFamily="2" charset="2"/>
              <a:buNone/>
            </a:pPr>
            <a:endParaRPr lang="sl-SI" altLang="sl-SI">
              <a:latin typeface="Times New Roman" pitchFamily="18" charset="0"/>
            </a:endParaRPr>
          </a:p>
          <a:p>
            <a:pPr eaLnBrk="1" hangingPunct="1"/>
            <a:r>
              <a:rPr lang="en-GB" altLang="sl-SI" sz="2400" b="1"/>
              <a:t>Poveča</a:t>
            </a:r>
            <a:r>
              <a:rPr lang="sl-SI" altLang="sl-SI" sz="2400" b="1"/>
              <a:t>ti </a:t>
            </a:r>
            <a:r>
              <a:rPr lang="en-GB" altLang="sl-SI" sz="2400" b="1"/>
              <a:t>produktivnost in učinkovitost zaposlenih. </a:t>
            </a:r>
            <a:endParaRPr lang="en-GB" altLang="sl-SI" sz="2400"/>
          </a:p>
          <a:p>
            <a:pPr eaLnBrk="1" hangingPunct="1"/>
            <a:r>
              <a:rPr lang="en-GB" altLang="sl-SI" sz="2400" b="1"/>
              <a:t>Sodelavce navdahni</a:t>
            </a:r>
            <a:r>
              <a:rPr lang="sl-SI" altLang="sl-SI" sz="2400" b="1"/>
              <a:t>ti </a:t>
            </a:r>
            <a:r>
              <a:rPr lang="en-GB" altLang="sl-SI" sz="2400" b="1"/>
              <a:t>s svežim delovnim elanom. </a:t>
            </a:r>
            <a:endParaRPr lang="en-GB" altLang="sl-SI" sz="2400"/>
          </a:p>
          <a:p>
            <a:pPr eaLnBrk="1" hangingPunct="1"/>
            <a:r>
              <a:rPr lang="en-GB" altLang="sl-SI" sz="2400" b="1"/>
              <a:t>Osveži</a:t>
            </a:r>
            <a:r>
              <a:rPr lang="sl-SI" altLang="sl-SI" sz="2400" b="1"/>
              <a:t>ti</a:t>
            </a:r>
            <a:r>
              <a:rPr lang="en-GB" altLang="sl-SI" sz="2400" b="1"/>
              <a:t> cilje ter si zastavi</a:t>
            </a:r>
            <a:r>
              <a:rPr lang="sl-SI" altLang="sl-SI" sz="2400" b="1"/>
              <a:t>t</a:t>
            </a:r>
            <a:r>
              <a:rPr lang="en-GB" altLang="sl-SI" sz="2400" b="1"/>
              <a:t>i nove večje izzive. </a:t>
            </a:r>
            <a:endParaRPr lang="en-GB" altLang="sl-SI" sz="2400"/>
          </a:p>
          <a:p>
            <a:pPr eaLnBrk="1" hangingPunct="1"/>
            <a:r>
              <a:rPr lang="en-GB" altLang="sl-SI" sz="2400" b="1"/>
              <a:t>Oblikova</a:t>
            </a:r>
            <a:r>
              <a:rPr lang="sl-SI" altLang="sl-SI" sz="2400" b="1"/>
              <a:t>t</a:t>
            </a:r>
            <a:r>
              <a:rPr lang="en-GB" altLang="sl-SI" sz="2400" b="1"/>
              <a:t>i zdrave medsebojne odnose. </a:t>
            </a:r>
            <a:endParaRPr lang="en-GB" altLang="sl-SI" sz="2400"/>
          </a:p>
          <a:p>
            <a:pPr eaLnBrk="1" hangingPunct="1"/>
            <a:r>
              <a:rPr lang="en-GB" altLang="sl-SI" sz="2400" b="1"/>
              <a:t>Konflike spremeni</a:t>
            </a:r>
            <a:r>
              <a:rPr lang="sl-SI" altLang="sl-SI" sz="2400" b="1"/>
              <a:t>t</a:t>
            </a:r>
            <a:r>
              <a:rPr lang="en-GB" altLang="sl-SI" sz="2400" b="1"/>
              <a:t>i v</a:t>
            </a:r>
            <a:r>
              <a:rPr lang="en-GB" altLang="sl-SI" sz="2400"/>
              <a:t> </a:t>
            </a:r>
            <a:r>
              <a:rPr lang="en-GB" altLang="sl-SI" sz="2400" b="1"/>
              <a:t>produktivno reševanje izzivov.</a:t>
            </a:r>
            <a:endParaRPr lang="en-GB" altLang="sl-SI" sz="2400"/>
          </a:p>
          <a:p>
            <a:pPr eaLnBrk="1" hangingPunct="1"/>
            <a:endParaRPr lang="en-US" altLang="sl-SI">
              <a:solidFill>
                <a:srgbClr val="FFFFCC"/>
              </a:solidFill>
              <a:latin typeface="Comic Sans MS" pitchFamily="66" charset="0"/>
            </a:endParaRPr>
          </a:p>
        </p:txBody>
      </p:sp>
    </p:spTree>
    <p:extLst>
      <p:ext uri="{BB962C8B-B14F-4D97-AF65-F5344CB8AC3E}">
        <p14:creationId xmlns:p14="http://schemas.microsoft.com/office/powerpoint/2010/main" val="392007685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blackWhite">
          <a:xfrm>
            <a:off x="3143250" y="4149725"/>
            <a:ext cx="7086600" cy="20574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sl-SI">
              <a:solidFill>
                <a:srgbClr val="000000"/>
              </a:solidFill>
            </a:endParaRPr>
          </a:p>
        </p:txBody>
      </p:sp>
      <p:sp>
        <p:nvSpPr>
          <p:cNvPr id="30723" name="Rectangle 3"/>
          <p:cNvSpPr>
            <a:spLocks noGrp="1" noChangeArrowheads="1"/>
          </p:cNvSpPr>
          <p:nvPr>
            <p:ph type="title"/>
          </p:nvPr>
        </p:nvSpPr>
        <p:spPr>
          <a:xfrm>
            <a:off x="2544764" y="228600"/>
            <a:ext cx="7189787" cy="914400"/>
          </a:xfrm>
        </p:spPr>
        <p:txBody>
          <a:bodyPr/>
          <a:lstStyle/>
          <a:p>
            <a:pPr algn="ctr" eaLnBrk="1" hangingPunct="1"/>
            <a:r>
              <a:rPr lang="sl-SI" altLang="sl-SI" smtClean="0">
                <a:latin typeface="Times New Roman" pitchFamily="18" charset="0"/>
                <a:cs typeface="Times New Roman" pitchFamily="18" charset="0"/>
              </a:rPr>
              <a:t>KAKOVOST</a:t>
            </a:r>
            <a:r>
              <a:rPr lang="sl-SI" altLang="sl-SI" smtClean="0">
                <a:latin typeface="Times New Roman" pitchFamily="18" charset="0"/>
              </a:rPr>
              <a:t> </a:t>
            </a:r>
            <a:endParaRPr lang="en-US" altLang="sl-SI" smtClean="0">
              <a:latin typeface="Times New Roman" pitchFamily="18" charset="0"/>
            </a:endParaRPr>
          </a:p>
        </p:txBody>
      </p:sp>
      <p:sp>
        <p:nvSpPr>
          <p:cNvPr id="30724" name="Rectangle 4"/>
          <p:cNvSpPr>
            <a:spLocks noGrp="1" noChangeArrowheads="1"/>
          </p:cNvSpPr>
          <p:nvPr>
            <p:ph type="body" sz="half" idx="1"/>
          </p:nvPr>
        </p:nvSpPr>
        <p:spPr>
          <a:xfrm>
            <a:off x="2678114" y="1600201"/>
            <a:ext cx="7380287" cy="2574925"/>
          </a:xfrm>
        </p:spPr>
        <p:txBody>
          <a:bodyPr/>
          <a:lstStyle/>
          <a:p>
            <a:pPr eaLnBrk="1" hangingPunct="1"/>
            <a:r>
              <a:rPr lang="sl-SI" altLang="sl-SI">
                <a:latin typeface="Times New Roman" pitchFamily="18" charset="0"/>
                <a:cs typeface="Times New Roman" pitchFamily="18" charset="0"/>
              </a:rPr>
              <a:t>Zagotavljanje kakovosti v storitvah je nekoliko drugačna, kot pri izdelkih</a:t>
            </a:r>
            <a:r>
              <a:rPr lang="sl-SI" altLang="sl-SI">
                <a:latin typeface="Times New Roman" pitchFamily="18" charset="0"/>
              </a:rPr>
              <a:t> </a:t>
            </a:r>
          </a:p>
          <a:p>
            <a:pPr eaLnBrk="1" hangingPunct="1"/>
            <a:r>
              <a:rPr lang="sl-SI" altLang="sl-SI">
                <a:latin typeface="Times New Roman" pitchFamily="18" charset="0"/>
                <a:cs typeface="Times New Roman" pitchFamily="18" charset="0"/>
              </a:rPr>
              <a:t>Storitev je enkratna, neponovljiva. Storitev tudi ne moremo delati na zalogo in jih skladiščiti. Ko jo gost potrebuje mora biti tu</a:t>
            </a:r>
            <a:r>
              <a:rPr lang="sl-SI" altLang="sl-SI">
                <a:latin typeface="Times New Roman" pitchFamily="18" charset="0"/>
              </a:rPr>
              <a:t> </a:t>
            </a:r>
            <a:endParaRPr lang="en-US" altLang="sl-SI">
              <a:latin typeface="Times New Roman" pitchFamily="18" charset="0"/>
            </a:endParaRPr>
          </a:p>
        </p:txBody>
      </p:sp>
      <p:sp>
        <p:nvSpPr>
          <p:cNvPr id="30725" name="Rectangle 5"/>
          <p:cNvSpPr>
            <a:spLocks noGrp="1" noChangeArrowheads="1"/>
          </p:cNvSpPr>
          <p:nvPr>
            <p:ph sz="half" idx="2"/>
          </p:nvPr>
        </p:nvSpPr>
        <p:spPr>
          <a:xfrm>
            <a:off x="3143251" y="4149726"/>
            <a:ext cx="7148513" cy="1844675"/>
          </a:xfrm>
        </p:spPr>
        <p:txBody>
          <a:bodyPr/>
          <a:lstStyle/>
          <a:p>
            <a:pPr eaLnBrk="1" hangingPunct="1">
              <a:buFont typeface="Wingdings" pitchFamily="2" charset="2"/>
              <a:buNone/>
            </a:pPr>
            <a:r>
              <a:rPr lang="sl-SI" altLang="sl-SI">
                <a:solidFill>
                  <a:srgbClr val="CCFFCC"/>
                </a:solidFill>
                <a:latin typeface="Comic Sans MS" pitchFamily="66" charset="0"/>
              </a:rPr>
              <a:t> </a:t>
            </a:r>
          </a:p>
          <a:p>
            <a:pPr eaLnBrk="1" hangingPunct="1"/>
            <a:r>
              <a:rPr lang="sl-SI" altLang="sl-SI">
                <a:latin typeface="Times New Roman" pitchFamily="18" charset="0"/>
                <a:cs typeface="Times New Roman" pitchFamily="18" charset="0"/>
              </a:rPr>
              <a:t>Glavna naloga vodstva je, zagotavljanje razmer in pogojev za kvalitetno delo</a:t>
            </a:r>
            <a:r>
              <a:rPr lang="sl-SI" altLang="sl-SI">
                <a:solidFill>
                  <a:srgbClr val="CCFFCC"/>
                </a:solidFill>
                <a:latin typeface="Comic Sans MS" pitchFamily="66" charset="0"/>
              </a:rPr>
              <a:t> </a:t>
            </a:r>
            <a:endParaRPr lang="en-US" altLang="sl-SI">
              <a:solidFill>
                <a:srgbClr val="CCFFCC"/>
              </a:solidFill>
              <a:latin typeface="Comic Sans MS" pitchFamily="66" charset="0"/>
            </a:endParaRPr>
          </a:p>
        </p:txBody>
      </p:sp>
      <p:pic>
        <p:nvPicPr>
          <p:cNvPr id="30726" name="Picture 7" descr="bd0609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4267200"/>
            <a:ext cx="20542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171494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blackWhite">
          <a:xfrm>
            <a:off x="2590800" y="4343400"/>
            <a:ext cx="7924800" cy="20574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sl-SI">
              <a:solidFill>
                <a:srgbClr val="000000"/>
              </a:solidFill>
            </a:endParaRPr>
          </a:p>
        </p:txBody>
      </p:sp>
      <p:sp>
        <p:nvSpPr>
          <p:cNvPr id="31747" name="Rectangle 3"/>
          <p:cNvSpPr>
            <a:spLocks noGrp="1" noChangeArrowheads="1"/>
          </p:cNvSpPr>
          <p:nvPr>
            <p:ph type="title"/>
          </p:nvPr>
        </p:nvSpPr>
        <p:spPr>
          <a:xfrm>
            <a:off x="2544764" y="228600"/>
            <a:ext cx="7189787" cy="914400"/>
          </a:xfrm>
        </p:spPr>
        <p:txBody>
          <a:bodyPr/>
          <a:lstStyle/>
          <a:p>
            <a:pPr algn="ctr" eaLnBrk="1" hangingPunct="1"/>
            <a:r>
              <a:rPr lang="sl-SI" altLang="sl-SI" smtClean="0">
                <a:latin typeface="Times New Roman" pitchFamily="18" charset="0"/>
                <a:cs typeface="Times New Roman" pitchFamily="18" charset="0"/>
              </a:rPr>
              <a:t>KAKOVOST</a:t>
            </a:r>
            <a:r>
              <a:rPr lang="sl-SI" altLang="sl-SI" smtClean="0">
                <a:latin typeface="Comic Sans MS" pitchFamily="66" charset="0"/>
              </a:rPr>
              <a:t> </a:t>
            </a:r>
            <a:endParaRPr lang="en-US" altLang="sl-SI" smtClean="0">
              <a:latin typeface="Comic Sans MS" pitchFamily="66" charset="0"/>
            </a:endParaRPr>
          </a:p>
        </p:txBody>
      </p:sp>
      <p:sp>
        <p:nvSpPr>
          <p:cNvPr id="31748" name="Rectangle 4"/>
          <p:cNvSpPr>
            <a:spLocks noGrp="1" noChangeArrowheads="1"/>
          </p:cNvSpPr>
          <p:nvPr>
            <p:ph type="body" sz="half" idx="1"/>
          </p:nvPr>
        </p:nvSpPr>
        <p:spPr>
          <a:xfrm>
            <a:off x="2133600" y="1600201"/>
            <a:ext cx="7924800" cy="1806575"/>
          </a:xfrm>
        </p:spPr>
        <p:txBody>
          <a:bodyPr/>
          <a:lstStyle/>
          <a:p>
            <a:pPr eaLnBrk="1" hangingPunct="1"/>
            <a:r>
              <a:rPr lang="sl-SI" altLang="sl-SI">
                <a:latin typeface="Times New Roman" pitchFamily="18" charset="0"/>
                <a:cs typeface="Times New Roman" pitchFamily="18" charset="0"/>
              </a:rPr>
              <a:t>Vodje zagotavljajo razmere za kvalitetno delo z:</a:t>
            </a:r>
            <a:r>
              <a:rPr lang="sl-SI" altLang="sl-SI">
                <a:solidFill>
                  <a:srgbClr val="FFFFCC"/>
                </a:solidFill>
                <a:latin typeface="Comic Sans MS" pitchFamily="66" charset="0"/>
              </a:rPr>
              <a:t> </a:t>
            </a:r>
            <a:endParaRPr lang="en-US" altLang="sl-SI">
              <a:solidFill>
                <a:srgbClr val="FFFFCC"/>
              </a:solidFill>
              <a:latin typeface="Comic Sans MS" pitchFamily="66" charset="0"/>
            </a:endParaRPr>
          </a:p>
        </p:txBody>
      </p:sp>
      <p:sp>
        <p:nvSpPr>
          <p:cNvPr id="31749" name="Rectangle 5"/>
          <p:cNvSpPr>
            <a:spLocks noGrp="1" noChangeArrowheads="1"/>
          </p:cNvSpPr>
          <p:nvPr>
            <p:ph sz="half" idx="2"/>
          </p:nvPr>
        </p:nvSpPr>
        <p:spPr>
          <a:xfrm>
            <a:off x="2133600" y="3790951"/>
            <a:ext cx="7924800" cy="1844675"/>
          </a:xfrm>
        </p:spPr>
        <p:txBody>
          <a:bodyPr>
            <a:normAutofit fontScale="77500" lnSpcReduction="20000"/>
          </a:bodyPr>
          <a:lstStyle/>
          <a:p>
            <a:pPr eaLnBrk="1" hangingPunct="1">
              <a:buFont typeface="Wingdings" pitchFamily="2" charset="2"/>
              <a:buNone/>
            </a:pPr>
            <a:r>
              <a:rPr lang="sl-SI" altLang="sl-SI">
                <a:solidFill>
                  <a:srgbClr val="CCFFCC"/>
                </a:solidFill>
                <a:latin typeface="Comic Sans MS" pitchFamily="66" charset="0"/>
              </a:rPr>
              <a:t> </a:t>
            </a:r>
            <a:r>
              <a:rPr lang="sl-SI" altLang="sl-SI">
                <a:solidFill>
                  <a:srgbClr val="CCFFCC"/>
                </a:solidFill>
                <a:latin typeface="Comic Sans MS" pitchFamily="66" charset="0"/>
                <a:cs typeface="Times New Roman" pitchFamily="18" charset="0"/>
              </a:rPr>
              <a:t> </a:t>
            </a:r>
          </a:p>
          <a:p>
            <a:pPr algn="just" eaLnBrk="1" hangingPunct="1"/>
            <a:r>
              <a:rPr lang="sl-SI" altLang="sl-SI">
                <a:latin typeface="Times New Roman" pitchFamily="18" charset="0"/>
                <a:cs typeface="Times New Roman" pitchFamily="18" charset="0"/>
              </a:rPr>
              <a:t>       Izobraževanjem</a:t>
            </a:r>
          </a:p>
          <a:p>
            <a:pPr algn="just" eaLnBrk="1" hangingPunct="1"/>
            <a:r>
              <a:rPr lang="sl-SI" altLang="sl-SI">
                <a:latin typeface="Times New Roman" pitchFamily="18" charset="0"/>
                <a:cs typeface="Times New Roman" pitchFamily="18" charset="0"/>
              </a:rPr>
              <a:t>       Motivacijo </a:t>
            </a:r>
          </a:p>
          <a:p>
            <a:pPr algn="just" eaLnBrk="1" hangingPunct="1"/>
            <a:r>
              <a:rPr lang="sl-SI" altLang="sl-SI">
                <a:latin typeface="Times New Roman" pitchFamily="18" charset="0"/>
                <a:cs typeface="Times New Roman" pitchFamily="18" charset="0"/>
              </a:rPr>
              <a:t>       Humanim vodenjem sodelavcev</a:t>
            </a:r>
            <a:r>
              <a:rPr lang="sl-SI" altLang="sl-SI">
                <a:solidFill>
                  <a:srgbClr val="CCFFCC"/>
                </a:solidFill>
                <a:latin typeface="Comic Sans MS" pitchFamily="66" charset="0"/>
                <a:cs typeface="Times New Roman" pitchFamily="18" charset="0"/>
              </a:rPr>
              <a:t>.</a:t>
            </a:r>
          </a:p>
          <a:p>
            <a:pPr algn="just" eaLnBrk="1" hangingPunct="1">
              <a:buFont typeface="Wingdings" pitchFamily="2" charset="2"/>
              <a:buNone/>
            </a:pPr>
            <a:r>
              <a:rPr lang="sl-SI" altLang="sl-SI">
                <a:solidFill>
                  <a:srgbClr val="CCFFCC"/>
                </a:solidFill>
                <a:latin typeface="Comic Sans MS" pitchFamily="66" charset="0"/>
                <a:cs typeface="Times New Roman" pitchFamily="18" charset="0"/>
              </a:rPr>
              <a:t> </a:t>
            </a:r>
          </a:p>
          <a:p>
            <a:pPr algn="just" eaLnBrk="1" hangingPunct="1">
              <a:buFont typeface="Wingdings" pitchFamily="2" charset="2"/>
              <a:buNone/>
            </a:pPr>
            <a:endParaRPr lang="sl-SI" altLang="sl-SI">
              <a:solidFill>
                <a:srgbClr val="CCFFCC"/>
              </a:solidFill>
              <a:latin typeface="Comic Sans MS" pitchFamily="66" charset="0"/>
            </a:endParaRPr>
          </a:p>
        </p:txBody>
      </p:sp>
      <p:pic>
        <p:nvPicPr>
          <p:cNvPr id="31750" name="Picture 7" descr="pe01546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2590800"/>
            <a:ext cx="2133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157447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blackWhite">
          <a:xfrm>
            <a:off x="2424113" y="3860800"/>
            <a:ext cx="7924800" cy="20574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sl-SI">
              <a:solidFill>
                <a:srgbClr val="000000"/>
              </a:solidFill>
            </a:endParaRPr>
          </a:p>
        </p:txBody>
      </p:sp>
      <p:sp>
        <p:nvSpPr>
          <p:cNvPr id="32771" name="Rectangle 3"/>
          <p:cNvSpPr>
            <a:spLocks noGrp="1" noChangeArrowheads="1"/>
          </p:cNvSpPr>
          <p:nvPr>
            <p:ph type="title"/>
          </p:nvPr>
        </p:nvSpPr>
        <p:spPr>
          <a:xfrm>
            <a:off x="2544764" y="228600"/>
            <a:ext cx="7189787" cy="914400"/>
          </a:xfrm>
        </p:spPr>
        <p:txBody>
          <a:bodyPr/>
          <a:lstStyle/>
          <a:p>
            <a:pPr algn="ctr" eaLnBrk="1" hangingPunct="1"/>
            <a:r>
              <a:rPr lang="sl-SI" altLang="sl-SI" smtClean="0">
                <a:latin typeface="Times New Roman" pitchFamily="18" charset="0"/>
                <a:cs typeface="Times New Roman" pitchFamily="18" charset="0"/>
              </a:rPr>
              <a:t>KAKOVOST</a:t>
            </a:r>
            <a:r>
              <a:rPr lang="sl-SI" altLang="sl-SI" smtClean="0">
                <a:latin typeface="Times New Roman" pitchFamily="18" charset="0"/>
              </a:rPr>
              <a:t> </a:t>
            </a:r>
            <a:endParaRPr lang="en-US" altLang="sl-SI" smtClean="0">
              <a:latin typeface="Times New Roman" pitchFamily="18" charset="0"/>
            </a:endParaRPr>
          </a:p>
        </p:txBody>
      </p:sp>
      <p:sp>
        <p:nvSpPr>
          <p:cNvPr id="32772" name="Rectangle 4"/>
          <p:cNvSpPr>
            <a:spLocks noGrp="1" noChangeArrowheads="1"/>
          </p:cNvSpPr>
          <p:nvPr>
            <p:ph type="body" sz="half" idx="1"/>
          </p:nvPr>
        </p:nvSpPr>
        <p:spPr>
          <a:xfrm>
            <a:off x="2133601" y="1600201"/>
            <a:ext cx="5827713" cy="1806575"/>
          </a:xfrm>
        </p:spPr>
        <p:txBody>
          <a:bodyPr/>
          <a:lstStyle/>
          <a:p>
            <a:pPr eaLnBrk="1" hangingPunct="1"/>
            <a:r>
              <a:rPr lang="sl-SI" altLang="sl-SI">
                <a:latin typeface="Times New Roman" pitchFamily="18" charset="0"/>
                <a:cs typeface="Times New Roman" pitchFamily="18" charset="0"/>
              </a:rPr>
              <a:t>Prvi korak vodstva je torej izobraževanje za kvalitetno delo</a:t>
            </a:r>
            <a:r>
              <a:rPr lang="sl-SI" altLang="sl-SI">
                <a:solidFill>
                  <a:srgbClr val="FFFFCC"/>
                </a:solidFill>
                <a:latin typeface="Comic Sans MS" pitchFamily="66" charset="0"/>
              </a:rPr>
              <a:t> </a:t>
            </a:r>
            <a:endParaRPr lang="en-US" altLang="sl-SI">
              <a:solidFill>
                <a:srgbClr val="FFFFCC"/>
              </a:solidFill>
              <a:latin typeface="Comic Sans MS" pitchFamily="66" charset="0"/>
            </a:endParaRPr>
          </a:p>
        </p:txBody>
      </p:sp>
      <p:sp>
        <p:nvSpPr>
          <p:cNvPr id="32773" name="Rectangle 5"/>
          <p:cNvSpPr>
            <a:spLocks noGrp="1" noChangeArrowheads="1"/>
          </p:cNvSpPr>
          <p:nvPr>
            <p:ph sz="half" idx="2"/>
          </p:nvPr>
        </p:nvSpPr>
        <p:spPr>
          <a:xfrm>
            <a:off x="2133600" y="3790951"/>
            <a:ext cx="7924800" cy="1844675"/>
          </a:xfrm>
        </p:spPr>
        <p:txBody>
          <a:bodyPr/>
          <a:lstStyle/>
          <a:p>
            <a:pPr eaLnBrk="1" hangingPunct="1">
              <a:buFont typeface="Wingdings" pitchFamily="2" charset="2"/>
              <a:buNone/>
            </a:pPr>
            <a:r>
              <a:rPr lang="sl-SI" altLang="sl-SI">
                <a:solidFill>
                  <a:srgbClr val="CCFFCC"/>
                </a:solidFill>
                <a:latin typeface="Comic Sans MS" pitchFamily="66" charset="0"/>
              </a:rPr>
              <a:t> </a:t>
            </a:r>
            <a:r>
              <a:rPr lang="sl-SI" altLang="sl-SI">
                <a:solidFill>
                  <a:srgbClr val="CCFFCC"/>
                </a:solidFill>
                <a:latin typeface="Comic Sans MS" pitchFamily="66" charset="0"/>
                <a:cs typeface="Times New Roman" pitchFamily="18" charset="0"/>
              </a:rPr>
              <a:t> </a:t>
            </a:r>
            <a:r>
              <a:rPr lang="sl-SI" altLang="sl-SI">
                <a:latin typeface="Times New Roman" pitchFamily="18" charset="0"/>
                <a:cs typeface="Times New Roman" pitchFamily="18" charset="0"/>
              </a:rPr>
              <a:t>Tudi pri pritožbah, reklamacijah velja: bolj preprečiti kot reševati. Želje in potrebe gostov pa se spreminjajo, zato je njihovo ugotavljanje stalen proces.  </a:t>
            </a:r>
          </a:p>
          <a:p>
            <a:pPr algn="just" eaLnBrk="1" hangingPunct="1">
              <a:buFont typeface="Wingdings" pitchFamily="2" charset="2"/>
              <a:buNone/>
            </a:pPr>
            <a:endParaRPr lang="sl-SI" altLang="sl-SI">
              <a:latin typeface="Times New Roman" pitchFamily="18" charset="0"/>
            </a:endParaRPr>
          </a:p>
        </p:txBody>
      </p:sp>
      <p:pic>
        <p:nvPicPr>
          <p:cNvPr id="32774" name="Picture 7" descr="j030128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1" y="381000"/>
            <a:ext cx="1857375"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759013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blackWhite">
          <a:xfrm>
            <a:off x="1703388" y="3284538"/>
            <a:ext cx="8496300" cy="32004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kumimoji="1" lang="sl-SI" altLang="sl-SI" sz="2400">
              <a:solidFill>
                <a:srgbClr val="000000"/>
              </a:solidFill>
            </a:endParaRPr>
          </a:p>
        </p:txBody>
      </p:sp>
      <p:sp>
        <p:nvSpPr>
          <p:cNvPr id="33795" name="Rectangle 3"/>
          <p:cNvSpPr>
            <a:spLocks noGrp="1" noChangeArrowheads="1"/>
          </p:cNvSpPr>
          <p:nvPr>
            <p:ph type="title"/>
          </p:nvPr>
        </p:nvSpPr>
        <p:spPr>
          <a:xfrm>
            <a:off x="1703388" y="0"/>
            <a:ext cx="8736012" cy="1371600"/>
          </a:xfrm>
        </p:spPr>
        <p:txBody>
          <a:bodyPr/>
          <a:lstStyle/>
          <a:p>
            <a:pPr algn="ctr" eaLnBrk="1" hangingPunct="1"/>
            <a:r>
              <a:rPr lang="sl-SI" altLang="sl-SI" sz="3200">
                <a:latin typeface="Times New Roman" pitchFamily="18" charset="0"/>
                <a:cs typeface="Times New Roman" pitchFamily="18" charset="0"/>
              </a:rPr>
              <a:t>REŠEVANJE PROBLEMOV IN ODLOČANJE</a:t>
            </a:r>
            <a:r>
              <a:rPr lang="sl-SI" altLang="sl-SI" smtClean="0">
                <a:latin typeface="Comic Sans MS" pitchFamily="66" charset="0"/>
              </a:rPr>
              <a:t>  </a:t>
            </a:r>
            <a:endParaRPr lang="en-US" altLang="sl-SI" smtClean="0">
              <a:latin typeface="Comic Sans MS" pitchFamily="66" charset="0"/>
            </a:endParaRPr>
          </a:p>
        </p:txBody>
      </p:sp>
      <p:sp>
        <p:nvSpPr>
          <p:cNvPr id="33796" name="Rectangle 4"/>
          <p:cNvSpPr>
            <a:spLocks noGrp="1" noChangeArrowheads="1"/>
          </p:cNvSpPr>
          <p:nvPr>
            <p:ph type="body" sz="half" idx="1"/>
          </p:nvPr>
        </p:nvSpPr>
        <p:spPr>
          <a:xfrm>
            <a:off x="2133600" y="1600201"/>
            <a:ext cx="7924800" cy="1806575"/>
          </a:xfrm>
        </p:spPr>
        <p:txBody>
          <a:bodyPr/>
          <a:lstStyle/>
          <a:p>
            <a:pPr eaLnBrk="1" hangingPunct="1"/>
            <a:r>
              <a:rPr lang="sl-SI" altLang="sl-SI">
                <a:latin typeface="Times New Roman" pitchFamily="18" charset="0"/>
                <a:cs typeface="Times New Roman" pitchFamily="18" charset="0"/>
              </a:rPr>
              <a:t>Problem je stanje v človeku, ki povzroča neprijeten občutek in ga sili k temu, da bi ga reševal</a:t>
            </a:r>
            <a:r>
              <a:rPr lang="sl-SI" altLang="sl-SI">
                <a:solidFill>
                  <a:srgbClr val="FFFFCC"/>
                </a:solidFill>
                <a:latin typeface="Comic Sans MS" pitchFamily="66" charset="0"/>
              </a:rPr>
              <a:t> </a:t>
            </a:r>
            <a:endParaRPr lang="en-US" altLang="sl-SI">
              <a:solidFill>
                <a:srgbClr val="FFFFCC"/>
              </a:solidFill>
              <a:latin typeface="Comic Sans MS" pitchFamily="66" charset="0"/>
            </a:endParaRPr>
          </a:p>
        </p:txBody>
      </p:sp>
      <p:sp>
        <p:nvSpPr>
          <p:cNvPr id="33797" name="Rectangle 5"/>
          <p:cNvSpPr>
            <a:spLocks noGrp="1" noChangeArrowheads="1"/>
          </p:cNvSpPr>
          <p:nvPr>
            <p:ph sz="half" idx="2"/>
          </p:nvPr>
        </p:nvSpPr>
        <p:spPr>
          <a:xfrm>
            <a:off x="2133600" y="3790951"/>
            <a:ext cx="7924800" cy="1844675"/>
          </a:xfrm>
        </p:spPr>
        <p:txBody>
          <a:bodyPr/>
          <a:lstStyle/>
          <a:p>
            <a:pPr eaLnBrk="1" hangingPunct="1">
              <a:buFont typeface="Wingdings" pitchFamily="2" charset="2"/>
              <a:buNone/>
            </a:pPr>
            <a:r>
              <a:rPr lang="sl-SI" altLang="sl-SI">
                <a:solidFill>
                  <a:srgbClr val="CCFFCC"/>
                </a:solidFill>
                <a:latin typeface="Comic Sans MS" pitchFamily="66" charset="0"/>
              </a:rPr>
              <a:t> </a:t>
            </a:r>
            <a:r>
              <a:rPr lang="sl-SI" altLang="sl-SI">
                <a:solidFill>
                  <a:srgbClr val="CCFFCC"/>
                </a:solidFill>
                <a:latin typeface="Comic Sans MS" pitchFamily="66" charset="0"/>
                <a:cs typeface="Times New Roman" pitchFamily="18" charset="0"/>
              </a:rPr>
              <a:t> </a:t>
            </a:r>
            <a:endParaRPr lang="sl-SI" altLang="sl-SI">
              <a:solidFill>
                <a:srgbClr val="CCFFCC"/>
              </a:solidFill>
              <a:latin typeface="Times New Roman" pitchFamily="18" charset="0"/>
            </a:endParaRPr>
          </a:p>
          <a:p>
            <a:pPr eaLnBrk="1" hangingPunct="1">
              <a:buFont typeface="Wingdings" pitchFamily="2" charset="2"/>
              <a:buNone/>
            </a:pPr>
            <a:endParaRPr lang="sl-SI" altLang="sl-SI">
              <a:solidFill>
                <a:srgbClr val="CCFFCC"/>
              </a:solidFill>
              <a:latin typeface="Comic Sans MS" pitchFamily="66" charset="0"/>
              <a:cs typeface="Times New Roman" pitchFamily="18" charset="0"/>
            </a:endParaRPr>
          </a:p>
        </p:txBody>
      </p:sp>
      <p:sp>
        <p:nvSpPr>
          <p:cNvPr id="33798" name="Rectangle 7"/>
          <p:cNvSpPr>
            <a:spLocks noChangeArrowheads="1"/>
          </p:cNvSpPr>
          <p:nvPr/>
        </p:nvSpPr>
        <p:spPr bwMode="auto">
          <a:xfrm>
            <a:off x="3109913" y="2790825"/>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sl-SI" altLang="en-US">
              <a:solidFill>
                <a:srgbClr val="000000"/>
              </a:solidFill>
            </a:endParaRPr>
          </a:p>
        </p:txBody>
      </p:sp>
      <p:graphicFrame>
        <p:nvGraphicFramePr>
          <p:cNvPr id="33799" name="Object 8"/>
          <p:cNvGraphicFramePr>
            <a:graphicFrameLocks noChangeAspect="1"/>
          </p:cNvGraphicFramePr>
          <p:nvPr/>
        </p:nvGraphicFramePr>
        <p:xfrm>
          <a:off x="1774825" y="3810001"/>
          <a:ext cx="8497888" cy="1954213"/>
        </p:xfrm>
        <a:graphic>
          <a:graphicData uri="http://schemas.openxmlformats.org/presentationml/2006/ole">
            <mc:AlternateContent xmlns:mc="http://schemas.openxmlformats.org/markup-compatibility/2006">
              <mc:Choice xmlns:v="urn:schemas-microsoft-com:vml" Requires="v">
                <p:oleObj spid="_x0000_s15362" r:id="rId3" imgW="6065520" imgH="1298448" progId="Visio.Drawing.3">
                  <p:embed/>
                </p:oleObj>
              </mc:Choice>
              <mc:Fallback>
                <p:oleObj r:id="rId3" imgW="6065520" imgH="1298448" progId="Visio.Drawing.3">
                  <p:embed/>
                  <p:pic>
                    <p:nvPicPr>
                      <p:cNvPr id="33799"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5" y="3810001"/>
                        <a:ext cx="8497888"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9809652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blackWhite">
          <a:xfrm>
            <a:off x="2286000" y="3352800"/>
            <a:ext cx="8153400" cy="2971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sl-SI">
              <a:solidFill>
                <a:srgbClr val="000000"/>
              </a:solidFill>
            </a:endParaRPr>
          </a:p>
        </p:txBody>
      </p:sp>
      <p:sp>
        <p:nvSpPr>
          <p:cNvPr id="34819" name="Rectangle 3"/>
          <p:cNvSpPr>
            <a:spLocks noGrp="1" noChangeArrowheads="1"/>
          </p:cNvSpPr>
          <p:nvPr>
            <p:ph type="title"/>
          </p:nvPr>
        </p:nvSpPr>
        <p:spPr>
          <a:xfrm>
            <a:off x="1631950" y="0"/>
            <a:ext cx="8591550" cy="1371600"/>
          </a:xfrm>
        </p:spPr>
        <p:txBody>
          <a:bodyPr/>
          <a:lstStyle/>
          <a:p>
            <a:pPr algn="ctr" eaLnBrk="1" hangingPunct="1"/>
            <a:r>
              <a:rPr lang="sl-SI" altLang="sl-SI" sz="3200">
                <a:latin typeface="Times New Roman" pitchFamily="18" charset="0"/>
                <a:cs typeface="Times New Roman" pitchFamily="18" charset="0"/>
              </a:rPr>
              <a:t>REŠEVANJE PROBLEMOV IN ODLOČANJE</a:t>
            </a:r>
            <a:endParaRPr lang="en-US" altLang="sl-SI" sz="3200">
              <a:latin typeface="Times New Roman" pitchFamily="18" charset="0"/>
              <a:cs typeface="Times New Roman" pitchFamily="18" charset="0"/>
            </a:endParaRPr>
          </a:p>
        </p:txBody>
      </p:sp>
      <p:sp>
        <p:nvSpPr>
          <p:cNvPr id="34820" name="Rectangle 4"/>
          <p:cNvSpPr>
            <a:spLocks noGrp="1" noChangeArrowheads="1"/>
          </p:cNvSpPr>
          <p:nvPr>
            <p:ph type="body" sz="half" idx="1"/>
          </p:nvPr>
        </p:nvSpPr>
        <p:spPr>
          <a:xfrm>
            <a:off x="3998914" y="1600201"/>
            <a:ext cx="6059487" cy="1806575"/>
          </a:xfrm>
        </p:spPr>
        <p:txBody>
          <a:bodyPr/>
          <a:lstStyle/>
          <a:p>
            <a:pPr eaLnBrk="1" hangingPunct="1"/>
            <a:r>
              <a:rPr lang="sl-SI" altLang="sl-SI" smtClean="0">
                <a:latin typeface="Times New Roman" pitchFamily="18" charset="0"/>
                <a:cs typeface="Times New Roman" pitchFamily="18" charset="0"/>
              </a:rPr>
              <a:t>Managerji bi bili uspešni, če bi ljudem probleme delali in ne reševali!</a:t>
            </a:r>
            <a:r>
              <a:rPr lang="sl-SI" altLang="sl-SI" smtClean="0">
                <a:solidFill>
                  <a:srgbClr val="FFFFCC"/>
                </a:solidFill>
                <a:latin typeface="Comic Sans MS" pitchFamily="66" charset="0"/>
              </a:rPr>
              <a:t> </a:t>
            </a:r>
            <a:endParaRPr lang="en-US" altLang="sl-SI" smtClean="0">
              <a:solidFill>
                <a:srgbClr val="FFFFCC"/>
              </a:solidFill>
              <a:latin typeface="Comic Sans MS" pitchFamily="66" charset="0"/>
            </a:endParaRPr>
          </a:p>
        </p:txBody>
      </p:sp>
      <p:sp>
        <p:nvSpPr>
          <p:cNvPr id="34821" name="Rectangle 5"/>
          <p:cNvSpPr>
            <a:spLocks noGrp="1" noChangeArrowheads="1"/>
          </p:cNvSpPr>
          <p:nvPr>
            <p:ph sz="half" idx="2"/>
          </p:nvPr>
        </p:nvSpPr>
        <p:spPr>
          <a:xfrm>
            <a:off x="2590800" y="3352800"/>
            <a:ext cx="7772400" cy="2895600"/>
          </a:xfrm>
        </p:spPr>
        <p:txBody>
          <a:bodyPr/>
          <a:lstStyle/>
          <a:p>
            <a:pPr eaLnBrk="1" hangingPunct="1"/>
            <a:r>
              <a:rPr lang="sl-SI" altLang="sl-SI">
                <a:latin typeface="Times New Roman" pitchFamily="18" charset="0"/>
              </a:rPr>
              <a:t> </a:t>
            </a:r>
            <a:r>
              <a:rPr lang="sl-SI" altLang="sl-SI">
                <a:latin typeface="Times New Roman" pitchFamily="18" charset="0"/>
                <a:cs typeface="Times New Roman" pitchFamily="18" charset="0"/>
              </a:rPr>
              <a:t> Problemi so torej neugodno stanje v katerem se znajdemo in bi ga rdi čimprej spremenili </a:t>
            </a:r>
            <a:endParaRPr lang="sl-SI" altLang="sl-SI">
              <a:latin typeface="Times New Roman" pitchFamily="18" charset="0"/>
            </a:endParaRPr>
          </a:p>
          <a:p>
            <a:pPr eaLnBrk="1" hangingPunct="1"/>
            <a:r>
              <a:rPr lang="sl-SI" altLang="sl-SI">
                <a:latin typeface="Times New Roman" pitchFamily="18" charset="0"/>
                <a:cs typeface="Times New Roman" pitchFamily="18" charset="0"/>
              </a:rPr>
              <a:t>Lahko si jih predstavljamo tudi kot razkorak med željami in stvarnostjo </a:t>
            </a:r>
            <a:endParaRPr lang="sl-SI" altLang="sl-SI">
              <a:latin typeface="Times New Roman" pitchFamily="18" charset="0"/>
            </a:endParaRPr>
          </a:p>
          <a:p>
            <a:pPr eaLnBrk="1" hangingPunct="1"/>
            <a:r>
              <a:rPr lang="sl-SI" altLang="sl-SI">
                <a:latin typeface="Times New Roman" pitchFamily="18" charset="0"/>
                <a:cs typeface="Times New Roman" pitchFamily="18" charset="0"/>
              </a:rPr>
              <a:t>To razliko skušamo nekako premostiti</a:t>
            </a:r>
            <a:r>
              <a:rPr lang="sl-SI" altLang="sl-SI">
                <a:solidFill>
                  <a:srgbClr val="CCFFCC"/>
                </a:solidFill>
                <a:latin typeface="Comic Sans MS" pitchFamily="66" charset="0"/>
                <a:cs typeface="Times New Roman" pitchFamily="18" charset="0"/>
              </a:rPr>
              <a:t> </a:t>
            </a:r>
            <a:endParaRPr lang="sl-SI" altLang="sl-SI">
              <a:solidFill>
                <a:srgbClr val="CCFFCC"/>
              </a:solidFill>
              <a:latin typeface="Times New Roman" pitchFamily="18" charset="0"/>
            </a:endParaRPr>
          </a:p>
          <a:p>
            <a:pPr eaLnBrk="1" hangingPunct="1">
              <a:buFont typeface="Wingdings" pitchFamily="2" charset="2"/>
              <a:buNone/>
            </a:pPr>
            <a:endParaRPr lang="sl-SI" altLang="sl-SI">
              <a:solidFill>
                <a:srgbClr val="CCFFCC"/>
              </a:solidFill>
              <a:latin typeface="Comic Sans MS" pitchFamily="66" charset="0"/>
              <a:cs typeface="Times New Roman" pitchFamily="18" charset="0"/>
            </a:endParaRPr>
          </a:p>
        </p:txBody>
      </p:sp>
      <p:pic>
        <p:nvPicPr>
          <p:cNvPr id="34822" name="Picture 7" descr="AN01343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219200"/>
            <a:ext cx="30480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494111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blackWhite">
          <a:xfrm>
            <a:off x="2286000" y="3352800"/>
            <a:ext cx="8153400" cy="2971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sl-SI">
              <a:solidFill>
                <a:srgbClr val="000000"/>
              </a:solidFill>
            </a:endParaRPr>
          </a:p>
        </p:txBody>
      </p:sp>
      <p:sp>
        <p:nvSpPr>
          <p:cNvPr id="35843" name="Rectangle 3"/>
          <p:cNvSpPr>
            <a:spLocks noGrp="1" noChangeArrowheads="1"/>
          </p:cNvSpPr>
          <p:nvPr>
            <p:ph type="title"/>
          </p:nvPr>
        </p:nvSpPr>
        <p:spPr>
          <a:xfrm>
            <a:off x="1703388" y="0"/>
            <a:ext cx="8520112" cy="1371600"/>
          </a:xfrm>
        </p:spPr>
        <p:txBody>
          <a:bodyPr/>
          <a:lstStyle/>
          <a:p>
            <a:pPr algn="ctr" eaLnBrk="1" hangingPunct="1"/>
            <a:r>
              <a:rPr lang="sl-SI" altLang="sl-SI" sz="3200">
                <a:latin typeface="Times New Roman" pitchFamily="18" charset="0"/>
                <a:cs typeface="Times New Roman" pitchFamily="18" charset="0"/>
              </a:rPr>
              <a:t>REŠEVANJE PROBLEMOV IN ODLOČANJE</a:t>
            </a:r>
            <a:endParaRPr lang="en-US" altLang="sl-SI" sz="3200">
              <a:latin typeface="Times New Roman" pitchFamily="18" charset="0"/>
              <a:cs typeface="Times New Roman" pitchFamily="18" charset="0"/>
            </a:endParaRPr>
          </a:p>
        </p:txBody>
      </p:sp>
      <p:sp>
        <p:nvSpPr>
          <p:cNvPr id="35844" name="Rectangle 4"/>
          <p:cNvSpPr>
            <a:spLocks noGrp="1" noChangeArrowheads="1"/>
          </p:cNvSpPr>
          <p:nvPr>
            <p:ph type="body" sz="half" idx="1"/>
          </p:nvPr>
        </p:nvSpPr>
        <p:spPr>
          <a:xfrm>
            <a:off x="2590800" y="1790700"/>
            <a:ext cx="7848600" cy="1790700"/>
          </a:xfrm>
        </p:spPr>
        <p:txBody>
          <a:bodyPr/>
          <a:lstStyle/>
          <a:p>
            <a:pPr eaLnBrk="1" hangingPunct="1"/>
            <a:r>
              <a:rPr lang="sl-SI" altLang="sl-SI" smtClean="0">
                <a:latin typeface="Times New Roman" pitchFamily="18" charset="0"/>
              </a:rPr>
              <a:t>Reševanja problemov se </a:t>
            </a:r>
            <a:r>
              <a:rPr lang="sl-SI" altLang="sl-SI" smtClean="0">
                <a:latin typeface="Times New Roman" pitchFamily="18" charset="0"/>
                <a:cs typeface="Times New Roman" pitchFamily="18" charset="0"/>
              </a:rPr>
              <a:t>lotevamo na različne načine</a:t>
            </a:r>
            <a:r>
              <a:rPr lang="sl-SI" altLang="sl-SI" smtClean="0">
                <a:latin typeface="Times New Roman" pitchFamily="18" charset="0"/>
              </a:rPr>
              <a:t> </a:t>
            </a:r>
            <a:endParaRPr lang="en-US" altLang="sl-SI" smtClean="0">
              <a:latin typeface="Times New Roman" pitchFamily="18" charset="0"/>
            </a:endParaRPr>
          </a:p>
        </p:txBody>
      </p:sp>
      <p:sp>
        <p:nvSpPr>
          <p:cNvPr id="35845" name="Rectangle 5"/>
          <p:cNvSpPr>
            <a:spLocks noGrp="1" noChangeArrowheads="1"/>
          </p:cNvSpPr>
          <p:nvPr>
            <p:ph sz="half" idx="2"/>
          </p:nvPr>
        </p:nvSpPr>
        <p:spPr>
          <a:xfrm>
            <a:off x="2590800" y="3962400"/>
            <a:ext cx="7772400" cy="2286000"/>
          </a:xfrm>
        </p:spPr>
        <p:txBody>
          <a:bodyPr/>
          <a:lstStyle/>
          <a:p>
            <a:pPr eaLnBrk="1" hangingPunct="1">
              <a:buFont typeface="Wingdings" pitchFamily="2" charset="2"/>
              <a:buNone/>
            </a:pPr>
            <a:r>
              <a:rPr lang="sl-SI" altLang="sl-SI">
                <a:solidFill>
                  <a:srgbClr val="CCFFCC"/>
                </a:solidFill>
                <a:latin typeface="Comic Sans MS" pitchFamily="66" charset="0"/>
              </a:rPr>
              <a:t> </a:t>
            </a:r>
            <a:r>
              <a:rPr lang="sl-SI" altLang="sl-SI">
                <a:solidFill>
                  <a:srgbClr val="CCFFCC"/>
                </a:solidFill>
                <a:latin typeface="Comic Sans MS" pitchFamily="66" charset="0"/>
                <a:cs typeface="Times New Roman" pitchFamily="18" charset="0"/>
              </a:rPr>
              <a:t> </a:t>
            </a:r>
            <a:endParaRPr lang="sl-SI" altLang="sl-SI">
              <a:solidFill>
                <a:srgbClr val="CCFFCC"/>
              </a:solidFill>
              <a:latin typeface="Comic Sans MS" pitchFamily="66" charset="0"/>
            </a:endParaRPr>
          </a:p>
          <a:p>
            <a:pPr eaLnBrk="1" hangingPunct="1"/>
            <a:r>
              <a:rPr lang="sl-SI" altLang="sl-SI">
                <a:latin typeface="Times New Roman" pitchFamily="18" charset="0"/>
                <a:cs typeface="Times New Roman" pitchFamily="18" charset="0"/>
              </a:rPr>
              <a:t>vendar je soočenje s problemom in poskusom njegovega reševanja edini pravi način </a:t>
            </a:r>
          </a:p>
        </p:txBody>
      </p:sp>
      <p:pic>
        <p:nvPicPr>
          <p:cNvPr id="35846" name="Picture 7" descr="pe0167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1" y="2286001"/>
            <a:ext cx="2752725"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989600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blackWhite">
          <a:xfrm>
            <a:off x="2362200" y="3886200"/>
            <a:ext cx="8153400" cy="2971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sl-SI">
              <a:solidFill>
                <a:srgbClr val="000000"/>
              </a:solidFill>
            </a:endParaRPr>
          </a:p>
        </p:txBody>
      </p:sp>
      <p:sp>
        <p:nvSpPr>
          <p:cNvPr id="36867" name="Rectangle 3"/>
          <p:cNvSpPr>
            <a:spLocks noGrp="1" noChangeArrowheads="1"/>
          </p:cNvSpPr>
          <p:nvPr>
            <p:ph type="title"/>
          </p:nvPr>
        </p:nvSpPr>
        <p:spPr>
          <a:xfrm>
            <a:off x="2063750" y="0"/>
            <a:ext cx="7467600" cy="1371600"/>
          </a:xfrm>
        </p:spPr>
        <p:txBody>
          <a:bodyPr/>
          <a:lstStyle/>
          <a:p>
            <a:pPr algn="ctr" eaLnBrk="1" hangingPunct="1"/>
            <a:r>
              <a:rPr lang="sl-SI" altLang="sl-SI" b="1" smtClean="0">
                <a:latin typeface="Times New Roman" pitchFamily="18" charset="0"/>
                <a:cs typeface="Times New Roman" pitchFamily="18" charset="0"/>
              </a:rPr>
              <a:t>Metode za reševanje problemov</a:t>
            </a:r>
            <a:r>
              <a:rPr lang="sl-SI" altLang="sl-SI" smtClean="0">
                <a:latin typeface="Comic Sans MS" pitchFamily="66" charset="0"/>
                <a:cs typeface="Times New Roman" pitchFamily="18" charset="0"/>
              </a:rPr>
              <a:t> </a:t>
            </a:r>
            <a:endParaRPr lang="en-US" altLang="sl-SI" smtClean="0">
              <a:latin typeface="Comic Sans MS" pitchFamily="66" charset="0"/>
              <a:cs typeface="Times New Roman" pitchFamily="18" charset="0"/>
            </a:endParaRPr>
          </a:p>
        </p:txBody>
      </p:sp>
      <p:sp>
        <p:nvSpPr>
          <p:cNvPr id="36868" name="Rectangle 4"/>
          <p:cNvSpPr>
            <a:spLocks noGrp="1" noChangeArrowheads="1"/>
          </p:cNvSpPr>
          <p:nvPr>
            <p:ph type="body" sz="half" idx="1"/>
          </p:nvPr>
        </p:nvSpPr>
        <p:spPr>
          <a:xfrm>
            <a:off x="2667000" y="1600200"/>
            <a:ext cx="7848600" cy="1790700"/>
          </a:xfrm>
        </p:spPr>
        <p:txBody>
          <a:bodyPr/>
          <a:lstStyle/>
          <a:p>
            <a:pPr eaLnBrk="1" hangingPunct="1">
              <a:buFont typeface="Wingdings" pitchFamily="2" charset="2"/>
              <a:buNone/>
            </a:pPr>
            <a:r>
              <a:rPr lang="sl-SI" altLang="sl-SI" smtClean="0">
                <a:latin typeface="Times New Roman" pitchFamily="18" charset="0"/>
              </a:rPr>
              <a:t>1. </a:t>
            </a:r>
            <a:r>
              <a:rPr lang="sl-SI" altLang="sl-SI" smtClean="0">
                <a:latin typeface="Times New Roman" pitchFamily="18" charset="0"/>
                <a:cs typeface="Times New Roman" pitchFamily="18" charset="0"/>
              </a:rPr>
              <a:t>opredlitev problema – opis, kaj je problem</a:t>
            </a:r>
            <a:r>
              <a:rPr lang="sl-SI" altLang="sl-SI" smtClean="0">
                <a:latin typeface="Times New Roman" pitchFamily="18" charset="0"/>
              </a:rPr>
              <a:t> </a:t>
            </a:r>
            <a:endParaRPr lang="en-US" altLang="sl-SI" smtClean="0">
              <a:latin typeface="Times New Roman" pitchFamily="18" charset="0"/>
            </a:endParaRPr>
          </a:p>
        </p:txBody>
      </p:sp>
      <p:sp>
        <p:nvSpPr>
          <p:cNvPr id="36869" name="Rectangle 5"/>
          <p:cNvSpPr>
            <a:spLocks noGrp="1" noChangeArrowheads="1"/>
          </p:cNvSpPr>
          <p:nvPr>
            <p:ph sz="half" idx="2"/>
          </p:nvPr>
        </p:nvSpPr>
        <p:spPr>
          <a:xfrm>
            <a:off x="2514600" y="4267200"/>
            <a:ext cx="7772400" cy="2286000"/>
          </a:xfrm>
        </p:spPr>
        <p:txBody>
          <a:bodyPr/>
          <a:lstStyle/>
          <a:p>
            <a:pPr eaLnBrk="1" hangingPunct="1"/>
            <a:r>
              <a:rPr lang="sl-SI" altLang="sl-SI">
                <a:solidFill>
                  <a:srgbClr val="CCFFCC"/>
                </a:solidFill>
                <a:latin typeface="Comic Sans MS" pitchFamily="66" charset="0"/>
              </a:rPr>
              <a:t> </a:t>
            </a:r>
            <a:r>
              <a:rPr lang="sl-SI" altLang="sl-SI">
                <a:latin typeface="Times New Roman" pitchFamily="18" charset="0"/>
                <a:cs typeface="Times New Roman" pitchFamily="18" charset="0"/>
              </a:rPr>
              <a:t>Pomembno pa je, da problem opredelimo natančno, da ga vsi v skupini razumejo enako </a:t>
            </a:r>
            <a:endParaRPr lang="sl-SI" altLang="sl-SI">
              <a:latin typeface="Times New Roman" pitchFamily="18" charset="0"/>
            </a:endParaRPr>
          </a:p>
          <a:p>
            <a:pPr eaLnBrk="1" hangingPunct="1"/>
            <a:r>
              <a:rPr lang="sl-SI" altLang="sl-SI">
                <a:latin typeface="Times New Roman" pitchFamily="18" charset="0"/>
                <a:cs typeface="Times New Roman" pitchFamily="18" charset="0"/>
              </a:rPr>
              <a:t>ljudje različno doživljamo probleme in pogosto zamenjujemo vzroke in posledice</a:t>
            </a:r>
            <a:r>
              <a:rPr lang="sl-SI" altLang="sl-SI">
                <a:solidFill>
                  <a:srgbClr val="CCFFCC"/>
                </a:solidFill>
                <a:latin typeface="Comic Sans MS" pitchFamily="66" charset="0"/>
                <a:cs typeface="Times New Roman" pitchFamily="18" charset="0"/>
              </a:rPr>
              <a:t> </a:t>
            </a:r>
          </a:p>
        </p:txBody>
      </p:sp>
      <p:pic>
        <p:nvPicPr>
          <p:cNvPr id="36870" name="Picture 7" descr="bd06141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3900" y="2057400"/>
            <a:ext cx="219075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1973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sl-SI" altLang="sl-SI" sz="3400" b="1">
                <a:latin typeface="Times New Roman" pitchFamily="18" charset="0"/>
              </a:rPr>
              <a:t>ORGANIZIRANJE  DELA</a:t>
            </a:r>
            <a:endParaRPr lang="en-US" altLang="sl-SI" sz="3400" b="1">
              <a:latin typeface="Times New Roman" pitchFamily="18" charset="0"/>
            </a:endParaRPr>
          </a:p>
        </p:txBody>
      </p:sp>
      <p:sp>
        <p:nvSpPr>
          <p:cNvPr id="16387"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16388" name="Rectangle 5"/>
          <p:cNvSpPr>
            <a:spLocks noChangeArrowheads="1"/>
          </p:cNvSpPr>
          <p:nvPr/>
        </p:nvSpPr>
        <p:spPr bwMode="auto">
          <a:xfrm>
            <a:off x="2063750" y="1484313"/>
            <a:ext cx="7543800" cy="308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entury" pitchFamily="18" charset="0"/>
              </a:defRPr>
            </a:lvl1pPr>
            <a:lvl2pPr marL="742950" indent="-285750" eaLnBrk="0" hangingPunct="0">
              <a:defRPr>
                <a:solidFill>
                  <a:schemeClr val="tx1"/>
                </a:solidFill>
                <a:latin typeface="Century" pitchFamily="18" charset="0"/>
              </a:defRPr>
            </a:lvl2pPr>
            <a:lvl3pPr marL="1143000" indent="-228600" eaLnBrk="0" hangingPunct="0">
              <a:defRPr>
                <a:solidFill>
                  <a:schemeClr val="tx1"/>
                </a:solidFill>
                <a:latin typeface="Century" pitchFamily="18" charset="0"/>
              </a:defRPr>
            </a:lvl3pPr>
            <a:lvl4pPr marL="1600200" indent="-228600" eaLnBrk="0" hangingPunct="0">
              <a:defRPr>
                <a:solidFill>
                  <a:schemeClr val="tx1"/>
                </a:solidFill>
                <a:latin typeface="Century" pitchFamily="18" charset="0"/>
              </a:defRPr>
            </a:lvl4pPr>
            <a:lvl5pPr marL="2057400" indent="-228600" eaLnBrk="0" hangingPunct="0">
              <a:defRPr>
                <a:solidFill>
                  <a:schemeClr val="tx1"/>
                </a:solidFill>
                <a:latin typeface="Century" pitchFamily="18" charset="0"/>
              </a:defRPr>
            </a:lvl5pPr>
            <a:lvl6pPr marL="2514600" indent="-228600" eaLnBrk="0" fontAlgn="base" hangingPunct="0">
              <a:spcBef>
                <a:spcPct val="0"/>
              </a:spcBef>
              <a:spcAft>
                <a:spcPct val="0"/>
              </a:spcAft>
              <a:defRPr>
                <a:solidFill>
                  <a:schemeClr val="tx1"/>
                </a:solidFill>
                <a:latin typeface="Century" pitchFamily="18" charset="0"/>
              </a:defRPr>
            </a:lvl6pPr>
            <a:lvl7pPr marL="2971800" indent="-228600" eaLnBrk="0" fontAlgn="base" hangingPunct="0">
              <a:spcBef>
                <a:spcPct val="0"/>
              </a:spcBef>
              <a:spcAft>
                <a:spcPct val="0"/>
              </a:spcAft>
              <a:defRPr>
                <a:solidFill>
                  <a:schemeClr val="tx1"/>
                </a:solidFill>
                <a:latin typeface="Century" pitchFamily="18" charset="0"/>
              </a:defRPr>
            </a:lvl7pPr>
            <a:lvl8pPr marL="3429000" indent="-228600" eaLnBrk="0" fontAlgn="base" hangingPunct="0">
              <a:spcBef>
                <a:spcPct val="0"/>
              </a:spcBef>
              <a:spcAft>
                <a:spcPct val="0"/>
              </a:spcAft>
              <a:defRPr>
                <a:solidFill>
                  <a:schemeClr val="tx1"/>
                </a:solidFill>
                <a:latin typeface="Century" pitchFamily="18" charset="0"/>
              </a:defRPr>
            </a:lvl8pPr>
            <a:lvl9pPr marL="3886200" indent="-228600" eaLnBrk="0" fontAlgn="base" hangingPunct="0">
              <a:spcBef>
                <a:spcPct val="0"/>
              </a:spcBef>
              <a:spcAft>
                <a:spcPct val="0"/>
              </a:spcAft>
              <a:defRPr>
                <a:solidFill>
                  <a:schemeClr val="tx1"/>
                </a:solidFill>
                <a:latin typeface="Century" pitchFamily="18" charset="0"/>
              </a:defRPr>
            </a:lvl9pPr>
          </a:lstStyle>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FFFFCC"/>
                </a:solidFill>
                <a:latin typeface="Comic Sans MS" pitchFamily="66" charset="0"/>
              </a:rPr>
              <a:t> </a:t>
            </a:r>
            <a:r>
              <a:rPr lang="sl-SI" altLang="sl-SI" sz="2800" b="1">
                <a:solidFill>
                  <a:srgbClr val="000000"/>
                </a:solidFill>
                <a:latin typeface="Times New Roman" pitchFamily="18" charset="0"/>
              </a:rPr>
              <a:t>Vodja mora sproti analizirati svoje delo in   </a:t>
            </a:r>
          </a:p>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delo drugih</a:t>
            </a:r>
          </a:p>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ugotoviti kaj se da izboljšati,</a:t>
            </a:r>
          </a:p>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načrtovati akcije v zvezi z izboljšanjem</a:t>
            </a:r>
          </a:p>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pritegniti sodelavce in jih motivirati.</a:t>
            </a:r>
          </a:p>
        </p:txBody>
      </p:sp>
      <p:sp>
        <p:nvSpPr>
          <p:cNvPr id="21510" name="Rectangle 6"/>
          <p:cNvSpPr>
            <a:spLocks noChangeArrowheads="1"/>
          </p:cNvSpPr>
          <p:nvPr/>
        </p:nvSpPr>
        <p:spPr bwMode="blackWhite">
          <a:xfrm>
            <a:off x="1774826" y="5229226"/>
            <a:ext cx="7453313" cy="1520825"/>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fontAlgn="base">
              <a:spcBef>
                <a:spcPct val="0"/>
              </a:spcBef>
              <a:spcAft>
                <a:spcPct val="0"/>
              </a:spcAft>
              <a:defRPr/>
            </a:pPr>
            <a:endParaRPr kumimoji="1" lang="sl-SI" altLang="sl-SI" sz="2000">
              <a:solidFill>
                <a:srgbClr val="CCFFCC"/>
              </a:solidFill>
              <a:latin typeface="Comic Sans MS" pitchFamily="66" charset="0"/>
            </a:endParaRPr>
          </a:p>
          <a:p>
            <a:pPr fontAlgn="base">
              <a:spcBef>
                <a:spcPct val="0"/>
              </a:spcBef>
              <a:spcAft>
                <a:spcPct val="0"/>
              </a:spcAft>
              <a:defRPr/>
            </a:pPr>
            <a:endParaRPr kumimoji="1" lang="sl-SI" altLang="sl-SI" sz="2000">
              <a:solidFill>
                <a:srgbClr val="CCFFCC"/>
              </a:solidFill>
              <a:latin typeface="Comic Sans MS" pitchFamily="66" charset="0"/>
            </a:endParaRPr>
          </a:p>
          <a:p>
            <a:pPr algn="ctr" fontAlgn="base">
              <a:spcBef>
                <a:spcPct val="0"/>
              </a:spcBef>
              <a:spcAft>
                <a:spcPct val="0"/>
              </a:spcAft>
              <a:defRPr/>
            </a:pPr>
            <a:endParaRPr kumimoji="1" lang="sl-SI" altLang="sl-SI" sz="2400">
              <a:solidFill>
                <a:srgbClr val="000000"/>
              </a:solidFill>
              <a:latin typeface="Times New Roman" pitchFamily="18" charset="0"/>
            </a:endParaRPr>
          </a:p>
          <a:p>
            <a:pPr algn="ctr" fontAlgn="base">
              <a:spcBef>
                <a:spcPct val="0"/>
              </a:spcBef>
              <a:spcAft>
                <a:spcPct val="0"/>
              </a:spcAft>
              <a:defRPr/>
            </a:pPr>
            <a:r>
              <a:rPr kumimoji="1" lang="sl-SI" altLang="sl-SI" sz="2400">
                <a:solidFill>
                  <a:srgbClr val="000000"/>
                </a:solidFill>
                <a:latin typeface="Times New Roman" pitchFamily="18" charset="0"/>
              </a:rPr>
              <a:t>Ali smo uspešni in kaj je treba narediti v prihodnje?</a:t>
            </a:r>
            <a:endParaRPr kumimoji="1" lang="sl-SI" altLang="sl-SI" sz="2000">
              <a:solidFill>
                <a:srgbClr val="CCFFCC"/>
              </a:solidFill>
              <a:latin typeface="Comic Sans MS" pitchFamily="66" charset="0"/>
            </a:endParaRPr>
          </a:p>
          <a:p>
            <a:pPr fontAlgn="base">
              <a:spcBef>
                <a:spcPct val="0"/>
              </a:spcBef>
              <a:spcAft>
                <a:spcPct val="0"/>
              </a:spcAft>
              <a:defRPr/>
            </a:pPr>
            <a:endParaRPr kumimoji="1" lang="sl-SI" altLang="sl-SI" sz="2000">
              <a:solidFill>
                <a:srgbClr val="CCFFCC"/>
              </a:solidFill>
              <a:latin typeface="Comic Sans MS" pitchFamily="66" charset="0"/>
            </a:endParaRPr>
          </a:p>
          <a:p>
            <a:pPr fontAlgn="base">
              <a:spcBef>
                <a:spcPct val="0"/>
              </a:spcBef>
              <a:spcAft>
                <a:spcPct val="0"/>
              </a:spcAft>
              <a:defRPr/>
            </a:pPr>
            <a:endParaRPr kumimoji="1" lang="sl-SI" altLang="sl-SI" sz="2000">
              <a:solidFill>
                <a:srgbClr val="CCFFCC"/>
              </a:solidFill>
              <a:latin typeface="Comic Sans MS" pitchFamily="66" charset="0"/>
            </a:endParaRPr>
          </a:p>
        </p:txBody>
      </p:sp>
      <p:pic>
        <p:nvPicPr>
          <p:cNvPr id="16390" name="Picture 8" descr="01006303L"/>
          <p:cNvPicPr>
            <a:picLocks noChangeAspect="1" noChangeArrowheads="1"/>
          </p:cNvPicPr>
          <p:nvPr/>
        </p:nvPicPr>
        <p:blipFill>
          <a:blip r:embed="rId2">
            <a:extLst>
              <a:ext uri="{28A0092B-C50C-407E-A947-70E740481C1C}">
                <a14:useLocalDpi xmlns:a14="http://schemas.microsoft.com/office/drawing/2010/main" val="0"/>
              </a:ext>
            </a:extLst>
          </a:blip>
          <a:srcRect l="1666" t="23917" r="55" b="35777"/>
          <a:stretch>
            <a:fillRect/>
          </a:stretch>
        </p:blipFill>
        <p:spPr bwMode="auto">
          <a:xfrm>
            <a:off x="6024564" y="4581525"/>
            <a:ext cx="4103687"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059376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blackWhite">
          <a:xfrm>
            <a:off x="2362200" y="3886200"/>
            <a:ext cx="8153400" cy="2971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sl-SI">
              <a:solidFill>
                <a:srgbClr val="000000"/>
              </a:solidFill>
            </a:endParaRPr>
          </a:p>
        </p:txBody>
      </p:sp>
      <p:sp>
        <p:nvSpPr>
          <p:cNvPr id="37891" name="Rectangle 3"/>
          <p:cNvSpPr>
            <a:spLocks noGrp="1" noChangeArrowheads="1"/>
          </p:cNvSpPr>
          <p:nvPr>
            <p:ph type="title"/>
          </p:nvPr>
        </p:nvSpPr>
        <p:spPr>
          <a:xfrm>
            <a:off x="2063750" y="0"/>
            <a:ext cx="7467600" cy="1371600"/>
          </a:xfrm>
        </p:spPr>
        <p:txBody>
          <a:bodyPr/>
          <a:lstStyle/>
          <a:p>
            <a:pPr algn="ctr" eaLnBrk="1" hangingPunct="1"/>
            <a:r>
              <a:rPr lang="sl-SI" altLang="sl-SI" b="1" smtClean="0">
                <a:latin typeface="Times New Roman" pitchFamily="18" charset="0"/>
                <a:cs typeface="Times New Roman" pitchFamily="18" charset="0"/>
              </a:rPr>
              <a:t>Metode za reševanje problemov</a:t>
            </a:r>
            <a:r>
              <a:rPr lang="sl-SI" altLang="sl-SI" smtClean="0">
                <a:latin typeface="Comic Sans MS" pitchFamily="66" charset="0"/>
                <a:cs typeface="Times New Roman" pitchFamily="18" charset="0"/>
              </a:rPr>
              <a:t> </a:t>
            </a:r>
            <a:endParaRPr lang="en-US" altLang="sl-SI" smtClean="0">
              <a:latin typeface="Comic Sans MS" pitchFamily="66" charset="0"/>
              <a:cs typeface="Times New Roman" pitchFamily="18" charset="0"/>
            </a:endParaRPr>
          </a:p>
        </p:txBody>
      </p:sp>
      <p:sp>
        <p:nvSpPr>
          <p:cNvPr id="37892" name="Rectangle 4"/>
          <p:cNvSpPr>
            <a:spLocks noGrp="1" noChangeArrowheads="1"/>
          </p:cNvSpPr>
          <p:nvPr>
            <p:ph type="body" sz="half" idx="1"/>
          </p:nvPr>
        </p:nvSpPr>
        <p:spPr>
          <a:xfrm>
            <a:off x="2667000" y="1600200"/>
            <a:ext cx="7848600" cy="1790700"/>
          </a:xfrm>
        </p:spPr>
        <p:txBody>
          <a:bodyPr/>
          <a:lstStyle/>
          <a:p>
            <a:pPr eaLnBrk="1" hangingPunct="1">
              <a:buFont typeface="Wingdings" pitchFamily="2" charset="2"/>
              <a:buNone/>
            </a:pPr>
            <a:r>
              <a:rPr lang="sl-SI" altLang="sl-SI" smtClean="0">
                <a:latin typeface="Times New Roman" pitchFamily="18" charset="0"/>
              </a:rPr>
              <a:t>2. </a:t>
            </a:r>
            <a:r>
              <a:rPr lang="sl-SI" altLang="sl-SI" smtClean="0">
                <a:latin typeface="Times New Roman" pitchFamily="18" charset="0"/>
                <a:cs typeface="Times New Roman" pitchFamily="18" charset="0"/>
              </a:rPr>
              <a:t>Zbiranje možnih rešitev – katera rešitev je najboljša? </a:t>
            </a:r>
            <a:endParaRPr lang="en-US" altLang="sl-SI" smtClean="0">
              <a:latin typeface="Times New Roman" pitchFamily="18" charset="0"/>
              <a:cs typeface="Times New Roman" pitchFamily="18" charset="0"/>
            </a:endParaRPr>
          </a:p>
        </p:txBody>
      </p:sp>
      <p:sp>
        <p:nvSpPr>
          <p:cNvPr id="37893" name="Rectangle 5"/>
          <p:cNvSpPr>
            <a:spLocks noGrp="1" noChangeArrowheads="1"/>
          </p:cNvSpPr>
          <p:nvPr>
            <p:ph sz="half" idx="2"/>
          </p:nvPr>
        </p:nvSpPr>
        <p:spPr>
          <a:xfrm>
            <a:off x="2514600" y="5105400"/>
            <a:ext cx="7772400" cy="1447800"/>
          </a:xfrm>
        </p:spPr>
        <p:txBody>
          <a:bodyPr/>
          <a:lstStyle/>
          <a:p>
            <a:pPr eaLnBrk="1" hangingPunct="1"/>
            <a:r>
              <a:rPr lang="sl-SI" altLang="sl-SI">
                <a:latin typeface="Times New Roman" pitchFamily="18" charset="0"/>
              </a:rPr>
              <a:t> </a:t>
            </a:r>
            <a:r>
              <a:rPr lang="sl-SI" altLang="sl-SI">
                <a:latin typeface="Times New Roman" pitchFamily="18" charset="0"/>
                <a:cs typeface="Times New Roman" pitchFamily="18" charset="0"/>
              </a:rPr>
              <a:t> Zberemo čim več predlogov. </a:t>
            </a:r>
            <a:endParaRPr lang="sl-SI" altLang="sl-SI">
              <a:latin typeface="Times New Roman" pitchFamily="18" charset="0"/>
            </a:endParaRPr>
          </a:p>
          <a:p>
            <a:pPr eaLnBrk="1" hangingPunct="1"/>
            <a:r>
              <a:rPr lang="sl-SI" altLang="sl-SI">
                <a:latin typeface="Times New Roman" pitchFamily="18" charset="0"/>
                <a:cs typeface="Times New Roman" pitchFamily="18" charset="0"/>
              </a:rPr>
              <a:t>si pomagamo z možgansko nevihto </a:t>
            </a:r>
          </a:p>
        </p:txBody>
      </p:sp>
      <p:pic>
        <p:nvPicPr>
          <p:cNvPr id="37894" name="Picture 7" descr="pe01511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2209800"/>
            <a:ext cx="2025650"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048811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blackWhite">
          <a:xfrm>
            <a:off x="2362200" y="3886200"/>
            <a:ext cx="8153400" cy="2971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sl-SI">
              <a:solidFill>
                <a:srgbClr val="000000"/>
              </a:solidFill>
            </a:endParaRPr>
          </a:p>
        </p:txBody>
      </p:sp>
      <p:sp>
        <p:nvSpPr>
          <p:cNvPr id="38915" name="Rectangle 3"/>
          <p:cNvSpPr>
            <a:spLocks noGrp="1" noChangeArrowheads="1"/>
          </p:cNvSpPr>
          <p:nvPr>
            <p:ph type="title"/>
          </p:nvPr>
        </p:nvSpPr>
        <p:spPr>
          <a:xfrm>
            <a:off x="2135188" y="0"/>
            <a:ext cx="7467600" cy="1371600"/>
          </a:xfrm>
        </p:spPr>
        <p:txBody>
          <a:bodyPr/>
          <a:lstStyle/>
          <a:p>
            <a:pPr algn="ctr" eaLnBrk="1" hangingPunct="1"/>
            <a:r>
              <a:rPr lang="sl-SI" altLang="sl-SI" b="1" smtClean="0">
                <a:latin typeface="Times New Roman" pitchFamily="18" charset="0"/>
                <a:cs typeface="Times New Roman" pitchFamily="18" charset="0"/>
              </a:rPr>
              <a:t>Metode za reševanje problemov</a:t>
            </a:r>
            <a:r>
              <a:rPr lang="sl-SI" altLang="sl-SI" smtClean="0">
                <a:latin typeface="Comic Sans MS" pitchFamily="66" charset="0"/>
                <a:cs typeface="Times New Roman" pitchFamily="18" charset="0"/>
              </a:rPr>
              <a:t> </a:t>
            </a:r>
            <a:endParaRPr lang="en-US" altLang="sl-SI" smtClean="0">
              <a:latin typeface="Comic Sans MS" pitchFamily="66" charset="0"/>
              <a:cs typeface="Times New Roman" pitchFamily="18" charset="0"/>
            </a:endParaRPr>
          </a:p>
        </p:txBody>
      </p:sp>
      <p:sp>
        <p:nvSpPr>
          <p:cNvPr id="38916" name="Rectangle 4"/>
          <p:cNvSpPr>
            <a:spLocks noGrp="1" noChangeArrowheads="1"/>
          </p:cNvSpPr>
          <p:nvPr>
            <p:ph type="body" sz="half" idx="1"/>
          </p:nvPr>
        </p:nvSpPr>
        <p:spPr>
          <a:xfrm>
            <a:off x="2667000" y="1600200"/>
            <a:ext cx="7848600" cy="1790700"/>
          </a:xfrm>
        </p:spPr>
        <p:txBody>
          <a:bodyPr/>
          <a:lstStyle/>
          <a:p>
            <a:pPr eaLnBrk="1" hangingPunct="1">
              <a:buFont typeface="Wingdings" pitchFamily="2" charset="2"/>
              <a:buNone/>
            </a:pPr>
            <a:r>
              <a:rPr lang="sl-SI" altLang="sl-SI" smtClean="0">
                <a:latin typeface="Times New Roman" pitchFamily="18" charset="0"/>
              </a:rPr>
              <a:t>3. </a:t>
            </a:r>
            <a:r>
              <a:rPr lang="sl-SI" altLang="sl-SI" smtClean="0">
                <a:latin typeface="Times New Roman" pitchFamily="18" charset="0"/>
                <a:cs typeface="Times New Roman" pitchFamily="18" charset="0"/>
              </a:rPr>
              <a:t>Presojanje predlogov</a:t>
            </a:r>
            <a:r>
              <a:rPr lang="sl-SI" altLang="sl-SI" smtClean="0">
                <a:latin typeface="Times New Roman" pitchFamily="18" charset="0"/>
              </a:rPr>
              <a:t> </a:t>
            </a:r>
            <a:endParaRPr lang="en-US" altLang="sl-SI" smtClean="0">
              <a:latin typeface="Times New Roman" pitchFamily="18" charset="0"/>
            </a:endParaRPr>
          </a:p>
        </p:txBody>
      </p:sp>
      <p:sp>
        <p:nvSpPr>
          <p:cNvPr id="38917" name="Rectangle 5"/>
          <p:cNvSpPr>
            <a:spLocks noGrp="1" noChangeArrowheads="1"/>
          </p:cNvSpPr>
          <p:nvPr>
            <p:ph sz="half" idx="2"/>
          </p:nvPr>
        </p:nvSpPr>
        <p:spPr>
          <a:xfrm>
            <a:off x="2514600" y="4800600"/>
            <a:ext cx="7772400" cy="1828800"/>
          </a:xfrm>
        </p:spPr>
        <p:txBody>
          <a:bodyPr/>
          <a:lstStyle/>
          <a:p>
            <a:pPr eaLnBrk="1" hangingPunct="1"/>
            <a:r>
              <a:rPr lang="sl-SI" altLang="sl-SI">
                <a:solidFill>
                  <a:srgbClr val="CCFFCC"/>
                </a:solidFill>
                <a:latin typeface="Comic Sans MS" pitchFamily="66" charset="0"/>
              </a:rPr>
              <a:t> </a:t>
            </a:r>
            <a:r>
              <a:rPr lang="sl-SI" altLang="sl-SI">
                <a:latin typeface="Times New Roman" pitchFamily="18" charset="0"/>
                <a:cs typeface="Times New Roman" pitchFamily="18" charset="0"/>
              </a:rPr>
              <a:t>Iščemo prednosti in slabosti vseh predlogov – možnih rešitev</a:t>
            </a:r>
            <a:r>
              <a:rPr lang="sl-SI" altLang="sl-SI">
                <a:latin typeface="Times New Roman" pitchFamily="18" charset="0"/>
              </a:rPr>
              <a:t> </a:t>
            </a:r>
          </a:p>
          <a:p>
            <a:pPr eaLnBrk="1" hangingPunct="1"/>
            <a:r>
              <a:rPr lang="sl-SI" altLang="sl-SI">
                <a:latin typeface="Times New Roman" pitchFamily="18" charset="0"/>
                <a:cs typeface="Times New Roman" pitchFamily="18" charset="0"/>
              </a:rPr>
              <a:t>Pluse in minuse si napišemo v tabelo, da jih imamo pred očmi in ne le v glavi</a:t>
            </a:r>
            <a:r>
              <a:rPr lang="sl-SI" altLang="sl-SI">
                <a:solidFill>
                  <a:srgbClr val="CCFFCC"/>
                </a:solidFill>
                <a:latin typeface="Comic Sans MS" pitchFamily="66" charset="0"/>
              </a:rPr>
              <a:t> </a:t>
            </a:r>
          </a:p>
        </p:txBody>
      </p:sp>
      <p:pic>
        <p:nvPicPr>
          <p:cNvPr id="38918" name="Picture 7" descr="pe0384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3838" y="1524001"/>
            <a:ext cx="2824162"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265087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blackWhite">
          <a:xfrm>
            <a:off x="2362200" y="3886200"/>
            <a:ext cx="8153400" cy="2971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sl-SI">
              <a:solidFill>
                <a:srgbClr val="000000"/>
              </a:solidFill>
            </a:endParaRPr>
          </a:p>
        </p:txBody>
      </p:sp>
      <p:sp>
        <p:nvSpPr>
          <p:cNvPr id="39939" name="Rectangle 3"/>
          <p:cNvSpPr>
            <a:spLocks noGrp="1" noChangeArrowheads="1"/>
          </p:cNvSpPr>
          <p:nvPr>
            <p:ph type="title"/>
          </p:nvPr>
        </p:nvSpPr>
        <p:spPr>
          <a:xfrm>
            <a:off x="2279650" y="0"/>
            <a:ext cx="7467600" cy="1371600"/>
          </a:xfrm>
        </p:spPr>
        <p:txBody>
          <a:bodyPr/>
          <a:lstStyle/>
          <a:p>
            <a:pPr algn="ctr" eaLnBrk="1" hangingPunct="1"/>
            <a:r>
              <a:rPr lang="sl-SI" altLang="sl-SI" b="1" smtClean="0">
                <a:latin typeface="Times New Roman" pitchFamily="18" charset="0"/>
                <a:cs typeface="Times New Roman" pitchFamily="18" charset="0"/>
              </a:rPr>
              <a:t>Metode za reševanje problemov</a:t>
            </a:r>
            <a:r>
              <a:rPr lang="sl-SI" altLang="sl-SI" smtClean="0">
                <a:latin typeface="Comic Sans MS" pitchFamily="66" charset="0"/>
                <a:cs typeface="Times New Roman" pitchFamily="18" charset="0"/>
              </a:rPr>
              <a:t> </a:t>
            </a:r>
            <a:endParaRPr lang="en-US" altLang="sl-SI" smtClean="0">
              <a:latin typeface="Comic Sans MS" pitchFamily="66" charset="0"/>
              <a:cs typeface="Times New Roman" pitchFamily="18" charset="0"/>
            </a:endParaRPr>
          </a:p>
        </p:txBody>
      </p:sp>
      <p:sp>
        <p:nvSpPr>
          <p:cNvPr id="39940" name="Rectangle 4"/>
          <p:cNvSpPr>
            <a:spLocks noGrp="1" noChangeArrowheads="1"/>
          </p:cNvSpPr>
          <p:nvPr>
            <p:ph type="body" sz="half" idx="1"/>
          </p:nvPr>
        </p:nvSpPr>
        <p:spPr>
          <a:xfrm>
            <a:off x="2667000" y="1600200"/>
            <a:ext cx="7848600" cy="1790700"/>
          </a:xfrm>
        </p:spPr>
        <p:txBody>
          <a:bodyPr/>
          <a:lstStyle/>
          <a:p>
            <a:pPr eaLnBrk="1" hangingPunct="1">
              <a:buFont typeface="Wingdings" pitchFamily="2" charset="2"/>
              <a:buNone/>
            </a:pPr>
            <a:r>
              <a:rPr lang="sl-SI" altLang="sl-SI" smtClean="0">
                <a:latin typeface="Times New Roman" pitchFamily="18" charset="0"/>
              </a:rPr>
              <a:t>4. </a:t>
            </a:r>
            <a:r>
              <a:rPr lang="sl-SI" altLang="sl-SI" smtClean="0">
                <a:latin typeface="Times New Roman" pitchFamily="18" charset="0"/>
                <a:cs typeface="Times New Roman" pitchFamily="18" charset="0"/>
              </a:rPr>
              <a:t>Odločanje – izbira možnosti</a:t>
            </a:r>
            <a:r>
              <a:rPr lang="sl-SI" altLang="sl-SI" smtClean="0">
                <a:latin typeface="Times New Roman" pitchFamily="18" charset="0"/>
              </a:rPr>
              <a:t> </a:t>
            </a:r>
            <a:endParaRPr lang="en-US" altLang="sl-SI" smtClean="0">
              <a:latin typeface="Times New Roman" pitchFamily="18" charset="0"/>
            </a:endParaRPr>
          </a:p>
        </p:txBody>
      </p:sp>
      <p:sp>
        <p:nvSpPr>
          <p:cNvPr id="39941" name="Rectangle 5"/>
          <p:cNvSpPr>
            <a:spLocks noGrp="1" noChangeArrowheads="1"/>
          </p:cNvSpPr>
          <p:nvPr>
            <p:ph sz="half" idx="2"/>
          </p:nvPr>
        </p:nvSpPr>
        <p:spPr>
          <a:xfrm>
            <a:off x="2438400" y="4267200"/>
            <a:ext cx="7772400" cy="2590800"/>
          </a:xfrm>
        </p:spPr>
        <p:txBody>
          <a:bodyPr/>
          <a:lstStyle/>
          <a:p>
            <a:pPr eaLnBrk="1" hangingPunct="1"/>
            <a:r>
              <a:rPr lang="sl-SI" altLang="sl-SI">
                <a:solidFill>
                  <a:srgbClr val="CCFFCC"/>
                </a:solidFill>
                <a:latin typeface="Comic Sans MS" pitchFamily="66" charset="0"/>
              </a:rPr>
              <a:t> </a:t>
            </a:r>
            <a:r>
              <a:rPr lang="sl-SI" altLang="sl-SI">
                <a:latin typeface="Times New Roman" pitchFamily="18" charset="0"/>
              </a:rPr>
              <a:t>Pametno je na osnovi presojanja izbirati vsaj dve in sicer:</a:t>
            </a:r>
          </a:p>
          <a:p>
            <a:pPr eaLnBrk="1" hangingPunct="1">
              <a:buFont typeface="Wingdings" pitchFamily="2" charset="2"/>
              <a:buNone/>
            </a:pPr>
            <a:endParaRPr lang="sl-SI" altLang="sl-SI">
              <a:latin typeface="Times New Roman" pitchFamily="18" charset="0"/>
              <a:cs typeface="Times New Roman" pitchFamily="18" charset="0"/>
            </a:endParaRPr>
          </a:p>
          <a:p>
            <a:pPr algn="just" eaLnBrk="1" hangingPunct="1"/>
            <a:r>
              <a:rPr lang="sl-SI" altLang="sl-SI">
                <a:latin typeface="Times New Roman" pitchFamily="18" charset="0"/>
                <a:cs typeface="Times New Roman" pitchFamily="18" charset="0"/>
              </a:rPr>
              <a:t>      Najboljša rešitev in</a:t>
            </a:r>
          </a:p>
          <a:p>
            <a:pPr algn="just" eaLnBrk="1" hangingPunct="1"/>
            <a:r>
              <a:rPr lang="sl-SI" altLang="sl-SI">
                <a:latin typeface="Times New Roman" pitchFamily="18" charset="0"/>
                <a:cs typeface="Times New Roman" pitchFamily="18" charset="0"/>
              </a:rPr>
              <a:t>      Kompromis – še sprejemljiva rešitev</a:t>
            </a:r>
            <a:r>
              <a:rPr lang="sl-SI" altLang="sl-SI">
                <a:solidFill>
                  <a:srgbClr val="CCFFCC"/>
                </a:solidFill>
                <a:latin typeface="Comic Sans MS" pitchFamily="66" charset="0"/>
                <a:cs typeface="Times New Roman" pitchFamily="18" charset="0"/>
              </a:rPr>
              <a:t>.</a:t>
            </a:r>
          </a:p>
          <a:p>
            <a:pPr algn="just" eaLnBrk="1" hangingPunct="1"/>
            <a:endParaRPr lang="sl-SI" altLang="sl-SI">
              <a:solidFill>
                <a:srgbClr val="CCFFCC"/>
              </a:solidFill>
              <a:latin typeface="Comic Sans MS" pitchFamily="66" charset="0"/>
            </a:endParaRPr>
          </a:p>
        </p:txBody>
      </p:sp>
      <p:pic>
        <p:nvPicPr>
          <p:cNvPr id="39942" name="Picture 7" descr="pe01561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1" y="2209801"/>
            <a:ext cx="3281363"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984849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blackWhite">
          <a:xfrm>
            <a:off x="1631950" y="2819400"/>
            <a:ext cx="8686800" cy="40386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sl-SI">
              <a:solidFill>
                <a:srgbClr val="000000"/>
              </a:solidFill>
            </a:endParaRPr>
          </a:p>
        </p:txBody>
      </p:sp>
      <p:sp>
        <p:nvSpPr>
          <p:cNvPr id="40963" name="Rectangle 3"/>
          <p:cNvSpPr>
            <a:spLocks noGrp="1" noChangeArrowheads="1"/>
          </p:cNvSpPr>
          <p:nvPr>
            <p:ph type="title"/>
          </p:nvPr>
        </p:nvSpPr>
        <p:spPr>
          <a:xfrm>
            <a:off x="2208213" y="0"/>
            <a:ext cx="7467600" cy="1371600"/>
          </a:xfrm>
        </p:spPr>
        <p:txBody>
          <a:bodyPr/>
          <a:lstStyle/>
          <a:p>
            <a:pPr algn="ctr" eaLnBrk="1" hangingPunct="1"/>
            <a:r>
              <a:rPr lang="sl-SI" altLang="sl-SI" b="1" smtClean="0">
                <a:latin typeface="Times New Roman" pitchFamily="18" charset="0"/>
                <a:cs typeface="Times New Roman" pitchFamily="18" charset="0"/>
              </a:rPr>
              <a:t>Metode za reševanje problemov</a:t>
            </a:r>
            <a:endParaRPr lang="en-US" altLang="sl-SI" b="1" smtClean="0">
              <a:latin typeface="Times New Roman" pitchFamily="18" charset="0"/>
              <a:cs typeface="Times New Roman" pitchFamily="18" charset="0"/>
            </a:endParaRPr>
          </a:p>
        </p:txBody>
      </p:sp>
      <p:sp>
        <p:nvSpPr>
          <p:cNvPr id="40964" name="Rectangle 4"/>
          <p:cNvSpPr>
            <a:spLocks noGrp="1" noChangeArrowheads="1"/>
          </p:cNvSpPr>
          <p:nvPr>
            <p:ph type="body" sz="half" idx="1"/>
          </p:nvPr>
        </p:nvSpPr>
        <p:spPr>
          <a:xfrm>
            <a:off x="2667000" y="1600200"/>
            <a:ext cx="7848600" cy="1790700"/>
          </a:xfrm>
        </p:spPr>
        <p:txBody>
          <a:bodyPr/>
          <a:lstStyle/>
          <a:p>
            <a:pPr eaLnBrk="1" hangingPunct="1">
              <a:buFont typeface="Wingdings" pitchFamily="2" charset="2"/>
              <a:buNone/>
            </a:pPr>
            <a:r>
              <a:rPr lang="sl-SI" altLang="sl-SI" smtClean="0">
                <a:latin typeface="Times New Roman" pitchFamily="18" charset="0"/>
              </a:rPr>
              <a:t>5. </a:t>
            </a:r>
            <a:r>
              <a:rPr lang="sl-SI" altLang="sl-SI" smtClean="0">
                <a:latin typeface="Times New Roman" pitchFamily="18" charset="0"/>
                <a:cs typeface="Times New Roman" pitchFamily="18" charset="0"/>
              </a:rPr>
              <a:t>Iskanje načina izvedbe – kako bomo uresničili rešitev?</a:t>
            </a:r>
            <a:r>
              <a:rPr lang="sl-SI" altLang="sl-SI" smtClean="0">
                <a:solidFill>
                  <a:srgbClr val="FFFFCC"/>
                </a:solidFill>
                <a:latin typeface="Comic Sans MS" pitchFamily="66" charset="0"/>
                <a:cs typeface="Times New Roman" pitchFamily="18" charset="0"/>
              </a:rPr>
              <a:t> </a:t>
            </a:r>
            <a:endParaRPr lang="en-US" altLang="sl-SI" smtClean="0">
              <a:solidFill>
                <a:srgbClr val="FFFFCC"/>
              </a:solidFill>
              <a:latin typeface="Comic Sans MS" pitchFamily="66" charset="0"/>
              <a:cs typeface="Times New Roman" pitchFamily="18" charset="0"/>
            </a:endParaRPr>
          </a:p>
        </p:txBody>
      </p:sp>
      <p:sp>
        <p:nvSpPr>
          <p:cNvPr id="40965" name="Rectangle 5"/>
          <p:cNvSpPr>
            <a:spLocks noGrp="1" noChangeArrowheads="1"/>
          </p:cNvSpPr>
          <p:nvPr>
            <p:ph sz="half" idx="2"/>
          </p:nvPr>
        </p:nvSpPr>
        <p:spPr>
          <a:xfrm>
            <a:off x="1524000" y="2743200"/>
            <a:ext cx="9144000" cy="2590800"/>
          </a:xfrm>
        </p:spPr>
        <p:txBody>
          <a:bodyPr/>
          <a:lstStyle/>
          <a:p>
            <a:pPr eaLnBrk="1" hangingPunct="1"/>
            <a:r>
              <a:rPr lang="sl-SI" altLang="sl-SI">
                <a:solidFill>
                  <a:srgbClr val="CCFFCC"/>
                </a:solidFill>
                <a:latin typeface="Comic Sans MS" pitchFamily="66" charset="0"/>
                <a:cs typeface="Times New Roman" pitchFamily="18" charset="0"/>
              </a:rPr>
              <a:t> </a:t>
            </a:r>
            <a:r>
              <a:rPr lang="sl-SI" altLang="sl-SI">
                <a:solidFill>
                  <a:srgbClr val="CCFFCC"/>
                </a:solidFill>
                <a:latin typeface="Comic Sans MS" pitchFamily="66" charset="0"/>
              </a:rPr>
              <a:t>  </a:t>
            </a:r>
            <a:r>
              <a:rPr lang="sl-SI" altLang="sl-SI">
                <a:latin typeface="Times New Roman" pitchFamily="18" charset="0"/>
                <a:cs typeface="Times New Roman" pitchFamily="18" charset="0"/>
              </a:rPr>
              <a:t>    Pot, čas in način izvedbe – načrt in</a:t>
            </a:r>
            <a:r>
              <a:rPr lang="sl-SI" altLang="sl-SI">
                <a:latin typeface="Times New Roman" pitchFamily="18" charset="0"/>
              </a:rPr>
              <a:t> </a:t>
            </a:r>
            <a:r>
              <a:rPr lang="sl-SI" altLang="sl-SI">
                <a:latin typeface="Times New Roman" pitchFamily="18" charset="0"/>
                <a:cs typeface="Times New Roman" pitchFamily="18" charset="0"/>
              </a:rPr>
              <a:t>vozni red</a:t>
            </a:r>
          </a:p>
          <a:p>
            <a:pPr algn="just" eaLnBrk="1" hangingPunct="1"/>
            <a:r>
              <a:rPr lang="sl-SI" altLang="sl-SI">
                <a:latin typeface="Times New Roman" pitchFamily="18" charset="0"/>
                <a:cs typeface="Times New Roman" pitchFamily="18" charset="0"/>
              </a:rPr>
              <a:t>       Nosilce akcije in njihovo odgovornost</a:t>
            </a:r>
          </a:p>
          <a:p>
            <a:pPr algn="just" eaLnBrk="1" hangingPunct="1"/>
            <a:r>
              <a:rPr lang="sl-SI" altLang="sl-SI">
                <a:latin typeface="Times New Roman" pitchFamily="18" charset="0"/>
                <a:cs typeface="Times New Roman" pitchFamily="18" charset="0"/>
              </a:rPr>
              <a:t>      Preverimo sporazumevanje in</a:t>
            </a:r>
            <a:r>
              <a:rPr lang="sl-SI" altLang="sl-SI">
                <a:latin typeface="Times New Roman" pitchFamily="18" charset="0"/>
              </a:rPr>
              <a:t> </a:t>
            </a:r>
            <a:r>
              <a:rPr lang="sl-SI" altLang="sl-SI">
                <a:latin typeface="Times New Roman" pitchFamily="18" charset="0"/>
                <a:cs typeface="Times New Roman" pitchFamily="18" charset="0"/>
              </a:rPr>
              <a:t>spremljanje nalog</a:t>
            </a:r>
          </a:p>
          <a:p>
            <a:pPr algn="just" eaLnBrk="1" hangingPunct="1"/>
            <a:r>
              <a:rPr lang="sl-SI" altLang="sl-SI">
                <a:latin typeface="Times New Roman" pitchFamily="18" charset="0"/>
                <a:cs typeface="Times New Roman" pitchFamily="18" charset="0"/>
              </a:rPr>
              <a:t>      Način komuniciranja, poročanja o akciji</a:t>
            </a:r>
          </a:p>
          <a:p>
            <a:pPr algn="just" eaLnBrk="1" hangingPunct="1"/>
            <a:r>
              <a:rPr lang="sl-SI" altLang="sl-SI">
                <a:latin typeface="Times New Roman" pitchFamily="18" charset="0"/>
                <a:cs typeface="Times New Roman" pitchFamily="18" charset="0"/>
              </a:rPr>
              <a:t>      Kritične točke, ki kažejo kje smo.</a:t>
            </a:r>
            <a:r>
              <a:rPr lang="sl-SI" altLang="sl-SI">
                <a:solidFill>
                  <a:srgbClr val="CCFFCC"/>
                </a:solidFill>
                <a:latin typeface="Comic Sans MS" pitchFamily="66" charset="0"/>
                <a:cs typeface="Times New Roman" pitchFamily="18" charset="0"/>
              </a:rPr>
              <a:t> </a:t>
            </a:r>
            <a:endParaRPr lang="sl-SI" altLang="sl-SI">
              <a:solidFill>
                <a:srgbClr val="CCFFCC"/>
              </a:solidFill>
              <a:latin typeface="Comic Sans MS" pitchFamily="66" charset="0"/>
            </a:endParaRPr>
          </a:p>
        </p:txBody>
      </p:sp>
    </p:spTree>
    <p:extLst>
      <p:ext uri="{BB962C8B-B14F-4D97-AF65-F5344CB8AC3E}">
        <p14:creationId xmlns:p14="http://schemas.microsoft.com/office/powerpoint/2010/main" val="147602335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blackWhite">
          <a:xfrm>
            <a:off x="2362200" y="4267200"/>
            <a:ext cx="8153400" cy="2590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sl-SI">
              <a:solidFill>
                <a:srgbClr val="000000"/>
              </a:solidFill>
            </a:endParaRPr>
          </a:p>
        </p:txBody>
      </p:sp>
      <p:sp>
        <p:nvSpPr>
          <p:cNvPr id="41987" name="Rectangle 3"/>
          <p:cNvSpPr>
            <a:spLocks noGrp="1" noChangeArrowheads="1"/>
          </p:cNvSpPr>
          <p:nvPr>
            <p:ph type="title"/>
          </p:nvPr>
        </p:nvSpPr>
        <p:spPr>
          <a:xfrm>
            <a:off x="2208213" y="115888"/>
            <a:ext cx="7467600" cy="1371600"/>
          </a:xfrm>
        </p:spPr>
        <p:txBody>
          <a:bodyPr/>
          <a:lstStyle/>
          <a:p>
            <a:pPr algn="ctr" eaLnBrk="1" hangingPunct="1"/>
            <a:r>
              <a:rPr lang="sl-SI" altLang="sl-SI" b="1" smtClean="0">
                <a:latin typeface="Times New Roman" pitchFamily="18" charset="0"/>
                <a:cs typeface="Times New Roman" pitchFamily="18" charset="0"/>
              </a:rPr>
              <a:t>Metode za reševanje problemov</a:t>
            </a:r>
            <a:endParaRPr lang="en-US" altLang="sl-SI" b="1" smtClean="0">
              <a:latin typeface="Times New Roman" pitchFamily="18" charset="0"/>
              <a:cs typeface="Times New Roman" pitchFamily="18" charset="0"/>
            </a:endParaRPr>
          </a:p>
        </p:txBody>
      </p:sp>
      <p:sp>
        <p:nvSpPr>
          <p:cNvPr id="41988" name="Rectangle 4"/>
          <p:cNvSpPr>
            <a:spLocks noGrp="1" noChangeArrowheads="1"/>
          </p:cNvSpPr>
          <p:nvPr>
            <p:ph type="body" sz="half" idx="1"/>
          </p:nvPr>
        </p:nvSpPr>
        <p:spPr>
          <a:xfrm>
            <a:off x="2667000" y="1600200"/>
            <a:ext cx="7848600" cy="1790700"/>
          </a:xfrm>
        </p:spPr>
        <p:txBody>
          <a:bodyPr/>
          <a:lstStyle/>
          <a:p>
            <a:pPr eaLnBrk="1" hangingPunct="1">
              <a:buFont typeface="Wingdings" pitchFamily="2" charset="2"/>
              <a:buNone/>
            </a:pPr>
            <a:r>
              <a:rPr lang="sl-SI" altLang="sl-SI" smtClean="0">
                <a:latin typeface="Times New Roman" pitchFamily="18" charset="0"/>
              </a:rPr>
              <a:t> 6. </a:t>
            </a:r>
            <a:r>
              <a:rPr lang="sl-SI" altLang="sl-SI" smtClean="0">
                <a:latin typeface="Times New Roman" pitchFamily="18" charset="0"/>
                <a:cs typeface="Times New Roman" pitchFamily="18" charset="0"/>
              </a:rPr>
              <a:t>Pregled uspešnosti izbrane rešitve</a:t>
            </a:r>
            <a:r>
              <a:rPr lang="sl-SI" altLang="sl-SI" smtClean="0">
                <a:solidFill>
                  <a:srgbClr val="FFFFCC"/>
                </a:solidFill>
                <a:latin typeface="Comic Sans MS" pitchFamily="66" charset="0"/>
              </a:rPr>
              <a:t> </a:t>
            </a:r>
            <a:endParaRPr lang="en-US" altLang="sl-SI" smtClean="0">
              <a:solidFill>
                <a:srgbClr val="FFFFCC"/>
              </a:solidFill>
              <a:latin typeface="Comic Sans MS" pitchFamily="66" charset="0"/>
            </a:endParaRPr>
          </a:p>
        </p:txBody>
      </p:sp>
      <p:sp>
        <p:nvSpPr>
          <p:cNvPr id="41989" name="Rectangle 5"/>
          <p:cNvSpPr>
            <a:spLocks noGrp="1" noChangeArrowheads="1"/>
          </p:cNvSpPr>
          <p:nvPr>
            <p:ph sz="half" idx="2"/>
          </p:nvPr>
        </p:nvSpPr>
        <p:spPr>
          <a:xfrm>
            <a:off x="2438400" y="4800600"/>
            <a:ext cx="7772400" cy="2057400"/>
          </a:xfrm>
        </p:spPr>
        <p:txBody>
          <a:bodyPr/>
          <a:lstStyle/>
          <a:p>
            <a:pPr eaLnBrk="1" hangingPunct="1"/>
            <a:r>
              <a:rPr lang="sl-SI" altLang="sl-SI">
                <a:solidFill>
                  <a:srgbClr val="CCFFCC"/>
                </a:solidFill>
                <a:latin typeface="Comic Sans MS" pitchFamily="66" charset="0"/>
              </a:rPr>
              <a:t> </a:t>
            </a:r>
            <a:r>
              <a:rPr lang="sl-SI" altLang="sl-SI">
                <a:latin typeface="Times New Roman" pitchFamily="18" charset="0"/>
                <a:cs typeface="Times New Roman" pitchFamily="18" charset="0"/>
              </a:rPr>
              <a:t>Spremljanje rezultatov pa je povratna informacija, ki se je ne smemo odreči. </a:t>
            </a:r>
          </a:p>
          <a:p>
            <a:pPr algn="just" eaLnBrk="1" hangingPunct="1"/>
            <a:endParaRPr lang="sl-SI" altLang="sl-SI">
              <a:latin typeface="Times New Roman" pitchFamily="18" charset="0"/>
            </a:endParaRPr>
          </a:p>
        </p:txBody>
      </p:sp>
      <p:pic>
        <p:nvPicPr>
          <p:cNvPr id="41990" name="Picture 7" descr="bs0206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1" y="2209801"/>
            <a:ext cx="2536825"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570367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blackWhite">
          <a:xfrm>
            <a:off x="2362200" y="4267200"/>
            <a:ext cx="8153400" cy="2590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sl-SI">
              <a:solidFill>
                <a:srgbClr val="000000"/>
              </a:solidFill>
            </a:endParaRPr>
          </a:p>
        </p:txBody>
      </p:sp>
      <p:sp>
        <p:nvSpPr>
          <p:cNvPr id="43011" name="Rectangle 3"/>
          <p:cNvSpPr>
            <a:spLocks noGrp="1" noChangeArrowheads="1"/>
          </p:cNvSpPr>
          <p:nvPr>
            <p:ph type="title"/>
          </p:nvPr>
        </p:nvSpPr>
        <p:spPr>
          <a:xfrm>
            <a:off x="1847850" y="0"/>
            <a:ext cx="8591550" cy="1371600"/>
          </a:xfrm>
        </p:spPr>
        <p:txBody>
          <a:bodyPr/>
          <a:lstStyle/>
          <a:p>
            <a:pPr algn="ctr" eaLnBrk="1" hangingPunct="1"/>
            <a:r>
              <a:rPr lang="sl-SI" altLang="sl-SI" b="1" smtClean="0">
                <a:latin typeface="Times New Roman" pitchFamily="18" charset="0"/>
                <a:cs typeface="Times New Roman" pitchFamily="18" charset="0"/>
              </a:rPr>
              <a:t>Ustvarjalno reševanje problemov</a:t>
            </a:r>
            <a:r>
              <a:rPr lang="sl-SI" altLang="sl-SI" smtClean="0">
                <a:latin typeface="Comic Sans MS" pitchFamily="66" charset="0"/>
                <a:cs typeface="Times New Roman" pitchFamily="18" charset="0"/>
              </a:rPr>
              <a:t> </a:t>
            </a:r>
            <a:endParaRPr lang="en-US" altLang="sl-SI" smtClean="0">
              <a:latin typeface="Comic Sans MS" pitchFamily="66" charset="0"/>
              <a:cs typeface="Times New Roman" pitchFamily="18" charset="0"/>
            </a:endParaRPr>
          </a:p>
        </p:txBody>
      </p:sp>
      <p:sp>
        <p:nvSpPr>
          <p:cNvPr id="43012" name="Rectangle 4"/>
          <p:cNvSpPr>
            <a:spLocks noGrp="1" noChangeArrowheads="1"/>
          </p:cNvSpPr>
          <p:nvPr>
            <p:ph type="body" sz="half" idx="1"/>
          </p:nvPr>
        </p:nvSpPr>
        <p:spPr>
          <a:xfrm>
            <a:off x="2667000" y="1600200"/>
            <a:ext cx="7848600" cy="1790700"/>
          </a:xfrm>
        </p:spPr>
        <p:txBody>
          <a:bodyPr/>
          <a:lstStyle/>
          <a:p>
            <a:pPr eaLnBrk="1" hangingPunct="1">
              <a:lnSpc>
                <a:spcPct val="90000"/>
              </a:lnSpc>
              <a:buFont typeface="Wingdings" pitchFamily="2" charset="2"/>
              <a:buNone/>
            </a:pPr>
            <a:r>
              <a:rPr lang="sl-SI" altLang="sl-SI">
                <a:latin typeface="Times New Roman" pitchFamily="18" charset="0"/>
              </a:rPr>
              <a:t>   </a:t>
            </a:r>
            <a:r>
              <a:rPr lang="sl-SI" altLang="sl-SI">
                <a:latin typeface="Times New Roman" pitchFamily="18" charset="0"/>
                <a:cs typeface="Times New Roman" pitchFamily="18" charset="0"/>
              </a:rPr>
              <a:t>V procesu reševanja problemov, posebej pri zbiranju možnih rešitev pogosto uporabljamo najbolj znano tehniko ustvarjalnega mišljenja – nevihta možganov</a:t>
            </a:r>
            <a:r>
              <a:rPr lang="sl-SI" altLang="sl-SI">
                <a:solidFill>
                  <a:srgbClr val="FFFFCC"/>
                </a:solidFill>
                <a:latin typeface="Comic Sans MS" pitchFamily="66" charset="0"/>
              </a:rPr>
              <a:t> </a:t>
            </a:r>
            <a:endParaRPr lang="en-US" altLang="sl-SI">
              <a:solidFill>
                <a:srgbClr val="FFFFCC"/>
              </a:solidFill>
              <a:latin typeface="Comic Sans MS" pitchFamily="66" charset="0"/>
            </a:endParaRPr>
          </a:p>
        </p:txBody>
      </p:sp>
      <p:sp>
        <p:nvSpPr>
          <p:cNvPr id="43013" name="Rectangle 5"/>
          <p:cNvSpPr>
            <a:spLocks noGrp="1" noChangeArrowheads="1"/>
          </p:cNvSpPr>
          <p:nvPr>
            <p:ph sz="half" idx="2"/>
          </p:nvPr>
        </p:nvSpPr>
        <p:spPr>
          <a:xfrm>
            <a:off x="2438400" y="4800600"/>
            <a:ext cx="7772400" cy="2057400"/>
          </a:xfrm>
        </p:spPr>
        <p:txBody>
          <a:bodyPr/>
          <a:lstStyle/>
          <a:p>
            <a:pPr eaLnBrk="1" hangingPunct="1"/>
            <a:r>
              <a:rPr lang="sl-SI" altLang="sl-SI">
                <a:solidFill>
                  <a:srgbClr val="CCFFCC"/>
                </a:solidFill>
                <a:latin typeface="Comic Sans MS" pitchFamily="66" charset="0"/>
              </a:rPr>
              <a:t> </a:t>
            </a:r>
            <a:endParaRPr lang="sl-SI" altLang="sl-SI">
              <a:solidFill>
                <a:srgbClr val="CCFFCC"/>
              </a:solidFill>
              <a:latin typeface="Comic Sans MS" pitchFamily="66" charset="0"/>
              <a:cs typeface="Times New Roman" pitchFamily="18" charset="0"/>
            </a:endParaRPr>
          </a:p>
          <a:p>
            <a:pPr algn="just" eaLnBrk="1" hangingPunct="1"/>
            <a:endParaRPr lang="sl-SI" altLang="sl-SI">
              <a:solidFill>
                <a:srgbClr val="CCFFCC"/>
              </a:solidFill>
              <a:latin typeface="Comic Sans MS" pitchFamily="66" charset="0"/>
            </a:endParaRPr>
          </a:p>
        </p:txBody>
      </p:sp>
      <p:sp>
        <p:nvSpPr>
          <p:cNvPr id="43014" name="Rectangle 7"/>
          <p:cNvSpPr>
            <a:spLocks noChangeArrowheads="1"/>
          </p:cNvSpPr>
          <p:nvPr/>
        </p:nvSpPr>
        <p:spPr bwMode="auto">
          <a:xfrm>
            <a:off x="3605213" y="18669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sl-SI" altLang="en-US">
              <a:solidFill>
                <a:srgbClr val="000000"/>
              </a:solidFill>
            </a:endParaRPr>
          </a:p>
        </p:txBody>
      </p:sp>
      <p:graphicFrame>
        <p:nvGraphicFramePr>
          <p:cNvPr id="43015" name="Object 8"/>
          <p:cNvGraphicFramePr>
            <a:graphicFrameLocks noChangeAspect="1"/>
          </p:cNvGraphicFramePr>
          <p:nvPr/>
        </p:nvGraphicFramePr>
        <p:xfrm>
          <a:off x="1524000" y="3178176"/>
          <a:ext cx="9144000" cy="3679825"/>
        </p:xfrm>
        <a:graphic>
          <a:graphicData uri="http://schemas.openxmlformats.org/presentationml/2006/ole">
            <mc:AlternateContent xmlns:mc="http://schemas.openxmlformats.org/markup-compatibility/2006">
              <mc:Choice xmlns:v="urn:schemas-microsoft-com:vml" Requires="v">
                <p:oleObj spid="_x0000_s16386" name="VISIO" r:id="rId3" imgW="4980432" imgH="3127248" progId="Visio.Drawing.3">
                  <p:embed/>
                </p:oleObj>
              </mc:Choice>
              <mc:Fallback>
                <p:oleObj name="VISIO" r:id="rId3" imgW="4980432" imgH="3127248" progId="Visio.Drawing.3">
                  <p:embed/>
                  <p:pic>
                    <p:nvPicPr>
                      <p:cNvPr id="43015"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178176"/>
                        <a:ext cx="9144000"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8547541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blackWhite">
          <a:xfrm>
            <a:off x="2362200" y="4267200"/>
            <a:ext cx="8153400" cy="2590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sl-SI">
              <a:solidFill>
                <a:srgbClr val="000000"/>
              </a:solidFill>
            </a:endParaRPr>
          </a:p>
        </p:txBody>
      </p:sp>
      <p:sp>
        <p:nvSpPr>
          <p:cNvPr id="44035" name="Rectangle 3"/>
          <p:cNvSpPr>
            <a:spLocks noGrp="1" noChangeArrowheads="1"/>
          </p:cNvSpPr>
          <p:nvPr>
            <p:ph type="title"/>
          </p:nvPr>
        </p:nvSpPr>
        <p:spPr>
          <a:xfrm>
            <a:off x="2971800" y="0"/>
            <a:ext cx="7467600" cy="1371600"/>
          </a:xfrm>
        </p:spPr>
        <p:txBody>
          <a:bodyPr/>
          <a:lstStyle/>
          <a:p>
            <a:pPr algn="ctr" eaLnBrk="1" hangingPunct="1"/>
            <a:r>
              <a:rPr lang="sl-SI" altLang="sl-SI" b="1" smtClean="0">
                <a:latin typeface="Times New Roman" pitchFamily="18" charset="0"/>
                <a:cs typeface="Times New Roman" pitchFamily="18" charset="0"/>
              </a:rPr>
              <a:t>KONFLIKTI </a:t>
            </a:r>
            <a:endParaRPr lang="en-US" altLang="sl-SI" b="1" smtClean="0">
              <a:latin typeface="Times New Roman" pitchFamily="18" charset="0"/>
              <a:cs typeface="Times New Roman" pitchFamily="18" charset="0"/>
            </a:endParaRPr>
          </a:p>
        </p:txBody>
      </p:sp>
      <p:sp>
        <p:nvSpPr>
          <p:cNvPr id="44036" name="Rectangle 4"/>
          <p:cNvSpPr>
            <a:spLocks noGrp="1" noChangeArrowheads="1"/>
          </p:cNvSpPr>
          <p:nvPr>
            <p:ph type="body" sz="half" idx="1"/>
          </p:nvPr>
        </p:nvSpPr>
        <p:spPr>
          <a:xfrm>
            <a:off x="2667000" y="1600200"/>
            <a:ext cx="7848600" cy="1790700"/>
          </a:xfrm>
        </p:spPr>
        <p:txBody>
          <a:bodyPr/>
          <a:lstStyle/>
          <a:p>
            <a:pPr eaLnBrk="1" hangingPunct="1">
              <a:buFont typeface="Wingdings" pitchFamily="2" charset="2"/>
              <a:buNone/>
            </a:pPr>
            <a:r>
              <a:rPr lang="sl-SI" altLang="sl-SI" smtClean="0">
                <a:solidFill>
                  <a:srgbClr val="FFFFCC"/>
                </a:solidFill>
                <a:latin typeface="Comic Sans MS" pitchFamily="66" charset="0"/>
              </a:rPr>
              <a:t> </a:t>
            </a:r>
            <a:endParaRPr lang="en-US" altLang="sl-SI" smtClean="0">
              <a:solidFill>
                <a:srgbClr val="FFFFCC"/>
              </a:solidFill>
              <a:latin typeface="Comic Sans MS" pitchFamily="66" charset="0"/>
            </a:endParaRPr>
          </a:p>
        </p:txBody>
      </p:sp>
      <p:sp>
        <p:nvSpPr>
          <p:cNvPr id="44037" name="Rectangle 5"/>
          <p:cNvSpPr>
            <a:spLocks noGrp="1" noChangeArrowheads="1"/>
          </p:cNvSpPr>
          <p:nvPr>
            <p:ph sz="half" idx="2"/>
          </p:nvPr>
        </p:nvSpPr>
        <p:spPr>
          <a:xfrm>
            <a:off x="2438400" y="1752600"/>
            <a:ext cx="7772400" cy="5105400"/>
          </a:xfrm>
        </p:spPr>
        <p:txBody>
          <a:bodyPr/>
          <a:lstStyle/>
          <a:p>
            <a:pPr eaLnBrk="1" hangingPunct="1"/>
            <a:r>
              <a:rPr lang="sl-SI" altLang="sl-SI">
                <a:solidFill>
                  <a:srgbClr val="CCFFCC"/>
                </a:solidFill>
                <a:latin typeface="Comic Sans MS" pitchFamily="66" charset="0"/>
              </a:rPr>
              <a:t> </a:t>
            </a:r>
            <a:r>
              <a:rPr lang="sl-SI" altLang="sl-SI" smtClean="0">
                <a:latin typeface="Times New Roman" pitchFamily="18" charset="0"/>
                <a:cs typeface="Times New Roman" pitchFamily="18" charset="0"/>
              </a:rPr>
              <a:t>Konflikt opredelimo kot razliko dveh </a:t>
            </a:r>
            <a:r>
              <a:rPr lang="sl-SI" altLang="sl-SI" smtClean="0">
                <a:latin typeface="Times New Roman" pitchFamily="18" charset="0"/>
              </a:rPr>
              <a:t>  </a:t>
            </a:r>
          </a:p>
          <a:p>
            <a:pPr eaLnBrk="1" hangingPunct="1">
              <a:buFont typeface="Wingdings" pitchFamily="2" charset="2"/>
              <a:buNone/>
            </a:pPr>
            <a:r>
              <a:rPr lang="sl-SI" altLang="sl-SI" smtClean="0">
                <a:latin typeface="Times New Roman" pitchFamily="18" charset="0"/>
              </a:rPr>
              <a:t>     </a:t>
            </a:r>
            <a:r>
              <a:rPr lang="sl-SI" altLang="sl-SI" smtClean="0">
                <a:latin typeface="Times New Roman" pitchFamily="18" charset="0"/>
                <a:cs typeface="Times New Roman" pitchFamily="18" charset="0"/>
              </a:rPr>
              <a:t>hotenj</a:t>
            </a:r>
            <a:r>
              <a:rPr lang="sl-SI" altLang="sl-SI" smtClean="0">
                <a:solidFill>
                  <a:srgbClr val="CCFFCC"/>
                </a:solidFill>
                <a:latin typeface="Comic Sans MS" pitchFamily="66" charset="0"/>
              </a:rPr>
              <a:t> </a:t>
            </a:r>
            <a:endParaRPr lang="sl-SI" altLang="sl-SI" smtClean="0">
              <a:solidFill>
                <a:srgbClr val="CCFFCC"/>
              </a:solidFill>
              <a:latin typeface="Comic Sans MS" pitchFamily="66" charset="0"/>
              <a:cs typeface="Times New Roman" pitchFamily="18" charset="0"/>
            </a:endParaRPr>
          </a:p>
          <a:p>
            <a:pPr algn="just" eaLnBrk="1" hangingPunct="1"/>
            <a:endParaRPr lang="sl-SI" altLang="sl-SI" smtClean="0">
              <a:solidFill>
                <a:srgbClr val="CCFFCC"/>
              </a:solidFill>
              <a:latin typeface="Comic Sans MS" pitchFamily="66" charset="0"/>
            </a:endParaRPr>
          </a:p>
        </p:txBody>
      </p:sp>
      <p:pic>
        <p:nvPicPr>
          <p:cNvPr id="44038" name="Picture 7" descr="j02169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2905125"/>
            <a:ext cx="4648200"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92047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blackWhite">
          <a:xfrm>
            <a:off x="2362200" y="4267200"/>
            <a:ext cx="8153400" cy="2590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sl-SI">
              <a:solidFill>
                <a:srgbClr val="000000"/>
              </a:solidFill>
            </a:endParaRPr>
          </a:p>
        </p:txBody>
      </p:sp>
      <p:sp>
        <p:nvSpPr>
          <p:cNvPr id="45059" name="Rectangle 3"/>
          <p:cNvSpPr>
            <a:spLocks noGrp="1" noChangeArrowheads="1"/>
          </p:cNvSpPr>
          <p:nvPr>
            <p:ph type="title"/>
          </p:nvPr>
        </p:nvSpPr>
        <p:spPr>
          <a:xfrm>
            <a:off x="1703388" y="0"/>
            <a:ext cx="8520112" cy="1371600"/>
          </a:xfrm>
        </p:spPr>
        <p:txBody>
          <a:bodyPr/>
          <a:lstStyle/>
          <a:p>
            <a:pPr algn="ctr" eaLnBrk="1" hangingPunct="1"/>
            <a:r>
              <a:rPr lang="sl-SI" altLang="sl-SI" smtClean="0">
                <a:latin typeface="Times New Roman" pitchFamily="18" charset="0"/>
                <a:cs typeface="Times New Roman" pitchFamily="18" charset="0"/>
              </a:rPr>
              <a:t>Odnos med konfliktom in problemom</a:t>
            </a:r>
            <a:r>
              <a:rPr lang="sl-SI" altLang="sl-SI" smtClean="0">
                <a:latin typeface="Comic Sans MS" pitchFamily="66" charset="0"/>
              </a:rPr>
              <a:t> </a:t>
            </a:r>
            <a:endParaRPr lang="en-US" altLang="sl-SI" smtClean="0">
              <a:latin typeface="Comic Sans MS" pitchFamily="66" charset="0"/>
            </a:endParaRPr>
          </a:p>
        </p:txBody>
      </p:sp>
      <p:sp>
        <p:nvSpPr>
          <p:cNvPr id="45060" name="Rectangle 4"/>
          <p:cNvSpPr>
            <a:spLocks noGrp="1" noChangeArrowheads="1"/>
          </p:cNvSpPr>
          <p:nvPr>
            <p:ph type="body" sz="half" idx="1"/>
          </p:nvPr>
        </p:nvSpPr>
        <p:spPr>
          <a:xfrm>
            <a:off x="2667000" y="1600200"/>
            <a:ext cx="7848600" cy="1790700"/>
          </a:xfrm>
        </p:spPr>
        <p:txBody>
          <a:bodyPr>
            <a:normAutofit fontScale="92500" lnSpcReduction="20000"/>
          </a:bodyPr>
          <a:lstStyle/>
          <a:p>
            <a:pPr eaLnBrk="1" hangingPunct="1">
              <a:lnSpc>
                <a:spcPct val="90000"/>
              </a:lnSpc>
            </a:pPr>
            <a:r>
              <a:rPr lang="sl-SI" altLang="sl-SI">
                <a:solidFill>
                  <a:srgbClr val="FFFFCC"/>
                </a:solidFill>
                <a:latin typeface="Comic Sans MS" pitchFamily="66" charset="0"/>
              </a:rPr>
              <a:t> </a:t>
            </a:r>
            <a:r>
              <a:rPr lang="sl-SI" altLang="sl-SI">
                <a:latin typeface="Times New Roman" pitchFamily="18" charset="0"/>
                <a:cs typeface="Times New Roman" pitchFamily="18" charset="0"/>
              </a:rPr>
              <a:t>Vsak konflikt je problem, vsak problem pa ne vodi do konflikta, če ga pravočasno rešimo</a:t>
            </a:r>
          </a:p>
          <a:p>
            <a:pPr algn="just" eaLnBrk="1" hangingPunct="1">
              <a:lnSpc>
                <a:spcPct val="90000"/>
              </a:lnSpc>
              <a:buFont typeface="Wingdings" pitchFamily="2" charset="2"/>
              <a:buNone/>
            </a:pPr>
            <a:r>
              <a:rPr lang="sl-SI" altLang="sl-SI">
                <a:latin typeface="Times New Roman" pitchFamily="18" charset="0"/>
                <a:cs typeface="Times New Roman" pitchFamily="18" charset="0"/>
              </a:rPr>
              <a:t> </a:t>
            </a:r>
          </a:p>
          <a:p>
            <a:pPr eaLnBrk="1" hangingPunct="1">
              <a:lnSpc>
                <a:spcPct val="90000"/>
              </a:lnSpc>
            </a:pPr>
            <a:r>
              <a:rPr lang="sl-SI" altLang="sl-SI">
                <a:latin typeface="Times New Roman" pitchFamily="18" charset="0"/>
                <a:cs typeface="Times New Roman" pitchFamily="18" charset="0"/>
              </a:rPr>
              <a:t>konflikt je problem, ki ga nismo pravočasno ali uspešno rešili</a:t>
            </a:r>
            <a:r>
              <a:rPr lang="sl-SI" altLang="sl-SI">
                <a:latin typeface="Times New Roman" pitchFamily="18" charset="0"/>
              </a:rPr>
              <a:t> </a:t>
            </a:r>
            <a:endParaRPr lang="en-US" altLang="sl-SI">
              <a:latin typeface="Times New Roman" pitchFamily="18" charset="0"/>
            </a:endParaRPr>
          </a:p>
        </p:txBody>
      </p:sp>
      <p:sp>
        <p:nvSpPr>
          <p:cNvPr id="45061" name="Rectangle 5"/>
          <p:cNvSpPr>
            <a:spLocks noGrp="1" noChangeArrowheads="1"/>
          </p:cNvSpPr>
          <p:nvPr>
            <p:ph sz="half" idx="2"/>
          </p:nvPr>
        </p:nvSpPr>
        <p:spPr>
          <a:xfrm>
            <a:off x="2438400" y="4800600"/>
            <a:ext cx="7772400" cy="2057400"/>
          </a:xfrm>
        </p:spPr>
        <p:txBody>
          <a:bodyPr/>
          <a:lstStyle/>
          <a:p>
            <a:pPr eaLnBrk="1" hangingPunct="1"/>
            <a:r>
              <a:rPr lang="sl-SI" altLang="sl-SI">
                <a:solidFill>
                  <a:srgbClr val="CCFFCC"/>
                </a:solidFill>
                <a:latin typeface="Comic Sans MS" pitchFamily="66" charset="0"/>
              </a:rPr>
              <a:t> </a:t>
            </a:r>
            <a:r>
              <a:rPr lang="sl-SI" altLang="sl-SI">
                <a:latin typeface="Times New Roman" pitchFamily="18" charset="0"/>
                <a:cs typeface="Times New Roman" pitchFamily="18" charset="0"/>
              </a:rPr>
              <a:t>Največkrat so </a:t>
            </a:r>
            <a:r>
              <a:rPr lang="sl-SI" altLang="sl-SI">
                <a:latin typeface="Times New Roman" pitchFamily="18" charset="0"/>
              </a:rPr>
              <a:t>konflikti </a:t>
            </a:r>
            <a:r>
              <a:rPr lang="sl-SI" altLang="sl-SI">
                <a:latin typeface="Times New Roman" pitchFamily="18" charset="0"/>
                <a:cs typeface="Times New Roman" pitchFamily="18" charset="0"/>
              </a:rPr>
              <a:t>posledica nerazumevanja različnosti ljudi in njihovih pogledov na iste stvari</a:t>
            </a:r>
            <a:r>
              <a:rPr lang="sl-SI" altLang="sl-SI">
                <a:solidFill>
                  <a:srgbClr val="CCFFCC"/>
                </a:solidFill>
                <a:latin typeface="Comic Sans MS" pitchFamily="66" charset="0"/>
              </a:rPr>
              <a:t> </a:t>
            </a:r>
            <a:endParaRPr lang="sl-SI" altLang="sl-SI">
              <a:solidFill>
                <a:srgbClr val="CCFFCC"/>
              </a:solidFill>
              <a:latin typeface="Comic Sans MS" pitchFamily="66" charset="0"/>
              <a:cs typeface="Times New Roman" pitchFamily="18" charset="0"/>
            </a:endParaRPr>
          </a:p>
          <a:p>
            <a:pPr algn="just" eaLnBrk="1" hangingPunct="1"/>
            <a:endParaRPr lang="sl-SI" altLang="sl-SI">
              <a:solidFill>
                <a:srgbClr val="CCFFCC"/>
              </a:solidFill>
              <a:latin typeface="Comic Sans MS" pitchFamily="66" charset="0"/>
            </a:endParaRPr>
          </a:p>
        </p:txBody>
      </p:sp>
    </p:spTree>
    <p:extLst>
      <p:ext uri="{BB962C8B-B14F-4D97-AF65-F5344CB8AC3E}">
        <p14:creationId xmlns:p14="http://schemas.microsoft.com/office/powerpoint/2010/main" val="11574557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blackWhite">
          <a:xfrm>
            <a:off x="1676400" y="2667000"/>
            <a:ext cx="8839200" cy="41910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sl-SI">
              <a:solidFill>
                <a:srgbClr val="000000"/>
              </a:solidFill>
            </a:endParaRPr>
          </a:p>
        </p:txBody>
      </p:sp>
      <p:sp>
        <p:nvSpPr>
          <p:cNvPr id="46083" name="Rectangle 3"/>
          <p:cNvSpPr>
            <a:spLocks noGrp="1" noChangeArrowheads="1"/>
          </p:cNvSpPr>
          <p:nvPr>
            <p:ph type="title"/>
          </p:nvPr>
        </p:nvSpPr>
        <p:spPr>
          <a:xfrm>
            <a:off x="1774826" y="0"/>
            <a:ext cx="8520113" cy="1371600"/>
          </a:xfrm>
        </p:spPr>
        <p:txBody>
          <a:bodyPr/>
          <a:lstStyle/>
          <a:p>
            <a:pPr algn="ctr" eaLnBrk="1" hangingPunct="1"/>
            <a:r>
              <a:rPr lang="sl-SI" altLang="sl-SI" smtClean="0">
                <a:latin typeface="Times New Roman" pitchFamily="18" charset="0"/>
                <a:cs typeface="Times New Roman" pitchFamily="18" charset="0"/>
              </a:rPr>
              <a:t>Odnos med konfliktom in problemom</a:t>
            </a:r>
            <a:r>
              <a:rPr lang="sl-SI" altLang="sl-SI" smtClean="0">
                <a:latin typeface="Comic Sans MS" pitchFamily="66" charset="0"/>
              </a:rPr>
              <a:t> </a:t>
            </a:r>
            <a:endParaRPr lang="en-US" altLang="sl-SI" smtClean="0">
              <a:latin typeface="Comic Sans MS" pitchFamily="66" charset="0"/>
            </a:endParaRPr>
          </a:p>
        </p:txBody>
      </p:sp>
      <p:sp>
        <p:nvSpPr>
          <p:cNvPr id="46084" name="Rectangle 4"/>
          <p:cNvSpPr>
            <a:spLocks noGrp="1" noChangeArrowheads="1"/>
          </p:cNvSpPr>
          <p:nvPr>
            <p:ph type="body" sz="half" idx="1"/>
          </p:nvPr>
        </p:nvSpPr>
        <p:spPr>
          <a:xfrm>
            <a:off x="2667000" y="1600200"/>
            <a:ext cx="7848600" cy="1790700"/>
          </a:xfrm>
        </p:spPr>
        <p:txBody>
          <a:bodyPr/>
          <a:lstStyle/>
          <a:p>
            <a:pPr eaLnBrk="1" hangingPunct="1"/>
            <a:r>
              <a:rPr lang="sl-SI" altLang="sl-SI" smtClean="0">
                <a:solidFill>
                  <a:srgbClr val="FFFFCC"/>
                </a:solidFill>
                <a:latin typeface="Comic Sans MS" pitchFamily="66" charset="0"/>
              </a:rPr>
              <a:t> </a:t>
            </a:r>
            <a:r>
              <a:rPr lang="sl-SI" altLang="sl-SI" smtClean="0">
                <a:latin typeface="Times New Roman" pitchFamily="18" charset="0"/>
                <a:cs typeface="Times New Roman" pitchFamily="18" charset="0"/>
              </a:rPr>
              <a:t>Konflikti imajo tudi pozitivne lastnosti</a:t>
            </a:r>
            <a:r>
              <a:rPr lang="sl-SI" altLang="sl-SI" smtClean="0">
                <a:latin typeface="Times New Roman" pitchFamily="18" charset="0"/>
              </a:rPr>
              <a:t> </a:t>
            </a:r>
            <a:endParaRPr lang="en-US" altLang="sl-SI" smtClean="0">
              <a:latin typeface="Times New Roman" pitchFamily="18" charset="0"/>
            </a:endParaRPr>
          </a:p>
        </p:txBody>
      </p:sp>
      <p:sp>
        <p:nvSpPr>
          <p:cNvPr id="46085" name="Rectangle 5"/>
          <p:cNvSpPr>
            <a:spLocks noGrp="1" noChangeArrowheads="1"/>
          </p:cNvSpPr>
          <p:nvPr>
            <p:ph sz="half" idx="2"/>
          </p:nvPr>
        </p:nvSpPr>
        <p:spPr>
          <a:xfrm>
            <a:off x="1752600" y="2667000"/>
            <a:ext cx="8458200" cy="4191000"/>
          </a:xfrm>
        </p:spPr>
        <p:txBody>
          <a:bodyPr/>
          <a:lstStyle/>
          <a:p>
            <a:pPr eaLnBrk="1" hangingPunct="1"/>
            <a:r>
              <a:rPr lang="sl-SI" altLang="sl-SI">
                <a:solidFill>
                  <a:srgbClr val="CCFFCC"/>
                </a:solidFill>
                <a:latin typeface="Comic Sans MS" pitchFamily="66" charset="0"/>
              </a:rPr>
              <a:t> </a:t>
            </a:r>
            <a:r>
              <a:rPr lang="sl-SI" altLang="sl-SI">
                <a:solidFill>
                  <a:srgbClr val="CCFFCC"/>
                </a:solidFill>
                <a:latin typeface="Comic Sans MS" pitchFamily="66" charset="0"/>
                <a:cs typeface="Times New Roman" pitchFamily="18" charset="0"/>
              </a:rPr>
              <a:t> </a:t>
            </a:r>
            <a:r>
              <a:rPr lang="sl-SI" altLang="sl-SI">
                <a:latin typeface="Times New Roman" pitchFamily="18" charset="0"/>
                <a:cs typeface="Times New Roman" pitchFamily="18" charset="0"/>
              </a:rPr>
              <a:t>kažejo na probleme, ki nam prinašajo določeno spremembo</a:t>
            </a:r>
          </a:p>
          <a:p>
            <a:pPr algn="just" eaLnBrk="1" hangingPunct="1"/>
            <a:r>
              <a:rPr lang="sl-SI" altLang="sl-SI">
                <a:latin typeface="Times New Roman" pitchFamily="18" charset="0"/>
                <a:cs typeface="Times New Roman" pitchFamily="18" charset="0"/>
              </a:rPr>
              <a:t>zahtevajo rešitve – zato ob konfliktih iščemo rešitve, ne pa kako bi se jim izognili</a:t>
            </a:r>
          </a:p>
          <a:p>
            <a:pPr eaLnBrk="1" hangingPunct="1"/>
            <a:r>
              <a:rPr lang="sl-SI" altLang="sl-SI">
                <a:latin typeface="Times New Roman" pitchFamily="18" charset="0"/>
                <a:cs typeface="Times New Roman" pitchFamily="18" charset="0"/>
              </a:rPr>
              <a:t>nastanejo zaradi različnih interesov, ki jih na ta način spoznamo in lahko izberemo najboljšega</a:t>
            </a:r>
            <a:r>
              <a:rPr lang="sl-SI" altLang="sl-SI">
                <a:latin typeface="Times New Roman" pitchFamily="18" charset="0"/>
              </a:rPr>
              <a:t> </a:t>
            </a:r>
          </a:p>
          <a:p>
            <a:pPr eaLnBrk="1" hangingPunct="1"/>
            <a:r>
              <a:rPr lang="sl-SI" altLang="sl-SI">
                <a:latin typeface="Times New Roman" pitchFamily="18" charset="0"/>
                <a:cs typeface="Times New Roman" pitchFamily="18" charset="0"/>
              </a:rPr>
              <a:t>so vir sprememb in s tem napredka</a:t>
            </a:r>
            <a:endParaRPr lang="sl-SI" altLang="sl-SI">
              <a:latin typeface="Times New Roman" pitchFamily="18" charset="0"/>
            </a:endParaRPr>
          </a:p>
          <a:p>
            <a:pPr eaLnBrk="1" hangingPunct="1"/>
            <a:r>
              <a:rPr lang="sl-SI" altLang="sl-SI">
                <a:latin typeface="Times New Roman" pitchFamily="18" charset="0"/>
                <a:cs typeface="Times New Roman" pitchFamily="18" charset="0"/>
              </a:rPr>
              <a:t>povežejo skupino in utrdijo medsebojne odnose</a:t>
            </a:r>
            <a:endParaRPr lang="sl-SI" altLang="sl-SI">
              <a:latin typeface="Times New Roman" pitchFamily="18" charset="0"/>
            </a:endParaRPr>
          </a:p>
        </p:txBody>
      </p:sp>
    </p:spTree>
    <p:extLst>
      <p:ext uri="{BB962C8B-B14F-4D97-AF65-F5344CB8AC3E}">
        <p14:creationId xmlns:p14="http://schemas.microsoft.com/office/powerpoint/2010/main" val="62243663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971800" y="0"/>
            <a:ext cx="7467600" cy="1371600"/>
          </a:xfrm>
        </p:spPr>
        <p:txBody>
          <a:bodyPr/>
          <a:lstStyle/>
          <a:p>
            <a:pPr algn="ctr" eaLnBrk="1" hangingPunct="1"/>
            <a:r>
              <a:rPr lang="sl-SI" altLang="sl-SI" b="1" smtClean="0">
                <a:latin typeface="Times New Roman" pitchFamily="18" charset="0"/>
                <a:cs typeface="Times New Roman" pitchFamily="18" charset="0"/>
              </a:rPr>
              <a:t>Reševanje konfliktov</a:t>
            </a:r>
            <a:r>
              <a:rPr lang="sl-SI" altLang="sl-SI" smtClean="0">
                <a:latin typeface="Comic Sans MS" pitchFamily="66" charset="0"/>
              </a:rPr>
              <a:t> </a:t>
            </a:r>
            <a:endParaRPr lang="en-US" altLang="sl-SI" smtClean="0">
              <a:latin typeface="Comic Sans MS" pitchFamily="66" charset="0"/>
            </a:endParaRPr>
          </a:p>
        </p:txBody>
      </p:sp>
      <p:sp>
        <p:nvSpPr>
          <p:cNvPr id="47107" name="Rectangle 3"/>
          <p:cNvSpPr>
            <a:spLocks noGrp="1" noChangeArrowheads="1"/>
          </p:cNvSpPr>
          <p:nvPr>
            <p:ph type="body" sz="half" idx="1"/>
          </p:nvPr>
        </p:nvSpPr>
        <p:spPr>
          <a:xfrm>
            <a:off x="2667000" y="1600200"/>
            <a:ext cx="7848600" cy="1790700"/>
          </a:xfrm>
        </p:spPr>
        <p:txBody>
          <a:bodyPr>
            <a:normAutofit fontScale="55000" lnSpcReduction="20000"/>
          </a:bodyPr>
          <a:lstStyle/>
          <a:p>
            <a:pPr marL="533400" indent="-533400" algn="just">
              <a:buFont typeface="Wingdings" pitchFamily="2" charset="2"/>
              <a:buAutoNum type="arabicPeriod"/>
            </a:pPr>
            <a:r>
              <a:rPr lang="sl-SI" altLang="sl-SI">
                <a:latin typeface="Times New Roman" pitchFamily="18" charset="0"/>
              </a:rPr>
              <a:t>Prepoznanje in opredelitev problema – opis –Kaj je problem?</a:t>
            </a:r>
          </a:p>
          <a:p>
            <a:pPr marL="533400" indent="-533400">
              <a:buFont typeface="Wingdings" pitchFamily="2" charset="2"/>
              <a:buAutoNum type="arabicPeriod"/>
            </a:pPr>
            <a:r>
              <a:rPr lang="sl-SI" altLang="sl-SI">
                <a:latin typeface="Times New Roman" pitchFamily="18" charset="0"/>
              </a:rPr>
              <a:t> </a:t>
            </a:r>
            <a:r>
              <a:rPr lang="sl-SI" altLang="sl-SI">
                <a:latin typeface="Times New Roman" pitchFamily="18" charset="0"/>
                <a:cs typeface="Times New Roman" pitchFamily="18" charset="0"/>
              </a:rPr>
              <a:t>Zbiranje možnih rešitev – Kaj lahko storimo?</a:t>
            </a:r>
            <a:r>
              <a:rPr lang="sl-SI" altLang="sl-SI">
                <a:latin typeface="Times New Roman" pitchFamily="18" charset="0"/>
              </a:rPr>
              <a:t> </a:t>
            </a:r>
          </a:p>
          <a:p>
            <a:pPr marL="533400" indent="-533400">
              <a:buFont typeface="Wingdings" pitchFamily="2" charset="2"/>
              <a:buAutoNum type="arabicPeriod"/>
            </a:pPr>
            <a:r>
              <a:rPr lang="sl-SI" altLang="sl-SI">
                <a:latin typeface="Times New Roman" pitchFamily="18" charset="0"/>
                <a:cs typeface="Times New Roman" pitchFamily="18" charset="0"/>
              </a:rPr>
              <a:t>Kritično presojanje predlogov – Katera rešitev je najboljša?</a:t>
            </a:r>
            <a:r>
              <a:rPr lang="sl-SI" altLang="sl-SI">
                <a:latin typeface="Times New Roman" pitchFamily="18" charset="0"/>
              </a:rPr>
              <a:t> </a:t>
            </a:r>
          </a:p>
          <a:p>
            <a:pPr marL="533400" indent="-533400">
              <a:buFont typeface="Wingdings" pitchFamily="2" charset="2"/>
              <a:buAutoNum type="arabicPeriod"/>
            </a:pPr>
            <a:r>
              <a:rPr lang="sl-SI" altLang="sl-SI">
                <a:latin typeface="Times New Roman" pitchFamily="18" charset="0"/>
                <a:cs typeface="Times New Roman" pitchFamily="18" charset="0"/>
              </a:rPr>
              <a:t>Odločanje za najbolj sprejemljivo rešitev – izbira možnosti.</a:t>
            </a:r>
            <a:r>
              <a:rPr lang="sl-SI" altLang="sl-SI">
                <a:latin typeface="Times New Roman" pitchFamily="18" charset="0"/>
              </a:rPr>
              <a:t> </a:t>
            </a:r>
          </a:p>
          <a:p>
            <a:pPr marL="533400" indent="-533400">
              <a:buFont typeface="Wingdings" pitchFamily="2" charset="2"/>
              <a:buAutoNum type="arabicPeriod"/>
            </a:pPr>
            <a:r>
              <a:rPr lang="sl-SI" altLang="sl-SI">
                <a:latin typeface="Times New Roman" pitchFamily="18" charset="0"/>
                <a:cs typeface="Times New Roman" pitchFamily="18" charset="0"/>
              </a:rPr>
              <a:t>Iskanje načina izvedbe – Kako bomo uresničili rešitev?</a:t>
            </a:r>
            <a:endParaRPr lang="sl-SI" altLang="sl-SI">
              <a:latin typeface="Times New Roman" pitchFamily="18" charset="0"/>
            </a:endParaRPr>
          </a:p>
          <a:p>
            <a:pPr marL="533400" indent="-533400">
              <a:buFont typeface="Wingdings" pitchFamily="2" charset="2"/>
              <a:buAutoNum type="arabicPeriod"/>
            </a:pPr>
            <a:r>
              <a:rPr lang="sl-SI" altLang="sl-SI">
                <a:latin typeface="Times New Roman" pitchFamily="18" charset="0"/>
                <a:cs typeface="Times New Roman" pitchFamily="18" charset="0"/>
              </a:rPr>
              <a:t>Pregled uspešnosti izbrane rešitve</a:t>
            </a:r>
            <a:r>
              <a:rPr lang="sl-SI" altLang="sl-SI">
                <a:solidFill>
                  <a:srgbClr val="FFFFCC"/>
                </a:solidFill>
                <a:latin typeface="Comic Sans MS" pitchFamily="66" charset="0"/>
                <a:cs typeface="Times New Roman" pitchFamily="18" charset="0"/>
              </a:rPr>
              <a:t> </a:t>
            </a:r>
            <a:endParaRPr lang="sl-SI" altLang="sl-SI">
              <a:solidFill>
                <a:srgbClr val="FFFFCC"/>
              </a:solidFill>
              <a:latin typeface="Comic Sans MS" pitchFamily="66" charset="0"/>
            </a:endParaRPr>
          </a:p>
          <a:p>
            <a:pPr marL="533400" indent="-533400">
              <a:buFont typeface="Wingdings" pitchFamily="2" charset="2"/>
              <a:buAutoNum type="arabicPeriod"/>
            </a:pPr>
            <a:endParaRPr lang="en-US" altLang="sl-SI">
              <a:solidFill>
                <a:srgbClr val="FFFFCC"/>
              </a:solidFill>
              <a:latin typeface="Comic Sans MS" pitchFamily="66" charset="0"/>
            </a:endParaRPr>
          </a:p>
        </p:txBody>
      </p:sp>
    </p:spTree>
    <p:extLst>
      <p:ext uri="{BB962C8B-B14F-4D97-AF65-F5344CB8AC3E}">
        <p14:creationId xmlns:p14="http://schemas.microsoft.com/office/powerpoint/2010/main" val="492632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eaLnBrk="1" hangingPunct="1"/>
            <a:r>
              <a:rPr lang="sl-SI" altLang="sl-SI" sz="3400" b="1">
                <a:latin typeface="Times New Roman" pitchFamily="18" charset="0"/>
              </a:rPr>
              <a:t>ORGANIZIRANJE  DELA</a:t>
            </a:r>
            <a:endParaRPr lang="en-US" altLang="sl-SI" sz="3400" b="1">
              <a:latin typeface="Times New Roman" pitchFamily="18" charset="0"/>
            </a:endParaRPr>
          </a:p>
        </p:txBody>
      </p:sp>
      <p:sp>
        <p:nvSpPr>
          <p:cNvPr id="17411"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22533" name="Rectangle 5"/>
          <p:cNvSpPr>
            <a:spLocks noChangeArrowheads="1"/>
          </p:cNvSpPr>
          <p:nvPr/>
        </p:nvSpPr>
        <p:spPr bwMode="blackWhite">
          <a:xfrm>
            <a:off x="2819400" y="1676400"/>
            <a:ext cx="7848600" cy="50292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kumimoji="1" lang="sl-SI" altLang="sl-SI" sz="2000" b="1">
                <a:solidFill>
                  <a:srgbClr val="000000"/>
                </a:solidFill>
                <a:latin typeface="Times New Roman" pitchFamily="18" charset="0"/>
              </a:rPr>
              <a:t>Postaviti jasne cilje!</a:t>
            </a:r>
          </a:p>
          <a:p>
            <a:pPr fontAlgn="base">
              <a:spcBef>
                <a:spcPct val="0"/>
              </a:spcBef>
              <a:spcAft>
                <a:spcPct val="0"/>
              </a:spcAft>
              <a:defRPr/>
            </a:pPr>
            <a:endParaRPr kumimoji="1" lang="sl-SI" altLang="sl-SI" sz="2000" b="1">
              <a:solidFill>
                <a:srgbClr val="000000"/>
              </a:solidFill>
              <a:latin typeface="Times New Roman" pitchFamily="18" charset="0"/>
            </a:endParaRPr>
          </a:p>
          <a:p>
            <a:pPr algn="ctr" fontAlgn="base">
              <a:spcBef>
                <a:spcPct val="0"/>
              </a:spcBef>
              <a:spcAft>
                <a:spcPct val="0"/>
              </a:spcAft>
              <a:defRPr/>
            </a:pPr>
            <a:endParaRPr kumimoji="1" lang="sl-SI" altLang="sl-SI" sz="2400">
              <a:solidFill>
                <a:srgbClr val="CCFFCC"/>
              </a:solidFill>
              <a:latin typeface="Comic Sans MS" pitchFamily="66" charset="0"/>
            </a:endParaRPr>
          </a:p>
          <a:p>
            <a:pPr fontAlgn="base">
              <a:spcBef>
                <a:spcPct val="0"/>
              </a:spcBef>
              <a:spcAft>
                <a:spcPct val="0"/>
              </a:spcAft>
              <a:defRPr/>
            </a:pPr>
            <a:endParaRPr kumimoji="1" lang="sl-SI" altLang="sl-SI" sz="2400">
              <a:solidFill>
                <a:srgbClr val="CCFFCC"/>
              </a:solidFill>
              <a:latin typeface="Comic Sans MS" pitchFamily="66" charset="0"/>
            </a:endParaRPr>
          </a:p>
          <a:p>
            <a:pPr fontAlgn="base">
              <a:spcBef>
                <a:spcPct val="0"/>
              </a:spcBef>
              <a:spcAft>
                <a:spcPct val="0"/>
              </a:spcAft>
              <a:defRPr/>
            </a:pPr>
            <a:endParaRPr kumimoji="1" lang="sl-SI" altLang="sl-SI" sz="2000">
              <a:solidFill>
                <a:srgbClr val="CCFFCC"/>
              </a:solidFill>
              <a:latin typeface="Comic Sans MS" pitchFamily="66" charset="0"/>
            </a:endParaRPr>
          </a:p>
          <a:p>
            <a:pPr fontAlgn="base">
              <a:spcBef>
                <a:spcPct val="0"/>
              </a:spcBef>
              <a:spcAft>
                <a:spcPct val="0"/>
              </a:spcAft>
              <a:defRPr/>
            </a:pPr>
            <a:endParaRPr kumimoji="1" lang="sl-SI" altLang="sl-SI" sz="2000">
              <a:solidFill>
                <a:srgbClr val="CCFFCC"/>
              </a:solidFill>
              <a:latin typeface="Comic Sans MS" pitchFamily="66" charset="0"/>
            </a:endParaRPr>
          </a:p>
          <a:p>
            <a:pPr fontAlgn="base">
              <a:spcBef>
                <a:spcPct val="0"/>
              </a:spcBef>
              <a:spcAft>
                <a:spcPct val="0"/>
              </a:spcAft>
              <a:defRPr/>
            </a:pPr>
            <a:endParaRPr kumimoji="1" lang="sl-SI" altLang="sl-SI" sz="2000">
              <a:solidFill>
                <a:srgbClr val="CCFFCC"/>
              </a:solidFill>
              <a:latin typeface="Comic Sans MS" pitchFamily="66" charset="0"/>
            </a:endParaRPr>
          </a:p>
        </p:txBody>
      </p:sp>
      <p:pic>
        <p:nvPicPr>
          <p:cNvPr id="17413" name="Picture 6" descr="msotw9_tem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133601"/>
            <a:ext cx="7086600" cy="4481513"/>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57920357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blackWhite">
          <a:xfrm>
            <a:off x="2362200" y="4267200"/>
            <a:ext cx="8153400" cy="2590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sl-SI">
              <a:solidFill>
                <a:srgbClr val="000000"/>
              </a:solidFill>
            </a:endParaRPr>
          </a:p>
        </p:txBody>
      </p:sp>
      <p:sp>
        <p:nvSpPr>
          <p:cNvPr id="48131" name="Rectangle 3"/>
          <p:cNvSpPr>
            <a:spLocks noGrp="1" noChangeArrowheads="1"/>
          </p:cNvSpPr>
          <p:nvPr>
            <p:ph type="title"/>
          </p:nvPr>
        </p:nvSpPr>
        <p:spPr>
          <a:xfrm>
            <a:off x="2279650" y="0"/>
            <a:ext cx="7467600" cy="1371600"/>
          </a:xfrm>
        </p:spPr>
        <p:txBody>
          <a:bodyPr/>
          <a:lstStyle/>
          <a:p>
            <a:pPr algn="ctr" eaLnBrk="1" hangingPunct="1"/>
            <a:r>
              <a:rPr lang="sl-SI" altLang="sl-SI" smtClean="0">
                <a:latin typeface="Times New Roman" pitchFamily="18" charset="0"/>
                <a:cs typeface="Times New Roman" pitchFamily="18" charset="0"/>
              </a:rPr>
              <a:t>ORGANIZACIJSKA KULTURA</a:t>
            </a:r>
            <a:r>
              <a:rPr lang="sl-SI" altLang="sl-SI" smtClean="0">
                <a:latin typeface="Comic Sans MS" pitchFamily="66" charset="0"/>
              </a:rPr>
              <a:t> </a:t>
            </a:r>
            <a:endParaRPr lang="en-US" altLang="sl-SI" smtClean="0">
              <a:latin typeface="Comic Sans MS" pitchFamily="66" charset="0"/>
            </a:endParaRPr>
          </a:p>
        </p:txBody>
      </p:sp>
      <p:sp>
        <p:nvSpPr>
          <p:cNvPr id="48132" name="Rectangle 4"/>
          <p:cNvSpPr>
            <a:spLocks noGrp="1" noChangeArrowheads="1"/>
          </p:cNvSpPr>
          <p:nvPr>
            <p:ph type="body" sz="half" idx="1"/>
          </p:nvPr>
        </p:nvSpPr>
        <p:spPr>
          <a:xfrm>
            <a:off x="1919288" y="1412875"/>
            <a:ext cx="7924800" cy="2286000"/>
          </a:xfrm>
        </p:spPr>
        <p:txBody>
          <a:bodyPr/>
          <a:lstStyle/>
          <a:p>
            <a:pPr eaLnBrk="1" hangingPunct="1"/>
            <a:r>
              <a:rPr lang="sl-SI" altLang="sl-SI" smtClean="0">
                <a:latin typeface="Times New Roman" pitchFamily="18" charset="0"/>
              </a:rPr>
              <a:t> </a:t>
            </a:r>
            <a:r>
              <a:rPr lang="sl-SI" altLang="sl-SI" b="1">
                <a:latin typeface="Times New Roman" pitchFamily="18" charset="0"/>
                <a:cs typeface="Times New Roman" pitchFamily="18" charset="0"/>
              </a:rPr>
              <a:t>Organizacijska kultura je skupek vrednot, vedenjskih norm, obnašanj kot vzorcev vedenja, ki usmerjajo medsebojne stike med sodelavci in njihovo prizadevanje za dobro delo</a:t>
            </a:r>
            <a:r>
              <a:rPr lang="sl-SI" altLang="sl-SI" b="1">
                <a:latin typeface="Times New Roman" pitchFamily="18" charset="0"/>
              </a:rPr>
              <a:t> </a:t>
            </a:r>
            <a:endParaRPr lang="en-US" altLang="sl-SI" b="1">
              <a:latin typeface="Times New Roman" pitchFamily="18" charset="0"/>
            </a:endParaRPr>
          </a:p>
        </p:txBody>
      </p:sp>
      <p:pic>
        <p:nvPicPr>
          <p:cNvPr id="48133" name="Picture 6" descr="j015705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3248026"/>
            <a:ext cx="3657600"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168853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blackWhite">
          <a:xfrm>
            <a:off x="2362200" y="4267200"/>
            <a:ext cx="8153400" cy="2590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sl-SI">
              <a:solidFill>
                <a:srgbClr val="000000"/>
              </a:solidFill>
            </a:endParaRPr>
          </a:p>
        </p:txBody>
      </p:sp>
      <p:sp>
        <p:nvSpPr>
          <p:cNvPr id="49155" name="Rectangle 3"/>
          <p:cNvSpPr>
            <a:spLocks noGrp="1" noChangeArrowheads="1"/>
          </p:cNvSpPr>
          <p:nvPr>
            <p:ph type="title"/>
          </p:nvPr>
        </p:nvSpPr>
        <p:spPr>
          <a:xfrm>
            <a:off x="2279650" y="0"/>
            <a:ext cx="7467600" cy="1371600"/>
          </a:xfrm>
        </p:spPr>
        <p:txBody>
          <a:bodyPr/>
          <a:lstStyle/>
          <a:p>
            <a:pPr algn="ctr" eaLnBrk="1" hangingPunct="1"/>
            <a:r>
              <a:rPr lang="sl-SI" altLang="sl-SI" b="1" smtClean="0">
                <a:latin typeface="Times New Roman" pitchFamily="18" charset="0"/>
                <a:cs typeface="Times New Roman" pitchFamily="18" charset="0"/>
              </a:rPr>
              <a:t>Sestavine organizacijske kulture</a:t>
            </a:r>
            <a:r>
              <a:rPr lang="sl-SI" altLang="sl-SI" smtClean="0">
                <a:latin typeface="Comic Sans MS" pitchFamily="66" charset="0"/>
              </a:rPr>
              <a:t> </a:t>
            </a:r>
            <a:endParaRPr lang="en-US" altLang="sl-SI" smtClean="0">
              <a:latin typeface="Comic Sans MS" pitchFamily="66" charset="0"/>
            </a:endParaRPr>
          </a:p>
        </p:txBody>
      </p:sp>
      <p:sp>
        <p:nvSpPr>
          <p:cNvPr id="49156" name="Rectangle 4"/>
          <p:cNvSpPr>
            <a:spLocks noGrp="1" noChangeArrowheads="1"/>
          </p:cNvSpPr>
          <p:nvPr>
            <p:ph type="body" sz="half" idx="1"/>
          </p:nvPr>
        </p:nvSpPr>
        <p:spPr>
          <a:xfrm>
            <a:off x="2279650" y="1484313"/>
            <a:ext cx="7848600" cy="1790700"/>
          </a:xfrm>
        </p:spPr>
        <p:txBody>
          <a:bodyPr>
            <a:normAutofit fontScale="55000" lnSpcReduction="20000"/>
          </a:bodyPr>
          <a:lstStyle/>
          <a:p>
            <a:pPr eaLnBrk="1" hangingPunct="1">
              <a:lnSpc>
                <a:spcPct val="90000"/>
              </a:lnSpc>
            </a:pPr>
            <a:r>
              <a:rPr lang="sl-SI" altLang="sl-SI">
                <a:latin typeface="Times New Roman" pitchFamily="18" charset="0"/>
              </a:rPr>
              <a:t> </a:t>
            </a:r>
            <a:r>
              <a:rPr lang="sl-SI" altLang="sl-SI" u="sng">
                <a:latin typeface="Times New Roman" pitchFamily="18" charset="0"/>
                <a:cs typeface="Times New Roman" pitchFamily="18" charset="0"/>
              </a:rPr>
              <a:t>Vrednote in norme</a:t>
            </a:r>
            <a:r>
              <a:rPr lang="sl-SI" altLang="sl-SI">
                <a:latin typeface="Times New Roman" pitchFamily="18" charset="0"/>
                <a:cs typeface="Times New Roman" pitchFamily="18" charset="0"/>
              </a:rPr>
              <a:t> </a:t>
            </a:r>
            <a:endParaRPr lang="sl-SI" altLang="sl-SI">
              <a:latin typeface="Times New Roman" pitchFamily="18" charset="0"/>
            </a:endParaRPr>
          </a:p>
          <a:p>
            <a:pPr eaLnBrk="1" hangingPunct="1">
              <a:lnSpc>
                <a:spcPct val="90000"/>
              </a:lnSpc>
            </a:pPr>
            <a:r>
              <a:rPr lang="sl-SI" altLang="sl-SI" u="sng">
                <a:latin typeface="Times New Roman" pitchFamily="18" charset="0"/>
                <a:cs typeface="Times New Roman" pitchFamily="18" charset="0"/>
              </a:rPr>
              <a:t>Tipični obrazci vedenja</a:t>
            </a:r>
            <a:r>
              <a:rPr lang="sl-SI" altLang="sl-SI">
                <a:latin typeface="Times New Roman" pitchFamily="18" charset="0"/>
                <a:cs typeface="Times New Roman" pitchFamily="18" charset="0"/>
              </a:rPr>
              <a:t> </a:t>
            </a:r>
            <a:endParaRPr lang="sl-SI" altLang="sl-SI">
              <a:latin typeface="Times New Roman" pitchFamily="18" charset="0"/>
            </a:endParaRPr>
          </a:p>
          <a:p>
            <a:pPr eaLnBrk="1" hangingPunct="1">
              <a:lnSpc>
                <a:spcPct val="90000"/>
              </a:lnSpc>
            </a:pPr>
            <a:r>
              <a:rPr lang="sl-SI" altLang="sl-SI" u="sng">
                <a:latin typeface="Times New Roman" pitchFamily="18" charset="0"/>
                <a:cs typeface="Times New Roman" pitchFamily="18" charset="0"/>
              </a:rPr>
              <a:t>Vzorniki</a:t>
            </a:r>
            <a:r>
              <a:rPr lang="sl-SI" altLang="sl-SI">
                <a:latin typeface="Times New Roman" pitchFamily="18" charset="0"/>
                <a:cs typeface="Times New Roman" pitchFamily="18" charset="0"/>
              </a:rPr>
              <a:t> </a:t>
            </a:r>
            <a:endParaRPr lang="sl-SI" altLang="sl-SI">
              <a:latin typeface="Times New Roman" pitchFamily="18" charset="0"/>
            </a:endParaRPr>
          </a:p>
          <a:p>
            <a:pPr eaLnBrk="1" hangingPunct="1">
              <a:lnSpc>
                <a:spcPct val="90000"/>
              </a:lnSpc>
            </a:pPr>
            <a:r>
              <a:rPr lang="sl-SI" altLang="sl-SI" u="sng">
                <a:latin typeface="Times New Roman" pitchFamily="18" charset="0"/>
                <a:cs typeface="Times New Roman" pitchFamily="18" charset="0"/>
              </a:rPr>
              <a:t>Običaji in obredi</a:t>
            </a:r>
            <a:r>
              <a:rPr lang="sl-SI" altLang="sl-SI">
                <a:latin typeface="Times New Roman" pitchFamily="18" charset="0"/>
                <a:cs typeface="Times New Roman" pitchFamily="18" charset="0"/>
              </a:rPr>
              <a:t> </a:t>
            </a:r>
            <a:endParaRPr lang="sl-SI" altLang="sl-SI">
              <a:latin typeface="Times New Roman" pitchFamily="18" charset="0"/>
            </a:endParaRPr>
          </a:p>
          <a:p>
            <a:pPr eaLnBrk="1" hangingPunct="1">
              <a:lnSpc>
                <a:spcPct val="90000"/>
              </a:lnSpc>
            </a:pPr>
            <a:r>
              <a:rPr lang="sl-SI" altLang="sl-SI" u="sng">
                <a:latin typeface="Times New Roman" pitchFamily="18" charset="0"/>
                <a:cs typeface="Times New Roman" pitchFamily="18" charset="0"/>
              </a:rPr>
              <a:t>Komunikacije</a:t>
            </a:r>
            <a:r>
              <a:rPr lang="sl-SI" altLang="sl-SI">
                <a:latin typeface="Times New Roman" pitchFamily="18" charset="0"/>
                <a:cs typeface="Times New Roman" pitchFamily="18" charset="0"/>
              </a:rPr>
              <a:t> </a:t>
            </a:r>
            <a:endParaRPr lang="sl-SI" altLang="sl-SI">
              <a:latin typeface="Times New Roman" pitchFamily="18" charset="0"/>
            </a:endParaRPr>
          </a:p>
          <a:p>
            <a:pPr eaLnBrk="1" hangingPunct="1">
              <a:lnSpc>
                <a:spcPct val="90000"/>
              </a:lnSpc>
            </a:pPr>
            <a:r>
              <a:rPr lang="sl-SI" altLang="sl-SI" u="sng">
                <a:latin typeface="Times New Roman" pitchFamily="18" charset="0"/>
                <a:cs typeface="Times New Roman" pitchFamily="18" charset="0"/>
              </a:rPr>
              <a:t>Proizvod in storitve</a:t>
            </a:r>
            <a:r>
              <a:rPr lang="sl-SI" altLang="sl-SI">
                <a:latin typeface="Times New Roman" pitchFamily="18" charset="0"/>
                <a:cs typeface="Times New Roman" pitchFamily="18" charset="0"/>
              </a:rPr>
              <a:t> </a:t>
            </a:r>
            <a:endParaRPr lang="en-US" altLang="sl-SI">
              <a:latin typeface="Times New Roman" pitchFamily="18" charset="0"/>
            </a:endParaRPr>
          </a:p>
        </p:txBody>
      </p:sp>
      <p:sp>
        <p:nvSpPr>
          <p:cNvPr id="49157" name="Rectangle 5"/>
          <p:cNvSpPr>
            <a:spLocks noGrp="1" noChangeArrowheads="1"/>
          </p:cNvSpPr>
          <p:nvPr>
            <p:ph sz="half" idx="2"/>
          </p:nvPr>
        </p:nvSpPr>
        <p:spPr>
          <a:xfrm>
            <a:off x="2438400" y="4800600"/>
            <a:ext cx="7772400" cy="2057400"/>
          </a:xfrm>
        </p:spPr>
        <p:txBody>
          <a:bodyPr/>
          <a:lstStyle/>
          <a:p>
            <a:pPr eaLnBrk="1" hangingPunct="1">
              <a:buFont typeface="Wingdings" pitchFamily="2" charset="2"/>
              <a:buNone/>
            </a:pPr>
            <a:r>
              <a:rPr lang="sl-SI" altLang="sl-SI">
                <a:solidFill>
                  <a:srgbClr val="CCFFCC"/>
                </a:solidFill>
                <a:latin typeface="Comic Sans MS" pitchFamily="66" charset="0"/>
              </a:rPr>
              <a:t> </a:t>
            </a:r>
          </a:p>
        </p:txBody>
      </p:sp>
      <p:pic>
        <p:nvPicPr>
          <p:cNvPr id="49158" name="Picture 7" descr="j00872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1" y="4922838"/>
            <a:ext cx="4672013"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319424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847850" y="0"/>
            <a:ext cx="8591550" cy="1371600"/>
          </a:xfrm>
        </p:spPr>
        <p:txBody>
          <a:bodyPr/>
          <a:lstStyle/>
          <a:p>
            <a:pPr algn="ctr" eaLnBrk="1" hangingPunct="1"/>
            <a:r>
              <a:rPr lang="sl-SI" altLang="sl-SI" b="1" smtClean="0">
                <a:latin typeface="Times New Roman" pitchFamily="18" charset="0"/>
                <a:cs typeface="Times New Roman" pitchFamily="18" charset="0"/>
              </a:rPr>
              <a:t>Značilnosti organizacijske kulture</a:t>
            </a:r>
            <a:r>
              <a:rPr lang="sl-SI" altLang="sl-SI" smtClean="0">
                <a:latin typeface="Comic Sans MS" pitchFamily="66" charset="0"/>
              </a:rPr>
              <a:t> </a:t>
            </a:r>
            <a:endParaRPr lang="en-US" altLang="sl-SI" smtClean="0">
              <a:latin typeface="Comic Sans MS" pitchFamily="66" charset="0"/>
            </a:endParaRPr>
          </a:p>
        </p:txBody>
      </p:sp>
      <p:sp>
        <p:nvSpPr>
          <p:cNvPr id="50179" name="Rectangle 3"/>
          <p:cNvSpPr>
            <a:spLocks noGrp="1" noChangeArrowheads="1"/>
          </p:cNvSpPr>
          <p:nvPr>
            <p:ph type="body" sz="half" idx="1"/>
          </p:nvPr>
        </p:nvSpPr>
        <p:spPr>
          <a:xfrm>
            <a:off x="2208213" y="1341438"/>
            <a:ext cx="8077200" cy="5257800"/>
          </a:xfrm>
        </p:spPr>
        <p:txBody>
          <a:bodyPr/>
          <a:lstStyle/>
          <a:p>
            <a:pPr eaLnBrk="1" hangingPunct="1">
              <a:lnSpc>
                <a:spcPct val="90000"/>
              </a:lnSpc>
            </a:pPr>
            <a:r>
              <a:rPr lang="sl-SI" altLang="sl-SI" sz="2400">
                <a:latin typeface="Times New Roman" pitchFamily="18" charset="0"/>
              </a:rPr>
              <a:t> </a:t>
            </a:r>
            <a:r>
              <a:rPr lang="sl-SI" altLang="sl-SI" sz="2400">
                <a:latin typeface="Times New Roman" pitchFamily="18" charset="0"/>
                <a:cs typeface="Times New Roman" pitchFamily="18" charset="0"/>
              </a:rPr>
              <a:t>je socialna tvorba </a:t>
            </a:r>
            <a:endParaRPr lang="sl-SI" altLang="sl-SI" sz="2400">
              <a:latin typeface="Times New Roman" pitchFamily="18" charset="0"/>
            </a:endParaRPr>
          </a:p>
          <a:p>
            <a:pPr eaLnBrk="1" hangingPunct="1">
              <a:lnSpc>
                <a:spcPct val="90000"/>
              </a:lnSpc>
            </a:pPr>
            <a:r>
              <a:rPr lang="sl-SI" altLang="sl-SI" sz="2400">
                <a:latin typeface="Times New Roman" pitchFamily="18" charset="0"/>
                <a:cs typeface="Times New Roman" pitchFamily="18" charset="0"/>
              </a:rPr>
              <a:t>uravnava obnašanje članov </a:t>
            </a:r>
            <a:endParaRPr lang="sl-SI" altLang="sl-SI" sz="2400">
              <a:latin typeface="Times New Roman" pitchFamily="18" charset="0"/>
            </a:endParaRPr>
          </a:p>
          <a:p>
            <a:pPr eaLnBrk="1" hangingPunct="1">
              <a:lnSpc>
                <a:spcPct val="90000"/>
              </a:lnSpc>
            </a:pPr>
            <a:r>
              <a:rPr lang="sl-SI" altLang="sl-SI" sz="2400">
                <a:latin typeface="Times New Roman" pitchFamily="18" charset="0"/>
                <a:cs typeface="Times New Roman" pitchFamily="18" charset="0"/>
              </a:rPr>
              <a:t>je proizvod ljudi </a:t>
            </a:r>
            <a:endParaRPr lang="sl-SI" altLang="sl-SI" sz="2400">
              <a:latin typeface="Times New Roman" pitchFamily="18" charset="0"/>
            </a:endParaRPr>
          </a:p>
          <a:p>
            <a:pPr eaLnBrk="1" hangingPunct="1">
              <a:lnSpc>
                <a:spcPct val="90000"/>
              </a:lnSpc>
            </a:pPr>
            <a:r>
              <a:rPr lang="sl-SI" altLang="sl-SI" sz="2400">
                <a:latin typeface="Times New Roman" pitchFamily="18" charset="0"/>
                <a:cs typeface="Times New Roman" pitchFamily="18" charset="0"/>
              </a:rPr>
              <a:t>je splošno sprejeta – vsak član skupine jo mora sprejeti za svojo </a:t>
            </a:r>
            <a:endParaRPr lang="sl-SI" altLang="sl-SI" sz="2400">
              <a:latin typeface="Times New Roman" pitchFamily="18" charset="0"/>
            </a:endParaRPr>
          </a:p>
          <a:p>
            <a:pPr eaLnBrk="1" hangingPunct="1">
              <a:lnSpc>
                <a:spcPct val="90000"/>
              </a:lnSpc>
            </a:pPr>
            <a:r>
              <a:rPr lang="sl-SI" altLang="sl-SI" sz="2400">
                <a:latin typeface="Times New Roman" pitchFamily="18" charset="0"/>
                <a:cs typeface="Times New Roman" pitchFamily="18" charset="0"/>
              </a:rPr>
              <a:t>nastaja postopno </a:t>
            </a:r>
            <a:endParaRPr lang="sl-SI" altLang="sl-SI" sz="2400">
              <a:latin typeface="Times New Roman" pitchFamily="18" charset="0"/>
            </a:endParaRPr>
          </a:p>
          <a:p>
            <a:pPr eaLnBrk="1" hangingPunct="1">
              <a:lnSpc>
                <a:spcPct val="90000"/>
              </a:lnSpc>
            </a:pPr>
            <a:r>
              <a:rPr lang="sl-SI" altLang="sl-SI" sz="2400">
                <a:latin typeface="Times New Roman" pitchFamily="18" charset="0"/>
                <a:cs typeface="Times New Roman" pitchFamily="18" charset="0"/>
              </a:rPr>
              <a:t>se da naučiti </a:t>
            </a:r>
            <a:endParaRPr lang="sl-SI" altLang="sl-SI" sz="2400">
              <a:latin typeface="Times New Roman" pitchFamily="18" charset="0"/>
            </a:endParaRPr>
          </a:p>
          <a:p>
            <a:pPr eaLnBrk="1" hangingPunct="1">
              <a:lnSpc>
                <a:spcPct val="90000"/>
              </a:lnSpc>
            </a:pPr>
            <a:r>
              <a:rPr lang="sl-SI" altLang="sl-SI" sz="2400">
                <a:latin typeface="Times New Roman" pitchFamily="18" charset="0"/>
                <a:cs typeface="Times New Roman" pitchFamily="18" charset="0"/>
              </a:rPr>
              <a:t>Organizacijska kultura je prilagodljiva – preživijo le tisti deli kulture, ki so uspešni za reševanje problemov </a:t>
            </a:r>
            <a:endParaRPr lang="sl-SI" altLang="sl-SI" sz="2400">
              <a:latin typeface="Times New Roman" pitchFamily="18" charset="0"/>
            </a:endParaRPr>
          </a:p>
          <a:p>
            <a:pPr eaLnBrk="1" hangingPunct="1">
              <a:lnSpc>
                <a:spcPct val="90000"/>
              </a:lnSpc>
            </a:pPr>
            <a:r>
              <a:rPr lang="sl-SI" altLang="sl-SI" sz="2400">
                <a:latin typeface="Times New Roman" pitchFamily="18" charset="0"/>
                <a:cs typeface="Times New Roman" pitchFamily="18" charset="0"/>
              </a:rPr>
              <a:t>je zavestna in nezavestna </a:t>
            </a:r>
            <a:endParaRPr lang="sl-SI" altLang="sl-SI" sz="2400">
              <a:latin typeface="Times New Roman" pitchFamily="18" charset="0"/>
            </a:endParaRPr>
          </a:p>
          <a:p>
            <a:pPr eaLnBrk="1" hangingPunct="1">
              <a:lnSpc>
                <a:spcPct val="90000"/>
              </a:lnSpc>
            </a:pPr>
            <a:r>
              <a:rPr lang="sl-SI" altLang="sl-SI" sz="2400">
                <a:latin typeface="Times New Roman" pitchFamily="18" charset="0"/>
                <a:cs typeface="Times New Roman" pitchFamily="18" charset="0"/>
              </a:rPr>
              <a:t>ni neposredno oprijemljiva </a:t>
            </a:r>
            <a:endParaRPr lang="sl-SI" altLang="sl-SI" sz="2400">
              <a:latin typeface="Times New Roman" pitchFamily="18" charset="0"/>
            </a:endParaRPr>
          </a:p>
          <a:p>
            <a:pPr eaLnBrk="1" hangingPunct="1">
              <a:lnSpc>
                <a:spcPct val="90000"/>
              </a:lnSpc>
            </a:pPr>
            <a:r>
              <a:rPr lang="sl-SI" altLang="sl-SI" sz="2400">
                <a:latin typeface="Times New Roman" pitchFamily="18" charset="0"/>
                <a:cs typeface="Times New Roman" pitchFamily="18" charset="0"/>
              </a:rPr>
              <a:t>je dosežek ali proces</a:t>
            </a:r>
            <a:r>
              <a:rPr lang="sl-SI" altLang="sl-SI">
                <a:solidFill>
                  <a:srgbClr val="FFFFCC"/>
                </a:solidFill>
                <a:latin typeface="Comic Sans MS" pitchFamily="66" charset="0"/>
                <a:cs typeface="Times New Roman" pitchFamily="18" charset="0"/>
              </a:rPr>
              <a:t> </a:t>
            </a:r>
            <a:endParaRPr lang="en-US" altLang="sl-SI">
              <a:solidFill>
                <a:srgbClr val="FFFFCC"/>
              </a:solidFill>
              <a:latin typeface="Comic Sans MS" pitchFamily="66" charset="0"/>
              <a:cs typeface="Times New Roman" pitchFamily="18" charset="0"/>
            </a:endParaRPr>
          </a:p>
        </p:txBody>
      </p:sp>
    </p:spTree>
    <p:extLst>
      <p:ext uri="{BB962C8B-B14F-4D97-AF65-F5344CB8AC3E}">
        <p14:creationId xmlns:p14="http://schemas.microsoft.com/office/powerpoint/2010/main" val="378796410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blackWhite">
          <a:xfrm>
            <a:off x="2362200" y="4267200"/>
            <a:ext cx="8153400" cy="2590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sl-SI">
              <a:solidFill>
                <a:srgbClr val="000000"/>
              </a:solidFill>
            </a:endParaRPr>
          </a:p>
        </p:txBody>
      </p:sp>
      <p:sp>
        <p:nvSpPr>
          <p:cNvPr id="51203" name="Rectangle 3"/>
          <p:cNvSpPr>
            <a:spLocks noGrp="1" noChangeArrowheads="1"/>
          </p:cNvSpPr>
          <p:nvPr>
            <p:ph type="title"/>
          </p:nvPr>
        </p:nvSpPr>
        <p:spPr>
          <a:xfrm>
            <a:off x="2971800" y="0"/>
            <a:ext cx="7467600" cy="1371600"/>
          </a:xfrm>
        </p:spPr>
        <p:txBody>
          <a:bodyPr/>
          <a:lstStyle/>
          <a:p>
            <a:pPr algn="ctr" eaLnBrk="1" hangingPunct="1"/>
            <a:r>
              <a:rPr lang="sl-SI" altLang="sl-SI" smtClean="0">
                <a:latin typeface="Times New Roman" pitchFamily="18" charset="0"/>
                <a:cs typeface="Times New Roman" pitchFamily="18" charset="0"/>
              </a:rPr>
              <a:t>STRES IN SPROŠČANJE</a:t>
            </a:r>
            <a:r>
              <a:rPr lang="sl-SI" altLang="sl-SI" smtClean="0">
                <a:latin typeface="Comic Sans MS" pitchFamily="66" charset="0"/>
              </a:rPr>
              <a:t> </a:t>
            </a:r>
            <a:endParaRPr lang="en-US" altLang="sl-SI" smtClean="0">
              <a:latin typeface="Comic Sans MS" pitchFamily="66" charset="0"/>
            </a:endParaRPr>
          </a:p>
        </p:txBody>
      </p:sp>
      <p:sp>
        <p:nvSpPr>
          <p:cNvPr id="51204" name="Rectangle 4"/>
          <p:cNvSpPr>
            <a:spLocks noGrp="1" noChangeArrowheads="1"/>
          </p:cNvSpPr>
          <p:nvPr>
            <p:ph type="body" sz="half" idx="1"/>
          </p:nvPr>
        </p:nvSpPr>
        <p:spPr>
          <a:xfrm>
            <a:off x="3581400" y="1600200"/>
            <a:ext cx="6934200" cy="1790700"/>
          </a:xfrm>
        </p:spPr>
        <p:txBody>
          <a:bodyPr/>
          <a:lstStyle/>
          <a:p>
            <a:pPr algn="just" eaLnBrk="1" hangingPunct="1">
              <a:lnSpc>
                <a:spcPct val="90000"/>
              </a:lnSpc>
              <a:buFont typeface="Wingdings" pitchFamily="2" charset="2"/>
              <a:buNone/>
            </a:pPr>
            <a:r>
              <a:rPr lang="sl-SI" altLang="sl-SI">
                <a:latin typeface="Times New Roman" pitchFamily="18" charset="0"/>
                <a:cs typeface="Times New Roman" pitchFamily="18" charset="0"/>
              </a:rPr>
              <a:t>Sodobni ritem življenja s svojimi časovnimi roki in težavnimi opravili, s stalnim prilagajanjem postavlja pred človeka visoke zahteve </a:t>
            </a:r>
          </a:p>
        </p:txBody>
      </p:sp>
      <p:sp>
        <p:nvSpPr>
          <p:cNvPr id="51205" name="Rectangle 5"/>
          <p:cNvSpPr>
            <a:spLocks noGrp="1" noChangeArrowheads="1"/>
          </p:cNvSpPr>
          <p:nvPr>
            <p:ph sz="half" idx="2"/>
          </p:nvPr>
        </p:nvSpPr>
        <p:spPr>
          <a:xfrm>
            <a:off x="2438400" y="4343400"/>
            <a:ext cx="7772400" cy="2514600"/>
          </a:xfrm>
        </p:spPr>
        <p:txBody>
          <a:bodyPr/>
          <a:lstStyle/>
          <a:p>
            <a:pPr eaLnBrk="1" hangingPunct="1"/>
            <a:r>
              <a:rPr lang="sl-SI" altLang="sl-SI">
                <a:solidFill>
                  <a:srgbClr val="CCFFCC"/>
                </a:solidFill>
                <a:latin typeface="Comic Sans MS" pitchFamily="66" charset="0"/>
              </a:rPr>
              <a:t> </a:t>
            </a:r>
            <a:r>
              <a:rPr lang="sl-SI" altLang="sl-SI">
                <a:latin typeface="Times New Roman" pitchFamily="18" charset="0"/>
                <a:cs typeface="Times New Roman" pitchFamily="18" charset="0"/>
              </a:rPr>
              <a:t>Beseda stres pomeni pritisk, težo, nadlogo, muko, težavo. Neka zunanja sila poveča napetost v organizmu, ki se temu upira in skuša ohraniti ravnovesje. Stres večino ljudi spravi iz ravnotežja in povzroči stisko</a:t>
            </a:r>
            <a:r>
              <a:rPr lang="sl-SI" altLang="sl-SI">
                <a:solidFill>
                  <a:srgbClr val="CCFFCC"/>
                </a:solidFill>
                <a:latin typeface="Comic Sans MS" pitchFamily="66" charset="0"/>
              </a:rPr>
              <a:t> </a:t>
            </a:r>
          </a:p>
        </p:txBody>
      </p:sp>
      <p:pic>
        <p:nvPicPr>
          <p:cNvPr id="51206" name="Picture 7" descr="j01570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1524000"/>
            <a:ext cx="23717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697817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blackWhite">
          <a:xfrm>
            <a:off x="1992313" y="4797425"/>
            <a:ext cx="8153400" cy="1447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sl-SI">
              <a:solidFill>
                <a:srgbClr val="000000"/>
              </a:solidFill>
            </a:endParaRPr>
          </a:p>
        </p:txBody>
      </p:sp>
      <p:sp>
        <p:nvSpPr>
          <p:cNvPr id="52227" name="Rectangle 3"/>
          <p:cNvSpPr>
            <a:spLocks noGrp="1" noChangeArrowheads="1"/>
          </p:cNvSpPr>
          <p:nvPr>
            <p:ph type="title"/>
          </p:nvPr>
        </p:nvSpPr>
        <p:spPr>
          <a:xfrm>
            <a:off x="2971800" y="0"/>
            <a:ext cx="7467600" cy="1371600"/>
          </a:xfrm>
        </p:spPr>
        <p:txBody>
          <a:bodyPr/>
          <a:lstStyle/>
          <a:p>
            <a:pPr algn="ctr" eaLnBrk="1" hangingPunct="1"/>
            <a:r>
              <a:rPr lang="sl-SI" altLang="sl-SI" smtClean="0">
                <a:latin typeface="Times New Roman" pitchFamily="18" charset="0"/>
                <a:cs typeface="Times New Roman" pitchFamily="18" charset="0"/>
              </a:rPr>
              <a:t>STRES IN SPROŠČANJE</a:t>
            </a:r>
            <a:r>
              <a:rPr lang="sl-SI" altLang="sl-SI" smtClean="0">
                <a:latin typeface="Comic Sans MS" pitchFamily="66" charset="0"/>
              </a:rPr>
              <a:t> </a:t>
            </a:r>
            <a:endParaRPr lang="en-US" altLang="sl-SI" smtClean="0">
              <a:latin typeface="Comic Sans MS" pitchFamily="66" charset="0"/>
            </a:endParaRPr>
          </a:p>
        </p:txBody>
      </p:sp>
      <p:sp>
        <p:nvSpPr>
          <p:cNvPr id="52228" name="Rectangle 4"/>
          <p:cNvSpPr>
            <a:spLocks noGrp="1" noChangeArrowheads="1"/>
          </p:cNvSpPr>
          <p:nvPr>
            <p:ph type="body" sz="half" idx="1"/>
          </p:nvPr>
        </p:nvSpPr>
        <p:spPr>
          <a:xfrm>
            <a:off x="2743200" y="1600200"/>
            <a:ext cx="7772400" cy="3048000"/>
          </a:xfrm>
        </p:spPr>
        <p:txBody>
          <a:bodyPr>
            <a:normAutofit lnSpcReduction="10000"/>
          </a:bodyPr>
          <a:lstStyle/>
          <a:p>
            <a:pPr algn="just" eaLnBrk="1" hangingPunct="1">
              <a:lnSpc>
                <a:spcPct val="90000"/>
              </a:lnSpc>
            </a:pPr>
            <a:r>
              <a:rPr lang="sl-SI" altLang="sl-SI">
                <a:latin typeface="Times New Roman" pitchFamily="18" charset="0"/>
              </a:rPr>
              <a:t> </a:t>
            </a:r>
            <a:r>
              <a:rPr lang="sl-SI" altLang="sl-SI">
                <a:latin typeface="Times New Roman" pitchFamily="18" charset="0"/>
                <a:cs typeface="Times New Roman" pitchFamily="18" charset="0"/>
              </a:rPr>
              <a:t>  Največja obremenitev je časovna stiska – skoraj    </a:t>
            </a:r>
          </a:p>
          <a:p>
            <a:pPr algn="just" eaLnBrk="1" hangingPunct="1">
              <a:lnSpc>
                <a:spcPct val="90000"/>
              </a:lnSpc>
              <a:buFont typeface="Wingdings" pitchFamily="2" charset="2"/>
              <a:buNone/>
            </a:pPr>
            <a:r>
              <a:rPr lang="sl-SI" altLang="sl-SI">
                <a:latin typeface="Times New Roman" pitchFamily="18" charset="0"/>
                <a:cs typeface="Times New Roman" pitchFamily="18" charset="0"/>
              </a:rPr>
              <a:t>       60% vprašanih</a:t>
            </a:r>
          </a:p>
          <a:p>
            <a:pPr algn="just" eaLnBrk="1" hangingPunct="1">
              <a:lnSpc>
                <a:spcPct val="90000"/>
              </a:lnSpc>
            </a:pPr>
            <a:r>
              <a:rPr lang="sl-SI" altLang="sl-SI">
                <a:latin typeface="Times New Roman" pitchFamily="18" charset="0"/>
                <a:cs typeface="Times New Roman" pitchFamily="18" charset="0"/>
              </a:rPr>
              <a:t>    7,4% ljudi gre z odporom v službo</a:t>
            </a:r>
          </a:p>
          <a:p>
            <a:pPr algn="just" eaLnBrk="1" hangingPunct="1">
              <a:lnSpc>
                <a:spcPct val="90000"/>
              </a:lnSpc>
            </a:pPr>
            <a:r>
              <a:rPr lang="sl-SI" altLang="sl-SI">
                <a:latin typeface="Times New Roman" pitchFamily="18" charset="0"/>
                <a:cs typeface="Times New Roman" pitchFamily="18" charset="0"/>
              </a:rPr>
              <a:t>    polovico jih nosi delo domov</a:t>
            </a:r>
            <a:endParaRPr lang="sl-SI" altLang="sl-SI">
              <a:latin typeface="Times New Roman" pitchFamily="18" charset="0"/>
            </a:endParaRPr>
          </a:p>
          <a:p>
            <a:pPr algn="just" eaLnBrk="1" hangingPunct="1">
              <a:lnSpc>
                <a:spcPct val="90000"/>
              </a:lnSpc>
            </a:pPr>
            <a:r>
              <a:rPr lang="sl-SI" altLang="sl-SI">
                <a:latin typeface="Times New Roman" pitchFamily="18" charset="0"/>
                <a:cs typeface="Times New Roman" pitchFamily="18" charset="0"/>
              </a:rPr>
              <a:t>   90% se jih ne razume dobro z nadrejenimi, le malo manj s sodelavci – medosebni odnosi so torej glavni vzrok stresa </a:t>
            </a:r>
          </a:p>
        </p:txBody>
      </p:sp>
    </p:spTree>
    <p:extLst>
      <p:ext uri="{BB962C8B-B14F-4D97-AF65-F5344CB8AC3E}">
        <p14:creationId xmlns:p14="http://schemas.microsoft.com/office/powerpoint/2010/main" val="133187794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blackWhite">
          <a:xfrm>
            <a:off x="1774825" y="3357563"/>
            <a:ext cx="8153400" cy="2590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sl-SI">
              <a:solidFill>
                <a:srgbClr val="000000"/>
              </a:solidFill>
            </a:endParaRPr>
          </a:p>
        </p:txBody>
      </p:sp>
      <p:sp>
        <p:nvSpPr>
          <p:cNvPr id="53251" name="Rectangle 3"/>
          <p:cNvSpPr>
            <a:spLocks noGrp="1" noChangeArrowheads="1"/>
          </p:cNvSpPr>
          <p:nvPr>
            <p:ph type="title"/>
          </p:nvPr>
        </p:nvSpPr>
        <p:spPr>
          <a:xfrm>
            <a:off x="1703388" y="-228600"/>
            <a:ext cx="8964612" cy="1600200"/>
          </a:xfrm>
        </p:spPr>
        <p:txBody>
          <a:bodyPr/>
          <a:lstStyle/>
          <a:p>
            <a:pPr algn="ctr" eaLnBrk="1" hangingPunct="1"/>
            <a:r>
              <a:rPr lang="sl-SI" altLang="sl-SI" sz="2800" b="1">
                <a:latin typeface="Times New Roman" pitchFamily="18" charset="0"/>
                <a:cs typeface="Times New Roman" pitchFamily="18" charset="0"/>
              </a:rPr>
              <a:t>NAČRTOVANJE ČASA – OBVLADOVANJE ČASA</a:t>
            </a:r>
            <a:r>
              <a:rPr lang="sl-SI" altLang="sl-SI" smtClean="0">
                <a:latin typeface="Comic Sans MS" pitchFamily="66" charset="0"/>
              </a:rPr>
              <a:t> </a:t>
            </a:r>
            <a:endParaRPr lang="en-US" altLang="sl-SI" smtClean="0">
              <a:latin typeface="Comic Sans MS" pitchFamily="66" charset="0"/>
            </a:endParaRPr>
          </a:p>
        </p:txBody>
      </p:sp>
      <p:sp>
        <p:nvSpPr>
          <p:cNvPr id="53252" name="Rectangle 4"/>
          <p:cNvSpPr>
            <a:spLocks noGrp="1" noChangeArrowheads="1"/>
          </p:cNvSpPr>
          <p:nvPr>
            <p:ph type="body" sz="half" idx="1"/>
          </p:nvPr>
        </p:nvSpPr>
        <p:spPr>
          <a:xfrm>
            <a:off x="2279650" y="1484313"/>
            <a:ext cx="6934200" cy="1790700"/>
          </a:xfrm>
        </p:spPr>
        <p:txBody>
          <a:bodyPr/>
          <a:lstStyle/>
          <a:p>
            <a:pPr algn="just" eaLnBrk="1" hangingPunct="1">
              <a:buFont typeface="Wingdings" pitchFamily="2" charset="2"/>
              <a:buNone/>
            </a:pPr>
            <a:r>
              <a:rPr lang="sl-SI" altLang="sl-SI">
                <a:latin typeface="Times New Roman" pitchFamily="18" charset="0"/>
                <a:cs typeface="Times New Roman" pitchFamily="18" charset="0"/>
              </a:rPr>
              <a:t>Obvladovanje časa je ena najbolj učinkovitih obramb proti stresu, saj smo videli, da stres lahko nastane zaradi časovne stiske</a:t>
            </a:r>
            <a:r>
              <a:rPr lang="sl-SI" altLang="sl-SI">
                <a:solidFill>
                  <a:srgbClr val="FFFFCC"/>
                </a:solidFill>
                <a:latin typeface="Comic Sans MS" pitchFamily="66" charset="0"/>
                <a:cs typeface="Times New Roman" pitchFamily="18" charset="0"/>
              </a:rPr>
              <a:t> </a:t>
            </a:r>
          </a:p>
        </p:txBody>
      </p:sp>
      <p:sp>
        <p:nvSpPr>
          <p:cNvPr id="53253" name="Rectangle 5"/>
          <p:cNvSpPr>
            <a:spLocks noGrp="1" noChangeArrowheads="1"/>
          </p:cNvSpPr>
          <p:nvPr>
            <p:ph sz="half" idx="2"/>
          </p:nvPr>
        </p:nvSpPr>
        <p:spPr>
          <a:xfrm>
            <a:off x="1847850" y="3644900"/>
            <a:ext cx="7772400" cy="2514600"/>
          </a:xfrm>
        </p:spPr>
        <p:txBody>
          <a:bodyPr/>
          <a:lstStyle/>
          <a:p>
            <a:pPr eaLnBrk="1" hangingPunct="1">
              <a:buFont typeface="Wingdings" pitchFamily="2" charset="2"/>
              <a:buNone/>
            </a:pPr>
            <a:r>
              <a:rPr lang="sl-SI" altLang="sl-SI">
                <a:solidFill>
                  <a:srgbClr val="CCFFCC"/>
                </a:solidFill>
                <a:latin typeface="Comic Sans MS" pitchFamily="66" charset="0"/>
              </a:rPr>
              <a:t> </a:t>
            </a:r>
            <a:r>
              <a:rPr lang="sl-SI" altLang="sl-SI">
                <a:latin typeface="Times New Roman" pitchFamily="18" charset="0"/>
                <a:cs typeface="Times New Roman" pitchFamily="18" charset="0"/>
              </a:rPr>
              <a:t>Analize izrabe delovnega časa managerjev so pokazale, da je več kot 40% managerjev nezadovoljnih z organizacijo polovice svojega delovnega časa. </a:t>
            </a:r>
          </a:p>
          <a:p>
            <a:pPr algn="just" eaLnBrk="1" hangingPunct="1">
              <a:buFont typeface="Wingdings" pitchFamily="2" charset="2"/>
              <a:buNone/>
            </a:pPr>
            <a:r>
              <a:rPr lang="sl-SI" altLang="sl-SI">
                <a:solidFill>
                  <a:srgbClr val="CCFFCC"/>
                </a:solidFill>
                <a:latin typeface="Comic Sans MS" pitchFamily="66" charset="0"/>
                <a:cs typeface="Times New Roman" pitchFamily="18" charset="0"/>
              </a:rPr>
              <a:t> </a:t>
            </a:r>
          </a:p>
          <a:p>
            <a:pPr algn="just" eaLnBrk="1" hangingPunct="1">
              <a:buFont typeface="Wingdings" pitchFamily="2" charset="2"/>
              <a:buNone/>
            </a:pPr>
            <a:endParaRPr lang="sl-SI" altLang="sl-SI">
              <a:solidFill>
                <a:srgbClr val="CCFFCC"/>
              </a:solidFill>
              <a:latin typeface="Comic Sans MS" pitchFamily="66" charset="0"/>
            </a:endParaRPr>
          </a:p>
        </p:txBody>
      </p:sp>
    </p:spTree>
    <p:extLst>
      <p:ext uri="{BB962C8B-B14F-4D97-AF65-F5344CB8AC3E}">
        <p14:creationId xmlns:p14="http://schemas.microsoft.com/office/powerpoint/2010/main" val="69267791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title"/>
          </p:nvPr>
        </p:nvSpPr>
        <p:spPr>
          <a:xfrm>
            <a:off x="1631950" y="-171450"/>
            <a:ext cx="8375650" cy="1600200"/>
          </a:xfrm>
        </p:spPr>
        <p:txBody>
          <a:bodyPr/>
          <a:lstStyle/>
          <a:p>
            <a:pPr algn="ctr" eaLnBrk="1" hangingPunct="1"/>
            <a:r>
              <a:rPr lang="sl-SI" altLang="sl-SI" sz="2800" b="1">
                <a:latin typeface="Times New Roman" pitchFamily="18" charset="0"/>
                <a:cs typeface="Times New Roman" pitchFamily="18" charset="0"/>
              </a:rPr>
              <a:t>NAČRTOVANJE ČASA – OBVLADOVANJE ČASA</a:t>
            </a:r>
            <a:endParaRPr lang="en-US" altLang="sl-SI" sz="2800" b="1">
              <a:latin typeface="Times New Roman" pitchFamily="18" charset="0"/>
              <a:cs typeface="Times New Roman" pitchFamily="18" charset="0"/>
            </a:endParaRPr>
          </a:p>
        </p:txBody>
      </p:sp>
      <p:sp>
        <p:nvSpPr>
          <p:cNvPr id="54275" name="Rectangle 5"/>
          <p:cNvSpPr>
            <a:spLocks noGrp="1" noChangeArrowheads="1"/>
          </p:cNvSpPr>
          <p:nvPr>
            <p:ph sz="half" idx="2"/>
          </p:nvPr>
        </p:nvSpPr>
        <p:spPr>
          <a:xfrm>
            <a:off x="2438400" y="4343400"/>
            <a:ext cx="7772400" cy="2514600"/>
          </a:xfrm>
        </p:spPr>
        <p:txBody>
          <a:bodyPr/>
          <a:lstStyle/>
          <a:p>
            <a:pPr algn="just" eaLnBrk="1" hangingPunct="1">
              <a:buFont typeface="Wingdings" pitchFamily="2" charset="2"/>
              <a:buNone/>
            </a:pPr>
            <a:r>
              <a:rPr lang="sl-SI" altLang="sl-SI">
                <a:solidFill>
                  <a:srgbClr val="CCFFCC"/>
                </a:solidFill>
                <a:latin typeface="Comic Sans MS" pitchFamily="66" charset="0"/>
                <a:cs typeface="Times New Roman" pitchFamily="18" charset="0"/>
              </a:rPr>
              <a:t> </a:t>
            </a:r>
          </a:p>
          <a:p>
            <a:pPr algn="just" eaLnBrk="1" hangingPunct="1">
              <a:buFont typeface="Wingdings" pitchFamily="2" charset="2"/>
              <a:buNone/>
            </a:pPr>
            <a:endParaRPr lang="sl-SI" altLang="sl-SI">
              <a:solidFill>
                <a:srgbClr val="CCFFCC"/>
              </a:solidFill>
              <a:latin typeface="Comic Sans MS" pitchFamily="66" charset="0"/>
            </a:endParaRPr>
          </a:p>
        </p:txBody>
      </p:sp>
      <p:pic>
        <p:nvPicPr>
          <p:cNvPr id="54276" name="Picture 7" descr="DELO - PROSTI Č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420814"/>
            <a:ext cx="6915150" cy="517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206528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title"/>
          </p:nvPr>
        </p:nvSpPr>
        <p:spPr>
          <a:xfrm>
            <a:off x="1524001" y="-242888"/>
            <a:ext cx="8736013" cy="1600201"/>
          </a:xfrm>
        </p:spPr>
        <p:txBody>
          <a:bodyPr/>
          <a:lstStyle/>
          <a:p>
            <a:pPr algn="ctr" eaLnBrk="1" hangingPunct="1"/>
            <a:r>
              <a:rPr lang="sl-SI" altLang="sl-SI" sz="2800" b="1">
                <a:latin typeface="Times New Roman" pitchFamily="18" charset="0"/>
                <a:cs typeface="Times New Roman" pitchFamily="18" charset="0"/>
              </a:rPr>
              <a:t>NAČRTOVANJE ČASA – OBVLADOVANJE ČASA</a:t>
            </a:r>
            <a:endParaRPr lang="en-US" altLang="sl-SI" sz="2800" b="1">
              <a:latin typeface="Times New Roman" pitchFamily="18" charset="0"/>
              <a:cs typeface="Times New Roman" pitchFamily="18" charset="0"/>
            </a:endParaRPr>
          </a:p>
        </p:txBody>
      </p:sp>
      <p:sp>
        <p:nvSpPr>
          <p:cNvPr id="55299" name="Rectangle 4"/>
          <p:cNvSpPr>
            <a:spLocks noGrp="1" noChangeArrowheads="1"/>
          </p:cNvSpPr>
          <p:nvPr>
            <p:ph type="body" sz="half" idx="1"/>
          </p:nvPr>
        </p:nvSpPr>
        <p:spPr>
          <a:xfrm>
            <a:off x="3581400" y="1600200"/>
            <a:ext cx="6934200" cy="1790700"/>
          </a:xfrm>
        </p:spPr>
        <p:txBody>
          <a:bodyPr/>
          <a:lstStyle/>
          <a:p>
            <a:pPr eaLnBrk="1" hangingPunct="1"/>
            <a:endParaRPr lang="sl-SI" altLang="sl-SI">
              <a:solidFill>
                <a:srgbClr val="FFFFCC"/>
              </a:solidFill>
              <a:latin typeface="Comic Sans MS" pitchFamily="66" charset="0"/>
            </a:endParaRPr>
          </a:p>
        </p:txBody>
      </p:sp>
      <p:sp>
        <p:nvSpPr>
          <p:cNvPr id="55300" name="Rectangle 5"/>
          <p:cNvSpPr>
            <a:spLocks noGrp="1" noChangeArrowheads="1"/>
          </p:cNvSpPr>
          <p:nvPr>
            <p:ph sz="half" idx="2"/>
          </p:nvPr>
        </p:nvSpPr>
        <p:spPr>
          <a:xfrm>
            <a:off x="2438400" y="4343400"/>
            <a:ext cx="7772400" cy="2514600"/>
          </a:xfrm>
        </p:spPr>
        <p:txBody>
          <a:bodyPr/>
          <a:lstStyle/>
          <a:p>
            <a:pPr algn="just" eaLnBrk="1" hangingPunct="1">
              <a:buFont typeface="Wingdings" pitchFamily="2" charset="2"/>
              <a:buNone/>
            </a:pPr>
            <a:r>
              <a:rPr lang="sl-SI" altLang="sl-SI">
                <a:solidFill>
                  <a:srgbClr val="CCFFCC"/>
                </a:solidFill>
                <a:latin typeface="Comic Sans MS" pitchFamily="66" charset="0"/>
                <a:cs typeface="Times New Roman" pitchFamily="18" charset="0"/>
              </a:rPr>
              <a:t> </a:t>
            </a:r>
          </a:p>
          <a:p>
            <a:pPr algn="just" eaLnBrk="1" hangingPunct="1">
              <a:buFont typeface="Wingdings" pitchFamily="2" charset="2"/>
              <a:buNone/>
            </a:pPr>
            <a:endParaRPr lang="sl-SI" altLang="sl-SI">
              <a:solidFill>
                <a:srgbClr val="CCFFCC"/>
              </a:solidFill>
              <a:latin typeface="Comic Sans MS" pitchFamily="66" charset="0"/>
            </a:endParaRPr>
          </a:p>
        </p:txBody>
      </p:sp>
      <p:pic>
        <p:nvPicPr>
          <p:cNvPr id="55301" name="Picture 7" descr="č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1" y="1371600"/>
            <a:ext cx="49942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400709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title"/>
          </p:nvPr>
        </p:nvSpPr>
        <p:spPr>
          <a:xfrm>
            <a:off x="1524000" y="-242888"/>
            <a:ext cx="8591550" cy="1600201"/>
          </a:xfrm>
        </p:spPr>
        <p:txBody>
          <a:bodyPr/>
          <a:lstStyle/>
          <a:p>
            <a:pPr algn="ctr" eaLnBrk="1" hangingPunct="1"/>
            <a:r>
              <a:rPr lang="sl-SI" altLang="sl-SI" sz="2800" b="1">
                <a:latin typeface="Times New Roman" pitchFamily="18" charset="0"/>
                <a:cs typeface="Times New Roman" pitchFamily="18" charset="0"/>
              </a:rPr>
              <a:t>NAČRTOVANJE ČASA – OBVLADOVANJE ČASA</a:t>
            </a:r>
            <a:endParaRPr lang="en-US" altLang="sl-SI" sz="2800" b="1">
              <a:latin typeface="Times New Roman" pitchFamily="18" charset="0"/>
              <a:cs typeface="Times New Roman" pitchFamily="18" charset="0"/>
            </a:endParaRPr>
          </a:p>
        </p:txBody>
      </p:sp>
      <p:sp>
        <p:nvSpPr>
          <p:cNvPr id="56323" name="Rectangle 4"/>
          <p:cNvSpPr>
            <a:spLocks noGrp="1" noChangeArrowheads="1"/>
          </p:cNvSpPr>
          <p:nvPr>
            <p:ph type="body" sz="half" idx="1"/>
          </p:nvPr>
        </p:nvSpPr>
        <p:spPr>
          <a:xfrm>
            <a:off x="3581400" y="1600200"/>
            <a:ext cx="6934200" cy="1790700"/>
          </a:xfrm>
        </p:spPr>
        <p:txBody>
          <a:bodyPr/>
          <a:lstStyle/>
          <a:p>
            <a:pPr eaLnBrk="1" hangingPunct="1"/>
            <a:endParaRPr lang="sl-SI" altLang="sl-SI">
              <a:solidFill>
                <a:srgbClr val="FFFFCC"/>
              </a:solidFill>
              <a:latin typeface="Comic Sans MS" pitchFamily="66" charset="0"/>
            </a:endParaRPr>
          </a:p>
        </p:txBody>
      </p:sp>
      <p:sp>
        <p:nvSpPr>
          <p:cNvPr id="56324" name="Rectangle 5"/>
          <p:cNvSpPr>
            <a:spLocks noGrp="1" noChangeArrowheads="1"/>
          </p:cNvSpPr>
          <p:nvPr>
            <p:ph sz="half" idx="2"/>
          </p:nvPr>
        </p:nvSpPr>
        <p:spPr>
          <a:xfrm>
            <a:off x="2438400" y="4343400"/>
            <a:ext cx="7772400" cy="2514600"/>
          </a:xfrm>
        </p:spPr>
        <p:txBody>
          <a:bodyPr/>
          <a:lstStyle/>
          <a:p>
            <a:pPr algn="just" eaLnBrk="1" hangingPunct="1">
              <a:buFont typeface="Wingdings" pitchFamily="2" charset="2"/>
              <a:buNone/>
            </a:pPr>
            <a:r>
              <a:rPr lang="sl-SI" altLang="sl-SI">
                <a:solidFill>
                  <a:srgbClr val="CCFFCC"/>
                </a:solidFill>
                <a:latin typeface="Comic Sans MS" pitchFamily="66" charset="0"/>
                <a:cs typeface="Times New Roman" pitchFamily="18" charset="0"/>
              </a:rPr>
              <a:t> </a:t>
            </a:r>
          </a:p>
          <a:p>
            <a:pPr algn="just" eaLnBrk="1" hangingPunct="1">
              <a:buFont typeface="Wingdings" pitchFamily="2" charset="2"/>
              <a:buNone/>
            </a:pPr>
            <a:endParaRPr lang="sl-SI" altLang="sl-SI">
              <a:solidFill>
                <a:srgbClr val="CCFFCC"/>
              </a:solidFill>
              <a:latin typeface="Comic Sans MS" pitchFamily="66" charset="0"/>
            </a:endParaRPr>
          </a:p>
        </p:txBody>
      </p:sp>
      <p:pic>
        <p:nvPicPr>
          <p:cNvPr id="56325" name="Picture 7" descr="obvladovanje ča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1" y="1285876"/>
            <a:ext cx="6532563" cy="556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592816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title"/>
          </p:nvPr>
        </p:nvSpPr>
        <p:spPr>
          <a:xfrm>
            <a:off x="1524000" y="-242888"/>
            <a:ext cx="8591550" cy="1600201"/>
          </a:xfrm>
        </p:spPr>
        <p:txBody>
          <a:bodyPr/>
          <a:lstStyle/>
          <a:p>
            <a:pPr algn="ctr" eaLnBrk="1" hangingPunct="1"/>
            <a:r>
              <a:rPr lang="sl-SI" altLang="sl-SI" sz="2800" b="1">
                <a:latin typeface="Times New Roman" pitchFamily="18" charset="0"/>
                <a:cs typeface="Times New Roman" pitchFamily="18" charset="0"/>
              </a:rPr>
              <a:t>NAČRTOVANJE ČASA – OBVLADOVANJE ČASA</a:t>
            </a:r>
            <a:endParaRPr lang="en-US" altLang="sl-SI" sz="2800" b="1">
              <a:latin typeface="Times New Roman" pitchFamily="18" charset="0"/>
              <a:cs typeface="Times New Roman" pitchFamily="18" charset="0"/>
            </a:endParaRPr>
          </a:p>
        </p:txBody>
      </p:sp>
      <p:sp>
        <p:nvSpPr>
          <p:cNvPr id="57347" name="Rectangle 5"/>
          <p:cNvSpPr>
            <a:spLocks noGrp="1" noChangeArrowheads="1"/>
          </p:cNvSpPr>
          <p:nvPr>
            <p:ph sz="half" idx="2"/>
          </p:nvPr>
        </p:nvSpPr>
        <p:spPr>
          <a:xfrm>
            <a:off x="2438400" y="4343400"/>
            <a:ext cx="7772400" cy="2514600"/>
          </a:xfrm>
        </p:spPr>
        <p:txBody>
          <a:bodyPr/>
          <a:lstStyle/>
          <a:p>
            <a:pPr algn="just" eaLnBrk="1" hangingPunct="1">
              <a:buFont typeface="Wingdings" pitchFamily="2" charset="2"/>
              <a:buNone/>
            </a:pPr>
            <a:r>
              <a:rPr lang="sl-SI" altLang="sl-SI">
                <a:solidFill>
                  <a:srgbClr val="CCFFCC"/>
                </a:solidFill>
                <a:latin typeface="Comic Sans MS" pitchFamily="66" charset="0"/>
                <a:cs typeface="Times New Roman" pitchFamily="18" charset="0"/>
              </a:rPr>
              <a:t> </a:t>
            </a:r>
          </a:p>
          <a:p>
            <a:pPr algn="just" eaLnBrk="1" hangingPunct="1">
              <a:buFont typeface="Wingdings" pitchFamily="2" charset="2"/>
              <a:buNone/>
            </a:pPr>
            <a:endParaRPr lang="sl-SI" altLang="sl-SI">
              <a:solidFill>
                <a:srgbClr val="CCFFCC"/>
              </a:solidFill>
              <a:latin typeface="Comic Sans MS" pitchFamily="66" charset="0"/>
            </a:endParaRPr>
          </a:p>
        </p:txBody>
      </p:sp>
      <p:pic>
        <p:nvPicPr>
          <p:cNvPr id="57348" name="Picture 7" descr="Rokovnik"/>
          <p:cNvPicPr>
            <a:picLocks noChangeAspect="1" noChangeArrowheads="1"/>
          </p:cNvPicPr>
          <p:nvPr/>
        </p:nvPicPr>
        <p:blipFill>
          <a:blip r:embed="rId2">
            <a:extLst>
              <a:ext uri="{28A0092B-C50C-407E-A947-70E740481C1C}">
                <a14:useLocalDpi xmlns:a14="http://schemas.microsoft.com/office/drawing/2010/main" val="0"/>
              </a:ext>
            </a:extLst>
          </a:blip>
          <a:srcRect r="-519" b="7549"/>
          <a:stretch>
            <a:fillRect/>
          </a:stretch>
        </p:blipFill>
        <p:spPr bwMode="auto">
          <a:xfrm>
            <a:off x="3657601" y="1495426"/>
            <a:ext cx="5534025"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4814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eaLnBrk="1" hangingPunct="1"/>
            <a:r>
              <a:rPr lang="sl-SI" altLang="sl-SI" sz="3400" b="1">
                <a:latin typeface="Times New Roman" pitchFamily="18" charset="0"/>
              </a:rPr>
              <a:t>VODENJE</a:t>
            </a:r>
            <a:endParaRPr lang="en-US" altLang="sl-SI" sz="3400" b="1">
              <a:latin typeface="Times New Roman" pitchFamily="18" charset="0"/>
            </a:endParaRPr>
          </a:p>
        </p:txBody>
      </p:sp>
      <p:sp>
        <p:nvSpPr>
          <p:cNvPr id="18435"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18436" name="Rectangle 5"/>
          <p:cNvSpPr>
            <a:spLocks noChangeArrowheads="1"/>
          </p:cNvSpPr>
          <p:nvPr/>
        </p:nvSpPr>
        <p:spPr bwMode="auto">
          <a:xfrm>
            <a:off x="2514600" y="1371601"/>
            <a:ext cx="7848600" cy="30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entury" pitchFamily="18" charset="0"/>
              </a:defRPr>
            </a:lvl1pPr>
            <a:lvl2pPr marL="742950" indent="-285750" eaLnBrk="0" hangingPunct="0">
              <a:defRPr>
                <a:solidFill>
                  <a:schemeClr val="tx1"/>
                </a:solidFill>
                <a:latin typeface="Century" pitchFamily="18" charset="0"/>
              </a:defRPr>
            </a:lvl2pPr>
            <a:lvl3pPr marL="1143000" indent="-228600" eaLnBrk="0" hangingPunct="0">
              <a:defRPr>
                <a:solidFill>
                  <a:schemeClr val="tx1"/>
                </a:solidFill>
                <a:latin typeface="Century" pitchFamily="18" charset="0"/>
              </a:defRPr>
            </a:lvl3pPr>
            <a:lvl4pPr marL="1600200" indent="-228600" eaLnBrk="0" hangingPunct="0">
              <a:defRPr>
                <a:solidFill>
                  <a:schemeClr val="tx1"/>
                </a:solidFill>
                <a:latin typeface="Century" pitchFamily="18" charset="0"/>
              </a:defRPr>
            </a:lvl4pPr>
            <a:lvl5pPr marL="2057400" indent="-228600" eaLnBrk="0" hangingPunct="0">
              <a:defRPr>
                <a:solidFill>
                  <a:schemeClr val="tx1"/>
                </a:solidFill>
                <a:latin typeface="Century" pitchFamily="18" charset="0"/>
              </a:defRPr>
            </a:lvl5pPr>
            <a:lvl6pPr marL="2514600" indent="-228600" eaLnBrk="0" fontAlgn="base" hangingPunct="0">
              <a:spcBef>
                <a:spcPct val="0"/>
              </a:spcBef>
              <a:spcAft>
                <a:spcPct val="0"/>
              </a:spcAft>
              <a:defRPr>
                <a:solidFill>
                  <a:schemeClr val="tx1"/>
                </a:solidFill>
                <a:latin typeface="Century" pitchFamily="18" charset="0"/>
              </a:defRPr>
            </a:lvl6pPr>
            <a:lvl7pPr marL="2971800" indent="-228600" eaLnBrk="0" fontAlgn="base" hangingPunct="0">
              <a:spcBef>
                <a:spcPct val="0"/>
              </a:spcBef>
              <a:spcAft>
                <a:spcPct val="0"/>
              </a:spcAft>
              <a:defRPr>
                <a:solidFill>
                  <a:schemeClr val="tx1"/>
                </a:solidFill>
                <a:latin typeface="Century" pitchFamily="18" charset="0"/>
              </a:defRPr>
            </a:lvl7pPr>
            <a:lvl8pPr marL="3429000" indent="-228600" eaLnBrk="0" fontAlgn="base" hangingPunct="0">
              <a:spcBef>
                <a:spcPct val="0"/>
              </a:spcBef>
              <a:spcAft>
                <a:spcPct val="0"/>
              </a:spcAft>
              <a:defRPr>
                <a:solidFill>
                  <a:schemeClr val="tx1"/>
                </a:solidFill>
                <a:latin typeface="Century" pitchFamily="18" charset="0"/>
              </a:defRPr>
            </a:lvl8pPr>
            <a:lvl9pPr marL="3886200" indent="-228600" eaLnBrk="0" fontAlgn="base" hangingPunct="0">
              <a:spcBef>
                <a:spcPct val="0"/>
              </a:spcBef>
              <a:spcAft>
                <a:spcPct val="0"/>
              </a:spcAft>
              <a:defRPr>
                <a:solidFill>
                  <a:schemeClr val="tx1"/>
                </a:solidFill>
                <a:latin typeface="Century" pitchFamily="18" charset="0"/>
              </a:defRPr>
            </a:lvl9pPr>
          </a:lstStyle>
          <a:p>
            <a:pPr eaLnBrk="1" fontAlgn="base" hangingPunct="1">
              <a:spcBef>
                <a:spcPct val="50000"/>
              </a:spcBef>
              <a:spcAft>
                <a:spcPct val="0"/>
              </a:spcAft>
              <a:buClr>
                <a:srgbClr val="FFFFFF"/>
              </a:buClr>
              <a:buSzPct val="90000"/>
              <a:buFont typeface="Wingdings" pitchFamily="2" charset="2"/>
              <a:buNone/>
            </a:pPr>
            <a:r>
              <a:rPr lang="sl-SI" altLang="sl-SI" sz="2800" b="1">
                <a:solidFill>
                  <a:srgbClr val="000000"/>
                </a:solidFill>
                <a:latin typeface="Times New Roman" pitchFamily="18" charset="0"/>
              </a:rPr>
              <a:t>Ravni vodenja</a:t>
            </a:r>
          </a:p>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nižji vodilni – vodje manjših oddelkov</a:t>
            </a:r>
          </a:p>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srednji vodilni – vodijo večje oddelke</a:t>
            </a:r>
          </a:p>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višji vodilni – direktorji  </a:t>
            </a:r>
          </a:p>
          <a:p>
            <a:pPr eaLnBrk="1" fontAlgn="base" hangingPunct="1">
              <a:spcBef>
                <a:spcPct val="50000"/>
              </a:spcBef>
              <a:spcAft>
                <a:spcPct val="0"/>
              </a:spcAft>
              <a:buClr>
                <a:srgbClr val="FFFFFF"/>
              </a:buClr>
              <a:buSzPct val="90000"/>
              <a:buFont typeface="Wingdings" pitchFamily="2" charset="2"/>
              <a:buNone/>
            </a:pPr>
            <a:r>
              <a:rPr lang="sl-SI" altLang="sl-SI" sz="2800" b="1">
                <a:solidFill>
                  <a:srgbClr val="000000"/>
                </a:solidFill>
                <a:latin typeface="Times New Roman" pitchFamily="18" charset="0"/>
              </a:rPr>
              <a:t>   storitev,programov, projektov.</a:t>
            </a:r>
          </a:p>
        </p:txBody>
      </p:sp>
      <p:sp>
        <p:nvSpPr>
          <p:cNvPr id="23558" name="Rectangle 6"/>
          <p:cNvSpPr>
            <a:spLocks noChangeArrowheads="1"/>
          </p:cNvSpPr>
          <p:nvPr/>
        </p:nvSpPr>
        <p:spPr bwMode="blackWhite">
          <a:xfrm>
            <a:off x="2743200" y="4572000"/>
            <a:ext cx="7924800" cy="22860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fontAlgn="base">
              <a:spcBef>
                <a:spcPct val="0"/>
              </a:spcBef>
              <a:spcAft>
                <a:spcPct val="0"/>
              </a:spcAft>
              <a:buFontTx/>
              <a:buAutoNum type="arabicPeriod"/>
              <a:defRPr/>
            </a:pPr>
            <a:r>
              <a:rPr kumimoji="1" lang="sl-SI" altLang="sl-SI" sz="2400">
                <a:solidFill>
                  <a:srgbClr val="000000"/>
                </a:solidFill>
                <a:latin typeface="Times New Roman" pitchFamily="18" charset="0"/>
              </a:rPr>
              <a:t>Neposredno odgovorni za proizvajanje izdelkov in izvajanje storitev. Naloga je ustrezna komunikacija s podrejenimi</a:t>
            </a:r>
          </a:p>
          <a:p>
            <a:pPr fontAlgn="base">
              <a:spcBef>
                <a:spcPct val="0"/>
              </a:spcBef>
              <a:spcAft>
                <a:spcPct val="0"/>
              </a:spcAft>
              <a:buFontTx/>
              <a:buAutoNum type="arabicPeriod"/>
              <a:defRPr/>
            </a:pPr>
            <a:r>
              <a:rPr kumimoji="1" lang="sl-SI" altLang="sl-SI" sz="2400">
                <a:solidFill>
                  <a:srgbClr val="000000"/>
                </a:solidFill>
                <a:latin typeface="Times New Roman" pitchFamily="18" charset="0"/>
              </a:rPr>
              <a:t>So bolj  managerji kot vodje. Odnos nakovalo – kladivo.</a:t>
            </a:r>
          </a:p>
          <a:p>
            <a:pPr fontAlgn="base">
              <a:spcBef>
                <a:spcPct val="0"/>
              </a:spcBef>
              <a:spcAft>
                <a:spcPct val="0"/>
              </a:spcAft>
              <a:buFontTx/>
              <a:buAutoNum type="arabicPeriod"/>
              <a:defRPr/>
            </a:pPr>
            <a:r>
              <a:rPr kumimoji="1" lang="sl-SI" altLang="sl-SI" sz="2400">
                <a:solidFill>
                  <a:srgbClr val="000000"/>
                </a:solidFill>
                <a:latin typeface="Times New Roman" pitchFamily="18" charset="0"/>
              </a:rPr>
              <a:t>Odgovorni – nimajo prostega časa, zdravje!</a:t>
            </a:r>
            <a:endParaRPr kumimoji="1" lang="sl-SI" altLang="sl-SI" sz="2000">
              <a:solidFill>
                <a:srgbClr val="CCFFCC"/>
              </a:solidFill>
              <a:latin typeface="Comic Sans MS" pitchFamily="66" charset="0"/>
            </a:endParaRPr>
          </a:p>
          <a:p>
            <a:pPr fontAlgn="base">
              <a:spcBef>
                <a:spcPct val="0"/>
              </a:spcBef>
              <a:spcAft>
                <a:spcPct val="0"/>
              </a:spcAft>
              <a:defRPr/>
            </a:pPr>
            <a:endParaRPr kumimoji="1" lang="sl-SI" altLang="sl-SI" sz="2000">
              <a:solidFill>
                <a:srgbClr val="CCFFCC"/>
              </a:solidFill>
              <a:latin typeface="Comic Sans MS" pitchFamily="66" charset="0"/>
            </a:endParaRPr>
          </a:p>
        </p:txBody>
      </p:sp>
      <p:pic>
        <p:nvPicPr>
          <p:cNvPr id="18438" name="Picture 8" descr="5300bw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7664" y="1"/>
            <a:ext cx="2700337"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71407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title"/>
          </p:nvPr>
        </p:nvSpPr>
        <p:spPr>
          <a:xfrm>
            <a:off x="1524001" y="-242888"/>
            <a:ext cx="8736013" cy="1600201"/>
          </a:xfrm>
        </p:spPr>
        <p:txBody>
          <a:bodyPr/>
          <a:lstStyle/>
          <a:p>
            <a:pPr algn="ctr" eaLnBrk="1" hangingPunct="1"/>
            <a:r>
              <a:rPr lang="sl-SI" altLang="sl-SI" sz="2800" b="1">
                <a:latin typeface="Times New Roman" pitchFamily="18" charset="0"/>
                <a:cs typeface="Times New Roman" pitchFamily="18" charset="0"/>
              </a:rPr>
              <a:t>NAČRTOVANJE ČASA – OBVLADOVANJE ČASA</a:t>
            </a:r>
            <a:endParaRPr lang="en-US" altLang="sl-SI" sz="2800" b="1">
              <a:latin typeface="Times New Roman" pitchFamily="18" charset="0"/>
              <a:cs typeface="Times New Roman" pitchFamily="18" charset="0"/>
            </a:endParaRPr>
          </a:p>
        </p:txBody>
      </p:sp>
      <p:sp>
        <p:nvSpPr>
          <p:cNvPr id="58371" name="Rectangle 5"/>
          <p:cNvSpPr>
            <a:spLocks noGrp="1" noChangeArrowheads="1"/>
          </p:cNvSpPr>
          <p:nvPr>
            <p:ph sz="half" idx="2"/>
          </p:nvPr>
        </p:nvSpPr>
        <p:spPr>
          <a:xfrm>
            <a:off x="2438400" y="4343400"/>
            <a:ext cx="7772400" cy="2514600"/>
          </a:xfrm>
        </p:spPr>
        <p:txBody>
          <a:bodyPr/>
          <a:lstStyle/>
          <a:p>
            <a:pPr algn="just" eaLnBrk="1" hangingPunct="1">
              <a:buFont typeface="Wingdings" pitchFamily="2" charset="2"/>
              <a:buNone/>
            </a:pPr>
            <a:r>
              <a:rPr lang="sl-SI" altLang="sl-SI">
                <a:solidFill>
                  <a:srgbClr val="CCFFCC"/>
                </a:solidFill>
                <a:latin typeface="Comic Sans MS" pitchFamily="66" charset="0"/>
                <a:cs typeface="Times New Roman" pitchFamily="18" charset="0"/>
              </a:rPr>
              <a:t> </a:t>
            </a:r>
          </a:p>
          <a:p>
            <a:pPr algn="just" eaLnBrk="1" hangingPunct="1">
              <a:buFont typeface="Wingdings" pitchFamily="2" charset="2"/>
              <a:buNone/>
            </a:pPr>
            <a:endParaRPr lang="sl-SI" altLang="sl-SI">
              <a:solidFill>
                <a:srgbClr val="CCFFCC"/>
              </a:solidFill>
              <a:latin typeface="Comic Sans MS" pitchFamily="66" charset="0"/>
            </a:endParaRPr>
          </a:p>
        </p:txBody>
      </p:sp>
      <p:pic>
        <p:nvPicPr>
          <p:cNvPr id="58372" name="Picture 7" descr="več časa"/>
          <p:cNvPicPr>
            <a:picLocks noChangeAspect="1" noChangeArrowheads="1"/>
          </p:cNvPicPr>
          <p:nvPr/>
        </p:nvPicPr>
        <p:blipFill>
          <a:blip r:embed="rId2">
            <a:extLst>
              <a:ext uri="{28A0092B-C50C-407E-A947-70E740481C1C}">
                <a14:useLocalDpi xmlns:a14="http://schemas.microsoft.com/office/drawing/2010/main" val="0"/>
              </a:ext>
            </a:extLst>
          </a:blip>
          <a:srcRect r="-279" b="6876"/>
          <a:stretch>
            <a:fillRect/>
          </a:stretch>
        </p:blipFill>
        <p:spPr bwMode="auto">
          <a:xfrm>
            <a:off x="3143251" y="1341438"/>
            <a:ext cx="6265863"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65079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blackWhite">
          <a:xfrm>
            <a:off x="1752600" y="4648200"/>
            <a:ext cx="8686800" cy="20574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kumimoji="1" lang="sl-SI" altLang="sl-SI" sz="2400">
                <a:solidFill>
                  <a:srgbClr val="000000"/>
                </a:solidFill>
                <a:latin typeface="Comic Sans MS" pitchFamily="66" charset="0"/>
              </a:rPr>
              <a:t>   </a:t>
            </a:r>
          </a:p>
          <a:p>
            <a:pPr fontAlgn="base">
              <a:spcBef>
                <a:spcPct val="0"/>
              </a:spcBef>
              <a:spcAft>
                <a:spcPct val="0"/>
              </a:spcAft>
              <a:defRPr/>
            </a:pPr>
            <a:endParaRPr kumimoji="1" lang="sl-SI" altLang="sl-SI" sz="2400">
              <a:solidFill>
                <a:srgbClr val="000000"/>
              </a:solidFill>
              <a:latin typeface="Comic Sans MS" pitchFamily="66" charset="0"/>
            </a:endParaRPr>
          </a:p>
          <a:p>
            <a:pPr fontAlgn="base">
              <a:spcBef>
                <a:spcPct val="0"/>
              </a:spcBef>
              <a:spcAft>
                <a:spcPct val="0"/>
              </a:spcAft>
              <a:defRPr/>
            </a:pPr>
            <a:r>
              <a:rPr kumimoji="1" lang="sl-SI" altLang="sl-SI" sz="2400">
                <a:solidFill>
                  <a:srgbClr val="000000"/>
                </a:solidFill>
                <a:latin typeface="Times New Roman" pitchFamily="18" charset="0"/>
                <a:cs typeface="Times New Roman" pitchFamily="18" charset="0"/>
              </a:rPr>
              <a:t>Pri predstavitvi je zaposlenih več čutil, zato je tudi bolj učinkovita kot samo poslušanje</a:t>
            </a:r>
            <a:r>
              <a:rPr kumimoji="1" lang="sl-SI" altLang="sl-SI" sz="2400">
                <a:solidFill>
                  <a:srgbClr val="000000"/>
                </a:solidFill>
                <a:latin typeface="Times New Roman" pitchFamily="18" charset="0"/>
              </a:rPr>
              <a:t> </a:t>
            </a:r>
          </a:p>
        </p:txBody>
      </p:sp>
      <p:sp>
        <p:nvSpPr>
          <p:cNvPr id="59395" name="Rectangle 3"/>
          <p:cNvSpPr>
            <a:spLocks noGrp="1" noChangeArrowheads="1"/>
          </p:cNvSpPr>
          <p:nvPr>
            <p:ph type="title"/>
          </p:nvPr>
        </p:nvSpPr>
        <p:spPr>
          <a:xfrm>
            <a:off x="1524000" y="188914"/>
            <a:ext cx="8915400" cy="1182687"/>
          </a:xfrm>
        </p:spPr>
        <p:txBody>
          <a:bodyPr/>
          <a:lstStyle/>
          <a:p>
            <a:pPr algn="ctr" eaLnBrk="1" hangingPunct="1"/>
            <a:r>
              <a:rPr lang="sl-SI" altLang="sl-SI" sz="2400" b="1">
                <a:latin typeface="Times New Roman" pitchFamily="18" charset="0"/>
                <a:cs typeface="Times New Roman" pitchFamily="18" charset="0"/>
              </a:rPr>
              <a:t>PREDSTAVITEV SEBE, PODJETJA, SVOJEGA DELA</a:t>
            </a:r>
            <a:r>
              <a:rPr lang="sl-SI" altLang="sl-SI" sz="4600">
                <a:latin typeface="Comic Sans MS" pitchFamily="66" charset="0"/>
              </a:rPr>
              <a:t> </a:t>
            </a:r>
            <a:endParaRPr lang="en-US" altLang="sl-SI" sz="4600">
              <a:latin typeface="Comic Sans MS" pitchFamily="66" charset="0"/>
            </a:endParaRPr>
          </a:p>
        </p:txBody>
      </p:sp>
      <p:sp>
        <p:nvSpPr>
          <p:cNvPr id="59396" name="Rectangle 4"/>
          <p:cNvSpPr>
            <a:spLocks noGrp="1" noChangeArrowheads="1"/>
          </p:cNvSpPr>
          <p:nvPr>
            <p:ph sz="half" idx="2"/>
          </p:nvPr>
        </p:nvSpPr>
        <p:spPr>
          <a:xfrm>
            <a:off x="2438400" y="4343400"/>
            <a:ext cx="7772400" cy="2514600"/>
          </a:xfrm>
        </p:spPr>
        <p:txBody>
          <a:bodyPr/>
          <a:lstStyle/>
          <a:p>
            <a:pPr algn="just" eaLnBrk="1" hangingPunct="1">
              <a:buFont typeface="Wingdings" pitchFamily="2" charset="2"/>
              <a:buNone/>
            </a:pPr>
            <a:r>
              <a:rPr lang="sl-SI" altLang="sl-SI">
                <a:solidFill>
                  <a:srgbClr val="CCFFCC"/>
                </a:solidFill>
                <a:latin typeface="Comic Sans MS" pitchFamily="66" charset="0"/>
                <a:cs typeface="Times New Roman" pitchFamily="18" charset="0"/>
              </a:rPr>
              <a:t> </a:t>
            </a:r>
          </a:p>
          <a:p>
            <a:pPr algn="just" eaLnBrk="1" hangingPunct="1">
              <a:buFont typeface="Wingdings" pitchFamily="2" charset="2"/>
              <a:buNone/>
            </a:pPr>
            <a:endParaRPr lang="sl-SI" altLang="sl-SI">
              <a:solidFill>
                <a:srgbClr val="CCFFCC"/>
              </a:solidFill>
              <a:latin typeface="Comic Sans MS" pitchFamily="66" charset="0"/>
            </a:endParaRPr>
          </a:p>
        </p:txBody>
      </p:sp>
      <p:sp>
        <p:nvSpPr>
          <p:cNvPr id="59397" name="Rectangle 6"/>
          <p:cNvSpPr>
            <a:spLocks noChangeArrowheads="1"/>
          </p:cNvSpPr>
          <p:nvPr/>
        </p:nvSpPr>
        <p:spPr bwMode="auto">
          <a:xfrm>
            <a:off x="5343525" y="25146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sl-SI" altLang="en-US">
              <a:solidFill>
                <a:srgbClr val="000000"/>
              </a:solidFill>
            </a:endParaRPr>
          </a:p>
        </p:txBody>
      </p:sp>
      <p:sp>
        <p:nvSpPr>
          <p:cNvPr id="59398" name="Rectangle 7"/>
          <p:cNvSpPr>
            <a:spLocks noGrp="1" noChangeArrowheads="1"/>
          </p:cNvSpPr>
          <p:nvPr>
            <p:ph type="body" sz="half" idx="1"/>
          </p:nvPr>
        </p:nvSpPr>
        <p:spPr>
          <a:xfrm>
            <a:off x="3454400" y="1600200"/>
            <a:ext cx="6604000" cy="2190750"/>
          </a:xfrm>
        </p:spPr>
        <p:txBody>
          <a:bodyPr/>
          <a:lstStyle/>
          <a:p>
            <a:pPr eaLnBrk="1" hangingPunct="1"/>
            <a:r>
              <a:rPr lang="sl-SI" altLang="sl-SI" sz="2400">
                <a:latin typeface="Times New Roman" pitchFamily="18" charset="0"/>
                <a:cs typeface="Times New Roman" pitchFamily="18" charset="0"/>
              </a:rPr>
              <a:t>Predstavitev je lahko edini način, da drugi zvedo za nas, naše podjetje ali programe, ki jih pripravljamo. Kako torej predstavljati na zanimiv in privlačen način, ki pritegne poslušalce in jih navduši</a:t>
            </a:r>
            <a:r>
              <a:rPr lang="sl-SI" altLang="sl-SI" sz="2400">
                <a:solidFill>
                  <a:srgbClr val="FFFFCC"/>
                </a:solidFill>
                <a:latin typeface="Comic Sans MS" pitchFamily="66" charset="0"/>
                <a:cs typeface="Times New Roman" pitchFamily="18" charset="0"/>
              </a:rPr>
              <a:t>?</a:t>
            </a:r>
            <a:r>
              <a:rPr lang="sl-SI" altLang="sl-SI" sz="2400"/>
              <a:t> </a:t>
            </a:r>
          </a:p>
        </p:txBody>
      </p:sp>
      <p:sp>
        <p:nvSpPr>
          <p:cNvPr id="59399" name="Rectangle 8"/>
          <p:cNvSpPr>
            <a:spLocks noChangeArrowheads="1"/>
          </p:cNvSpPr>
          <p:nvPr/>
        </p:nvSpPr>
        <p:spPr bwMode="auto">
          <a:xfrm>
            <a:off x="5186363" y="2776538"/>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sl-SI" altLang="en-US">
              <a:solidFill>
                <a:srgbClr val="000000"/>
              </a:solidFill>
            </a:endParaRPr>
          </a:p>
        </p:txBody>
      </p:sp>
      <p:pic>
        <p:nvPicPr>
          <p:cNvPr id="59400" name="Picture 9" descr="pe01675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524000"/>
            <a:ext cx="24003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373194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416050" y="-228600"/>
            <a:ext cx="9023350" cy="1600200"/>
          </a:xfrm>
        </p:spPr>
        <p:txBody>
          <a:bodyPr/>
          <a:lstStyle/>
          <a:p>
            <a:pPr algn="ctr" eaLnBrk="1" hangingPunct="1"/>
            <a:r>
              <a:rPr lang="sl-SI" altLang="sl-SI" sz="2400" b="1">
                <a:latin typeface="Times New Roman" pitchFamily="18" charset="0"/>
                <a:cs typeface="Times New Roman" pitchFamily="18" charset="0"/>
              </a:rPr>
              <a:t>PREDSTAVITEV SEBE, PODJETJA, SVOJEGA DELA</a:t>
            </a:r>
            <a:endParaRPr lang="en-US" altLang="sl-SI" sz="2400" b="1">
              <a:latin typeface="Times New Roman" pitchFamily="18" charset="0"/>
              <a:cs typeface="Times New Roman" pitchFamily="18" charset="0"/>
            </a:endParaRPr>
          </a:p>
        </p:txBody>
      </p:sp>
      <p:sp>
        <p:nvSpPr>
          <p:cNvPr id="60419" name="Rectangle 3"/>
          <p:cNvSpPr>
            <a:spLocks noGrp="1" noChangeArrowheads="1"/>
          </p:cNvSpPr>
          <p:nvPr>
            <p:ph sz="half" idx="2"/>
          </p:nvPr>
        </p:nvSpPr>
        <p:spPr>
          <a:xfrm>
            <a:off x="2438400" y="4343400"/>
            <a:ext cx="7772400" cy="2514600"/>
          </a:xfrm>
        </p:spPr>
        <p:txBody>
          <a:bodyPr/>
          <a:lstStyle/>
          <a:p>
            <a:pPr algn="just" eaLnBrk="1" hangingPunct="1">
              <a:buFont typeface="Wingdings" pitchFamily="2" charset="2"/>
              <a:buNone/>
            </a:pPr>
            <a:r>
              <a:rPr lang="sl-SI" altLang="sl-SI">
                <a:solidFill>
                  <a:srgbClr val="CCFFCC"/>
                </a:solidFill>
                <a:latin typeface="Comic Sans MS" pitchFamily="66" charset="0"/>
                <a:cs typeface="Times New Roman" pitchFamily="18" charset="0"/>
              </a:rPr>
              <a:t> </a:t>
            </a:r>
          </a:p>
          <a:p>
            <a:pPr algn="just" eaLnBrk="1" hangingPunct="1">
              <a:buFont typeface="Wingdings" pitchFamily="2" charset="2"/>
              <a:buNone/>
            </a:pPr>
            <a:endParaRPr lang="sl-SI" altLang="sl-SI">
              <a:solidFill>
                <a:srgbClr val="CCFFCC"/>
              </a:solidFill>
              <a:latin typeface="Comic Sans MS" pitchFamily="66" charset="0"/>
            </a:endParaRPr>
          </a:p>
        </p:txBody>
      </p:sp>
      <p:sp>
        <p:nvSpPr>
          <p:cNvPr id="60420" name="Rectangle 5"/>
          <p:cNvSpPr>
            <a:spLocks noChangeArrowheads="1"/>
          </p:cNvSpPr>
          <p:nvPr/>
        </p:nvSpPr>
        <p:spPr bwMode="auto">
          <a:xfrm>
            <a:off x="5343525" y="25146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sl-SI" altLang="en-US">
              <a:solidFill>
                <a:srgbClr val="000000"/>
              </a:solidFill>
            </a:endParaRPr>
          </a:p>
        </p:txBody>
      </p:sp>
      <p:sp>
        <p:nvSpPr>
          <p:cNvPr id="60421" name="Rectangle 6"/>
          <p:cNvSpPr>
            <a:spLocks noGrp="1" noChangeArrowheads="1"/>
          </p:cNvSpPr>
          <p:nvPr>
            <p:ph type="body" sz="half" idx="1"/>
          </p:nvPr>
        </p:nvSpPr>
        <p:spPr>
          <a:xfrm>
            <a:off x="1981200" y="1790701"/>
            <a:ext cx="8458200" cy="4302125"/>
          </a:xfrm>
        </p:spPr>
        <p:txBody>
          <a:bodyPr/>
          <a:lstStyle/>
          <a:p>
            <a:pPr eaLnBrk="1" hangingPunct="1"/>
            <a:r>
              <a:rPr lang="sl-SI" altLang="sl-SI" sz="2400">
                <a:latin typeface="Times New Roman" pitchFamily="18" charset="0"/>
                <a:cs typeface="Times New Roman" pitchFamily="18" charset="0"/>
              </a:rPr>
              <a:t>Znano je, da večino informacij </a:t>
            </a:r>
            <a:r>
              <a:rPr lang="sl-SI" altLang="sl-SI" sz="2400">
                <a:latin typeface="Times New Roman" pitchFamily="18" charset="0"/>
              </a:rPr>
              <a:t>SPREJMEMO</a:t>
            </a:r>
          </a:p>
          <a:p>
            <a:pPr eaLnBrk="1" hangingPunct="1"/>
            <a:r>
              <a:rPr lang="sl-SI" altLang="sl-SI" sz="2400">
                <a:latin typeface="Times New Roman" pitchFamily="18" charset="0"/>
                <a:cs typeface="Times New Roman" pitchFamily="18" charset="0"/>
              </a:rPr>
              <a:t>5% sprejmemo z vidom, </a:t>
            </a:r>
            <a:endParaRPr lang="sl-SI" altLang="sl-SI" sz="2400">
              <a:latin typeface="Times New Roman" pitchFamily="18" charset="0"/>
            </a:endParaRPr>
          </a:p>
          <a:p>
            <a:pPr eaLnBrk="1" hangingPunct="1"/>
            <a:r>
              <a:rPr lang="sl-SI" altLang="sl-SI" sz="2400">
                <a:latin typeface="Times New Roman" pitchFamily="18" charset="0"/>
                <a:cs typeface="Times New Roman" pitchFamily="18" charset="0"/>
              </a:rPr>
              <a:t>samo 13% s sluhom in</a:t>
            </a:r>
            <a:endParaRPr lang="sl-SI" altLang="sl-SI" sz="2400">
              <a:latin typeface="Times New Roman" pitchFamily="18" charset="0"/>
            </a:endParaRPr>
          </a:p>
          <a:p>
            <a:pPr eaLnBrk="1" hangingPunct="1"/>
            <a:r>
              <a:rPr lang="sl-SI" altLang="sl-SI" sz="2400">
                <a:latin typeface="Times New Roman" pitchFamily="18" charset="0"/>
                <a:cs typeface="Times New Roman" pitchFamily="18" charset="0"/>
              </a:rPr>
              <a:t>12% z ostalimi čutili. </a:t>
            </a:r>
            <a:endParaRPr lang="sl-SI" altLang="sl-SI" sz="2400">
              <a:latin typeface="Times New Roman" pitchFamily="18" charset="0"/>
            </a:endParaRPr>
          </a:p>
          <a:p>
            <a:pPr eaLnBrk="1" hangingPunct="1"/>
            <a:r>
              <a:rPr lang="sl-SI" altLang="sl-SI" sz="2400">
                <a:latin typeface="Times New Roman" pitchFamily="18" charset="0"/>
                <a:cs typeface="Times New Roman" pitchFamily="18" charset="0"/>
              </a:rPr>
              <a:t>Deleži se seštevajo, zato svojo učinkovitost povečamo z vključitvijo večih kanalov. </a:t>
            </a:r>
            <a:endParaRPr lang="sl-SI" altLang="sl-SI" sz="2400">
              <a:latin typeface="Times New Roman" pitchFamily="18" charset="0"/>
            </a:endParaRPr>
          </a:p>
          <a:p>
            <a:pPr eaLnBrk="1" hangingPunct="1"/>
            <a:r>
              <a:rPr lang="sl-SI" altLang="sl-SI" sz="2400">
                <a:latin typeface="Times New Roman" pitchFamily="18" charset="0"/>
                <a:cs typeface="Times New Roman" pitchFamily="18" charset="0"/>
              </a:rPr>
              <a:t>Po drugi strani velja, da </a:t>
            </a:r>
            <a:r>
              <a:rPr lang="sl-SI" altLang="sl-SI" sz="2400" u="sng">
                <a:latin typeface="Times New Roman" pitchFamily="18" charset="0"/>
                <a:cs typeface="Times New Roman" pitchFamily="18" charset="0"/>
              </a:rPr>
              <a:t>dojamemo</a:t>
            </a:r>
            <a:r>
              <a:rPr lang="sl-SI" altLang="sl-SI" sz="2400">
                <a:latin typeface="Times New Roman" pitchFamily="18" charset="0"/>
                <a:cs typeface="Times New Roman" pitchFamily="18" charset="0"/>
              </a:rPr>
              <a:t> 10% tistega, kar preberemo, 20% tega kar slišimo, 30% tega kar vidimo, 40% tega kar vidimo in slišimo, 60% če se poleg tega še pogovarjamo</a:t>
            </a:r>
            <a:r>
              <a:rPr lang="sl-SI" altLang="sl-SI" sz="2400">
                <a:latin typeface="Times New Roman" pitchFamily="18" charset="0"/>
              </a:rPr>
              <a:t> </a:t>
            </a:r>
          </a:p>
        </p:txBody>
      </p:sp>
      <p:sp>
        <p:nvSpPr>
          <p:cNvPr id="60422" name="Rectangle 7"/>
          <p:cNvSpPr>
            <a:spLocks noChangeArrowheads="1"/>
          </p:cNvSpPr>
          <p:nvPr/>
        </p:nvSpPr>
        <p:spPr bwMode="auto">
          <a:xfrm>
            <a:off x="5186363" y="2776538"/>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sl-SI" altLang="en-US">
              <a:solidFill>
                <a:srgbClr val="000000"/>
              </a:solidFill>
            </a:endParaRPr>
          </a:p>
        </p:txBody>
      </p:sp>
    </p:spTree>
    <p:extLst>
      <p:ext uri="{BB962C8B-B14F-4D97-AF65-F5344CB8AC3E}">
        <p14:creationId xmlns:p14="http://schemas.microsoft.com/office/powerpoint/2010/main" val="827080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r>
              <a:rPr lang="sl-SI" altLang="sl-SI" sz="3400" b="1">
                <a:latin typeface="Times New Roman" pitchFamily="18" charset="0"/>
              </a:rPr>
              <a:t>VODENJE</a:t>
            </a:r>
            <a:endParaRPr lang="en-US" altLang="sl-SI" sz="3400" b="1">
              <a:latin typeface="Times New Roman" pitchFamily="18" charset="0"/>
            </a:endParaRPr>
          </a:p>
        </p:txBody>
      </p:sp>
      <p:sp>
        <p:nvSpPr>
          <p:cNvPr id="19459"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19460" name="Rectangle 5"/>
          <p:cNvSpPr>
            <a:spLocks noChangeArrowheads="1"/>
          </p:cNvSpPr>
          <p:nvPr/>
        </p:nvSpPr>
        <p:spPr bwMode="auto">
          <a:xfrm>
            <a:off x="1992313" y="1484313"/>
            <a:ext cx="7391400"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entury" pitchFamily="18" charset="0"/>
              </a:defRPr>
            </a:lvl1pPr>
            <a:lvl2pPr marL="742950" indent="-285750" eaLnBrk="0" hangingPunct="0">
              <a:defRPr>
                <a:solidFill>
                  <a:schemeClr val="tx1"/>
                </a:solidFill>
                <a:latin typeface="Century" pitchFamily="18" charset="0"/>
              </a:defRPr>
            </a:lvl2pPr>
            <a:lvl3pPr marL="1143000" indent="-228600" eaLnBrk="0" hangingPunct="0">
              <a:defRPr>
                <a:solidFill>
                  <a:schemeClr val="tx1"/>
                </a:solidFill>
                <a:latin typeface="Century" pitchFamily="18" charset="0"/>
              </a:defRPr>
            </a:lvl3pPr>
            <a:lvl4pPr marL="1600200" indent="-228600" eaLnBrk="0" hangingPunct="0">
              <a:defRPr>
                <a:solidFill>
                  <a:schemeClr val="tx1"/>
                </a:solidFill>
                <a:latin typeface="Century" pitchFamily="18" charset="0"/>
              </a:defRPr>
            </a:lvl4pPr>
            <a:lvl5pPr marL="2057400" indent="-228600" eaLnBrk="0" hangingPunct="0">
              <a:defRPr>
                <a:solidFill>
                  <a:schemeClr val="tx1"/>
                </a:solidFill>
                <a:latin typeface="Century" pitchFamily="18" charset="0"/>
              </a:defRPr>
            </a:lvl5pPr>
            <a:lvl6pPr marL="2514600" indent="-228600" eaLnBrk="0" fontAlgn="base" hangingPunct="0">
              <a:spcBef>
                <a:spcPct val="0"/>
              </a:spcBef>
              <a:spcAft>
                <a:spcPct val="0"/>
              </a:spcAft>
              <a:defRPr>
                <a:solidFill>
                  <a:schemeClr val="tx1"/>
                </a:solidFill>
                <a:latin typeface="Century" pitchFamily="18" charset="0"/>
              </a:defRPr>
            </a:lvl6pPr>
            <a:lvl7pPr marL="2971800" indent="-228600" eaLnBrk="0" fontAlgn="base" hangingPunct="0">
              <a:spcBef>
                <a:spcPct val="0"/>
              </a:spcBef>
              <a:spcAft>
                <a:spcPct val="0"/>
              </a:spcAft>
              <a:defRPr>
                <a:solidFill>
                  <a:schemeClr val="tx1"/>
                </a:solidFill>
                <a:latin typeface="Century" pitchFamily="18" charset="0"/>
              </a:defRPr>
            </a:lvl7pPr>
            <a:lvl8pPr marL="3429000" indent="-228600" eaLnBrk="0" fontAlgn="base" hangingPunct="0">
              <a:spcBef>
                <a:spcPct val="0"/>
              </a:spcBef>
              <a:spcAft>
                <a:spcPct val="0"/>
              </a:spcAft>
              <a:defRPr>
                <a:solidFill>
                  <a:schemeClr val="tx1"/>
                </a:solidFill>
                <a:latin typeface="Century" pitchFamily="18" charset="0"/>
              </a:defRPr>
            </a:lvl8pPr>
            <a:lvl9pPr marL="3886200" indent="-228600" eaLnBrk="0" fontAlgn="base" hangingPunct="0">
              <a:spcBef>
                <a:spcPct val="0"/>
              </a:spcBef>
              <a:spcAft>
                <a:spcPct val="0"/>
              </a:spcAft>
              <a:defRPr>
                <a:solidFill>
                  <a:schemeClr val="tx1"/>
                </a:solidFill>
                <a:latin typeface="Century" pitchFamily="18" charset="0"/>
              </a:defRPr>
            </a:lvl9pPr>
          </a:lstStyle>
          <a:p>
            <a:pPr eaLnBrk="1" fontAlgn="base" hangingPunct="1">
              <a:spcBef>
                <a:spcPct val="50000"/>
              </a:spcBef>
              <a:spcAft>
                <a:spcPct val="0"/>
              </a:spcAft>
              <a:buClr>
                <a:srgbClr val="FFFFFF"/>
              </a:buClr>
              <a:buSzPct val="90000"/>
              <a:buFont typeface="Wingdings" pitchFamily="2" charset="2"/>
              <a:buNone/>
            </a:pPr>
            <a:r>
              <a:rPr lang="sl-SI" altLang="sl-SI" sz="2800" b="1">
                <a:solidFill>
                  <a:srgbClr val="000000"/>
                </a:solidFill>
                <a:latin typeface="Times New Roman" pitchFamily="18" charset="0"/>
                <a:cs typeface="Times New Roman" pitchFamily="18" charset="0"/>
              </a:rPr>
              <a:t>Vodenje je sposobnost vplivanja, spodbujanja in usmerjanja drugih za doseganje želenih ciljev. </a:t>
            </a:r>
          </a:p>
          <a:p>
            <a:pPr eaLnBrk="1" fontAlgn="base" hangingPunct="1">
              <a:spcBef>
                <a:spcPct val="50000"/>
              </a:spcBef>
              <a:spcAft>
                <a:spcPct val="0"/>
              </a:spcAft>
              <a:buClr>
                <a:srgbClr val="FFFFFF"/>
              </a:buClr>
              <a:buSzPct val="90000"/>
              <a:buFont typeface="Wingdings" pitchFamily="2" charset="2"/>
              <a:buNone/>
            </a:pPr>
            <a:r>
              <a:rPr lang="sl-SI" altLang="sl-SI" sz="2800" b="1">
                <a:solidFill>
                  <a:srgbClr val="000000"/>
                </a:solidFill>
                <a:latin typeface="Times New Roman" pitchFamily="18" charset="0"/>
                <a:cs typeface="Times New Roman" pitchFamily="18" charset="0"/>
              </a:rPr>
              <a:t>V skladu s tem nekateri poudarjajo, da vodenje ni enkratno dejanje, ampak je izmenjava večjega števila dogodkov, ki se nanašajo na usmerjanje in spremljanje</a:t>
            </a:r>
            <a:r>
              <a:rPr lang="sl-SI" altLang="sl-SI" sz="2800" b="1">
                <a:solidFill>
                  <a:srgbClr val="FFFFCC"/>
                </a:solidFill>
                <a:latin typeface="Comic Sans MS" pitchFamily="66" charset="0"/>
                <a:cs typeface="Times New Roman" pitchFamily="18" charset="0"/>
              </a:rPr>
              <a:t>. </a:t>
            </a:r>
            <a:endParaRPr lang="sl-SI" altLang="sl-SI" sz="2800" b="1">
              <a:solidFill>
                <a:srgbClr val="FFFFCC"/>
              </a:solidFill>
              <a:latin typeface="Comic Sans MS" pitchFamily="66" charset="0"/>
            </a:endParaRPr>
          </a:p>
        </p:txBody>
      </p:sp>
      <p:sp>
        <p:nvSpPr>
          <p:cNvPr id="24582" name="Rectangle 6"/>
          <p:cNvSpPr>
            <a:spLocks noChangeArrowheads="1"/>
          </p:cNvSpPr>
          <p:nvPr/>
        </p:nvSpPr>
        <p:spPr bwMode="blackWhite">
          <a:xfrm>
            <a:off x="2743200" y="4953001"/>
            <a:ext cx="7924800" cy="1571625"/>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fontAlgn="base">
              <a:spcBef>
                <a:spcPct val="0"/>
              </a:spcBef>
              <a:spcAft>
                <a:spcPct val="0"/>
              </a:spcAft>
              <a:buFontTx/>
              <a:buChar char="•"/>
              <a:defRPr/>
            </a:pPr>
            <a:r>
              <a:rPr lang="sl-SI" altLang="sl-SI" sz="2800" b="1">
                <a:solidFill>
                  <a:srgbClr val="000000"/>
                </a:solidFill>
                <a:latin typeface="Times New Roman" pitchFamily="18" charset="0"/>
                <a:cs typeface="Times New Roman" pitchFamily="18" charset="0"/>
              </a:rPr>
              <a:t>Uspešen vodja sodeluje s člani skupine v ustvarjanju ugodnega vzdušja za doseganje organizacijskih ciljev</a:t>
            </a:r>
            <a:r>
              <a:rPr lang="sl-SI" altLang="sl-SI" sz="2800" b="1">
                <a:solidFill>
                  <a:srgbClr val="FFFFCC"/>
                </a:solidFill>
                <a:latin typeface="Comic Sans MS" pitchFamily="66" charset="0"/>
                <a:cs typeface="Times New Roman" pitchFamily="18" charset="0"/>
              </a:rPr>
              <a:t>. </a:t>
            </a:r>
            <a:endParaRPr kumimoji="1" lang="sl-SI" altLang="sl-SI" sz="2000">
              <a:solidFill>
                <a:srgbClr val="CCFFCC"/>
              </a:solidFill>
              <a:latin typeface="Comic Sans MS" pitchFamily="66" charset="0"/>
            </a:endParaRPr>
          </a:p>
        </p:txBody>
      </p:sp>
    </p:spTree>
    <p:extLst>
      <p:ext uri="{BB962C8B-B14F-4D97-AF65-F5344CB8AC3E}">
        <p14:creationId xmlns:p14="http://schemas.microsoft.com/office/powerpoint/2010/main" val="1535463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hangingPunct="1"/>
            <a:r>
              <a:rPr lang="sl-SI" altLang="sl-SI" sz="3400" b="1">
                <a:latin typeface="Times New Roman" pitchFamily="18" charset="0"/>
              </a:rPr>
              <a:t>SESTAVINE VODENJA</a:t>
            </a:r>
            <a:endParaRPr lang="en-US" altLang="sl-SI" sz="3400" b="1">
              <a:latin typeface="Times New Roman" pitchFamily="18" charset="0"/>
            </a:endParaRPr>
          </a:p>
        </p:txBody>
      </p:sp>
      <p:sp>
        <p:nvSpPr>
          <p:cNvPr id="20483"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20484" name="Rectangle 5"/>
          <p:cNvSpPr>
            <a:spLocks noChangeArrowheads="1"/>
          </p:cNvSpPr>
          <p:nvPr/>
        </p:nvSpPr>
        <p:spPr bwMode="auto">
          <a:xfrm>
            <a:off x="2895600" y="1828800"/>
            <a:ext cx="73914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Century" pitchFamily="18" charset="0"/>
              </a:defRPr>
            </a:lvl1pPr>
            <a:lvl2pPr marL="914400" indent="-457200" eaLnBrk="0" hangingPunct="0">
              <a:defRPr>
                <a:solidFill>
                  <a:schemeClr val="tx1"/>
                </a:solidFill>
                <a:latin typeface="Century" pitchFamily="18" charset="0"/>
              </a:defRPr>
            </a:lvl2pPr>
            <a:lvl3pPr marL="1371600" indent="-457200" eaLnBrk="0" hangingPunct="0">
              <a:defRPr>
                <a:solidFill>
                  <a:schemeClr val="tx1"/>
                </a:solidFill>
                <a:latin typeface="Century" pitchFamily="18" charset="0"/>
              </a:defRPr>
            </a:lvl3pPr>
            <a:lvl4pPr marL="1828800" indent="-457200" eaLnBrk="0" hangingPunct="0">
              <a:defRPr>
                <a:solidFill>
                  <a:schemeClr val="tx1"/>
                </a:solidFill>
                <a:latin typeface="Century" pitchFamily="18" charset="0"/>
              </a:defRPr>
            </a:lvl4pPr>
            <a:lvl5pPr marL="2286000" indent="-457200" eaLnBrk="0" hangingPunct="0">
              <a:defRPr>
                <a:solidFill>
                  <a:schemeClr val="tx1"/>
                </a:solidFill>
                <a:latin typeface="Century" pitchFamily="18" charset="0"/>
              </a:defRPr>
            </a:lvl5pPr>
            <a:lvl6pPr marL="2743200" indent="-457200" eaLnBrk="0" fontAlgn="base" hangingPunct="0">
              <a:spcBef>
                <a:spcPct val="0"/>
              </a:spcBef>
              <a:spcAft>
                <a:spcPct val="0"/>
              </a:spcAft>
              <a:defRPr>
                <a:solidFill>
                  <a:schemeClr val="tx1"/>
                </a:solidFill>
                <a:latin typeface="Century" pitchFamily="18" charset="0"/>
              </a:defRPr>
            </a:lvl6pPr>
            <a:lvl7pPr marL="3200400" indent="-457200" eaLnBrk="0" fontAlgn="base" hangingPunct="0">
              <a:spcBef>
                <a:spcPct val="0"/>
              </a:spcBef>
              <a:spcAft>
                <a:spcPct val="0"/>
              </a:spcAft>
              <a:defRPr>
                <a:solidFill>
                  <a:schemeClr val="tx1"/>
                </a:solidFill>
                <a:latin typeface="Century" pitchFamily="18" charset="0"/>
              </a:defRPr>
            </a:lvl7pPr>
            <a:lvl8pPr marL="3657600" indent="-457200" eaLnBrk="0" fontAlgn="base" hangingPunct="0">
              <a:spcBef>
                <a:spcPct val="0"/>
              </a:spcBef>
              <a:spcAft>
                <a:spcPct val="0"/>
              </a:spcAft>
              <a:defRPr>
                <a:solidFill>
                  <a:schemeClr val="tx1"/>
                </a:solidFill>
                <a:latin typeface="Century" pitchFamily="18" charset="0"/>
              </a:defRPr>
            </a:lvl8pPr>
            <a:lvl9pPr marL="4114800" indent="-457200" eaLnBrk="0" fontAlgn="base" hangingPunct="0">
              <a:spcBef>
                <a:spcPct val="0"/>
              </a:spcBef>
              <a:spcAft>
                <a:spcPct val="0"/>
              </a:spcAft>
              <a:defRPr>
                <a:solidFill>
                  <a:schemeClr val="tx1"/>
                </a:solidFill>
                <a:latin typeface="Century" pitchFamily="18" charset="0"/>
              </a:defRPr>
            </a:lvl9pPr>
          </a:lstStyle>
          <a:p>
            <a:pPr algn="just" eaLnBrk="1" fontAlgn="base" hangingPunct="1">
              <a:spcBef>
                <a:spcPct val="50000"/>
              </a:spcBef>
              <a:spcAft>
                <a:spcPct val="0"/>
              </a:spcAft>
              <a:buClr>
                <a:srgbClr val="FFFFFF"/>
              </a:buClr>
              <a:buSzPct val="90000"/>
              <a:buFont typeface="Wingdings" pitchFamily="2" charset="2"/>
              <a:buNone/>
            </a:pPr>
            <a:r>
              <a:rPr lang="sl-SI" altLang="sl-SI" sz="2400" b="1">
                <a:solidFill>
                  <a:srgbClr val="000000"/>
                </a:solidFill>
                <a:latin typeface="Times New Roman" pitchFamily="18" charset="0"/>
                <a:cs typeface="Times New Roman" pitchFamily="18" charset="0"/>
              </a:rPr>
              <a:t>Osnovne tri sestavine vodenja predstavljajo</a:t>
            </a:r>
            <a:r>
              <a:rPr lang="sl-SI" altLang="sl-SI" sz="2400" b="1">
                <a:solidFill>
                  <a:srgbClr val="000000"/>
                </a:solidFill>
                <a:latin typeface="Times New Roman" pitchFamily="18" charset="0"/>
              </a:rPr>
              <a:t>:</a:t>
            </a:r>
            <a:endParaRPr lang="sl-SI" altLang="sl-SI" sz="2800" b="1">
              <a:solidFill>
                <a:srgbClr val="000000"/>
              </a:solidFill>
              <a:latin typeface="Times New Roman" pitchFamily="18" charset="0"/>
            </a:endParaRPr>
          </a:p>
          <a:p>
            <a:pPr algn="just" eaLnBrk="1" fontAlgn="base" hangingPunct="1">
              <a:spcBef>
                <a:spcPct val="50000"/>
              </a:spcBef>
              <a:spcAft>
                <a:spcPct val="0"/>
              </a:spcAft>
              <a:buClr>
                <a:srgbClr val="FFFFFF"/>
              </a:buClr>
              <a:buSzPct val="90000"/>
              <a:buFont typeface="Wingdings" pitchFamily="2" charset="2"/>
              <a:buAutoNum type="arabicPeriod"/>
            </a:pPr>
            <a:r>
              <a:rPr lang="sl-SI" altLang="sl-SI" sz="2800" b="1">
                <a:solidFill>
                  <a:srgbClr val="000000"/>
                </a:solidFill>
                <a:latin typeface="Times New Roman" pitchFamily="18" charset="0"/>
              </a:rPr>
              <a:t>vodjo</a:t>
            </a:r>
          </a:p>
          <a:p>
            <a:pPr algn="just" eaLnBrk="1" fontAlgn="base" hangingPunct="1">
              <a:spcBef>
                <a:spcPct val="50000"/>
              </a:spcBef>
              <a:spcAft>
                <a:spcPct val="0"/>
              </a:spcAft>
              <a:buClr>
                <a:srgbClr val="FFFFFF"/>
              </a:buClr>
              <a:buSzPct val="90000"/>
              <a:buFont typeface="Wingdings" pitchFamily="2" charset="2"/>
              <a:buAutoNum type="arabicPeriod"/>
            </a:pPr>
            <a:r>
              <a:rPr lang="sl-SI" altLang="sl-SI" sz="2800" b="1">
                <a:solidFill>
                  <a:srgbClr val="000000"/>
                </a:solidFill>
                <a:latin typeface="Times New Roman" pitchFamily="18" charset="0"/>
              </a:rPr>
              <a:t>člane in</a:t>
            </a:r>
          </a:p>
          <a:p>
            <a:pPr algn="just" eaLnBrk="1" fontAlgn="base" hangingPunct="1">
              <a:spcBef>
                <a:spcPct val="50000"/>
              </a:spcBef>
              <a:spcAft>
                <a:spcPct val="0"/>
              </a:spcAft>
              <a:buClr>
                <a:srgbClr val="FFFFFF"/>
              </a:buClr>
              <a:buSzPct val="90000"/>
              <a:buFont typeface="Wingdings" pitchFamily="2" charset="2"/>
              <a:buAutoNum type="arabicPeriod"/>
            </a:pPr>
            <a:r>
              <a:rPr lang="sl-SI" altLang="sl-SI" sz="2800" b="1">
                <a:solidFill>
                  <a:srgbClr val="000000"/>
                </a:solidFill>
                <a:latin typeface="Times New Roman" pitchFamily="18" charset="0"/>
                <a:cs typeface="Times New Roman" pitchFamily="18" charset="0"/>
              </a:rPr>
              <a:t>specifično situacijo</a:t>
            </a:r>
            <a:r>
              <a:rPr lang="sl-SI" altLang="sl-SI" sz="2800" b="1">
                <a:solidFill>
                  <a:srgbClr val="FFFFCC"/>
                </a:solidFill>
                <a:latin typeface="Comic Sans MS" pitchFamily="66" charset="0"/>
                <a:cs typeface="Times New Roman" pitchFamily="18" charset="0"/>
              </a:rPr>
              <a:t>.</a:t>
            </a:r>
            <a:r>
              <a:rPr lang="sl-SI" altLang="sl-SI" sz="2800" b="1">
                <a:solidFill>
                  <a:srgbClr val="FFFFCC"/>
                </a:solidFill>
                <a:latin typeface="Comic Sans MS" pitchFamily="66" charset="0"/>
              </a:rPr>
              <a:t> </a:t>
            </a:r>
          </a:p>
        </p:txBody>
      </p:sp>
      <p:sp>
        <p:nvSpPr>
          <p:cNvPr id="25606" name="Rectangle 6"/>
          <p:cNvSpPr>
            <a:spLocks noChangeArrowheads="1"/>
          </p:cNvSpPr>
          <p:nvPr/>
        </p:nvSpPr>
        <p:spPr bwMode="blackWhite">
          <a:xfrm>
            <a:off x="2743200" y="4648200"/>
            <a:ext cx="7924800" cy="19050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fontAlgn="base">
              <a:spcBef>
                <a:spcPct val="0"/>
              </a:spcBef>
              <a:spcAft>
                <a:spcPct val="0"/>
              </a:spcAft>
              <a:buFontTx/>
              <a:buChar char="•"/>
              <a:defRPr/>
            </a:pPr>
            <a:r>
              <a:rPr lang="sl-SI" altLang="sl-SI" sz="2800" b="1">
                <a:solidFill>
                  <a:srgbClr val="000000"/>
                </a:solidFill>
                <a:latin typeface="Times New Roman" pitchFamily="18" charset="0"/>
                <a:cs typeface="Times New Roman" pitchFamily="18" charset="0"/>
              </a:rPr>
              <a:t>Sporazumevanje med vodjo in teamom mora zadovoljiti obe strani. Če si člani izvolijo vodjo, se prostovoljno podredijo in sprejmejo njegova navodila</a:t>
            </a:r>
            <a:r>
              <a:rPr lang="sl-SI" altLang="sl-SI" sz="2800" b="1">
                <a:solidFill>
                  <a:srgbClr val="000000"/>
                </a:solidFill>
                <a:latin typeface="Times New Roman" pitchFamily="18" charset="0"/>
              </a:rPr>
              <a:t>.</a:t>
            </a:r>
          </a:p>
        </p:txBody>
      </p:sp>
      <p:pic>
        <p:nvPicPr>
          <p:cNvPr id="20486" name="Picture 7" descr="cartoon et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2438401"/>
            <a:ext cx="3048000"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9152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eaLnBrk="1" hangingPunct="1"/>
            <a:r>
              <a:rPr lang="sl-SI" altLang="sl-SI" sz="3400" b="1">
                <a:latin typeface="Times New Roman" pitchFamily="18" charset="0"/>
              </a:rPr>
              <a:t>SESTAVINE VODENJA</a:t>
            </a:r>
            <a:endParaRPr lang="en-US" altLang="sl-SI" sz="3400" b="1">
              <a:latin typeface="Times New Roman" pitchFamily="18" charset="0"/>
            </a:endParaRPr>
          </a:p>
        </p:txBody>
      </p:sp>
      <p:sp>
        <p:nvSpPr>
          <p:cNvPr id="21507"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26629" name="Rectangle 5"/>
          <p:cNvSpPr>
            <a:spLocks noChangeArrowheads="1"/>
          </p:cNvSpPr>
          <p:nvPr/>
        </p:nvSpPr>
        <p:spPr bwMode="blackWhite">
          <a:xfrm>
            <a:off x="2424113" y="4648200"/>
            <a:ext cx="7924800" cy="194945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sl-SI" altLang="sl-SI" sz="2800" b="1">
                <a:solidFill>
                  <a:srgbClr val="000000"/>
                </a:solidFill>
                <a:latin typeface="Times New Roman" pitchFamily="18" charset="0"/>
                <a:cs typeface="Times New Roman" pitchFamily="18" charset="0"/>
              </a:rPr>
              <a:t>Nazadnje dobre vodje spodbujajo člane k prevzemanju tveganja, ker strah pred napakami ne sme biti tako velik da delavec ne bi poskusil delati malo drugače.</a:t>
            </a:r>
            <a:r>
              <a:rPr lang="sl-SI" altLang="sl-SI" sz="2800" b="1">
                <a:solidFill>
                  <a:srgbClr val="FFFFCC"/>
                </a:solidFill>
                <a:latin typeface="Comic Sans MS" pitchFamily="66" charset="0"/>
                <a:cs typeface="Times New Roman" pitchFamily="18" charset="0"/>
              </a:rPr>
              <a:t> </a:t>
            </a:r>
          </a:p>
        </p:txBody>
      </p:sp>
      <p:sp>
        <p:nvSpPr>
          <p:cNvPr id="21509" name="Rectangle 6"/>
          <p:cNvSpPr>
            <a:spLocks noChangeArrowheads="1"/>
          </p:cNvSpPr>
          <p:nvPr/>
        </p:nvSpPr>
        <p:spPr bwMode="auto">
          <a:xfrm>
            <a:off x="1919288" y="1412875"/>
            <a:ext cx="77724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entury" pitchFamily="18" charset="0"/>
              </a:defRPr>
            </a:lvl1pPr>
            <a:lvl2pPr marL="742950" indent="-285750" eaLnBrk="0" hangingPunct="0">
              <a:defRPr>
                <a:solidFill>
                  <a:schemeClr val="tx1"/>
                </a:solidFill>
                <a:latin typeface="Century" pitchFamily="18" charset="0"/>
              </a:defRPr>
            </a:lvl2pPr>
            <a:lvl3pPr marL="1143000" indent="-228600" eaLnBrk="0" hangingPunct="0">
              <a:defRPr>
                <a:solidFill>
                  <a:schemeClr val="tx1"/>
                </a:solidFill>
                <a:latin typeface="Century" pitchFamily="18" charset="0"/>
              </a:defRPr>
            </a:lvl3pPr>
            <a:lvl4pPr marL="1600200" indent="-228600" eaLnBrk="0" hangingPunct="0">
              <a:defRPr>
                <a:solidFill>
                  <a:schemeClr val="tx1"/>
                </a:solidFill>
                <a:latin typeface="Century" pitchFamily="18" charset="0"/>
              </a:defRPr>
            </a:lvl4pPr>
            <a:lvl5pPr marL="2057400" indent="-228600" eaLnBrk="0" hangingPunct="0">
              <a:defRPr>
                <a:solidFill>
                  <a:schemeClr val="tx1"/>
                </a:solidFill>
                <a:latin typeface="Century" pitchFamily="18" charset="0"/>
              </a:defRPr>
            </a:lvl5pPr>
            <a:lvl6pPr marL="2514600" indent="-228600" eaLnBrk="0" fontAlgn="base" hangingPunct="0">
              <a:spcBef>
                <a:spcPct val="0"/>
              </a:spcBef>
              <a:spcAft>
                <a:spcPct val="0"/>
              </a:spcAft>
              <a:defRPr>
                <a:solidFill>
                  <a:schemeClr val="tx1"/>
                </a:solidFill>
                <a:latin typeface="Century" pitchFamily="18" charset="0"/>
              </a:defRPr>
            </a:lvl6pPr>
            <a:lvl7pPr marL="2971800" indent="-228600" eaLnBrk="0" fontAlgn="base" hangingPunct="0">
              <a:spcBef>
                <a:spcPct val="0"/>
              </a:spcBef>
              <a:spcAft>
                <a:spcPct val="0"/>
              </a:spcAft>
              <a:defRPr>
                <a:solidFill>
                  <a:schemeClr val="tx1"/>
                </a:solidFill>
                <a:latin typeface="Century" pitchFamily="18" charset="0"/>
              </a:defRPr>
            </a:lvl7pPr>
            <a:lvl8pPr marL="3429000" indent="-228600" eaLnBrk="0" fontAlgn="base" hangingPunct="0">
              <a:spcBef>
                <a:spcPct val="0"/>
              </a:spcBef>
              <a:spcAft>
                <a:spcPct val="0"/>
              </a:spcAft>
              <a:defRPr>
                <a:solidFill>
                  <a:schemeClr val="tx1"/>
                </a:solidFill>
                <a:latin typeface="Century" pitchFamily="18" charset="0"/>
              </a:defRPr>
            </a:lvl8pPr>
            <a:lvl9pPr marL="3886200" indent="-228600" eaLnBrk="0" fontAlgn="base" hangingPunct="0">
              <a:spcBef>
                <a:spcPct val="0"/>
              </a:spcBef>
              <a:spcAft>
                <a:spcPct val="0"/>
              </a:spcAft>
              <a:defRPr>
                <a:solidFill>
                  <a:schemeClr val="tx1"/>
                </a:solidFill>
                <a:latin typeface="Century" pitchFamily="18" charset="0"/>
              </a:defRPr>
            </a:lvl9pPr>
          </a:lstStyle>
          <a:p>
            <a:pPr eaLnBrk="1" fontAlgn="base" hangingPunct="1">
              <a:spcBef>
                <a:spcPct val="0"/>
              </a:spcBef>
              <a:spcAft>
                <a:spcPct val="0"/>
              </a:spcAft>
            </a:pPr>
            <a:r>
              <a:rPr kumimoji="1" lang="sl-SI" altLang="sl-SI" sz="2800">
                <a:solidFill>
                  <a:srgbClr val="000000"/>
                </a:solidFill>
                <a:latin typeface="Times New Roman" pitchFamily="18" charset="0"/>
                <a:cs typeface="Times New Roman" pitchFamily="18" charset="0"/>
              </a:rPr>
              <a:t>Raziskave kažejo,  da je najprej treba zgraditi </a:t>
            </a:r>
            <a:r>
              <a:rPr kumimoji="1" lang="sl-SI" altLang="sl-SI" sz="2800" b="1">
                <a:solidFill>
                  <a:srgbClr val="000000"/>
                </a:solidFill>
                <a:latin typeface="Times New Roman" pitchFamily="18" charset="0"/>
                <a:cs typeface="Times New Roman" pitchFamily="18" charset="0"/>
              </a:rPr>
              <a:t>zaupanje</a:t>
            </a:r>
            <a:r>
              <a:rPr kumimoji="1" lang="sl-SI" altLang="sl-SI" sz="2800">
                <a:solidFill>
                  <a:srgbClr val="000000"/>
                </a:solidFill>
                <a:latin typeface="Times New Roman" pitchFamily="18" charset="0"/>
                <a:cs typeface="Times New Roman" pitchFamily="18" charset="0"/>
              </a:rPr>
              <a:t> med vodjo in člani teama, nato  je treba dati </a:t>
            </a:r>
            <a:r>
              <a:rPr kumimoji="1" lang="sl-SI" altLang="sl-SI" sz="2800" b="1">
                <a:solidFill>
                  <a:srgbClr val="000000"/>
                </a:solidFill>
                <a:latin typeface="Times New Roman" pitchFamily="18" charset="0"/>
                <a:cs typeface="Times New Roman" pitchFamily="18" charset="0"/>
              </a:rPr>
              <a:t>več samostojnosti članom</a:t>
            </a:r>
            <a:r>
              <a:rPr kumimoji="1" lang="sl-SI" altLang="sl-SI" sz="2800">
                <a:solidFill>
                  <a:srgbClr val="000000"/>
                </a:solidFill>
                <a:latin typeface="Times New Roman" pitchFamily="18" charset="0"/>
                <a:cs typeface="Times New Roman" pitchFamily="18" charset="0"/>
              </a:rPr>
              <a:t>, da lahko odločajo.</a:t>
            </a:r>
          </a:p>
          <a:p>
            <a:pPr eaLnBrk="1" fontAlgn="base" hangingPunct="1">
              <a:spcBef>
                <a:spcPct val="0"/>
              </a:spcBef>
              <a:spcAft>
                <a:spcPct val="0"/>
              </a:spcAft>
            </a:pPr>
            <a:endParaRPr kumimoji="1" lang="sl-SI" altLang="sl-SI" sz="2800">
              <a:solidFill>
                <a:srgbClr val="000000"/>
              </a:solidFill>
              <a:latin typeface="Times New Roman" pitchFamily="18" charset="0"/>
              <a:cs typeface="Times New Roman" pitchFamily="18" charset="0"/>
            </a:endParaRPr>
          </a:p>
          <a:p>
            <a:pPr eaLnBrk="1" fontAlgn="base" hangingPunct="1">
              <a:spcBef>
                <a:spcPct val="0"/>
              </a:spcBef>
              <a:spcAft>
                <a:spcPct val="0"/>
              </a:spcAft>
            </a:pPr>
            <a:r>
              <a:rPr kumimoji="1" lang="sl-SI" altLang="sl-SI" sz="2800">
                <a:solidFill>
                  <a:srgbClr val="000000"/>
                </a:solidFill>
                <a:latin typeface="Times New Roman" pitchFamily="18" charset="0"/>
                <a:cs typeface="Times New Roman" pitchFamily="18" charset="0"/>
              </a:rPr>
              <a:t>Vodje se morajo dobro pripraviti, člani namreč toliko raje sledijo vodji, če občutijo, da »vodje vedo kaj hočejo«. </a:t>
            </a:r>
            <a:endParaRPr kumimoji="1" lang="sl-SI" altLang="sl-SI" sz="2800">
              <a:solidFill>
                <a:srgbClr val="000000"/>
              </a:solidFill>
              <a:latin typeface="Times New Roman" pitchFamily="18" charset="0"/>
            </a:endParaRPr>
          </a:p>
        </p:txBody>
      </p:sp>
      <p:grpSp>
        <p:nvGrpSpPr>
          <p:cNvPr id="21510" name="Group 7"/>
          <p:cNvGrpSpPr>
            <a:grpSpLocks/>
          </p:cNvGrpSpPr>
          <p:nvPr/>
        </p:nvGrpSpPr>
        <p:grpSpPr bwMode="auto">
          <a:xfrm>
            <a:off x="9258300" y="1"/>
            <a:ext cx="1409700" cy="1800225"/>
            <a:chOff x="1824" y="633"/>
            <a:chExt cx="2834" cy="2849"/>
          </a:xfrm>
        </p:grpSpPr>
        <p:sp>
          <p:nvSpPr>
            <p:cNvPr id="21511"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pPr fontAlgn="base">
                <a:spcBef>
                  <a:spcPct val="0"/>
                </a:spcBef>
                <a:spcAft>
                  <a:spcPct val="0"/>
                </a:spcAft>
              </a:pPr>
              <a:endParaRPr lang="en-US">
                <a:solidFill>
                  <a:srgbClr val="000000"/>
                </a:solidFill>
                <a:latin typeface="Century" pitchFamily="18" charset="0"/>
              </a:endParaRPr>
            </a:p>
          </p:txBody>
        </p:sp>
        <p:sp>
          <p:nvSpPr>
            <p:cNvPr id="21512"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pPr fontAlgn="base">
                <a:spcBef>
                  <a:spcPct val="0"/>
                </a:spcBef>
                <a:spcAft>
                  <a:spcPct val="0"/>
                </a:spcAft>
              </a:pPr>
              <a:endParaRPr lang="en-US">
                <a:solidFill>
                  <a:srgbClr val="000000"/>
                </a:solidFill>
                <a:latin typeface="Century" pitchFamily="18" charset="0"/>
              </a:endParaRPr>
            </a:p>
          </p:txBody>
        </p:sp>
        <p:sp>
          <p:nvSpPr>
            <p:cNvPr id="21513"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pPr fontAlgn="base">
                <a:spcBef>
                  <a:spcPct val="0"/>
                </a:spcBef>
                <a:spcAft>
                  <a:spcPct val="0"/>
                </a:spcAft>
              </a:pPr>
              <a:endParaRPr lang="en-US">
                <a:solidFill>
                  <a:srgbClr val="000000"/>
                </a:solidFill>
                <a:latin typeface="Century" pitchFamily="18" charset="0"/>
              </a:endParaRPr>
            </a:p>
          </p:txBody>
        </p:sp>
        <p:sp>
          <p:nvSpPr>
            <p:cNvPr id="21514"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pPr fontAlgn="base">
                <a:spcBef>
                  <a:spcPct val="0"/>
                </a:spcBef>
                <a:spcAft>
                  <a:spcPct val="0"/>
                </a:spcAft>
              </a:pPr>
              <a:endParaRPr lang="en-US">
                <a:solidFill>
                  <a:srgbClr val="000000"/>
                </a:solidFill>
                <a:latin typeface="Century" pitchFamily="18" charset="0"/>
              </a:endParaRPr>
            </a:p>
          </p:txBody>
        </p:sp>
      </p:grpSp>
    </p:spTree>
    <p:extLst>
      <p:ext uri="{BB962C8B-B14F-4D97-AF65-F5344CB8AC3E}">
        <p14:creationId xmlns:p14="http://schemas.microsoft.com/office/powerpoint/2010/main" val="4118684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blackWhite">
          <a:xfrm>
            <a:off x="3048000" y="5029200"/>
            <a:ext cx="7620000" cy="16764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defRPr/>
            </a:pPr>
            <a:endParaRPr kumimoji="1" lang="sl-SI" altLang="sl-SI" sz="2800">
              <a:solidFill>
                <a:srgbClr val="000000"/>
              </a:solidFill>
            </a:endParaRPr>
          </a:p>
          <a:p>
            <a:pPr algn="ctr" fontAlgn="base">
              <a:spcBef>
                <a:spcPct val="0"/>
              </a:spcBef>
              <a:spcAft>
                <a:spcPct val="0"/>
              </a:spcAft>
              <a:defRPr/>
            </a:pPr>
            <a:r>
              <a:rPr kumimoji="1" lang="sl-SI" altLang="sl-SI" sz="2800">
                <a:solidFill>
                  <a:srgbClr val="000000"/>
                </a:solidFill>
              </a:rPr>
              <a:t>                                               </a:t>
            </a:r>
            <a:r>
              <a:rPr kumimoji="1" lang="sl-SI" altLang="sl-SI" sz="2800">
                <a:solidFill>
                  <a:srgbClr val="000000"/>
                </a:solidFill>
                <a:latin typeface="Times New Roman" pitchFamily="18" charset="0"/>
              </a:rPr>
              <a:t>Neznani modrec</a:t>
            </a:r>
          </a:p>
        </p:txBody>
      </p:sp>
      <p:sp>
        <p:nvSpPr>
          <p:cNvPr id="4099" name="Rectangle 3"/>
          <p:cNvSpPr>
            <a:spLocks noGrp="1" noChangeArrowheads="1"/>
          </p:cNvSpPr>
          <p:nvPr>
            <p:ph type="title"/>
          </p:nvPr>
        </p:nvSpPr>
        <p:spPr/>
        <p:txBody>
          <a:bodyPr/>
          <a:lstStyle/>
          <a:p>
            <a:pPr algn="ctr" eaLnBrk="1" hangingPunct="1"/>
            <a:r>
              <a:rPr lang="sl-SI" altLang="sl-SI" sz="3400" b="1">
                <a:latin typeface="Times New Roman" pitchFamily="18" charset="0"/>
              </a:rPr>
              <a:t>VODENJE</a:t>
            </a:r>
            <a:endParaRPr lang="en-US" altLang="sl-SI" sz="3400" b="1">
              <a:latin typeface="Times New Roman" pitchFamily="18" charset="0"/>
            </a:endParaRPr>
          </a:p>
        </p:txBody>
      </p:sp>
      <p:sp>
        <p:nvSpPr>
          <p:cNvPr id="4100" name="Rectangle 4"/>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smtClean="0">
                <a:latin typeface="Comic Sans MS" pitchFamily="66" charset="0"/>
              </a:rPr>
              <a:t>  </a:t>
            </a:r>
            <a:r>
              <a:rPr lang="sl-SI" altLang="sl-SI" smtClean="0">
                <a:latin typeface="Times New Roman" pitchFamily="18" charset="0"/>
              </a:rPr>
              <a:t>Potrebujemo zdravo presojo, da bomo spoznali to, česar pri zaposlenih ne moremo spremeniti, pogum za spremembe in izboljšanje stvari, ki jih lahko spremenimo in modrost, da bomo spoznali razloček. </a:t>
            </a:r>
            <a:endParaRPr lang="en-US" altLang="sl-SI" smtClean="0">
              <a:latin typeface="Times New Roman" pitchFamily="18" charset="0"/>
            </a:endParaRPr>
          </a:p>
        </p:txBody>
      </p:sp>
      <p:sp>
        <p:nvSpPr>
          <p:cNvPr id="4101" name="Rectangle 6"/>
          <p:cNvSpPr>
            <a:spLocks noChangeArrowheads="1"/>
          </p:cNvSpPr>
          <p:nvPr/>
        </p:nvSpPr>
        <p:spPr bwMode="auto">
          <a:xfrm>
            <a:off x="5133975" y="2252663"/>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entury" pitchFamily="18" charset="0"/>
              </a:defRPr>
            </a:lvl1pPr>
            <a:lvl2pPr marL="742950" indent="-285750" eaLnBrk="0" hangingPunct="0">
              <a:defRPr>
                <a:solidFill>
                  <a:schemeClr val="tx1"/>
                </a:solidFill>
                <a:latin typeface="Century" pitchFamily="18" charset="0"/>
              </a:defRPr>
            </a:lvl2pPr>
            <a:lvl3pPr marL="1143000" indent="-228600" eaLnBrk="0" hangingPunct="0">
              <a:defRPr>
                <a:solidFill>
                  <a:schemeClr val="tx1"/>
                </a:solidFill>
                <a:latin typeface="Century" pitchFamily="18" charset="0"/>
              </a:defRPr>
            </a:lvl3pPr>
            <a:lvl4pPr marL="1600200" indent="-228600" eaLnBrk="0" hangingPunct="0">
              <a:defRPr>
                <a:solidFill>
                  <a:schemeClr val="tx1"/>
                </a:solidFill>
                <a:latin typeface="Century" pitchFamily="18" charset="0"/>
              </a:defRPr>
            </a:lvl4pPr>
            <a:lvl5pPr marL="2057400" indent="-228600" eaLnBrk="0" hangingPunct="0">
              <a:defRPr>
                <a:solidFill>
                  <a:schemeClr val="tx1"/>
                </a:solidFill>
                <a:latin typeface="Century" pitchFamily="18" charset="0"/>
              </a:defRPr>
            </a:lvl5pPr>
            <a:lvl6pPr marL="2514600" indent="-228600" eaLnBrk="0" fontAlgn="base" hangingPunct="0">
              <a:spcBef>
                <a:spcPct val="0"/>
              </a:spcBef>
              <a:spcAft>
                <a:spcPct val="0"/>
              </a:spcAft>
              <a:defRPr>
                <a:solidFill>
                  <a:schemeClr val="tx1"/>
                </a:solidFill>
                <a:latin typeface="Century" pitchFamily="18" charset="0"/>
              </a:defRPr>
            </a:lvl6pPr>
            <a:lvl7pPr marL="2971800" indent="-228600" eaLnBrk="0" fontAlgn="base" hangingPunct="0">
              <a:spcBef>
                <a:spcPct val="0"/>
              </a:spcBef>
              <a:spcAft>
                <a:spcPct val="0"/>
              </a:spcAft>
              <a:defRPr>
                <a:solidFill>
                  <a:schemeClr val="tx1"/>
                </a:solidFill>
                <a:latin typeface="Century" pitchFamily="18" charset="0"/>
              </a:defRPr>
            </a:lvl7pPr>
            <a:lvl8pPr marL="3429000" indent="-228600" eaLnBrk="0" fontAlgn="base" hangingPunct="0">
              <a:spcBef>
                <a:spcPct val="0"/>
              </a:spcBef>
              <a:spcAft>
                <a:spcPct val="0"/>
              </a:spcAft>
              <a:defRPr>
                <a:solidFill>
                  <a:schemeClr val="tx1"/>
                </a:solidFill>
                <a:latin typeface="Century" pitchFamily="18" charset="0"/>
              </a:defRPr>
            </a:lvl8pPr>
            <a:lvl9pPr marL="3886200" indent="-228600" eaLnBrk="0" fontAlgn="base" hangingPunct="0">
              <a:spcBef>
                <a:spcPct val="0"/>
              </a:spcBef>
              <a:spcAft>
                <a:spcPct val="0"/>
              </a:spcAft>
              <a:defRPr>
                <a:solidFill>
                  <a:schemeClr val="tx1"/>
                </a:solidFill>
                <a:latin typeface="Century" pitchFamily="18" charset="0"/>
              </a:defRPr>
            </a:lvl9pPr>
          </a:lstStyle>
          <a:p>
            <a:pPr eaLnBrk="1" fontAlgn="base" hangingPunct="1">
              <a:spcBef>
                <a:spcPct val="0"/>
              </a:spcBef>
              <a:spcAft>
                <a:spcPct val="0"/>
              </a:spcAft>
            </a:pPr>
            <a:endParaRPr lang="sl-SI" altLang="en-US">
              <a:solidFill>
                <a:srgbClr val="000000"/>
              </a:solidFill>
            </a:endParaRPr>
          </a:p>
        </p:txBody>
      </p:sp>
      <p:pic>
        <p:nvPicPr>
          <p:cNvPr id="4102" name="Picture 7" descr="bati 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4724400"/>
            <a:ext cx="17446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3060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hangingPunct="1"/>
            <a:r>
              <a:rPr lang="sl-SI" altLang="sl-SI" sz="3400" b="1">
                <a:latin typeface="Times New Roman" pitchFamily="18" charset="0"/>
              </a:rPr>
              <a:t>MODELI  VODENJA</a:t>
            </a:r>
            <a:endParaRPr lang="en-US" altLang="sl-SI" sz="3400" b="1">
              <a:latin typeface="Times New Roman" pitchFamily="18" charset="0"/>
            </a:endParaRPr>
          </a:p>
        </p:txBody>
      </p:sp>
      <p:sp>
        <p:nvSpPr>
          <p:cNvPr id="22531"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22532" name="Rectangle 5"/>
          <p:cNvSpPr>
            <a:spLocks noChangeArrowheads="1"/>
          </p:cNvSpPr>
          <p:nvPr/>
        </p:nvSpPr>
        <p:spPr bwMode="auto">
          <a:xfrm>
            <a:off x="2895600" y="1905001"/>
            <a:ext cx="7543800"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entury" pitchFamily="18" charset="0"/>
              </a:defRPr>
            </a:lvl1pPr>
            <a:lvl2pPr marL="742950" indent="-285750" eaLnBrk="0" hangingPunct="0">
              <a:defRPr>
                <a:solidFill>
                  <a:schemeClr val="tx1"/>
                </a:solidFill>
                <a:latin typeface="Century" pitchFamily="18" charset="0"/>
              </a:defRPr>
            </a:lvl2pPr>
            <a:lvl3pPr marL="1143000" indent="-228600" eaLnBrk="0" hangingPunct="0">
              <a:defRPr>
                <a:solidFill>
                  <a:schemeClr val="tx1"/>
                </a:solidFill>
                <a:latin typeface="Century" pitchFamily="18" charset="0"/>
              </a:defRPr>
            </a:lvl3pPr>
            <a:lvl4pPr marL="1600200" indent="-228600" eaLnBrk="0" hangingPunct="0">
              <a:defRPr>
                <a:solidFill>
                  <a:schemeClr val="tx1"/>
                </a:solidFill>
                <a:latin typeface="Century" pitchFamily="18" charset="0"/>
              </a:defRPr>
            </a:lvl4pPr>
            <a:lvl5pPr marL="2057400" indent="-228600" eaLnBrk="0" hangingPunct="0">
              <a:defRPr>
                <a:solidFill>
                  <a:schemeClr val="tx1"/>
                </a:solidFill>
                <a:latin typeface="Century" pitchFamily="18" charset="0"/>
              </a:defRPr>
            </a:lvl5pPr>
            <a:lvl6pPr marL="2514600" indent="-228600" eaLnBrk="0" fontAlgn="base" hangingPunct="0">
              <a:spcBef>
                <a:spcPct val="0"/>
              </a:spcBef>
              <a:spcAft>
                <a:spcPct val="0"/>
              </a:spcAft>
              <a:defRPr>
                <a:solidFill>
                  <a:schemeClr val="tx1"/>
                </a:solidFill>
                <a:latin typeface="Century" pitchFamily="18" charset="0"/>
              </a:defRPr>
            </a:lvl6pPr>
            <a:lvl7pPr marL="2971800" indent="-228600" eaLnBrk="0" fontAlgn="base" hangingPunct="0">
              <a:spcBef>
                <a:spcPct val="0"/>
              </a:spcBef>
              <a:spcAft>
                <a:spcPct val="0"/>
              </a:spcAft>
              <a:defRPr>
                <a:solidFill>
                  <a:schemeClr val="tx1"/>
                </a:solidFill>
                <a:latin typeface="Century" pitchFamily="18" charset="0"/>
              </a:defRPr>
            </a:lvl7pPr>
            <a:lvl8pPr marL="3429000" indent="-228600" eaLnBrk="0" fontAlgn="base" hangingPunct="0">
              <a:spcBef>
                <a:spcPct val="0"/>
              </a:spcBef>
              <a:spcAft>
                <a:spcPct val="0"/>
              </a:spcAft>
              <a:defRPr>
                <a:solidFill>
                  <a:schemeClr val="tx1"/>
                </a:solidFill>
                <a:latin typeface="Century" pitchFamily="18" charset="0"/>
              </a:defRPr>
            </a:lvl8pPr>
            <a:lvl9pPr marL="3886200" indent="-228600" eaLnBrk="0" fontAlgn="base" hangingPunct="0">
              <a:spcBef>
                <a:spcPct val="0"/>
              </a:spcBef>
              <a:spcAft>
                <a:spcPct val="0"/>
              </a:spcAft>
              <a:defRPr>
                <a:solidFill>
                  <a:schemeClr val="tx1"/>
                </a:solidFill>
                <a:latin typeface="Century" pitchFamily="18" charset="0"/>
              </a:defRPr>
            </a:lvl9pPr>
          </a:lstStyle>
          <a:p>
            <a:pPr eaLnBrk="1" fontAlgn="base" hangingPunct="1">
              <a:spcBef>
                <a:spcPct val="50000"/>
              </a:spcBef>
              <a:spcAft>
                <a:spcPct val="0"/>
              </a:spcAft>
              <a:buClr>
                <a:srgbClr val="FFFFFF"/>
              </a:buClr>
              <a:buSzPct val="90000"/>
              <a:buFont typeface="Wingdings" pitchFamily="2" charset="2"/>
              <a:buNone/>
            </a:pPr>
            <a:r>
              <a:rPr lang="sl-SI" altLang="sl-SI" sz="2800" b="1">
                <a:solidFill>
                  <a:srgbClr val="000000"/>
                </a:solidFill>
                <a:latin typeface="Times New Roman" pitchFamily="18" charset="0"/>
              </a:rPr>
              <a:t>1. AVTOKRATSKO VODENJE</a:t>
            </a:r>
          </a:p>
          <a:p>
            <a:pPr eaLnBrk="1" fontAlgn="base" hangingPunct="1">
              <a:spcBef>
                <a:spcPct val="50000"/>
              </a:spcBef>
              <a:spcAft>
                <a:spcPct val="0"/>
              </a:spcAft>
              <a:buClr>
                <a:srgbClr val="FFFFFF"/>
              </a:buClr>
              <a:buSzPct val="90000"/>
              <a:buFont typeface="Wingdings" pitchFamily="2" charset="2"/>
              <a:buNone/>
            </a:pPr>
            <a:endParaRPr lang="sl-SI" altLang="sl-SI" sz="2800" b="1">
              <a:solidFill>
                <a:srgbClr val="000000"/>
              </a:solidFill>
              <a:latin typeface="Times New Roman" pitchFamily="18" charset="0"/>
            </a:endParaRPr>
          </a:p>
          <a:p>
            <a:pPr eaLnBrk="1" fontAlgn="base" hangingPunct="1">
              <a:spcBef>
                <a:spcPct val="50000"/>
              </a:spcBef>
              <a:spcAft>
                <a:spcPct val="0"/>
              </a:spcAft>
              <a:buClr>
                <a:srgbClr val="FFFFFF"/>
              </a:buClr>
              <a:buSzPct val="90000"/>
              <a:buFont typeface="Wingdings" pitchFamily="2" charset="2"/>
              <a:buNone/>
            </a:pPr>
            <a:r>
              <a:rPr lang="sl-SI" altLang="sl-SI" sz="2800" b="1">
                <a:solidFill>
                  <a:srgbClr val="000000"/>
                </a:solidFill>
                <a:latin typeface="Times New Roman" pitchFamily="18" charset="0"/>
              </a:rPr>
              <a:t>2. DEMOKRATIČNOVODENJE</a:t>
            </a:r>
          </a:p>
          <a:p>
            <a:pPr eaLnBrk="1" fontAlgn="base" hangingPunct="1">
              <a:spcBef>
                <a:spcPct val="50000"/>
              </a:spcBef>
              <a:spcAft>
                <a:spcPct val="0"/>
              </a:spcAft>
              <a:buClr>
                <a:srgbClr val="FFFFFF"/>
              </a:buClr>
              <a:buSzPct val="90000"/>
              <a:buFont typeface="Wingdings" pitchFamily="2" charset="2"/>
              <a:buNone/>
            </a:pPr>
            <a:endParaRPr lang="sl-SI" altLang="sl-SI" sz="2800" b="1">
              <a:solidFill>
                <a:srgbClr val="000000"/>
              </a:solidFill>
              <a:latin typeface="Times New Roman" pitchFamily="18" charset="0"/>
            </a:endParaRPr>
          </a:p>
        </p:txBody>
      </p:sp>
      <p:sp>
        <p:nvSpPr>
          <p:cNvPr id="27654" name="Rectangle 6"/>
          <p:cNvSpPr>
            <a:spLocks noChangeArrowheads="1"/>
          </p:cNvSpPr>
          <p:nvPr/>
        </p:nvSpPr>
        <p:spPr bwMode="blackWhite">
          <a:xfrm>
            <a:off x="3048000" y="4876800"/>
            <a:ext cx="7151688" cy="16002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kumimoji="1" lang="sl-SI" altLang="sl-SI" sz="2400">
                <a:solidFill>
                  <a:srgbClr val="000000"/>
                </a:solidFill>
                <a:latin typeface="Times New Roman" pitchFamily="18" charset="0"/>
              </a:rPr>
              <a:t>1. Vodja ima v rokah vso oblast in odločanje</a:t>
            </a:r>
          </a:p>
          <a:p>
            <a:pPr fontAlgn="base">
              <a:spcBef>
                <a:spcPct val="0"/>
              </a:spcBef>
              <a:spcAft>
                <a:spcPct val="0"/>
              </a:spcAft>
              <a:defRPr/>
            </a:pPr>
            <a:endParaRPr kumimoji="1" lang="sl-SI" altLang="sl-SI" sz="2400">
              <a:solidFill>
                <a:srgbClr val="000000"/>
              </a:solidFill>
              <a:latin typeface="Times New Roman" pitchFamily="18" charset="0"/>
            </a:endParaRPr>
          </a:p>
          <a:p>
            <a:pPr fontAlgn="base">
              <a:spcBef>
                <a:spcPct val="0"/>
              </a:spcBef>
              <a:spcAft>
                <a:spcPct val="0"/>
              </a:spcAft>
              <a:defRPr/>
            </a:pPr>
            <a:r>
              <a:rPr kumimoji="1" lang="sl-SI" altLang="sl-SI" sz="2400">
                <a:solidFill>
                  <a:srgbClr val="000000"/>
                </a:solidFill>
                <a:latin typeface="Times New Roman" pitchFamily="18" charset="0"/>
              </a:rPr>
              <a:t>2. Vodja je prvi med enakimi, oblast in odločanje deli s skupino</a:t>
            </a:r>
            <a:endParaRPr kumimoji="1" lang="sl-SI" altLang="sl-SI" sz="2800">
              <a:solidFill>
                <a:srgbClr val="CCFFCC"/>
              </a:solidFill>
              <a:latin typeface="Comic Sans MS" pitchFamily="66" charset="0"/>
            </a:endParaRPr>
          </a:p>
        </p:txBody>
      </p:sp>
      <p:pic>
        <p:nvPicPr>
          <p:cNvPr id="22534" name="Picture 7" descr="fistsl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3401" y="1676400"/>
            <a:ext cx="1717675"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8" descr="pe01561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1" y="3429001"/>
            <a:ext cx="206216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8748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617788" y="228600"/>
            <a:ext cx="7116762" cy="914400"/>
          </a:xfrm>
        </p:spPr>
        <p:txBody>
          <a:bodyPr>
            <a:normAutofit fontScale="90000"/>
          </a:bodyPr>
          <a:lstStyle/>
          <a:p>
            <a:pPr algn="ctr" eaLnBrk="1" hangingPunct="1"/>
            <a:r>
              <a:rPr lang="sl-SI" altLang="sl-SI" sz="3400" b="1">
                <a:latin typeface="Times New Roman" pitchFamily="18" charset="0"/>
              </a:rPr>
              <a:t>SCOTT PECK-ovi SLOGI VODENJA</a:t>
            </a:r>
            <a:endParaRPr lang="en-US" altLang="sl-SI" sz="3400" b="1">
              <a:latin typeface="Times New Roman" pitchFamily="18" charset="0"/>
            </a:endParaRPr>
          </a:p>
        </p:txBody>
      </p:sp>
      <p:sp>
        <p:nvSpPr>
          <p:cNvPr id="23555"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23556" name="Rectangle 5"/>
          <p:cNvSpPr>
            <a:spLocks noChangeArrowheads="1"/>
          </p:cNvSpPr>
          <p:nvPr/>
        </p:nvSpPr>
        <p:spPr bwMode="auto">
          <a:xfrm>
            <a:off x="2063750" y="1412876"/>
            <a:ext cx="7543800" cy="30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entury" pitchFamily="18" charset="0"/>
              </a:defRPr>
            </a:lvl1pPr>
            <a:lvl2pPr marL="742950" indent="-285750" eaLnBrk="0" hangingPunct="0">
              <a:defRPr>
                <a:solidFill>
                  <a:schemeClr val="tx1"/>
                </a:solidFill>
                <a:latin typeface="Century" pitchFamily="18" charset="0"/>
              </a:defRPr>
            </a:lvl2pPr>
            <a:lvl3pPr marL="1143000" indent="-228600" eaLnBrk="0" hangingPunct="0">
              <a:defRPr>
                <a:solidFill>
                  <a:schemeClr val="tx1"/>
                </a:solidFill>
                <a:latin typeface="Century" pitchFamily="18" charset="0"/>
              </a:defRPr>
            </a:lvl3pPr>
            <a:lvl4pPr marL="1600200" indent="-228600" eaLnBrk="0" hangingPunct="0">
              <a:defRPr>
                <a:solidFill>
                  <a:schemeClr val="tx1"/>
                </a:solidFill>
                <a:latin typeface="Century" pitchFamily="18" charset="0"/>
              </a:defRPr>
            </a:lvl4pPr>
            <a:lvl5pPr marL="2057400" indent="-228600" eaLnBrk="0" hangingPunct="0">
              <a:defRPr>
                <a:solidFill>
                  <a:schemeClr val="tx1"/>
                </a:solidFill>
                <a:latin typeface="Century" pitchFamily="18" charset="0"/>
              </a:defRPr>
            </a:lvl5pPr>
            <a:lvl6pPr marL="2514600" indent="-228600" eaLnBrk="0" fontAlgn="base" hangingPunct="0">
              <a:spcBef>
                <a:spcPct val="0"/>
              </a:spcBef>
              <a:spcAft>
                <a:spcPct val="0"/>
              </a:spcAft>
              <a:defRPr>
                <a:solidFill>
                  <a:schemeClr val="tx1"/>
                </a:solidFill>
                <a:latin typeface="Century" pitchFamily="18" charset="0"/>
              </a:defRPr>
            </a:lvl6pPr>
            <a:lvl7pPr marL="2971800" indent="-228600" eaLnBrk="0" fontAlgn="base" hangingPunct="0">
              <a:spcBef>
                <a:spcPct val="0"/>
              </a:spcBef>
              <a:spcAft>
                <a:spcPct val="0"/>
              </a:spcAft>
              <a:defRPr>
                <a:solidFill>
                  <a:schemeClr val="tx1"/>
                </a:solidFill>
                <a:latin typeface="Century" pitchFamily="18" charset="0"/>
              </a:defRPr>
            </a:lvl7pPr>
            <a:lvl8pPr marL="3429000" indent="-228600" eaLnBrk="0" fontAlgn="base" hangingPunct="0">
              <a:spcBef>
                <a:spcPct val="0"/>
              </a:spcBef>
              <a:spcAft>
                <a:spcPct val="0"/>
              </a:spcAft>
              <a:defRPr>
                <a:solidFill>
                  <a:schemeClr val="tx1"/>
                </a:solidFill>
                <a:latin typeface="Century" pitchFamily="18" charset="0"/>
              </a:defRPr>
            </a:lvl8pPr>
            <a:lvl9pPr marL="3886200" indent="-228600" eaLnBrk="0" fontAlgn="base" hangingPunct="0">
              <a:spcBef>
                <a:spcPct val="0"/>
              </a:spcBef>
              <a:spcAft>
                <a:spcPct val="0"/>
              </a:spcAft>
              <a:defRPr>
                <a:solidFill>
                  <a:schemeClr val="tx1"/>
                </a:solidFill>
                <a:latin typeface="Century" pitchFamily="18" charset="0"/>
              </a:defRPr>
            </a:lvl9pPr>
          </a:lstStyle>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1. avtoritativni</a:t>
            </a:r>
          </a:p>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2. posvetovalni</a:t>
            </a:r>
          </a:p>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3. sodelovalno</a:t>
            </a:r>
          </a:p>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4. soglasno odločanje</a:t>
            </a:r>
          </a:p>
          <a:p>
            <a:pPr eaLnBrk="1" fontAlgn="base" hangingPunct="1">
              <a:spcBef>
                <a:spcPct val="50000"/>
              </a:spcBef>
              <a:spcAft>
                <a:spcPct val="0"/>
              </a:spcAft>
              <a:buClr>
                <a:srgbClr val="FFFFFF"/>
              </a:buClr>
              <a:buSzPct val="90000"/>
              <a:buFont typeface="Wingdings" pitchFamily="2" charset="2"/>
              <a:buNone/>
            </a:pPr>
            <a:endParaRPr lang="sl-SI" altLang="sl-SI" sz="2800" b="1">
              <a:solidFill>
                <a:srgbClr val="000000"/>
              </a:solidFill>
              <a:latin typeface="Times New Roman" pitchFamily="18" charset="0"/>
            </a:endParaRPr>
          </a:p>
        </p:txBody>
      </p:sp>
      <p:sp>
        <p:nvSpPr>
          <p:cNvPr id="28678" name="Rectangle 6"/>
          <p:cNvSpPr>
            <a:spLocks noChangeArrowheads="1"/>
          </p:cNvSpPr>
          <p:nvPr/>
        </p:nvSpPr>
        <p:spPr bwMode="blackWhite">
          <a:xfrm>
            <a:off x="2514600" y="4419600"/>
            <a:ext cx="7772400" cy="22860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fontAlgn="base">
              <a:spcBef>
                <a:spcPct val="0"/>
              </a:spcBef>
              <a:spcAft>
                <a:spcPct val="0"/>
              </a:spcAft>
              <a:buFontTx/>
              <a:buAutoNum type="arabicPeriod"/>
              <a:defRPr/>
            </a:pPr>
            <a:r>
              <a:rPr kumimoji="1" lang="sl-SI" altLang="sl-SI" sz="2400">
                <a:solidFill>
                  <a:srgbClr val="000000"/>
                </a:solidFill>
                <a:latin typeface="Times New Roman" pitchFamily="18" charset="0"/>
              </a:rPr>
              <a:t>Vodja se odloča sam in svoje podrejene samo obvešča o svojih odločitvah</a:t>
            </a:r>
          </a:p>
          <a:p>
            <a:pPr fontAlgn="base">
              <a:spcBef>
                <a:spcPct val="0"/>
              </a:spcBef>
              <a:spcAft>
                <a:spcPct val="0"/>
              </a:spcAft>
              <a:buFontTx/>
              <a:buAutoNum type="arabicPeriod"/>
              <a:defRPr/>
            </a:pPr>
            <a:r>
              <a:rPr kumimoji="1" lang="sl-SI" altLang="sl-SI" sz="2400">
                <a:solidFill>
                  <a:srgbClr val="000000"/>
                </a:solidFill>
                <a:latin typeface="Times New Roman" pitchFamily="18" charset="0"/>
              </a:rPr>
              <a:t>Vodja se posvetuje z najprisotnejšim podrejenim in sam sprejme odločitve</a:t>
            </a:r>
          </a:p>
          <a:p>
            <a:pPr fontAlgn="base">
              <a:spcBef>
                <a:spcPct val="0"/>
              </a:spcBef>
              <a:spcAft>
                <a:spcPct val="0"/>
              </a:spcAft>
              <a:buFontTx/>
              <a:buAutoNum type="arabicPeriod"/>
              <a:defRPr/>
            </a:pPr>
            <a:r>
              <a:rPr kumimoji="1" lang="sl-SI" altLang="sl-SI" sz="2400">
                <a:solidFill>
                  <a:srgbClr val="000000"/>
                </a:solidFill>
                <a:latin typeface="Times New Roman" pitchFamily="18" charset="0"/>
              </a:rPr>
              <a:t>Delo poteka v skupini</a:t>
            </a:r>
          </a:p>
          <a:p>
            <a:pPr fontAlgn="base">
              <a:spcBef>
                <a:spcPct val="0"/>
              </a:spcBef>
              <a:spcAft>
                <a:spcPct val="0"/>
              </a:spcAft>
              <a:buFontTx/>
              <a:buAutoNum type="arabicPeriod"/>
              <a:defRPr/>
            </a:pPr>
            <a:r>
              <a:rPr kumimoji="1" lang="sl-SI" altLang="sl-SI" sz="2400">
                <a:solidFill>
                  <a:srgbClr val="000000"/>
                </a:solidFill>
                <a:latin typeface="Times New Roman" pitchFamily="18" charset="0"/>
              </a:rPr>
              <a:t>Vodilni toliko moči kot podrejeni</a:t>
            </a:r>
          </a:p>
        </p:txBody>
      </p:sp>
      <p:pic>
        <p:nvPicPr>
          <p:cNvPr id="23558" name="Picture 10" descr="4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2264" y="981075"/>
            <a:ext cx="3629025"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7539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sl-SI" altLang="sl-SI" smtClean="0"/>
              <a:t>Mehanizmi in stili vodenja</a:t>
            </a:r>
            <a:endParaRPr lang="en-GB" altLang="sl-SI" smtClean="0"/>
          </a:p>
        </p:txBody>
      </p:sp>
      <p:pic>
        <p:nvPicPr>
          <p:cNvPr id="24579"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23657" t="34879" r="24559" b="17888"/>
          <a:stretch>
            <a:fillRect/>
          </a:stretch>
        </p:blipFill>
        <p:spPr>
          <a:xfrm>
            <a:off x="1631951" y="1412876"/>
            <a:ext cx="8640763" cy="5040313"/>
          </a:xfrm>
        </p:spPr>
      </p:pic>
    </p:spTree>
    <p:extLst>
      <p:ext uri="{BB962C8B-B14F-4D97-AF65-F5344CB8AC3E}">
        <p14:creationId xmlns:p14="http://schemas.microsoft.com/office/powerpoint/2010/main" val="4202503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hangingPunct="1"/>
            <a:r>
              <a:rPr lang="sl-SI" altLang="sl-SI" sz="3400" b="1">
                <a:latin typeface="Times New Roman" pitchFamily="18" charset="0"/>
              </a:rPr>
              <a:t>MODELI  VODENJA</a:t>
            </a:r>
            <a:endParaRPr lang="en-US" altLang="sl-SI" sz="3400" b="1">
              <a:latin typeface="Times New Roman" pitchFamily="18" charset="0"/>
            </a:endParaRPr>
          </a:p>
        </p:txBody>
      </p:sp>
      <p:sp>
        <p:nvSpPr>
          <p:cNvPr id="25603"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25604" name="Rectangle 5"/>
          <p:cNvSpPr>
            <a:spLocks noChangeArrowheads="1"/>
          </p:cNvSpPr>
          <p:nvPr/>
        </p:nvSpPr>
        <p:spPr bwMode="auto">
          <a:xfrm>
            <a:off x="1919289" y="1412876"/>
            <a:ext cx="5576887"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entury" pitchFamily="18" charset="0"/>
              </a:defRPr>
            </a:lvl1pPr>
            <a:lvl2pPr marL="742950" indent="-285750" eaLnBrk="0" hangingPunct="0">
              <a:defRPr>
                <a:solidFill>
                  <a:schemeClr val="tx1"/>
                </a:solidFill>
                <a:latin typeface="Century" pitchFamily="18" charset="0"/>
              </a:defRPr>
            </a:lvl2pPr>
            <a:lvl3pPr marL="1143000" indent="-228600" eaLnBrk="0" hangingPunct="0">
              <a:defRPr>
                <a:solidFill>
                  <a:schemeClr val="tx1"/>
                </a:solidFill>
                <a:latin typeface="Century" pitchFamily="18" charset="0"/>
              </a:defRPr>
            </a:lvl3pPr>
            <a:lvl4pPr marL="1600200" indent="-228600" eaLnBrk="0" hangingPunct="0">
              <a:defRPr>
                <a:solidFill>
                  <a:schemeClr val="tx1"/>
                </a:solidFill>
                <a:latin typeface="Century" pitchFamily="18" charset="0"/>
              </a:defRPr>
            </a:lvl4pPr>
            <a:lvl5pPr marL="2057400" indent="-228600" eaLnBrk="0" hangingPunct="0">
              <a:defRPr>
                <a:solidFill>
                  <a:schemeClr val="tx1"/>
                </a:solidFill>
                <a:latin typeface="Century" pitchFamily="18" charset="0"/>
              </a:defRPr>
            </a:lvl5pPr>
            <a:lvl6pPr marL="2514600" indent="-228600" eaLnBrk="0" fontAlgn="base" hangingPunct="0">
              <a:spcBef>
                <a:spcPct val="0"/>
              </a:spcBef>
              <a:spcAft>
                <a:spcPct val="0"/>
              </a:spcAft>
              <a:defRPr>
                <a:solidFill>
                  <a:schemeClr val="tx1"/>
                </a:solidFill>
                <a:latin typeface="Century" pitchFamily="18" charset="0"/>
              </a:defRPr>
            </a:lvl6pPr>
            <a:lvl7pPr marL="2971800" indent="-228600" eaLnBrk="0" fontAlgn="base" hangingPunct="0">
              <a:spcBef>
                <a:spcPct val="0"/>
              </a:spcBef>
              <a:spcAft>
                <a:spcPct val="0"/>
              </a:spcAft>
              <a:defRPr>
                <a:solidFill>
                  <a:schemeClr val="tx1"/>
                </a:solidFill>
                <a:latin typeface="Century" pitchFamily="18" charset="0"/>
              </a:defRPr>
            </a:lvl7pPr>
            <a:lvl8pPr marL="3429000" indent="-228600" eaLnBrk="0" fontAlgn="base" hangingPunct="0">
              <a:spcBef>
                <a:spcPct val="0"/>
              </a:spcBef>
              <a:spcAft>
                <a:spcPct val="0"/>
              </a:spcAft>
              <a:defRPr>
                <a:solidFill>
                  <a:schemeClr val="tx1"/>
                </a:solidFill>
                <a:latin typeface="Century" pitchFamily="18" charset="0"/>
              </a:defRPr>
            </a:lvl8pPr>
            <a:lvl9pPr marL="3886200" indent="-228600" eaLnBrk="0" fontAlgn="base" hangingPunct="0">
              <a:spcBef>
                <a:spcPct val="0"/>
              </a:spcBef>
              <a:spcAft>
                <a:spcPct val="0"/>
              </a:spcAft>
              <a:defRPr>
                <a:solidFill>
                  <a:schemeClr val="tx1"/>
                </a:solidFill>
                <a:latin typeface="Century" pitchFamily="18" charset="0"/>
              </a:defRPr>
            </a:lvl9pPr>
          </a:lstStyle>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model osebnih značilnosti vodij</a:t>
            </a:r>
          </a:p>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vedenjski model</a:t>
            </a:r>
          </a:p>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situacijski model</a:t>
            </a:r>
          </a:p>
        </p:txBody>
      </p:sp>
      <p:sp>
        <p:nvSpPr>
          <p:cNvPr id="29702" name="Rectangle 6"/>
          <p:cNvSpPr>
            <a:spLocks noChangeArrowheads="1"/>
          </p:cNvSpPr>
          <p:nvPr/>
        </p:nvSpPr>
        <p:spPr bwMode="blackWhite">
          <a:xfrm>
            <a:off x="1992313" y="4437063"/>
            <a:ext cx="7620000" cy="22860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fontAlgn="base">
              <a:spcBef>
                <a:spcPct val="0"/>
              </a:spcBef>
              <a:spcAft>
                <a:spcPct val="0"/>
              </a:spcAft>
              <a:buFontTx/>
              <a:buAutoNum type="arabicPeriod"/>
              <a:defRPr/>
            </a:pPr>
            <a:r>
              <a:rPr kumimoji="1" lang="sl-SI" altLang="sl-SI" sz="2800">
                <a:solidFill>
                  <a:srgbClr val="000000"/>
                </a:solidFill>
                <a:latin typeface="Times New Roman" pitchFamily="18" charset="0"/>
              </a:rPr>
              <a:t>Osebnostne lastnosti (socialne, fizične) so značilne za vodjo</a:t>
            </a:r>
          </a:p>
          <a:p>
            <a:pPr fontAlgn="base">
              <a:spcBef>
                <a:spcPct val="0"/>
              </a:spcBef>
              <a:spcAft>
                <a:spcPct val="0"/>
              </a:spcAft>
              <a:buFontTx/>
              <a:buAutoNum type="arabicPeriod"/>
              <a:defRPr/>
            </a:pPr>
            <a:r>
              <a:rPr kumimoji="1" lang="sl-SI" altLang="sl-SI" sz="2800">
                <a:solidFill>
                  <a:srgbClr val="000000"/>
                </a:solidFill>
                <a:latin typeface="Times New Roman" pitchFamily="18" charset="0"/>
              </a:rPr>
              <a:t>Obnašanje, reakcije vodij</a:t>
            </a:r>
          </a:p>
          <a:p>
            <a:pPr fontAlgn="base">
              <a:spcBef>
                <a:spcPct val="0"/>
              </a:spcBef>
              <a:spcAft>
                <a:spcPct val="0"/>
              </a:spcAft>
              <a:buFontTx/>
              <a:buAutoNum type="arabicPeriod"/>
              <a:defRPr/>
            </a:pPr>
            <a:r>
              <a:rPr kumimoji="1" lang="sl-SI" altLang="sl-SI" sz="2800">
                <a:solidFill>
                  <a:srgbClr val="000000"/>
                </a:solidFill>
                <a:latin typeface="Times New Roman" pitchFamily="18" charset="0"/>
              </a:rPr>
              <a:t>Direktiva,prepričevanje, sodelovanje, delegiranje</a:t>
            </a:r>
          </a:p>
        </p:txBody>
      </p:sp>
      <p:pic>
        <p:nvPicPr>
          <p:cNvPr id="25606" name="Picture 8" descr="slik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4564" y="530226"/>
            <a:ext cx="4498975"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9517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690814" y="228600"/>
            <a:ext cx="7043737" cy="914400"/>
          </a:xfrm>
        </p:spPr>
        <p:txBody>
          <a:bodyPr/>
          <a:lstStyle/>
          <a:p>
            <a:pPr algn="ctr" eaLnBrk="1" hangingPunct="1"/>
            <a:r>
              <a:rPr lang="sl-SI" altLang="sl-SI" sz="3400" b="1">
                <a:latin typeface="Times New Roman" pitchFamily="18" charset="0"/>
              </a:rPr>
              <a:t>BELBINOVI VEDENJSKI VZORCI</a:t>
            </a:r>
            <a:endParaRPr lang="en-US" altLang="sl-SI" sz="3400" b="1">
              <a:latin typeface="Times New Roman" pitchFamily="18" charset="0"/>
            </a:endParaRPr>
          </a:p>
        </p:txBody>
      </p:sp>
      <p:sp>
        <p:nvSpPr>
          <p:cNvPr id="26627"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26628" name="Rectangle 5"/>
          <p:cNvSpPr>
            <a:spLocks noChangeArrowheads="1"/>
          </p:cNvSpPr>
          <p:nvPr/>
        </p:nvSpPr>
        <p:spPr bwMode="auto">
          <a:xfrm>
            <a:off x="2895600" y="19050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entury" pitchFamily="18" charset="0"/>
              </a:defRPr>
            </a:lvl1pPr>
            <a:lvl2pPr marL="742950" indent="-285750" eaLnBrk="0" hangingPunct="0">
              <a:defRPr>
                <a:solidFill>
                  <a:schemeClr val="tx1"/>
                </a:solidFill>
                <a:latin typeface="Century" pitchFamily="18" charset="0"/>
              </a:defRPr>
            </a:lvl2pPr>
            <a:lvl3pPr marL="1143000" indent="-228600" eaLnBrk="0" hangingPunct="0">
              <a:defRPr>
                <a:solidFill>
                  <a:schemeClr val="tx1"/>
                </a:solidFill>
                <a:latin typeface="Century" pitchFamily="18" charset="0"/>
              </a:defRPr>
            </a:lvl3pPr>
            <a:lvl4pPr marL="1600200" indent="-228600" eaLnBrk="0" hangingPunct="0">
              <a:defRPr>
                <a:solidFill>
                  <a:schemeClr val="tx1"/>
                </a:solidFill>
                <a:latin typeface="Century" pitchFamily="18" charset="0"/>
              </a:defRPr>
            </a:lvl4pPr>
            <a:lvl5pPr marL="2057400" indent="-228600" eaLnBrk="0" hangingPunct="0">
              <a:defRPr>
                <a:solidFill>
                  <a:schemeClr val="tx1"/>
                </a:solidFill>
                <a:latin typeface="Century" pitchFamily="18" charset="0"/>
              </a:defRPr>
            </a:lvl5pPr>
            <a:lvl6pPr marL="2514600" indent="-228600" eaLnBrk="0" fontAlgn="base" hangingPunct="0">
              <a:spcBef>
                <a:spcPct val="0"/>
              </a:spcBef>
              <a:spcAft>
                <a:spcPct val="0"/>
              </a:spcAft>
              <a:defRPr>
                <a:solidFill>
                  <a:schemeClr val="tx1"/>
                </a:solidFill>
                <a:latin typeface="Century" pitchFamily="18" charset="0"/>
              </a:defRPr>
            </a:lvl6pPr>
            <a:lvl7pPr marL="2971800" indent="-228600" eaLnBrk="0" fontAlgn="base" hangingPunct="0">
              <a:spcBef>
                <a:spcPct val="0"/>
              </a:spcBef>
              <a:spcAft>
                <a:spcPct val="0"/>
              </a:spcAft>
              <a:defRPr>
                <a:solidFill>
                  <a:schemeClr val="tx1"/>
                </a:solidFill>
                <a:latin typeface="Century" pitchFamily="18" charset="0"/>
              </a:defRPr>
            </a:lvl7pPr>
            <a:lvl8pPr marL="3429000" indent="-228600" eaLnBrk="0" fontAlgn="base" hangingPunct="0">
              <a:spcBef>
                <a:spcPct val="0"/>
              </a:spcBef>
              <a:spcAft>
                <a:spcPct val="0"/>
              </a:spcAft>
              <a:defRPr>
                <a:solidFill>
                  <a:schemeClr val="tx1"/>
                </a:solidFill>
                <a:latin typeface="Century" pitchFamily="18" charset="0"/>
              </a:defRPr>
            </a:lvl8pPr>
            <a:lvl9pPr marL="3886200" indent="-228600" eaLnBrk="0" fontAlgn="base" hangingPunct="0">
              <a:spcBef>
                <a:spcPct val="0"/>
              </a:spcBef>
              <a:spcAft>
                <a:spcPct val="0"/>
              </a:spcAft>
              <a:defRPr>
                <a:solidFill>
                  <a:schemeClr val="tx1"/>
                </a:solidFill>
                <a:latin typeface="Century" pitchFamily="18" charset="0"/>
              </a:defRPr>
            </a:lvl9pPr>
          </a:lstStyle>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FFFFCC"/>
                </a:solidFill>
                <a:latin typeface="Comic Sans MS" pitchFamily="66" charset="0"/>
              </a:rPr>
              <a:t> </a:t>
            </a:r>
            <a:r>
              <a:rPr lang="sl-SI" altLang="sl-SI" sz="2800" b="1">
                <a:solidFill>
                  <a:srgbClr val="000000"/>
                </a:solidFill>
                <a:latin typeface="Times New Roman" pitchFamily="18" charset="0"/>
              </a:rPr>
              <a:t>DOVRŠEVALEC</a:t>
            </a:r>
          </a:p>
        </p:txBody>
      </p:sp>
      <p:sp>
        <p:nvSpPr>
          <p:cNvPr id="30726" name="Rectangle 6"/>
          <p:cNvSpPr>
            <a:spLocks noChangeArrowheads="1"/>
          </p:cNvSpPr>
          <p:nvPr/>
        </p:nvSpPr>
        <p:spPr bwMode="blackWhite">
          <a:xfrm>
            <a:off x="3276600" y="2895600"/>
            <a:ext cx="7391400" cy="39624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gn="just" fontAlgn="base">
              <a:spcBef>
                <a:spcPct val="0"/>
              </a:spcBef>
              <a:spcAft>
                <a:spcPct val="0"/>
              </a:spcAft>
              <a:defRPr/>
            </a:pPr>
            <a:r>
              <a:rPr kumimoji="1" lang="sl-SI" altLang="sl-SI" sz="2400">
                <a:solidFill>
                  <a:srgbClr val="000000"/>
                </a:solidFill>
                <a:latin typeface="Times New Roman" pitchFamily="18" charset="0"/>
                <a:cs typeface="Times New Roman" pitchFamily="18" charset="0"/>
              </a:rPr>
              <a:t>* </a:t>
            </a:r>
            <a:r>
              <a:rPr kumimoji="1" lang="sl-SI" altLang="sl-SI" sz="2400">
                <a:solidFill>
                  <a:srgbClr val="000000"/>
                </a:solidFill>
                <a:latin typeface="Times New Roman" pitchFamily="18" charset="0"/>
                <a:cs typeface="Arial" charset="0"/>
              </a:rPr>
              <a:t>natančen,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Times New Roman" pitchFamily="18" charset="0"/>
              </a:rPr>
              <a:t>* </a:t>
            </a:r>
            <a:r>
              <a:rPr kumimoji="1" lang="sl-SI" altLang="sl-SI" sz="2400">
                <a:solidFill>
                  <a:srgbClr val="000000"/>
                </a:solidFill>
                <a:latin typeface="Times New Roman" pitchFamily="18" charset="0"/>
                <a:cs typeface="Arial" charset="0"/>
              </a:rPr>
              <a:t>teži k perfekcionizmu,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Arial" charset="0"/>
              </a:rPr>
              <a:t>* skrben,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Arial" charset="0"/>
              </a:rPr>
              <a:t>* ščiti team pred napakami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Times New Roman" pitchFamily="18" charset="0"/>
              </a:rPr>
              <a:t>* </a:t>
            </a:r>
            <a:r>
              <a:rPr kumimoji="1" lang="sl-SI" altLang="sl-SI" sz="2400">
                <a:solidFill>
                  <a:srgbClr val="000000"/>
                </a:solidFill>
                <a:latin typeface="Times New Roman" pitchFamily="18" charset="0"/>
                <a:cs typeface="Arial" charset="0"/>
              </a:rPr>
              <a:t>vztrajen do končne realizacije,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Times New Roman" pitchFamily="18" charset="0"/>
              </a:rPr>
              <a:t>* </a:t>
            </a:r>
            <a:r>
              <a:rPr kumimoji="1" lang="sl-SI" altLang="sl-SI" sz="2400">
                <a:solidFill>
                  <a:srgbClr val="000000"/>
                </a:solidFill>
                <a:latin typeface="Times New Roman" pitchFamily="18" charset="0"/>
                <a:cs typeface="Arial" charset="0"/>
              </a:rPr>
              <a:t>smisel za podrobnosti,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Times New Roman" pitchFamily="18" charset="0"/>
              </a:rPr>
              <a:t>* </a:t>
            </a:r>
            <a:r>
              <a:rPr kumimoji="1" lang="sl-SI" altLang="sl-SI" sz="2400">
                <a:solidFill>
                  <a:srgbClr val="000000"/>
                </a:solidFill>
                <a:latin typeface="Times New Roman" pitchFamily="18" charset="0"/>
                <a:cs typeface="Arial" charset="0"/>
              </a:rPr>
              <a:t>redko se loteva stvari, ki jih ne more končati,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Times New Roman" pitchFamily="18" charset="0"/>
              </a:rPr>
              <a:t>* </a:t>
            </a:r>
            <a:r>
              <a:rPr kumimoji="1" lang="sl-SI" altLang="sl-SI" sz="2400">
                <a:solidFill>
                  <a:srgbClr val="000000"/>
                </a:solidFill>
                <a:latin typeface="Times New Roman" pitchFamily="18" charset="0"/>
                <a:cs typeface="Arial" charset="0"/>
              </a:rPr>
              <a:t>pogosto se izgublja v podrobnostih, </a:t>
            </a:r>
            <a:endParaRPr kumimoji="1" lang="sl-SI" altLang="sl-SI" sz="2400">
              <a:solidFill>
                <a:srgbClr val="000000"/>
              </a:solidFill>
              <a:latin typeface="Times New Roman" pitchFamily="18" charset="0"/>
              <a:cs typeface="Times New Roman" pitchFamily="18" charset="0"/>
            </a:endParaRPr>
          </a:p>
          <a:p>
            <a:pPr fontAlgn="base">
              <a:spcBef>
                <a:spcPct val="0"/>
              </a:spcBef>
              <a:spcAft>
                <a:spcPct val="0"/>
              </a:spcAft>
              <a:defRPr/>
            </a:pPr>
            <a:r>
              <a:rPr kumimoji="1" lang="sl-SI" altLang="sl-SI" sz="2400">
                <a:solidFill>
                  <a:srgbClr val="000000"/>
                </a:solidFill>
                <a:latin typeface="Times New Roman" pitchFamily="18" charset="0"/>
                <a:cs typeface="Arial" charset="0"/>
              </a:rPr>
              <a:t>* ni sposoben delegirati nalog, zato raje opravi vse</a:t>
            </a:r>
            <a:r>
              <a:rPr kumimoji="1" lang="sl-SI" altLang="sl-SI" sz="2400">
                <a:solidFill>
                  <a:srgbClr val="000000"/>
                </a:solidFill>
                <a:latin typeface="Times New Roman" pitchFamily="18" charset="0"/>
              </a:rPr>
              <a:t> </a:t>
            </a:r>
            <a:r>
              <a:rPr kumimoji="1" lang="sl-SI" altLang="sl-SI" sz="2400">
                <a:solidFill>
                  <a:srgbClr val="000000"/>
                </a:solidFill>
                <a:latin typeface="Times New Roman" pitchFamily="18" charset="0"/>
                <a:cs typeface="Arial" charset="0"/>
              </a:rPr>
              <a:t>sam</a:t>
            </a:r>
            <a:r>
              <a:rPr kumimoji="1" lang="en-GB" altLang="sl-SI" sz="2800">
                <a:solidFill>
                  <a:srgbClr val="000000"/>
                </a:solidFill>
                <a:latin typeface="Times New Roman" pitchFamily="18" charset="0"/>
              </a:rPr>
              <a:t> </a:t>
            </a:r>
            <a:endParaRPr kumimoji="1" lang="sl-SI" altLang="sl-SI" sz="2800">
              <a:solidFill>
                <a:srgbClr val="000000"/>
              </a:solidFill>
              <a:latin typeface="Times New Roman" pitchFamily="18" charset="0"/>
            </a:endParaRPr>
          </a:p>
        </p:txBody>
      </p:sp>
      <p:graphicFrame>
        <p:nvGraphicFramePr>
          <p:cNvPr id="26630" name="Object 7"/>
          <p:cNvGraphicFramePr>
            <a:graphicFrameLocks noChangeAspect="1"/>
          </p:cNvGraphicFramePr>
          <p:nvPr/>
        </p:nvGraphicFramePr>
        <p:xfrm>
          <a:off x="1524000" y="1447801"/>
          <a:ext cx="1676400" cy="1585913"/>
        </p:xfrm>
        <a:graphic>
          <a:graphicData uri="http://schemas.openxmlformats.org/presentationml/2006/ole">
            <mc:AlternateContent xmlns:mc="http://schemas.openxmlformats.org/markup-compatibility/2006">
              <mc:Choice xmlns:v="urn:schemas-microsoft-com:vml" Requires="v">
                <p:oleObj spid="_x0000_s2050" name="Clip" r:id="rId3" imgW="2505075" imgH="2371725" progId="MS_ClipArt_Gallery.5">
                  <p:embed/>
                </p:oleObj>
              </mc:Choice>
              <mc:Fallback>
                <p:oleObj name="Clip" r:id="rId3" imgW="2505075" imgH="2371725" progId="MS_ClipArt_Gallery.5">
                  <p:embed/>
                  <p:pic>
                    <p:nvPicPr>
                      <p:cNvPr id="2663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447801"/>
                        <a:ext cx="1676400" cy="158591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00746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774825" y="188913"/>
            <a:ext cx="7043738" cy="914400"/>
          </a:xfrm>
        </p:spPr>
        <p:txBody>
          <a:bodyPr/>
          <a:lstStyle/>
          <a:p>
            <a:pPr eaLnBrk="1" hangingPunct="1"/>
            <a:r>
              <a:rPr lang="sl-SI" altLang="sl-SI" sz="3400" b="1">
                <a:latin typeface="Times New Roman" pitchFamily="18" charset="0"/>
              </a:rPr>
              <a:t>BELBINOVI VEDENJSKI VZORCI</a:t>
            </a:r>
            <a:endParaRPr lang="en-US" altLang="sl-SI" sz="3400" b="1">
              <a:latin typeface="Times New Roman" pitchFamily="18" charset="0"/>
            </a:endParaRPr>
          </a:p>
        </p:txBody>
      </p:sp>
      <p:sp>
        <p:nvSpPr>
          <p:cNvPr id="27651"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27652" name="Rectangle 5"/>
          <p:cNvSpPr>
            <a:spLocks noChangeArrowheads="1"/>
          </p:cNvSpPr>
          <p:nvPr/>
        </p:nvSpPr>
        <p:spPr bwMode="auto">
          <a:xfrm>
            <a:off x="2895600" y="16764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entury" pitchFamily="18" charset="0"/>
              </a:defRPr>
            </a:lvl1pPr>
            <a:lvl2pPr marL="742950" indent="-285750" eaLnBrk="0" hangingPunct="0">
              <a:defRPr>
                <a:solidFill>
                  <a:schemeClr val="tx1"/>
                </a:solidFill>
                <a:latin typeface="Century" pitchFamily="18" charset="0"/>
              </a:defRPr>
            </a:lvl2pPr>
            <a:lvl3pPr marL="1143000" indent="-228600" eaLnBrk="0" hangingPunct="0">
              <a:defRPr>
                <a:solidFill>
                  <a:schemeClr val="tx1"/>
                </a:solidFill>
                <a:latin typeface="Century" pitchFamily="18" charset="0"/>
              </a:defRPr>
            </a:lvl3pPr>
            <a:lvl4pPr marL="1600200" indent="-228600" eaLnBrk="0" hangingPunct="0">
              <a:defRPr>
                <a:solidFill>
                  <a:schemeClr val="tx1"/>
                </a:solidFill>
                <a:latin typeface="Century" pitchFamily="18" charset="0"/>
              </a:defRPr>
            </a:lvl4pPr>
            <a:lvl5pPr marL="2057400" indent="-228600" eaLnBrk="0" hangingPunct="0">
              <a:defRPr>
                <a:solidFill>
                  <a:schemeClr val="tx1"/>
                </a:solidFill>
                <a:latin typeface="Century" pitchFamily="18" charset="0"/>
              </a:defRPr>
            </a:lvl5pPr>
            <a:lvl6pPr marL="2514600" indent="-228600" eaLnBrk="0" fontAlgn="base" hangingPunct="0">
              <a:spcBef>
                <a:spcPct val="0"/>
              </a:spcBef>
              <a:spcAft>
                <a:spcPct val="0"/>
              </a:spcAft>
              <a:defRPr>
                <a:solidFill>
                  <a:schemeClr val="tx1"/>
                </a:solidFill>
                <a:latin typeface="Century" pitchFamily="18" charset="0"/>
              </a:defRPr>
            </a:lvl6pPr>
            <a:lvl7pPr marL="2971800" indent="-228600" eaLnBrk="0" fontAlgn="base" hangingPunct="0">
              <a:spcBef>
                <a:spcPct val="0"/>
              </a:spcBef>
              <a:spcAft>
                <a:spcPct val="0"/>
              </a:spcAft>
              <a:defRPr>
                <a:solidFill>
                  <a:schemeClr val="tx1"/>
                </a:solidFill>
                <a:latin typeface="Century" pitchFamily="18" charset="0"/>
              </a:defRPr>
            </a:lvl7pPr>
            <a:lvl8pPr marL="3429000" indent="-228600" eaLnBrk="0" fontAlgn="base" hangingPunct="0">
              <a:spcBef>
                <a:spcPct val="0"/>
              </a:spcBef>
              <a:spcAft>
                <a:spcPct val="0"/>
              </a:spcAft>
              <a:defRPr>
                <a:solidFill>
                  <a:schemeClr val="tx1"/>
                </a:solidFill>
                <a:latin typeface="Century" pitchFamily="18" charset="0"/>
              </a:defRPr>
            </a:lvl8pPr>
            <a:lvl9pPr marL="3886200" indent="-228600" eaLnBrk="0" fontAlgn="base" hangingPunct="0">
              <a:spcBef>
                <a:spcPct val="0"/>
              </a:spcBef>
              <a:spcAft>
                <a:spcPct val="0"/>
              </a:spcAft>
              <a:defRPr>
                <a:solidFill>
                  <a:schemeClr val="tx1"/>
                </a:solidFill>
                <a:latin typeface="Century" pitchFamily="18" charset="0"/>
              </a:defRPr>
            </a:lvl9pPr>
          </a:lstStyle>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SNOVALEC</a:t>
            </a:r>
          </a:p>
        </p:txBody>
      </p:sp>
      <p:sp>
        <p:nvSpPr>
          <p:cNvPr id="31750" name="Rectangle 6"/>
          <p:cNvSpPr>
            <a:spLocks noChangeArrowheads="1"/>
          </p:cNvSpPr>
          <p:nvPr/>
        </p:nvSpPr>
        <p:spPr bwMode="blackWhite">
          <a:xfrm>
            <a:off x="1524000" y="3200400"/>
            <a:ext cx="8610600" cy="36576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gn="just" fontAlgn="base">
              <a:spcBef>
                <a:spcPct val="0"/>
              </a:spcBef>
              <a:spcAft>
                <a:spcPct val="0"/>
              </a:spcAft>
              <a:defRPr/>
            </a:pPr>
            <a:r>
              <a:rPr kumimoji="1" lang="sl-SI" altLang="sl-SI" sz="2400">
                <a:solidFill>
                  <a:srgbClr val="000000"/>
                </a:solidFill>
                <a:latin typeface="Times New Roman" pitchFamily="18" charset="0"/>
              </a:rPr>
              <a:t>*</a:t>
            </a:r>
            <a:r>
              <a:rPr kumimoji="1" lang="sl-SI" altLang="sl-SI" sz="2400">
                <a:solidFill>
                  <a:srgbClr val="000000"/>
                </a:solidFill>
                <a:latin typeface="Times New Roman" pitchFamily="18" charset="0"/>
                <a:cs typeface="Times New Roman" pitchFamily="18" charset="0"/>
              </a:rPr>
              <a:t> </a:t>
            </a:r>
            <a:r>
              <a:rPr kumimoji="1" lang="sl-SI" altLang="sl-SI" sz="2400">
                <a:solidFill>
                  <a:srgbClr val="000000"/>
                </a:solidFill>
                <a:latin typeface="Times New Roman" pitchFamily="18" charset="0"/>
              </a:rPr>
              <a:t> </a:t>
            </a:r>
            <a:r>
              <a:rPr kumimoji="1" lang="sl-SI" altLang="sl-SI" sz="2400">
                <a:solidFill>
                  <a:srgbClr val="000000"/>
                </a:solidFill>
                <a:latin typeface="Times New Roman" pitchFamily="18" charset="0"/>
                <a:cs typeface="Arial" charset="0"/>
              </a:rPr>
              <a:t>ustvarjalen, kreativen, domiseln, in sposoben reševati zahtevne probleme,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Times New Roman" pitchFamily="18" charset="0"/>
              </a:rPr>
              <a:t>* </a:t>
            </a:r>
            <a:r>
              <a:rPr kumimoji="1" lang="sl-SI" altLang="sl-SI" sz="2400">
                <a:solidFill>
                  <a:srgbClr val="000000"/>
                </a:solidFill>
                <a:latin typeface="Times New Roman" pitchFamily="18" charset="0"/>
              </a:rPr>
              <a:t> </a:t>
            </a:r>
            <a:r>
              <a:rPr kumimoji="1" lang="sl-SI" altLang="sl-SI" sz="2400">
                <a:solidFill>
                  <a:srgbClr val="000000"/>
                </a:solidFill>
                <a:latin typeface="Times New Roman" pitchFamily="18" charset="0"/>
                <a:cs typeface="Arial" charset="0"/>
              </a:rPr>
              <a:t>individualističen, prevladujoč, izjemno inteligenten,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Times New Roman" pitchFamily="18" charset="0"/>
              </a:rPr>
              <a:t>* </a:t>
            </a:r>
            <a:r>
              <a:rPr kumimoji="1" lang="sl-SI" altLang="sl-SI" sz="2400">
                <a:solidFill>
                  <a:srgbClr val="000000"/>
                </a:solidFill>
                <a:latin typeface="Times New Roman" pitchFamily="18" charset="0"/>
              </a:rPr>
              <a:t>  </a:t>
            </a:r>
            <a:r>
              <a:rPr kumimoji="1" lang="sl-SI" altLang="sl-SI" sz="2400">
                <a:solidFill>
                  <a:srgbClr val="000000"/>
                </a:solidFill>
                <a:latin typeface="Times New Roman" pitchFamily="18" charset="0"/>
                <a:cs typeface="Arial" charset="0"/>
              </a:rPr>
              <a:t>rad dela samo zase ločeno od drugih članov teama,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Times New Roman" pitchFamily="18" charset="0"/>
              </a:rPr>
              <a:t>* </a:t>
            </a:r>
            <a:r>
              <a:rPr kumimoji="1" lang="sl-SI" altLang="sl-SI" sz="2400">
                <a:solidFill>
                  <a:srgbClr val="000000"/>
                </a:solidFill>
                <a:latin typeface="Times New Roman" pitchFamily="18" charset="0"/>
              </a:rPr>
              <a:t>  </a:t>
            </a:r>
            <a:r>
              <a:rPr kumimoji="1" lang="sl-SI" altLang="sl-SI" sz="2400">
                <a:solidFill>
                  <a:srgbClr val="000000"/>
                </a:solidFill>
                <a:latin typeface="Times New Roman" pitchFamily="18" charset="0"/>
                <a:cs typeface="Arial" charset="0"/>
              </a:rPr>
              <a:t>zamisli so pogosto radikalne in brez praktičnih osnov,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Times New Roman" pitchFamily="18" charset="0"/>
              </a:rPr>
              <a:t>* </a:t>
            </a:r>
            <a:r>
              <a:rPr kumimoji="1" lang="sl-SI" altLang="sl-SI" sz="2400">
                <a:solidFill>
                  <a:srgbClr val="000000"/>
                </a:solidFill>
                <a:latin typeface="Times New Roman" pitchFamily="18" charset="0"/>
              </a:rPr>
              <a:t> </a:t>
            </a:r>
            <a:r>
              <a:rPr kumimoji="1" lang="sl-SI" altLang="sl-SI" sz="2400">
                <a:solidFill>
                  <a:srgbClr val="000000"/>
                </a:solidFill>
                <a:latin typeface="Times New Roman" pitchFamily="18" charset="0"/>
                <a:cs typeface="Arial" charset="0"/>
              </a:rPr>
              <a:t>navadno živi v oblakih in ga praktične podrobnosti ne zanimajo,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Times New Roman" pitchFamily="18" charset="0"/>
              </a:rPr>
              <a:t>* </a:t>
            </a:r>
            <a:r>
              <a:rPr kumimoji="1" lang="sl-SI" altLang="sl-SI" sz="2400">
                <a:solidFill>
                  <a:srgbClr val="000000"/>
                </a:solidFill>
                <a:latin typeface="Times New Roman" pitchFamily="18" charset="0"/>
                <a:cs typeface="Arial" charset="0"/>
              </a:rPr>
              <a:t>Preveč je okupiran sam s seboj, da bi bil dober sogovornik.</a:t>
            </a:r>
            <a:r>
              <a:rPr kumimoji="1" lang="en-GB" altLang="sl-SI" sz="2800">
                <a:solidFill>
                  <a:srgbClr val="000000"/>
                </a:solidFill>
                <a:latin typeface="Times New Roman" pitchFamily="18" charset="0"/>
              </a:rPr>
              <a:t> </a:t>
            </a:r>
            <a:endParaRPr kumimoji="1" lang="sl-SI" altLang="sl-SI" sz="2800">
              <a:solidFill>
                <a:srgbClr val="000000"/>
              </a:solidFill>
              <a:latin typeface="Times New Roman" pitchFamily="18" charset="0"/>
            </a:endParaRPr>
          </a:p>
        </p:txBody>
      </p:sp>
      <p:graphicFrame>
        <p:nvGraphicFramePr>
          <p:cNvPr id="27654" name="Object 7"/>
          <p:cNvGraphicFramePr>
            <a:graphicFrameLocks noChangeAspect="1"/>
          </p:cNvGraphicFramePr>
          <p:nvPr/>
        </p:nvGraphicFramePr>
        <p:xfrm>
          <a:off x="9586914" y="0"/>
          <a:ext cx="1081087" cy="3284538"/>
        </p:xfrm>
        <a:graphic>
          <a:graphicData uri="http://schemas.openxmlformats.org/presentationml/2006/ole">
            <mc:AlternateContent xmlns:mc="http://schemas.openxmlformats.org/markup-compatibility/2006">
              <mc:Choice xmlns:v="urn:schemas-microsoft-com:vml" Requires="v">
                <p:oleObj spid="_x0000_s3074" name="Clip" r:id="rId3" imgW="1296063" imgH="3934305" progId="MS_ClipArt_Gallery.5">
                  <p:embed/>
                </p:oleObj>
              </mc:Choice>
              <mc:Fallback>
                <p:oleObj name="Clip" r:id="rId3" imgW="1296063" imgH="3934305" progId="MS_ClipArt_Gallery.5">
                  <p:embed/>
                  <p:pic>
                    <p:nvPicPr>
                      <p:cNvPr id="27654"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6914" y="0"/>
                        <a:ext cx="1081087" cy="3284538"/>
                      </a:xfrm>
                      <a:prstGeom prst="rect">
                        <a:avLst/>
                      </a:prstGeom>
                      <a:solidFill>
                        <a:srgbClr val="CCFFFF"/>
                      </a:soli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71838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690814" y="228600"/>
            <a:ext cx="7043737" cy="914400"/>
          </a:xfrm>
        </p:spPr>
        <p:txBody>
          <a:bodyPr/>
          <a:lstStyle/>
          <a:p>
            <a:pPr eaLnBrk="1" hangingPunct="1"/>
            <a:r>
              <a:rPr lang="sl-SI" altLang="sl-SI" sz="3400" b="1">
                <a:latin typeface="Times New Roman" pitchFamily="18" charset="0"/>
              </a:rPr>
              <a:t>BELBINOVI VEDENJSKI VZORCI</a:t>
            </a:r>
            <a:endParaRPr lang="en-US" altLang="sl-SI" sz="3400" b="1">
              <a:latin typeface="Times New Roman" pitchFamily="18" charset="0"/>
            </a:endParaRPr>
          </a:p>
        </p:txBody>
      </p:sp>
      <p:sp>
        <p:nvSpPr>
          <p:cNvPr id="28675"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28676" name="Rectangle 5"/>
          <p:cNvSpPr>
            <a:spLocks noChangeArrowheads="1"/>
          </p:cNvSpPr>
          <p:nvPr/>
        </p:nvSpPr>
        <p:spPr bwMode="auto">
          <a:xfrm>
            <a:off x="2895600" y="19050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entury" pitchFamily="18" charset="0"/>
              </a:defRPr>
            </a:lvl1pPr>
            <a:lvl2pPr marL="742950" indent="-285750" eaLnBrk="0" hangingPunct="0">
              <a:defRPr>
                <a:solidFill>
                  <a:schemeClr val="tx1"/>
                </a:solidFill>
                <a:latin typeface="Century" pitchFamily="18" charset="0"/>
              </a:defRPr>
            </a:lvl2pPr>
            <a:lvl3pPr marL="1143000" indent="-228600" eaLnBrk="0" hangingPunct="0">
              <a:defRPr>
                <a:solidFill>
                  <a:schemeClr val="tx1"/>
                </a:solidFill>
                <a:latin typeface="Century" pitchFamily="18" charset="0"/>
              </a:defRPr>
            </a:lvl3pPr>
            <a:lvl4pPr marL="1600200" indent="-228600" eaLnBrk="0" hangingPunct="0">
              <a:defRPr>
                <a:solidFill>
                  <a:schemeClr val="tx1"/>
                </a:solidFill>
                <a:latin typeface="Century" pitchFamily="18" charset="0"/>
              </a:defRPr>
            </a:lvl4pPr>
            <a:lvl5pPr marL="2057400" indent="-228600" eaLnBrk="0" hangingPunct="0">
              <a:defRPr>
                <a:solidFill>
                  <a:schemeClr val="tx1"/>
                </a:solidFill>
                <a:latin typeface="Century" pitchFamily="18" charset="0"/>
              </a:defRPr>
            </a:lvl5pPr>
            <a:lvl6pPr marL="2514600" indent="-228600" eaLnBrk="0" fontAlgn="base" hangingPunct="0">
              <a:spcBef>
                <a:spcPct val="0"/>
              </a:spcBef>
              <a:spcAft>
                <a:spcPct val="0"/>
              </a:spcAft>
              <a:defRPr>
                <a:solidFill>
                  <a:schemeClr val="tx1"/>
                </a:solidFill>
                <a:latin typeface="Century" pitchFamily="18" charset="0"/>
              </a:defRPr>
            </a:lvl6pPr>
            <a:lvl7pPr marL="2971800" indent="-228600" eaLnBrk="0" fontAlgn="base" hangingPunct="0">
              <a:spcBef>
                <a:spcPct val="0"/>
              </a:spcBef>
              <a:spcAft>
                <a:spcPct val="0"/>
              </a:spcAft>
              <a:defRPr>
                <a:solidFill>
                  <a:schemeClr val="tx1"/>
                </a:solidFill>
                <a:latin typeface="Century" pitchFamily="18" charset="0"/>
              </a:defRPr>
            </a:lvl7pPr>
            <a:lvl8pPr marL="3429000" indent="-228600" eaLnBrk="0" fontAlgn="base" hangingPunct="0">
              <a:spcBef>
                <a:spcPct val="0"/>
              </a:spcBef>
              <a:spcAft>
                <a:spcPct val="0"/>
              </a:spcAft>
              <a:defRPr>
                <a:solidFill>
                  <a:schemeClr val="tx1"/>
                </a:solidFill>
                <a:latin typeface="Century" pitchFamily="18" charset="0"/>
              </a:defRPr>
            </a:lvl8pPr>
            <a:lvl9pPr marL="3886200" indent="-228600" eaLnBrk="0" fontAlgn="base" hangingPunct="0">
              <a:spcBef>
                <a:spcPct val="0"/>
              </a:spcBef>
              <a:spcAft>
                <a:spcPct val="0"/>
              </a:spcAft>
              <a:defRPr>
                <a:solidFill>
                  <a:schemeClr val="tx1"/>
                </a:solidFill>
                <a:latin typeface="Century" pitchFamily="18" charset="0"/>
              </a:defRPr>
            </a:lvl9pPr>
          </a:lstStyle>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FFFFCC"/>
                </a:solidFill>
                <a:latin typeface="Comic Sans MS" pitchFamily="66" charset="0"/>
              </a:rPr>
              <a:t> </a:t>
            </a:r>
            <a:r>
              <a:rPr lang="sl-SI" altLang="sl-SI" sz="2800" b="1">
                <a:solidFill>
                  <a:srgbClr val="000000"/>
                </a:solidFill>
                <a:latin typeface="Times New Roman" pitchFamily="18" charset="0"/>
              </a:rPr>
              <a:t>OCENJEVALEC</a:t>
            </a:r>
          </a:p>
        </p:txBody>
      </p:sp>
      <p:sp>
        <p:nvSpPr>
          <p:cNvPr id="32774" name="Rectangle 6"/>
          <p:cNvSpPr>
            <a:spLocks noChangeArrowheads="1"/>
          </p:cNvSpPr>
          <p:nvPr/>
        </p:nvSpPr>
        <p:spPr bwMode="blackWhite">
          <a:xfrm>
            <a:off x="2895600" y="2514600"/>
            <a:ext cx="7391400" cy="43434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gn="just" fontAlgn="base">
              <a:spcBef>
                <a:spcPct val="0"/>
              </a:spcBef>
              <a:spcAft>
                <a:spcPct val="0"/>
              </a:spcAft>
              <a:defRPr/>
            </a:pPr>
            <a:r>
              <a:rPr kumimoji="1" lang="sl-SI" altLang="sl-SI" sz="2800">
                <a:solidFill>
                  <a:srgbClr val="000000"/>
                </a:solidFill>
                <a:latin typeface="Times New Roman" pitchFamily="18" charset="0"/>
                <a:cs typeface="Arial" charset="0"/>
              </a:rPr>
              <a:t>* </a:t>
            </a:r>
            <a:r>
              <a:rPr kumimoji="1" lang="sl-SI" altLang="sl-SI" sz="2400">
                <a:solidFill>
                  <a:srgbClr val="000000"/>
                </a:solidFill>
                <a:latin typeface="Times New Roman" pitchFamily="18" charset="0"/>
                <a:cs typeface="Arial" charset="0"/>
              </a:rPr>
              <a:t>trezen, preudaren neemocionalen, stanoviten, usmerjen strateško,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Arial" charset="0"/>
              </a:rPr>
              <a:t>* </a:t>
            </a:r>
            <a:r>
              <a:rPr kumimoji="1" lang="sl-SI" altLang="sl-SI" sz="2400">
                <a:solidFill>
                  <a:srgbClr val="000000"/>
                </a:solidFill>
                <a:latin typeface="Times New Roman" pitchFamily="18" charset="0"/>
              </a:rPr>
              <a:t>  </a:t>
            </a:r>
            <a:r>
              <a:rPr kumimoji="1" lang="sl-SI" altLang="sl-SI" sz="2400">
                <a:solidFill>
                  <a:srgbClr val="000000"/>
                </a:solidFill>
                <a:latin typeface="Times New Roman" pitchFamily="18" charset="0"/>
                <a:cs typeface="Arial" charset="0"/>
              </a:rPr>
              <a:t>je inteligenten, resen in bister,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Arial" charset="0"/>
              </a:rPr>
              <a:t>* </a:t>
            </a:r>
            <a:r>
              <a:rPr kumimoji="1" lang="sl-SI" altLang="sl-SI" sz="2400">
                <a:solidFill>
                  <a:srgbClr val="000000"/>
                </a:solidFill>
                <a:latin typeface="Times New Roman" pitchFamily="18" charset="0"/>
              </a:rPr>
              <a:t> </a:t>
            </a:r>
            <a:r>
              <a:rPr kumimoji="1" lang="sl-SI" altLang="sl-SI" sz="2400">
                <a:solidFill>
                  <a:srgbClr val="000000"/>
                </a:solidFill>
                <a:latin typeface="Times New Roman" pitchFamily="18" charset="0"/>
                <a:cs typeface="Arial" charset="0"/>
              </a:rPr>
              <a:t>sposoben je zaznati vse možnosti, opcije, jih jasno presoditi in se potem odločati,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Arial" charset="0"/>
              </a:rPr>
              <a:t>*</a:t>
            </a:r>
            <a:r>
              <a:rPr kumimoji="1" lang="sl-SI" altLang="sl-SI" sz="2400">
                <a:solidFill>
                  <a:srgbClr val="000000"/>
                </a:solidFill>
                <a:latin typeface="Times New Roman" pitchFamily="18" charset="0"/>
              </a:rPr>
              <a:t> </a:t>
            </a:r>
            <a:r>
              <a:rPr kumimoji="1" lang="sl-SI" altLang="sl-SI" sz="2400">
                <a:solidFill>
                  <a:srgbClr val="000000"/>
                </a:solidFill>
                <a:latin typeface="Times New Roman" pitchFamily="18" charset="0"/>
                <a:cs typeface="Arial" charset="0"/>
              </a:rPr>
              <a:t>odloča se počasi in stvari prej temeljito premisli,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Arial" charset="0"/>
              </a:rPr>
              <a:t>* </a:t>
            </a:r>
            <a:r>
              <a:rPr kumimoji="1" lang="sl-SI" altLang="sl-SI" sz="2400">
                <a:solidFill>
                  <a:srgbClr val="000000"/>
                </a:solidFill>
                <a:latin typeface="Times New Roman" pitchFamily="18" charset="0"/>
              </a:rPr>
              <a:t> </a:t>
            </a:r>
            <a:r>
              <a:rPr kumimoji="1" lang="sl-SI" altLang="sl-SI" sz="2400">
                <a:solidFill>
                  <a:srgbClr val="000000"/>
                </a:solidFill>
                <a:latin typeface="Times New Roman" pitchFamily="18" charset="0"/>
                <a:cs typeface="Arial" charset="0"/>
              </a:rPr>
              <a:t>vse pretehta izredno kritično in se nikoli ne </a:t>
            </a:r>
            <a:r>
              <a:rPr kumimoji="1" lang="sl-SI" altLang="sl-SI" sz="2400">
                <a:solidFill>
                  <a:srgbClr val="000000"/>
                </a:solidFill>
                <a:latin typeface="Times New Roman" pitchFamily="18" charset="0"/>
              </a:rPr>
              <a:t> </a:t>
            </a:r>
            <a:r>
              <a:rPr kumimoji="1" lang="sl-SI" altLang="sl-SI" sz="2400">
                <a:solidFill>
                  <a:srgbClr val="000000"/>
                </a:solidFill>
                <a:latin typeface="Times New Roman" pitchFamily="18" charset="0"/>
                <a:cs typeface="Arial" charset="0"/>
              </a:rPr>
              <a:t>navdušuje, zato se redko moti,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Arial" charset="0"/>
              </a:rPr>
              <a:t>* </a:t>
            </a:r>
            <a:r>
              <a:rPr kumimoji="1" lang="sl-SI" altLang="sl-SI" sz="2400">
                <a:solidFill>
                  <a:srgbClr val="000000"/>
                </a:solidFill>
                <a:latin typeface="Times New Roman" pitchFamily="18" charset="0"/>
              </a:rPr>
              <a:t> </a:t>
            </a:r>
            <a:r>
              <a:rPr kumimoji="1" lang="sl-SI" altLang="sl-SI" sz="2400">
                <a:solidFill>
                  <a:srgbClr val="000000"/>
                </a:solidFill>
                <a:latin typeface="Times New Roman" pitchFamily="18" charset="0"/>
                <a:cs typeface="Arial" charset="0"/>
              </a:rPr>
              <a:t>analizira probleme in neprestano vrednoti ideje in predloge posameznikov ter jih posreduje    </a:t>
            </a:r>
          </a:p>
          <a:p>
            <a:pPr algn="just" fontAlgn="base">
              <a:spcBef>
                <a:spcPct val="0"/>
              </a:spcBef>
              <a:spcAft>
                <a:spcPct val="0"/>
              </a:spcAft>
              <a:defRPr/>
            </a:pPr>
            <a:r>
              <a:rPr kumimoji="1" lang="sl-SI" altLang="sl-SI" sz="2400">
                <a:solidFill>
                  <a:srgbClr val="000000"/>
                </a:solidFill>
                <a:latin typeface="Times New Roman" pitchFamily="18" charset="0"/>
              </a:rPr>
              <a:t>     </a:t>
            </a:r>
            <a:r>
              <a:rPr kumimoji="1" lang="sl-SI" altLang="sl-SI" sz="2400">
                <a:solidFill>
                  <a:srgbClr val="000000"/>
                </a:solidFill>
                <a:latin typeface="Times New Roman" pitchFamily="18" charset="0"/>
                <a:cs typeface="Times New Roman" pitchFamily="18" charset="0"/>
              </a:rPr>
              <a:t>teamu za odločanje</a:t>
            </a:r>
            <a:r>
              <a:rPr kumimoji="1" lang="en-GB" altLang="sl-SI" sz="2400">
                <a:solidFill>
                  <a:srgbClr val="000000"/>
                </a:solidFill>
                <a:latin typeface="Times New Roman" pitchFamily="18" charset="0"/>
              </a:rPr>
              <a:t> </a:t>
            </a:r>
            <a:endParaRPr kumimoji="1" lang="sl-SI" altLang="sl-SI" sz="2400">
              <a:solidFill>
                <a:srgbClr val="000000"/>
              </a:solidFill>
              <a:latin typeface="Times New Roman" pitchFamily="18" charset="0"/>
            </a:endParaRPr>
          </a:p>
        </p:txBody>
      </p:sp>
      <p:graphicFrame>
        <p:nvGraphicFramePr>
          <p:cNvPr id="28678" name="Object 7"/>
          <p:cNvGraphicFramePr>
            <a:graphicFrameLocks noChangeAspect="1"/>
          </p:cNvGraphicFramePr>
          <p:nvPr/>
        </p:nvGraphicFramePr>
        <p:xfrm>
          <a:off x="8991600" y="152400"/>
          <a:ext cx="1676400" cy="1981200"/>
        </p:xfrm>
        <a:graphic>
          <a:graphicData uri="http://schemas.openxmlformats.org/presentationml/2006/ole">
            <mc:AlternateContent xmlns:mc="http://schemas.openxmlformats.org/markup-compatibility/2006">
              <mc:Choice xmlns:v="urn:schemas-microsoft-com:vml" Requires="v">
                <p:oleObj spid="_x0000_s4098" name="Clip" r:id="rId3" imgW="2409825" imgH="2562225" progId="MS_ClipArt_Gallery.5">
                  <p:embed/>
                </p:oleObj>
              </mc:Choice>
              <mc:Fallback>
                <p:oleObj name="Clip" r:id="rId3" imgW="2409825" imgH="2562225" progId="MS_ClipArt_Gallery.5">
                  <p:embed/>
                  <p:pic>
                    <p:nvPicPr>
                      <p:cNvPr id="28678"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600" y="152400"/>
                        <a:ext cx="1676400" cy="1981200"/>
                      </a:xfrm>
                      <a:prstGeom prst="rect">
                        <a:avLst/>
                      </a:prstGeom>
                      <a:solidFill>
                        <a:srgbClr val="CCFFFF"/>
                      </a:soli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32849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690814" y="228600"/>
            <a:ext cx="7043737" cy="914400"/>
          </a:xfrm>
        </p:spPr>
        <p:txBody>
          <a:bodyPr/>
          <a:lstStyle/>
          <a:p>
            <a:pPr eaLnBrk="1" hangingPunct="1"/>
            <a:r>
              <a:rPr lang="sl-SI" altLang="sl-SI" sz="3400" b="1">
                <a:solidFill>
                  <a:schemeClr val="bg1"/>
                </a:solidFill>
                <a:latin typeface="Times New Roman" pitchFamily="18" charset="0"/>
              </a:rPr>
              <a:t>BELBINOVI VEDENJSKI VZORCI</a:t>
            </a:r>
            <a:endParaRPr lang="en-US" altLang="sl-SI" sz="3400" b="1">
              <a:solidFill>
                <a:schemeClr val="bg1"/>
              </a:solidFill>
              <a:latin typeface="Times New Roman" pitchFamily="18" charset="0"/>
            </a:endParaRPr>
          </a:p>
        </p:txBody>
      </p:sp>
      <p:sp>
        <p:nvSpPr>
          <p:cNvPr id="29699"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29700" name="Rectangle 5"/>
          <p:cNvSpPr>
            <a:spLocks noChangeArrowheads="1"/>
          </p:cNvSpPr>
          <p:nvPr/>
        </p:nvSpPr>
        <p:spPr bwMode="auto">
          <a:xfrm>
            <a:off x="2895600" y="19050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entury" pitchFamily="18" charset="0"/>
              </a:defRPr>
            </a:lvl1pPr>
            <a:lvl2pPr marL="742950" indent="-285750" eaLnBrk="0" hangingPunct="0">
              <a:defRPr>
                <a:solidFill>
                  <a:schemeClr val="tx1"/>
                </a:solidFill>
                <a:latin typeface="Century" pitchFamily="18" charset="0"/>
              </a:defRPr>
            </a:lvl2pPr>
            <a:lvl3pPr marL="1143000" indent="-228600" eaLnBrk="0" hangingPunct="0">
              <a:defRPr>
                <a:solidFill>
                  <a:schemeClr val="tx1"/>
                </a:solidFill>
                <a:latin typeface="Century" pitchFamily="18" charset="0"/>
              </a:defRPr>
            </a:lvl3pPr>
            <a:lvl4pPr marL="1600200" indent="-228600" eaLnBrk="0" hangingPunct="0">
              <a:defRPr>
                <a:solidFill>
                  <a:schemeClr val="tx1"/>
                </a:solidFill>
                <a:latin typeface="Century" pitchFamily="18" charset="0"/>
              </a:defRPr>
            </a:lvl4pPr>
            <a:lvl5pPr marL="2057400" indent="-228600" eaLnBrk="0" hangingPunct="0">
              <a:defRPr>
                <a:solidFill>
                  <a:schemeClr val="tx1"/>
                </a:solidFill>
                <a:latin typeface="Century" pitchFamily="18" charset="0"/>
              </a:defRPr>
            </a:lvl5pPr>
            <a:lvl6pPr marL="2514600" indent="-228600" eaLnBrk="0" fontAlgn="base" hangingPunct="0">
              <a:spcBef>
                <a:spcPct val="0"/>
              </a:spcBef>
              <a:spcAft>
                <a:spcPct val="0"/>
              </a:spcAft>
              <a:defRPr>
                <a:solidFill>
                  <a:schemeClr val="tx1"/>
                </a:solidFill>
                <a:latin typeface="Century" pitchFamily="18" charset="0"/>
              </a:defRPr>
            </a:lvl6pPr>
            <a:lvl7pPr marL="2971800" indent="-228600" eaLnBrk="0" fontAlgn="base" hangingPunct="0">
              <a:spcBef>
                <a:spcPct val="0"/>
              </a:spcBef>
              <a:spcAft>
                <a:spcPct val="0"/>
              </a:spcAft>
              <a:defRPr>
                <a:solidFill>
                  <a:schemeClr val="tx1"/>
                </a:solidFill>
                <a:latin typeface="Century" pitchFamily="18" charset="0"/>
              </a:defRPr>
            </a:lvl7pPr>
            <a:lvl8pPr marL="3429000" indent="-228600" eaLnBrk="0" fontAlgn="base" hangingPunct="0">
              <a:spcBef>
                <a:spcPct val="0"/>
              </a:spcBef>
              <a:spcAft>
                <a:spcPct val="0"/>
              </a:spcAft>
              <a:defRPr>
                <a:solidFill>
                  <a:schemeClr val="tx1"/>
                </a:solidFill>
                <a:latin typeface="Century" pitchFamily="18" charset="0"/>
              </a:defRPr>
            </a:lvl8pPr>
            <a:lvl9pPr marL="3886200" indent="-228600" eaLnBrk="0" fontAlgn="base" hangingPunct="0">
              <a:spcBef>
                <a:spcPct val="0"/>
              </a:spcBef>
              <a:spcAft>
                <a:spcPct val="0"/>
              </a:spcAft>
              <a:defRPr>
                <a:solidFill>
                  <a:schemeClr val="tx1"/>
                </a:solidFill>
                <a:latin typeface="Century" pitchFamily="18" charset="0"/>
              </a:defRPr>
            </a:lvl9pPr>
          </a:lstStyle>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FFFFCC"/>
                </a:solidFill>
                <a:latin typeface="Comic Sans MS" pitchFamily="66" charset="0"/>
              </a:rPr>
              <a:t> </a:t>
            </a:r>
            <a:r>
              <a:rPr lang="sl-SI" altLang="sl-SI" sz="2800" b="1">
                <a:solidFill>
                  <a:srgbClr val="000000"/>
                </a:solidFill>
                <a:latin typeface="Times New Roman" pitchFamily="18" charset="0"/>
              </a:rPr>
              <a:t>SODELAVEC</a:t>
            </a:r>
          </a:p>
        </p:txBody>
      </p:sp>
      <p:sp>
        <p:nvSpPr>
          <p:cNvPr id="33798" name="Rectangle 6"/>
          <p:cNvSpPr>
            <a:spLocks noChangeArrowheads="1"/>
          </p:cNvSpPr>
          <p:nvPr/>
        </p:nvSpPr>
        <p:spPr bwMode="blackWhite">
          <a:xfrm>
            <a:off x="2895600" y="3048000"/>
            <a:ext cx="7391400" cy="34290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gn="just" fontAlgn="base">
              <a:spcBef>
                <a:spcPct val="0"/>
              </a:spcBef>
              <a:spcAft>
                <a:spcPct val="0"/>
              </a:spcAft>
              <a:defRPr/>
            </a:pPr>
            <a:r>
              <a:rPr kumimoji="1" lang="sl-SI" altLang="sl-SI" sz="2400">
                <a:solidFill>
                  <a:srgbClr val="000000"/>
                </a:solidFill>
                <a:latin typeface="Times New Roman" pitchFamily="18" charset="0"/>
                <a:cs typeface="Arial" charset="0"/>
              </a:rPr>
              <a:t>*</a:t>
            </a:r>
            <a:r>
              <a:rPr kumimoji="1" lang="sl-SI" altLang="sl-SI" sz="2400">
                <a:solidFill>
                  <a:srgbClr val="000000"/>
                </a:solidFill>
                <a:latin typeface="Times New Roman" pitchFamily="18" charset="0"/>
              </a:rPr>
              <a:t> </a:t>
            </a:r>
            <a:r>
              <a:rPr kumimoji="1" lang="sl-SI" altLang="sl-SI" sz="2400">
                <a:solidFill>
                  <a:srgbClr val="000000"/>
                </a:solidFill>
                <a:latin typeface="Times New Roman" pitchFamily="18" charset="0"/>
                <a:cs typeface="Arial" charset="0"/>
              </a:rPr>
              <a:t>kooperativen, dojemljiv, blag, občutljiv in diplomatski,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Arial" charset="0"/>
              </a:rPr>
              <a:t>* </a:t>
            </a:r>
            <a:r>
              <a:rPr kumimoji="1" lang="sl-SI" altLang="sl-SI" sz="2400">
                <a:solidFill>
                  <a:srgbClr val="000000"/>
                </a:solidFill>
                <a:latin typeface="Times New Roman" pitchFamily="18" charset="0"/>
              </a:rPr>
              <a:t> </a:t>
            </a:r>
            <a:r>
              <a:rPr kumimoji="1" lang="sl-SI" altLang="sl-SI" sz="2400">
                <a:solidFill>
                  <a:srgbClr val="000000"/>
                </a:solidFill>
                <a:latin typeface="Times New Roman" pitchFamily="18" charset="0"/>
                <a:cs typeface="Arial" charset="0"/>
              </a:rPr>
              <a:t>prisrčen in se zavzema za druge,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Arial" charset="0"/>
              </a:rPr>
              <a:t>* </a:t>
            </a:r>
            <a:r>
              <a:rPr kumimoji="1" lang="sl-SI" altLang="sl-SI" sz="2400">
                <a:solidFill>
                  <a:srgbClr val="000000"/>
                </a:solidFill>
                <a:latin typeface="Times New Roman" pitchFamily="18" charset="0"/>
              </a:rPr>
              <a:t> </a:t>
            </a:r>
            <a:r>
              <a:rPr kumimoji="1" lang="sl-SI" altLang="sl-SI" sz="2400">
                <a:solidFill>
                  <a:srgbClr val="000000"/>
                </a:solidFill>
                <a:latin typeface="Times New Roman" pitchFamily="18" charset="0"/>
                <a:cs typeface="Arial" charset="0"/>
              </a:rPr>
              <a:t>hitro se prilagaja različnim situacijam in ljudem,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Arial" charset="0"/>
              </a:rPr>
              <a:t>* gradi team, je dober poslušalec in gladi nesporazume in nesoglasja,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Arial" charset="0"/>
              </a:rPr>
              <a:t>* </a:t>
            </a:r>
            <a:r>
              <a:rPr kumimoji="1" lang="sl-SI" altLang="sl-SI" sz="2400">
                <a:solidFill>
                  <a:srgbClr val="000000"/>
                </a:solidFill>
                <a:latin typeface="Times New Roman" pitchFamily="18" charset="0"/>
              </a:rPr>
              <a:t> </a:t>
            </a:r>
            <a:r>
              <a:rPr kumimoji="1" lang="sl-SI" altLang="sl-SI" sz="2400">
                <a:solidFill>
                  <a:srgbClr val="000000"/>
                </a:solidFill>
                <a:latin typeface="Times New Roman" pitchFamily="18" charset="0"/>
                <a:cs typeface="Arial" charset="0"/>
              </a:rPr>
              <a:t>zna prisluhniti in je na splošno zelo priljubljen,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Arial" charset="0"/>
              </a:rPr>
              <a:t>* </a:t>
            </a:r>
            <a:r>
              <a:rPr kumimoji="1" lang="sl-SI" altLang="sl-SI" sz="2400">
                <a:solidFill>
                  <a:srgbClr val="000000"/>
                </a:solidFill>
                <a:latin typeface="Times New Roman" pitchFamily="18" charset="0"/>
              </a:rPr>
              <a:t> </a:t>
            </a:r>
            <a:r>
              <a:rPr kumimoji="1" lang="sl-SI" altLang="sl-SI" sz="2400">
                <a:solidFill>
                  <a:srgbClr val="000000"/>
                </a:solidFill>
                <a:latin typeface="Times New Roman" pitchFamily="18" charset="0"/>
                <a:cs typeface="Arial" charset="0"/>
              </a:rPr>
              <a:t>popolnoma je predan teamu</a:t>
            </a:r>
            <a:r>
              <a:rPr kumimoji="1" lang="en-GB" altLang="sl-SI" sz="2800">
                <a:solidFill>
                  <a:srgbClr val="000000"/>
                </a:solidFill>
                <a:latin typeface="Times New Roman" pitchFamily="18" charset="0"/>
                <a:cs typeface="Arial" charset="0"/>
              </a:rPr>
              <a:t> </a:t>
            </a:r>
            <a:endParaRPr kumimoji="1" lang="sl-SI" altLang="sl-SI" sz="2800">
              <a:solidFill>
                <a:srgbClr val="000000"/>
              </a:solidFill>
              <a:latin typeface="Times New Roman" pitchFamily="18" charset="0"/>
              <a:cs typeface="Arial" charset="0"/>
            </a:endParaRPr>
          </a:p>
        </p:txBody>
      </p:sp>
      <p:graphicFrame>
        <p:nvGraphicFramePr>
          <p:cNvPr id="29702" name="Object 7"/>
          <p:cNvGraphicFramePr>
            <a:graphicFrameLocks noChangeAspect="1"/>
          </p:cNvGraphicFramePr>
          <p:nvPr/>
        </p:nvGraphicFramePr>
        <p:xfrm>
          <a:off x="6527800" y="1412876"/>
          <a:ext cx="3886200" cy="1622425"/>
        </p:xfrm>
        <a:graphic>
          <a:graphicData uri="http://schemas.openxmlformats.org/presentationml/2006/ole">
            <mc:AlternateContent xmlns:mc="http://schemas.openxmlformats.org/markup-compatibility/2006">
              <mc:Choice xmlns:v="urn:schemas-microsoft-com:vml" Requires="v">
                <p:oleObj spid="_x0000_s5122" name="Clip" r:id="rId3" imgW="5654675" imgH="2357438" progId="MS_ClipArt_Gallery.5">
                  <p:embed/>
                </p:oleObj>
              </mc:Choice>
              <mc:Fallback>
                <p:oleObj name="Clip" r:id="rId3" imgW="5654675" imgH="2357438" progId="MS_ClipArt_Gallery.5">
                  <p:embed/>
                  <p:pic>
                    <p:nvPicPr>
                      <p:cNvPr id="29702"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7800" y="1412876"/>
                        <a:ext cx="3886200" cy="1622425"/>
                      </a:xfrm>
                      <a:prstGeom prst="rect">
                        <a:avLst/>
                      </a:prstGeom>
                      <a:solidFill>
                        <a:srgbClr val="CCFFFF"/>
                      </a:soli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6990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690814" y="228600"/>
            <a:ext cx="7043737" cy="914400"/>
          </a:xfrm>
        </p:spPr>
        <p:txBody>
          <a:bodyPr/>
          <a:lstStyle/>
          <a:p>
            <a:pPr eaLnBrk="1" hangingPunct="1"/>
            <a:r>
              <a:rPr lang="sl-SI" altLang="sl-SI" sz="3400" b="1">
                <a:latin typeface="Times New Roman" pitchFamily="18" charset="0"/>
              </a:rPr>
              <a:t>BELBINOVI VEDENJSKI VZORCI</a:t>
            </a:r>
            <a:endParaRPr lang="en-US" altLang="sl-SI" sz="3400" b="1">
              <a:latin typeface="Times New Roman" pitchFamily="18" charset="0"/>
            </a:endParaRPr>
          </a:p>
        </p:txBody>
      </p:sp>
      <p:sp>
        <p:nvSpPr>
          <p:cNvPr id="30723"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30724" name="Rectangle 5"/>
          <p:cNvSpPr>
            <a:spLocks noChangeArrowheads="1"/>
          </p:cNvSpPr>
          <p:nvPr/>
        </p:nvSpPr>
        <p:spPr bwMode="auto">
          <a:xfrm>
            <a:off x="2895600" y="19050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entury" pitchFamily="18" charset="0"/>
              </a:defRPr>
            </a:lvl1pPr>
            <a:lvl2pPr marL="742950" indent="-285750" eaLnBrk="0" hangingPunct="0">
              <a:defRPr>
                <a:solidFill>
                  <a:schemeClr val="tx1"/>
                </a:solidFill>
                <a:latin typeface="Century" pitchFamily="18" charset="0"/>
              </a:defRPr>
            </a:lvl2pPr>
            <a:lvl3pPr marL="1143000" indent="-228600" eaLnBrk="0" hangingPunct="0">
              <a:defRPr>
                <a:solidFill>
                  <a:schemeClr val="tx1"/>
                </a:solidFill>
                <a:latin typeface="Century" pitchFamily="18" charset="0"/>
              </a:defRPr>
            </a:lvl3pPr>
            <a:lvl4pPr marL="1600200" indent="-228600" eaLnBrk="0" hangingPunct="0">
              <a:defRPr>
                <a:solidFill>
                  <a:schemeClr val="tx1"/>
                </a:solidFill>
                <a:latin typeface="Century" pitchFamily="18" charset="0"/>
              </a:defRPr>
            </a:lvl4pPr>
            <a:lvl5pPr marL="2057400" indent="-228600" eaLnBrk="0" hangingPunct="0">
              <a:defRPr>
                <a:solidFill>
                  <a:schemeClr val="tx1"/>
                </a:solidFill>
                <a:latin typeface="Century" pitchFamily="18" charset="0"/>
              </a:defRPr>
            </a:lvl5pPr>
            <a:lvl6pPr marL="2514600" indent="-228600" eaLnBrk="0" fontAlgn="base" hangingPunct="0">
              <a:spcBef>
                <a:spcPct val="0"/>
              </a:spcBef>
              <a:spcAft>
                <a:spcPct val="0"/>
              </a:spcAft>
              <a:defRPr>
                <a:solidFill>
                  <a:schemeClr val="tx1"/>
                </a:solidFill>
                <a:latin typeface="Century" pitchFamily="18" charset="0"/>
              </a:defRPr>
            </a:lvl6pPr>
            <a:lvl7pPr marL="2971800" indent="-228600" eaLnBrk="0" fontAlgn="base" hangingPunct="0">
              <a:spcBef>
                <a:spcPct val="0"/>
              </a:spcBef>
              <a:spcAft>
                <a:spcPct val="0"/>
              </a:spcAft>
              <a:defRPr>
                <a:solidFill>
                  <a:schemeClr val="tx1"/>
                </a:solidFill>
                <a:latin typeface="Century" pitchFamily="18" charset="0"/>
              </a:defRPr>
            </a:lvl7pPr>
            <a:lvl8pPr marL="3429000" indent="-228600" eaLnBrk="0" fontAlgn="base" hangingPunct="0">
              <a:spcBef>
                <a:spcPct val="0"/>
              </a:spcBef>
              <a:spcAft>
                <a:spcPct val="0"/>
              </a:spcAft>
              <a:defRPr>
                <a:solidFill>
                  <a:schemeClr val="tx1"/>
                </a:solidFill>
                <a:latin typeface="Century" pitchFamily="18" charset="0"/>
              </a:defRPr>
            </a:lvl8pPr>
            <a:lvl9pPr marL="3886200" indent="-228600" eaLnBrk="0" fontAlgn="base" hangingPunct="0">
              <a:spcBef>
                <a:spcPct val="0"/>
              </a:spcBef>
              <a:spcAft>
                <a:spcPct val="0"/>
              </a:spcAft>
              <a:defRPr>
                <a:solidFill>
                  <a:schemeClr val="tx1"/>
                </a:solidFill>
                <a:latin typeface="Century" pitchFamily="18" charset="0"/>
              </a:defRPr>
            </a:lvl9pPr>
          </a:lstStyle>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FFFFCC"/>
                </a:solidFill>
                <a:latin typeface="Comic Sans MS" pitchFamily="66" charset="0"/>
              </a:rPr>
              <a:t> </a:t>
            </a:r>
            <a:r>
              <a:rPr lang="sl-SI" altLang="sl-SI" sz="2800" b="1">
                <a:solidFill>
                  <a:srgbClr val="000000"/>
                </a:solidFill>
                <a:latin typeface="Times New Roman" pitchFamily="18" charset="0"/>
              </a:rPr>
              <a:t>STROKOVNJAK</a:t>
            </a:r>
          </a:p>
        </p:txBody>
      </p:sp>
      <p:sp>
        <p:nvSpPr>
          <p:cNvPr id="34822" name="Rectangle 6"/>
          <p:cNvSpPr>
            <a:spLocks noChangeArrowheads="1"/>
          </p:cNvSpPr>
          <p:nvPr/>
        </p:nvSpPr>
        <p:spPr bwMode="blackWhite">
          <a:xfrm>
            <a:off x="1919288" y="3068639"/>
            <a:ext cx="7391400" cy="3278187"/>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gn="just" fontAlgn="base">
              <a:spcBef>
                <a:spcPct val="0"/>
              </a:spcBef>
              <a:spcAft>
                <a:spcPct val="0"/>
              </a:spcAft>
              <a:defRPr/>
            </a:pPr>
            <a:r>
              <a:rPr kumimoji="1" lang="sl-SI" altLang="sl-SI" sz="2400">
                <a:solidFill>
                  <a:srgbClr val="000000"/>
                </a:solidFill>
                <a:latin typeface="Times New Roman" pitchFamily="18" charset="0"/>
                <a:cs typeface="Arial" charset="0"/>
              </a:rPr>
              <a:t>* </a:t>
            </a:r>
            <a:r>
              <a:rPr kumimoji="1" lang="sl-SI" altLang="sl-SI" sz="2400">
                <a:solidFill>
                  <a:srgbClr val="000000"/>
                </a:solidFill>
                <a:latin typeface="Times New Roman" pitchFamily="18" charset="0"/>
              </a:rPr>
              <a:t> </a:t>
            </a:r>
            <a:r>
              <a:rPr kumimoji="1" lang="sl-SI" altLang="sl-SI" sz="2400">
                <a:solidFill>
                  <a:srgbClr val="000000"/>
                </a:solidFill>
                <a:latin typeface="Times New Roman" pitchFamily="18" charset="0"/>
                <a:cs typeface="Arial" charset="0"/>
              </a:rPr>
              <a:t>specialist,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Arial" charset="0"/>
              </a:rPr>
              <a:t>* </a:t>
            </a:r>
            <a:r>
              <a:rPr kumimoji="1" lang="sl-SI" altLang="sl-SI" sz="2400">
                <a:solidFill>
                  <a:srgbClr val="000000"/>
                </a:solidFill>
                <a:latin typeface="Times New Roman" pitchFamily="18" charset="0"/>
              </a:rPr>
              <a:t> </a:t>
            </a:r>
            <a:r>
              <a:rPr kumimoji="1" lang="sl-SI" altLang="sl-SI" sz="2400">
                <a:solidFill>
                  <a:srgbClr val="000000"/>
                </a:solidFill>
                <a:latin typeface="Times New Roman" pitchFamily="18" charset="0"/>
                <a:cs typeface="Arial" charset="0"/>
              </a:rPr>
              <a:t>razmišlja zelo usmerjeno,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Arial" charset="0"/>
              </a:rPr>
              <a:t>* je samoiniciativen, notranje motiviran in predan</a:t>
            </a:r>
            <a:r>
              <a:rPr kumimoji="1" lang="sl-SI" altLang="sl-SI" sz="2400">
                <a:solidFill>
                  <a:srgbClr val="000000"/>
                </a:solidFill>
                <a:latin typeface="Times New Roman" pitchFamily="18" charset="0"/>
              </a:rPr>
              <a:t> </a:t>
            </a:r>
            <a:r>
              <a:rPr kumimoji="1" lang="sl-SI" altLang="sl-SI" sz="2400">
                <a:solidFill>
                  <a:srgbClr val="000000"/>
                </a:solidFill>
                <a:latin typeface="Times New Roman" pitchFamily="18" charset="0"/>
                <a:cs typeface="Arial" charset="0"/>
              </a:rPr>
              <a:t>delu,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Arial" charset="0"/>
              </a:rPr>
              <a:t>* specialistična znanja, izkušnje in tehnične veščine,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Arial" charset="0"/>
              </a:rPr>
              <a:t>* </a:t>
            </a:r>
            <a:r>
              <a:rPr kumimoji="1" lang="sl-SI" altLang="sl-SI" sz="2400">
                <a:solidFill>
                  <a:srgbClr val="000000"/>
                </a:solidFill>
                <a:latin typeface="Times New Roman" pitchFamily="18" charset="0"/>
              </a:rPr>
              <a:t> </a:t>
            </a:r>
            <a:r>
              <a:rPr kumimoji="1" lang="sl-SI" altLang="sl-SI" sz="2400">
                <a:solidFill>
                  <a:srgbClr val="000000"/>
                </a:solidFill>
                <a:latin typeface="Times New Roman" pitchFamily="18" charset="0"/>
                <a:cs typeface="Arial" charset="0"/>
              </a:rPr>
              <a:t>razvija in brani svoje strokovno področje,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Arial" charset="0"/>
              </a:rPr>
              <a:t>* </a:t>
            </a:r>
            <a:r>
              <a:rPr kumimoji="1" lang="sl-SI" altLang="sl-SI" sz="2400">
                <a:solidFill>
                  <a:srgbClr val="000000"/>
                </a:solidFill>
                <a:latin typeface="Times New Roman" pitchFamily="18" charset="0"/>
              </a:rPr>
              <a:t> </a:t>
            </a:r>
            <a:r>
              <a:rPr kumimoji="1" lang="sl-SI" altLang="sl-SI" sz="2400">
                <a:solidFill>
                  <a:srgbClr val="000000"/>
                </a:solidFill>
                <a:latin typeface="Times New Roman" pitchFamily="18" charset="0"/>
                <a:cs typeface="Arial" charset="0"/>
              </a:rPr>
              <a:t>na stvari ne gleda kompleksno ali širše,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Arial" charset="0"/>
              </a:rPr>
              <a:t>* </a:t>
            </a:r>
            <a:r>
              <a:rPr kumimoji="1" lang="sl-SI" altLang="sl-SI" sz="2400">
                <a:solidFill>
                  <a:srgbClr val="000000"/>
                </a:solidFill>
                <a:latin typeface="Times New Roman" pitchFamily="18" charset="0"/>
              </a:rPr>
              <a:t> </a:t>
            </a:r>
            <a:r>
              <a:rPr kumimoji="1" lang="sl-SI" altLang="sl-SI" sz="2400">
                <a:solidFill>
                  <a:srgbClr val="000000"/>
                </a:solidFill>
                <a:latin typeface="Times New Roman" pitchFamily="18" charset="0"/>
                <a:cs typeface="Arial" charset="0"/>
              </a:rPr>
              <a:t>je zelo ponosen na svoje delo,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Times New Roman" pitchFamily="18" charset="0"/>
              </a:rPr>
              <a:t>* </a:t>
            </a:r>
            <a:r>
              <a:rPr kumimoji="1" lang="sl-SI" altLang="sl-SI" sz="2400">
                <a:solidFill>
                  <a:srgbClr val="000000"/>
                </a:solidFill>
                <a:latin typeface="Times New Roman" pitchFamily="18" charset="0"/>
              </a:rPr>
              <a:t> </a:t>
            </a:r>
            <a:r>
              <a:rPr kumimoji="1" lang="sl-SI" altLang="sl-SI" sz="2400">
                <a:solidFill>
                  <a:srgbClr val="000000"/>
                </a:solidFill>
                <a:latin typeface="Times New Roman" pitchFamily="18" charset="0"/>
                <a:cs typeface="Arial" charset="0"/>
              </a:rPr>
              <a:t>ljudje nasploh ga ne zanimajo.</a:t>
            </a:r>
            <a:r>
              <a:rPr kumimoji="1" lang="sl-SI" altLang="sl-SI" sz="2800">
                <a:solidFill>
                  <a:srgbClr val="000000"/>
                </a:solidFill>
                <a:latin typeface="Times New Roman" pitchFamily="18" charset="0"/>
                <a:cs typeface="Arial" charset="0"/>
              </a:rPr>
              <a:t> </a:t>
            </a:r>
          </a:p>
        </p:txBody>
      </p:sp>
      <p:graphicFrame>
        <p:nvGraphicFramePr>
          <p:cNvPr id="30726" name="Object 7"/>
          <p:cNvGraphicFramePr>
            <a:graphicFrameLocks noChangeAspect="1"/>
          </p:cNvGraphicFramePr>
          <p:nvPr/>
        </p:nvGraphicFramePr>
        <p:xfrm>
          <a:off x="8183563" y="1268413"/>
          <a:ext cx="2286000" cy="1820862"/>
        </p:xfrm>
        <a:graphic>
          <a:graphicData uri="http://schemas.openxmlformats.org/presentationml/2006/ole">
            <mc:AlternateContent xmlns:mc="http://schemas.openxmlformats.org/markup-compatibility/2006">
              <mc:Choice xmlns:v="urn:schemas-microsoft-com:vml" Requires="v">
                <p:oleObj spid="_x0000_s6146" name="Clip" r:id="rId3" imgW="3038475" imgH="2419350" progId="MS_ClipArt_Gallery.5">
                  <p:embed/>
                </p:oleObj>
              </mc:Choice>
              <mc:Fallback>
                <p:oleObj name="Clip" r:id="rId3" imgW="3038475" imgH="2419350" progId="MS_ClipArt_Gallery.5">
                  <p:embed/>
                  <p:pic>
                    <p:nvPicPr>
                      <p:cNvPr id="30726"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3563" y="1268413"/>
                        <a:ext cx="2286000" cy="1820862"/>
                      </a:xfrm>
                      <a:prstGeom prst="rect">
                        <a:avLst/>
                      </a:prstGeom>
                      <a:solidFill>
                        <a:srgbClr val="CCFFFF"/>
                      </a:soli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13201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690814" y="228600"/>
            <a:ext cx="7043737" cy="914400"/>
          </a:xfrm>
        </p:spPr>
        <p:txBody>
          <a:bodyPr>
            <a:normAutofit fontScale="90000"/>
          </a:bodyPr>
          <a:lstStyle/>
          <a:p>
            <a:pPr eaLnBrk="1" hangingPunct="1"/>
            <a:r>
              <a:rPr lang="sl-SI" altLang="sl-SI" sz="3400" b="1">
                <a:latin typeface="Comic Sans MS" pitchFamily="66" charset="0"/>
              </a:rPr>
              <a:t>BELBINOVI VEDENJSKI VZORCI</a:t>
            </a:r>
            <a:endParaRPr lang="en-US" altLang="sl-SI" sz="3400" b="1">
              <a:latin typeface="Comic Sans MS" pitchFamily="66" charset="0"/>
            </a:endParaRPr>
          </a:p>
        </p:txBody>
      </p:sp>
      <p:sp>
        <p:nvSpPr>
          <p:cNvPr id="31747"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31748" name="Rectangle 5"/>
          <p:cNvSpPr>
            <a:spLocks noChangeArrowheads="1"/>
          </p:cNvSpPr>
          <p:nvPr/>
        </p:nvSpPr>
        <p:spPr bwMode="auto">
          <a:xfrm>
            <a:off x="2895600" y="19050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entury" pitchFamily="18" charset="0"/>
              </a:defRPr>
            </a:lvl1pPr>
            <a:lvl2pPr marL="742950" indent="-285750" eaLnBrk="0" hangingPunct="0">
              <a:defRPr>
                <a:solidFill>
                  <a:schemeClr val="tx1"/>
                </a:solidFill>
                <a:latin typeface="Century" pitchFamily="18" charset="0"/>
              </a:defRPr>
            </a:lvl2pPr>
            <a:lvl3pPr marL="1143000" indent="-228600" eaLnBrk="0" hangingPunct="0">
              <a:defRPr>
                <a:solidFill>
                  <a:schemeClr val="tx1"/>
                </a:solidFill>
                <a:latin typeface="Century" pitchFamily="18" charset="0"/>
              </a:defRPr>
            </a:lvl3pPr>
            <a:lvl4pPr marL="1600200" indent="-228600" eaLnBrk="0" hangingPunct="0">
              <a:defRPr>
                <a:solidFill>
                  <a:schemeClr val="tx1"/>
                </a:solidFill>
                <a:latin typeface="Century" pitchFamily="18" charset="0"/>
              </a:defRPr>
            </a:lvl4pPr>
            <a:lvl5pPr marL="2057400" indent="-228600" eaLnBrk="0" hangingPunct="0">
              <a:defRPr>
                <a:solidFill>
                  <a:schemeClr val="tx1"/>
                </a:solidFill>
                <a:latin typeface="Century" pitchFamily="18" charset="0"/>
              </a:defRPr>
            </a:lvl5pPr>
            <a:lvl6pPr marL="2514600" indent="-228600" eaLnBrk="0" fontAlgn="base" hangingPunct="0">
              <a:spcBef>
                <a:spcPct val="0"/>
              </a:spcBef>
              <a:spcAft>
                <a:spcPct val="0"/>
              </a:spcAft>
              <a:defRPr>
                <a:solidFill>
                  <a:schemeClr val="tx1"/>
                </a:solidFill>
                <a:latin typeface="Century" pitchFamily="18" charset="0"/>
              </a:defRPr>
            </a:lvl6pPr>
            <a:lvl7pPr marL="2971800" indent="-228600" eaLnBrk="0" fontAlgn="base" hangingPunct="0">
              <a:spcBef>
                <a:spcPct val="0"/>
              </a:spcBef>
              <a:spcAft>
                <a:spcPct val="0"/>
              </a:spcAft>
              <a:defRPr>
                <a:solidFill>
                  <a:schemeClr val="tx1"/>
                </a:solidFill>
                <a:latin typeface="Century" pitchFamily="18" charset="0"/>
              </a:defRPr>
            </a:lvl7pPr>
            <a:lvl8pPr marL="3429000" indent="-228600" eaLnBrk="0" fontAlgn="base" hangingPunct="0">
              <a:spcBef>
                <a:spcPct val="0"/>
              </a:spcBef>
              <a:spcAft>
                <a:spcPct val="0"/>
              </a:spcAft>
              <a:defRPr>
                <a:solidFill>
                  <a:schemeClr val="tx1"/>
                </a:solidFill>
                <a:latin typeface="Century" pitchFamily="18" charset="0"/>
              </a:defRPr>
            </a:lvl8pPr>
            <a:lvl9pPr marL="3886200" indent="-228600" eaLnBrk="0" fontAlgn="base" hangingPunct="0">
              <a:spcBef>
                <a:spcPct val="0"/>
              </a:spcBef>
              <a:spcAft>
                <a:spcPct val="0"/>
              </a:spcAft>
              <a:defRPr>
                <a:solidFill>
                  <a:schemeClr val="tx1"/>
                </a:solidFill>
                <a:latin typeface="Century" pitchFamily="18" charset="0"/>
              </a:defRPr>
            </a:lvl9pPr>
          </a:lstStyle>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TVOREC</a:t>
            </a:r>
          </a:p>
        </p:txBody>
      </p:sp>
      <p:sp>
        <p:nvSpPr>
          <p:cNvPr id="35846" name="Rectangle 6"/>
          <p:cNvSpPr>
            <a:spLocks noChangeArrowheads="1"/>
          </p:cNvSpPr>
          <p:nvPr/>
        </p:nvSpPr>
        <p:spPr bwMode="blackWhite">
          <a:xfrm>
            <a:off x="2895600" y="2743200"/>
            <a:ext cx="7391400" cy="38862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gn="just" fontAlgn="base">
              <a:spcBef>
                <a:spcPct val="0"/>
              </a:spcBef>
              <a:spcAft>
                <a:spcPct val="0"/>
              </a:spcAft>
              <a:defRPr/>
            </a:pPr>
            <a:r>
              <a:rPr kumimoji="1" lang="sl-SI" altLang="sl-SI" sz="2400">
                <a:solidFill>
                  <a:srgbClr val="CCFFCC"/>
                </a:solidFill>
                <a:latin typeface="Comic Sans MS" pitchFamily="66" charset="0"/>
                <a:cs typeface="Arial" charset="0"/>
              </a:rPr>
              <a:t>* </a:t>
            </a:r>
            <a:r>
              <a:rPr kumimoji="1" lang="sl-SI" altLang="sl-SI" sz="2400">
                <a:solidFill>
                  <a:srgbClr val="000000"/>
                </a:solidFill>
                <a:latin typeface="Times New Roman" pitchFamily="18" charset="0"/>
                <a:cs typeface="Arial" charset="0"/>
              </a:rPr>
              <a:t>izzivalen, nestrpen, dinamičen, sposoben delati pod pritiskom,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Arial" charset="0"/>
              </a:rPr>
              <a:t>* visoko motivirani za delo, zelo žilavi in z izredno potrebo po uspehu,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Arial" charset="0"/>
              </a:rPr>
              <a:t>* sposobni so premagovati vse ovire,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Arial" charset="0"/>
              </a:rPr>
              <a:t>* stalno je usmerjen k postavljanju ciljev in prednostnih nalog teama,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Arial" charset="0"/>
              </a:rPr>
              <a:t>* je teamova gonilna sila,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Times New Roman" pitchFamily="18" charset="0"/>
              </a:rPr>
              <a:t>* </a:t>
            </a:r>
            <a:r>
              <a:rPr kumimoji="1" lang="sl-SI" altLang="sl-SI" sz="2400">
                <a:solidFill>
                  <a:srgbClr val="000000"/>
                </a:solidFill>
                <a:latin typeface="Times New Roman" pitchFamily="18" charset="0"/>
                <a:cs typeface="Arial" charset="0"/>
              </a:rPr>
              <a:t>nagnjeni k provokacijam, izzivanju, razburjanju in nepotrpežljivosti, so trmasti in napadalni</a:t>
            </a:r>
            <a:r>
              <a:rPr kumimoji="1" lang="en-GB" altLang="sl-SI" sz="2400">
                <a:solidFill>
                  <a:srgbClr val="000000"/>
                </a:solidFill>
                <a:latin typeface="Times New Roman" pitchFamily="18" charset="0"/>
                <a:cs typeface="Arial" charset="0"/>
              </a:rPr>
              <a:t> </a:t>
            </a:r>
            <a:endParaRPr kumimoji="1" lang="sl-SI" altLang="sl-SI" sz="2400">
              <a:solidFill>
                <a:srgbClr val="000000"/>
              </a:solidFill>
              <a:latin typeface="Times New Roman" pitchFamily="18" charset="0"/>
              <a:cs typeface="Arial" charset="0"/>
            </a:endParaRPr>
          </a:p>
        </p:txBody>
      </p:sp>
      <p:graphicFrame>
        <p:nvGraphicFramePr>
          <p:cNvPr id="31750" name="Object 7"/>
          <p:cNvGraphicFramePr>
            <a:graphicFrameLocks noChangeAspect="1"/>
          </p:cNvGraphicFramePr>
          <p:nvPr/>
        </p:nvGraphicFramePr>
        <p:xfrm>
          <a:off x="8934450" y="0"/>
          <a:ext cx="1733550" cy="2438400"/>
        </p:xfrm>
        <a:graphic>
          <a:graphicData uri="http://schemas.openxmlformats.org/presentationml/2006/ole">
            <mc:AlternateContent xmlns:mc="http://schemas.openxmlformats.org/markup-compatibility/2006">
              <mc:Choice xmlns:v="urn:schemas-microsoft-com:vml" Requires="v">
                <p:oleObj spid="_x0000_s7170" name="Clip" r:id="rId3" imgW="2673229" imgH="3753016" progId="MS_ClipArt_Gallery.5">
                  <p:embed/>
                </p:oleObj>
              </mc:Choice>
              <mc:Fallback>
                <p:oleObj name="Clip" r:id="rId3" imgW="2673229" imgH="3753016" progId="MS_ClipArt_Gallery.5">
                  <p:embed/>
                  <p:pic>
                    <p:nvPicPr>
                      <p:cNvPr id="3175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4450" y="0"/>
                        <a:ext cx="1733550" cy="2438400"/>
                      </a:xfrm>
                      <a:prstGeom prst="rect">
                        <a:avLst/>
                      </a:prstGeom>
                      <a:solidFill>
                        <a:srgbClr val="CCFFFF"/>
                      </a:soli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9515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p:txBody>
          <a:bodyPr/>
          <a:lstStyle/>
          <a:p>
            <a:pPr algn="ctr" eaLnBrk="1" hangingPunct="1"/>
            <a:r>
              <a:rPr lang="sl-SI" altLang="sl-SI" sz="3400" b="1">
                <a:latin typeface="Times New Roman" pitchFamily="18" charset="0"/>
              </a:rPr>
              <a:t>VODENJE</a:t>
            </a:r>
            <a:endParaRPr lang="en-US" altLang="sl-SI" sz="3400" b="1">
              <a:latin typeface="Times New Roman" pitchFamily="18" charset="0"/>
            </a:endParaRPr>
          </a:p>
        </p:txBody>
      </p:sp>
      <p:sp>
        <p:nvSpPr>
          <p:cNvPr id="5123" name="Rectangle 4"/>
          <p:cNvSpPr>
            <a:spLocks noGrp="1" noChangeArrowheads="1"/>
          </p:cNvSpPr>
          <p:nvPr>
            <p:ph type="body" sz="half" idx="1"/>
          </p:nvPr>
        </p:nvSpPr>
        <p:spPr>
          <a:xfrm>
            <a:off x="2667000" y="1676400"/>
            <a:ext cx="7461250" cy="3200400"/>
          </a:xfrm>
        </p:spPr>
        <p:txBody>
          <a:bodyPr/>
          <a:lstStyle/>
          <a:p>
            <a:pPr eaLnBrk="1" hangingPunct="1"/>
            <a:r>
              <a:rPr lang="sl-SI" altLang="sl-SI" smtClean="0">
                <a:latin typeface="Times New Roman" pitchFamily="18" charset="0"/>
              </a:rPr>
              <a:t>Vodenje je sposobnost dobit pravo stvar v pravem trenutku s pomočjo drugih.</a:t>
            </a:r>
          </a:p>
          <a:p>
            <a:pPr eaLnBrk="1" hangingPunct="1">
              <a:buFont typeface="Wingdings" pitchFamily="2" charset="2"/>
              <a:buNone/>
            </a:pPr>
            <a:endParaRPr lang="sl-SI" altLang="sl-SI" smtClean="0">
              <a:latin typeface="Times New Roman" pitchFamily="18" charset="0"/>
            </a:endParaRPr>
          </a:p>
          <a:p>
            <a:pPr eaLnBrk="1" hangingPunct="1"/>
            <a:r>
              <a:rPr lang="sl-SI" altLang="sl-SI" smtClean="0">
                <a:latin typeface="Times New Roman" pitchFamily="18" charset="0"/>
              </a:rPr>
              <a:t>Vodje so navadni ljudje, ki so na položaju, kjer odločajo.</a:t>
            </a:r>
            <a:endParaRPr lang="en-US" altLang="sl-SI" smtClean="0">
              <a:latin typeface="Times New Roman" pitchFamily="18" charset="0"/>
            </a:endParaRPr>
          </a:p>
        </p:txBody>
      </p:sp>
      <p:pic>
        <p:nvPicPr>
          <p:cNvPr id="5124" name="Picture 7" descr="Referee%2520-%2520Cartoon%2520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1689" y="4005264"/>
            <a:ext cx="2135187"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1966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690814" y="228600"/>
            <a:ext cx="7043737" cy="914400"/>
          </a:xfrm>
        </p:spPr>
        <p:txBody>
          <a:bodyPr>
            <a:normAutofit fontScale="90000"/>
          </a:bodyPr>
          <a:lstStyle/>
          <a:p>
            <a:pPr eaLnBrk="1" hangingPunct="1"/>
            <a:r>
              <a:rPr lang="sl-SI" altLang="sl-SI" sz="3400" b="1">
                <a:latin typeface="Comic Sans MS" pitchFamily="66" charset="0"/>
              </a:rPr>
              <a:t>BELBINOVI VEDENJSKI VZORCI</a:t>
            </a:r>
            <a:endParaRPr lang="en-US" altLang="sl-SI" sz="3400" b="1">
              <a:latin typeface="Comic Sans MS" pitchFamily="66" charset="0"/>
            </a:endParaRPr>
          </a:p>
        </p:txBody>
      </p:sp>
      <p:sp>
        <p:nvSpPr>
          <p:cNvPr id="32771"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32772" name="Rectangle 5"/>
          <p:cNvSpPr>
            <a:spLocks noChangeArrowheads="1"/>
          </p:cNvSpPr>
          <p:nvPr/>
        </p:nvSpPr>
        <p:spPr bwMode="auto">
          <a:xfrm>
            <a:off x="2895600" y="19050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entury" pitchFamily="18" charset="0"/>
              </a:defRPr>
            </a:lvl1pPr>
            <a:lvl2pPr marL="742950" indent="-285750" eaLnBrk="0" hangingPunct="0">
              <a:defRPr>
                <a:solidFill>
                  <a:schemeClr val="tx1"/>
                </a:solidFill>
                <a:latin typeface="Century" pitchFamily="18" charset="0"/>
              </a:defRPr>
            </a:lvl2pPr>
            <a:lvl3pPr marL="1143000" indent="-228600" eaLnBrk="0" hangingPunct="0">
              <a:defRPr>
                <a:solidFill>
                  <a:schemeClr val="tx1"/>
                </a:solidFill>
                <a:latin typeface="Century" pitchFamily="18" charset="0"/>
              </a:defRPr>
            </a:lvl3pPr>
            <a:lvl4pPr marL="1600200" indent="-228600" eaLnBrk="0" hangingPunct="0">
              <a:defRPr>
                <a:solidFill>
                  <a:schemeClr val="tx1"/>
                </a:solidFill>
                <a:latin typeface="Century" pitchFamily="18" charset="0"/>
              </a:defRPr>
            </a:lvl4pPr>
            <a:lvl5pPr marL="2057400" indent="-228600" eaLnBrk="0" hangingPunct="0">
              <a:defRPr>
                <a:solidFill>
                  <a:schemeClr val="tx1"/>
                </a:solidFill>
                <a:latin typeface="Century" pitchFamily="18" charset="0"/>
              </a:defRPr>
            </a:lvl5pPr>
            <a:lvl6pPr marL="2514600" indent="-228600" eaLnBrk="0" fontAlgn="base" hangingPunct="0">
              <a:spcBef>
                <a:spcPct val="0"/>
              </a:spcBef>
              <a:spcAft>
                <a:spcPct val="0"/>
              </a:spcAft>
              <a:defRPr>
                <a:solidFill>
                  <a:schemeClr val="tx1"/>
                </a:solidFill>
                <a:latin typeface="Century" pitchFamily="18" charset="0"/>
              </a:defRPr>
            </a:lvl6pPr>
            <a:lvl7pPr marL="2971800" indent="-228600" eaLnBrk="0" fontAlgn="base" hangingPunct="0">
              <a:spcBef>
                <a:spcPct val="0"/>
              </a:spcBef>
              <a:spcAft>
                <a:spcPct val="0"/>
              </a:spcAft>
              <a:defRPr>
                <a:solidFill>
                  <a:schemeClr val="tx1"/>
                </a:solidFill>
                <a:latin typeface="Century" pitchFamily="18" charset="0"/>
              </a:defRPr>
            </a:lvl7pPr>
            <a:lvl8pPr marL="3429000" indent="-228600" eaLnBrk="0" fontAlgn="base" hangingPunct="0">
              <a:spcBef>
                <a:spcPct val="0"/>
              </a:spcBef>
              <a:spcAft>
                <a:spcPct val="0"/>
              </a:spcAft>
              <a:defRPr>
                <a:solidFill>
                  <a:schemeClr val="tx1"/>
                </a:solidFill>
                <a:latin typeface="Century" pitchFamily="18" charset="0"/>
              </a:defRPr>
            </a:lvl8pPr>
            <a:lvl9pPr marL="3886200" indent="-228600" eaLnBrk="0" fontAlgn="base" hangingPunct="0">
              <a:spcBef>
                <a:spcPct val="0"/>
              </a:spcBef>
              <a:spcAft>
                <a:spcPct val="0"/>
              </a:spcAft>
              <a:defRPr>
                <a:solidFill>
                  <a:schemeClr val="tx1"/>
                </a:solidFill>
                <a:latin typeface="Century" pitchFamily="18" charset="0"/>
              </a:defRPr>
            </a:lvl9pPr>
          </a:lstStyle>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FFFFCC"/>
                </a:solidFill>
                <a:latin typeface="Comic Sans MS" pitchFamily="66" charset="0"/>
              </a:rPr>
              <a:t> </a:t>
            </a:r>
            <a:r>
              <a:rPr lang="sl-SI" altLang="sl-SI" sz="2800" b="1">
                <a:solidFill>
                  <a:srgbClr val="000000"/>
                </a:solidFill>
                <a:latin typeface="Times New Roman" pitchFamily="18" charset="0"/>
              </a:rPr>
              <a:t>ISKALEC VIROV</a:t>
            </a:r>
          </a:p>
        </p:txBody>
      </p:sp>
      <p:sp>
        <p:nvSpPr>
          <p:cNvPr id="36870" name="Rectangle 6"/>
          <p:cNvSpPr>
            <a:spLocks noChangeArrowheads="1"/>
          </p:cNvSpPr>
          <p:nvPr/>
        </p:nvSpPr>
        <p:spPr bwMode="blackWhite">
          <a:xfrm>
            <a:off x="2895600" y="2743200"/>
            <a:ext cx="7391400" cy="35052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gn="just" fontAlgn="base">
              <a:spcBef>
                <a:spcPct val="0"/>
              </a:spcBef>
              <a:spcAft>
                <a:spcPct val="0"/>
              </a:spcAft>
              <a:defRPr/>
            </a:pPr>
            <a:r>
              <a:rPr kumimoji="1" lang="sl-SI" altLang="sl-SI" sz="2400">
                <a:solidFill>
                  <a:srgbClr val="CCFFCC"/>
                </a:solidFill>
                <a:latin typeface="Comic Sans MS" pitchFamily="66" charset="0"/>
                <a:cs typeface="Arial" charset="0"/>
              </a:rPr>
              <a:t>* </a:t>
            </a:r>
            <a:r>
              <a:rPr kumimoji="1" lang="sl-SI" altLang="sl-SI" sz="2400">
                <a:solidFill>
                  <a:srgbClr val="000000"/>
                </a:solidFill>
                <a:latin typeface="Times New Roman" pitchFamily="18" charset="0"/>
                <a:cs typeface="Arial" charset="0"/>
              </a:rPr>
              <a:t>je stanoviten, entuziastični, komunikativen,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Arial" charset="0"/>
              </a:rPr>
              <a:t>*</a:t>
            </a:r>
            <a:r>
              <a:rPr kumimoji="1" lang="sl-SI" altLang="sl-SI" sz="2400">
                <a:solidFill>
                  <a:srgbClr val="000000"/>
                </a:solidFill>
                <a:latin typeface="Times New Roman" pitchFamily="18" charset="0"/>
              </a:rPr>
              <a:t> </a:t>
            </a:r>
            <a:r>
              <a:rPr kumimoji="1" lang="sl-SI" altLang="sl-SI" sz="2400">
                <a:solidFill>
                  <a:srgbClr val="000000"/>
                </a:solidFill>
                <a:latin typeface="Times New Roman" pitchFamily="18" charset="0"/>
                <a:cs typeface="Arial" charset="0"/>
              </a:rPr>
              <a:t>stalno odkriva nove priložnosti in zna odgovarjati na vedno nove izzive,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Arial" charset="0"/>
              </a:rPr>
              <a:t>* </a:t>
            </a:r>
            <a:r>
              <a:rPr kumimoji="1" lang="sl-SI" altLang="sl-SI" sz="2400">
                <a:solidFill>
                  <a:srgbClr val="000000"/>
                </a:solidFill>
                <a:latin typeface="Times New Roman" pitchFamily="18" charset="0"/>
              </a:rPr>
              <a:t> </a:t>
            </a:r>
            <a:r>
              <a:rPr kumimoji="1" lang="sl-SI" altLang="sl-SI" sz="2400">
                <a:solidFill>
                  <a:srgbClr val="000000"/>
                </a:solidFill>
                <a:latin typeface="Times New Roman" pitchFamily="18" charset="0"/>
                <a:cs typeface="Arial" charset="0"/>
              </a:rPr>
              <a:t>rojen pogajalec, ”niso domiselni in originalni</a:t>
            </a:r>
            <a:r>
              <a:rPr kumimoji="1" lang="sl-SI" altLang="sl-SI" sz="2400">
                <a:solidFill>
                  <a:srgbClr val="000000"/>
                </a:solidFill>
                <a:latin typeface="Times New Roman" pitchFamily="18" charset="0"/>
              </a:rPr>
              <a:t>”</a:t>
            </a:r>
            <a:r>
              <a:rPr kumimoji="1" lang="sl-SI" altLang="sl-SI" sz="2400">
                <a:solidFill>
                  <a:srgbClr val="000000"/>
                </a:solidFill>
                <a:latin typeface="Times New Roman" pitchFamily="18" charset="0"/>
                <a:cs typeface="Arial" charset="0"/>
              </a:rPr>
              <a:t>,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Arial" charset="0"/>
              </a:rPr>
              <a:t>* </a:t>
            </a:r>
            <a:r>
              <a:rPr kumimoji="1" lang="sl-SI" altLang="sl-SI" sz="2400">
                <a:solidFill>
                  <a:srgbClr val="000000"/>
                </a:solidFill>
                <a:latin typeface="Times New Roman" pitchFamily="18" charset="0"/>
              </a:rPr>
              <a:t> </a:t>
            </a:r>
            <a:r>
              <a:rPr kumimoji="1" lang="sl-SI" altLang="sl-SI" sz="2400">
                <a:solidFill>
                  <a:srgbClr val="000000"/>
                </a:solidFill>
                <a:latin typeface="Times New Roman" pitchFamily="18" charset="0"/>
                <a:cs typeface="Arial" charset="0"/>
              </a:rPr>
              <a:t>hitro preberejo misli drugih in jih nadgrajujejo,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Arial" charset="0"/>
              </a:rPr>
              <a:t>* zaradi svoje družabnosti ponavadi naletijo na topel sprejem,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Times New Roman" pitchFamily="18" charset="0"/>
              </a:rPr>
              <a:t>* </a:t>
            </a:r>
            <a:r>
              <a:rPr kumimoji="1" lang="sl-SI" altLang="sl-SI" sz="2400">
                <a:solidFill>
                  <a:srgbClr val="000000"/>
                </a:solidFill>
                <a:latin typeface="Times New Roman" pitchFamily="18" charset="0"/>
                <a:cs typeface="Arial" charset="0"/>
              </a:rPr>
              <a:t>sproščene osebnosti z veliko radovednosti in pripravljenosti za iskanje novega.</a:t>
            </a:r>
            <a:r>
              <a:rPr kumimoji="1" lang="en-GB" altLang="sl-SI" sz="2400">
                <a:solidFill>
                  <a:srgbClr val="000000"/>
                </a:solidFill>
                <a:latin typeface="Times New Roman" pitchFamily="18" charset="0"/>
                <a:cs typeface="Arial" charset="0"/>
              </a:rPr>
              <a:t> </a:t>
            </a:r>
            <a:endParaRPr kumimoji="1" lang="sl-SI" altLang="sl-SI" sz="2400">
              <a:solidFill>
                <a:srgbClr val="000000"/>
              </a:solidFill>
              <a:latin typeface="Times New Roman" pitchFamily="18" charset="0"/>
              <a:cs typeface="Arial" charset="0"/>
            </a:endParaRPr>
          </a:p>
        </p:txBody>
      </p:sp>
      <p:graphicFrame>
        <p:nvGraphicFramePr>
          <p:cNvPr id="32774" name="Object 7"/>
          <p:cNvGraphicFramePr>
            <a:graphicFrameLocks noChangeAspect="1"/>
          </p:cNvGraphicFramePr>
          <p:nvPr/>
        </p:nvGraphicFramePr>
        <p:xfrm>
          <a:off x="8966200" y="381000"/>
          <a:ext cx="1701800" cy="2362200"/>
        </p:xfrm>
        <a:graphic>
          <a:graphicData uri="http://schemas.openxmlformats.org/presentationml/2006/ole">
            <mc:AlternateContent xmlns:mc="http://schemas.openxmlformats.org/markup-compatibility/2006">
              <mc:Choice xmlns:v="urn:schemas-microsoft-com:vml" Requires="v">
                <p:oleObj spid="_x0000_s8194" name="Clip" r:id="rId3" imgW="1757238" imgH="2282024" progId="MS_ClipArt_Gallery.5">
                  <p:embed/>
                </p:oleObj>
              </mc:Choice>
              <mc:Fallback>
                <p:oleObj name="Clip" r:id="rId3" imgW="1757238" imgH="2282024" progId="MS_ClipArt_Gallery.5">
                  <p:embed/>
                  <p:pic>
                    <p:nvPicPr>
                      <p:cNvPr id="32774"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6200" y="381000"/>
                        <a:ext cx="1701800" cy="2362200"/>
                      </a:xfrm>
                      <a:prstGeom prst="rect">
                        <a:avLst/>
                      </a:prstGeom>
                      <a:solidFill>
                        <a:srgbClr val="CCFFFF"/>
                      </a:soli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26633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690814" y="228600"/>
            <a:ext cx="7043737" cy="914400"/>
          </a:xfrm>
        </p:spPr>
        <p:txBody>
          <a:bodyPr/>
          <a:lstStyle/>
          <a:p>
            <a:pPr eaLnBrk="1" hangingPunct="1"/>
            <a:r>
              <a:rPr lang="sl-SI" altLang="sl-SI" sz="3400" b="1">
                <a:latin typeface="Times New Roman" pitchFamily="18" charset="0"/>
              </a:rPr>
              <a:t>BELBINOVI VEDENJSKI VZORCI</a:t>
            </a:r>
            <a:endParaRPr lang="en-US" altLang="sl-SI" sz="3400" b="1">
              <a:latin typeface="Times New Roman" pitchFamily="18" charset="0"/>
            </a:endParaRPr>
          </a:p>
        </p:txBody>
      </p:sp>
      <p:sp>
        <p:nvSpPr>
          <p:cNvPr id="33795"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33796" name="Rectangle 5"/>
          <p:cNvSpPr>
            <a:spLocks noChangeArrowheads="1"/>
          </p:cNvSpPr>
          <p:nvPr/>
        </p:nvSpPr>
        <p:spPr bwMode="auto">
          <a:xfrm>
            <a:off x="2895600" y="19050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entury" pitchFamily="18" charset="0"/>
              </a:defRPr>
            </a:lvl1pPr>
            <a:lvl2pPr marL="742950" indent="-285750" eaLnBrk="0" hangingPunct="0">
              <a:defRPr>
                <a:solidFill>
                  <a:schemeClr val="tx1"/>
                </a:solidFill>
                <a:latin typeface="Century" pitchFamily="18" charset="0"/>
              </a:defRPr>
            </a:lvl2pPr>
            <a:lvl3pPr marL="1143000" indent="-228600" eaLnBrk="0" hangingPunct="0">
              <a:defRPr>
                <a:solidFill>
                  <a:schemeClr val="tx1"/>
                </a:solidFill>
                <a:latin typeface="Century" pitchFamily="18" charset="0"/>
              </a:defRPr>
            </a:lvl3pPr>
            <a:lvl4pPr marL="1600200" indent="-228600" eaLnBrk="0" hangingPunct="0">
              <a:defRPr>
                <a:solidFill>
                  <a:schemeClr val="tx1"/>
                </a:solidFill>
                <a:latin typeface="Century" pitchFamily="18" charset="0"/>
              </a:defRPr>
            </a:lvl4pPr>
            <a:lvl5pPr marL="2057400" indent="-228600" eaLnBrk="0" hangingPunct="0">
              <a:defRPr>
                <a:solidFill>
                  <a:schemeClr val="tx1"/>
                </a:solidFill>
                <a:latin typeface="Century" pitchFamily="18" charset="0"/>
              </a:defRPr>
            </a:lvl5pPr>
            <a:lvl6pPr marL="2514600" indent="-228600" eaLnBrk="0" fontAlgn="base" hangingPunct="0">
              <a:spcBef>
                <a:spcPct val="0"/>
              </a:spcBef>
              <a:spcAft>
                <a:spcPct val="0"/>
              </a:spcAft>
              <a:defRPr>
                <a:solidFill>
                  <a:schemeClr val="tx1"/>
                </a:solidFill>
                <a:latin typeface="Century" pitchFamily="18" charset="0"/>
              </a:defRPr>
            </a:lvl6pPr>
            <a:lvl7pPr marL="2971800" indent="-228600" eaLnBrk="0" fontAlgn="base" hangingPunct="0">
              <a:spcBef>
                <a:spcPct val="0"/>
              </a:spcBef>
              <a:spcAft>
                <a:spcPct val="0"/>
              </a:spcAft>
              <a:defRPr>
                <a:solidFill>
                  <a:schemeClr val="tx1"/>
                </a:solidFill>
                <a:latin typeface="Century" pitchFamily="18" charset="0"/>
              </a:defRPr>
            </a:lvl7pPr>
            <a:lvl8pPr marL="3429000" indent="-228600" eaLnBrk="0" fontAlgn="base" hangingPunct="0">
              <a:spcBef>
                <a:spcPct val="0"/>
              </a:spcBef>
              <a:spcAft>
                <a:spcPct val="0"/>
              </a:spcAft>
              <a:defRPr>
                <a:solidFill>
                  <a:schemeClr val="tx1"/>
                </a:solidFill>
                <a:latin typeface="Century" pitchFamily="18" charset="0"/>
              </a:defRPr>
            </a:lvl8pPr>
            <a:lvl9pPr marL="3886200" indent="-228600" eaLnBrk="0" fontAlgn="base" hangingPunct="0">
              <a:spcBef>
                <a:spcPct val="0"/>
              </a:spcBef>
              <a:spcAft>
                <a:spcPct val="0"/>
              </a:spcAft>
              <a:defRPr>
                <a:solidFill>
                  <a:schemeClr val="tx1"/>
                </a:solidFill>
                <a:latin typeface="Century" pitchFamily="18" charset="0"/>
              </a:defRPr>
            </a:lvl9pPr>
          </a:lstStyle>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KOORDINATOR</a:t>
            </a:r>
          </a:p>
        </p:txBody>
      </p:sp>
      <p:sp>
        <p:nvSpPr>
          <p:cNvPr id="37894" name="Rectangle 6"/>
          <p:cNvSpPr>
            <a:spLocks noChangeArrowheads="1"/>
          </p:cNvSpPr>
          <p:nvPr/>
        </p:nvSpPr>
        <p:spPr bwMode="blackWhite">
          <a:xfrm>
            <a:off x="2819400" y="3124200"/>
            <a:ext cx="7391400" cy="35052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gn="just" fontAlgn="base">
              <a:spcBef>
                <a:spcPct val="0"/>
              </a:spcBef>
              <a:spcAft>
                <a:spcPct val="0"/>
              </a:spcAft>
              <a:defRPr/>
            </a:pPr>
            <a:r>
              <a:rPr kumimoji="1" lang="sl-SI" altLang="sl-SI" sz="2400">
                <a:solidFill>
                  <a:srgbClr val="000000"/>
                </a:solidFill>
                <a:latin typeface="Times New Roman" pitchFamily="18" charset="0"/>
                <a:cs typeface="Arial" charset="0"/>
              </a:rPr>
              <a:t>* je zrel in stanoviten,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Arial" charset="0"/>
              </a:rPr>
              <a:t>* zaupa vase, je samozavesten, dober predsednik in se zna obvladati,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Arial" charset="0"/>
              </a:rPr>
              <a:t>* so sposobni delegirati naloge in odgovornosti,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Arial" charset="0"/>
              </a:rPr>
              <a:t>* jasno znajo določiti cilje,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Arial" charset="0"/>
              </a:rPr>
              <a:t>* sposobni so se kvalitetno odločati,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Arial" charset="0"/>
              </a:rPr>
              <a:t>* sposoben je delegirati tudi delo, ki bi ga moral opraviti sam,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Times New Roman" pitchFamily="18" charset="0"/>
              </a:rPr>
              <a:t>* </a:t>
            </a:r>
            <a:r>
              <a:rPr kumimoji="1" lang="sl-SI" altLang="sl-SI" sz="2400">
                <a:solidFill>
                  <a:srgbClr val="000000"/>
                </a:solidFill>
                <a:latin typeface="Times New Roman" pitchFamily="18" charset="0"/>
                <a:cs typeface="Arial" charset="0"/>
              </a:rPr>
              <a:t>ni posebno inteligenten in ustvarjalen</a:t>
            </a:r>
            <a:r>
              <a:rPr kumimoji="1" lang="sl-SI" altLang="sl-SI" sz="2400">
                <a:solidFill>
                  <a:srgbClr val="CCFFCC"/>
                </a:solidFill>
                <a:latin typeface="Comic Sans MS" pitchFamily="66" charset="0"/>
                <a:cs typeface="Arial" charset="0"/>
              </a:rPr>
              <a:t>.</a:t>
            </a:r>
            <a:r>
              <a:rPr kumimoji="1" lang="en-GB" altLang="sl-SI" sz="2400">
                <a:solidFill>
                  <a:srgbClr val="CCFFCC"/>
                </a:solidFill>
                <a:latin typeface="Comic Sans MS" pitchFamily="66" charset="0"/>
                <a:cs typeface="Arial" charset="0"/>
              </a:rPr>
              <a:t> </a:t>
            </a:r>
            <a:endParaRPr kumimoji="1" lang="sl-SI" altLang="sl-SI" sz="2400">
              <a:solidFill>
                <a:srgbClr val="CCFFCC"/>
              </a:solidFill>
              <a:latin typeface="Comic Sans MS" pitchFamily="66" charset="0"/>
              <a:cs typeface="Arial" charset="0"/>
            </a:endParaRPr>
          </a:p>
        </p:txBody>
      </p:sp>
      <p:graphicFrame>
        <p:nvGraphicFramePr>
          <p:cNvPr id="33798" name="Object 7"/>
          <p:cNvGraphicFramePr>
            <a:graphicFrameLocks noChangeAspect="1"/>
          </p:cNvGraphicFramePr>
          <p:nvPr/>
        </p:nvGraphicFramePr>
        <p:xfrm>
          <a:off x="7772400" y="1066800"/>
          <a:ext cx="2590800" cy="2179638"/>
        </p:xfrm>
        <a:graphic>
          <a:graphicData uri="http://schemas.openxmlformats.org/presentationml/2006/ole">
            <mc:AlternateContent xmlns:mc="http://schemas.openxmlformats.org/markup-compatibility/2006">
              <mc:Choice xmlns:v="urn:schemas-microsoft-com:vml" Requires="v">
                <p:oleObj spid="_x0000_s9218" name="Clip" r:id="rId3" imgW="4675367" imgH="3934305" progId="MS_ClipArt_Gallery.5">
                  <p:embed/>
                </p:oleObj>
              </mc:Choice>
              <mc:Fallback>
                <p:oleObj name="Clip" r:id="rId3" imgW="4675367" imgH="3934305" progId="MS_ClipArt_Gallery.5">
                  <p:embed/>
                  <p:pic>
                    <p:nvPicPr>
                      <p:cNvPr id="33798"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1066800"/>
                        <a:ext cx="2590800" cy="2179638"/>
                      </a:xfrm>
                      <a:prstGeom prst="rect">
                        <a:avLst/>
                      </a:prstGeom>
                      <a:solidFill>
                        <a:srgbClr val="CCFFFF"/>
                      </a:soli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392609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690814" y="228600"/>
            <a:ext cx="7043737" cy="914400"/>
          </a:xfrm>
        </p:spPr>
        <p:txBody>
          <a:bodyPr/>
          <a:lstStyle/>
          <a:p>
            <a:pPr eaLnBrk="1" hangingPunct="1"/>
            <a:r>
              <a:rPr lang="sl-SI" altLang="sl-SI" sz="3400" b="1">
                <a:solidFill>
                  <a:schemeClr val="bg1"/>
                </a:solidFill>
                <a:latin typeface="Times New Roman" pitchFamily="18" charset="0"/>
              </a:rPr>
              <a:t>BELBINOVI VEDENJSKI VZORCI</a:t>
            </a:r>
            <a:endParaRPr lang="en-US" altLang="sl-SI" sz="3400" b="1">
              <a:solidFill>
                <a:schemeClr val="bg1"/>
              </a:solidFill>
              <a:latin typeface="Times New Roman" pitchFamily="18" charset="0"/>
            </a:endParaRPr>
          </a:p>
        </p:txBody>
      </p:sp>
      <p:sp>
        <p:nvSpPr>
          <p:cNvPr id="34819"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34820" name="Rectangle 5"/>
          <p:cNvSpPr>
            <a:spLocks noChangeArrowheads="1"/>
          </p:cNvSpPr>
          <p:nvPr/>
        </p:nvSpPr>
        <p:spPr bwMode="auto">
          <a:xfrm>
            <a:off x="2895600" y="19050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entury" pitchFamily="18" charset="0"/>
              </a:defRPr>
            </a:lvl1pPr>
            <a:lvl2pPr marL="742950" indent="-285750" eaLnBrk="0" hangingPunct="0">
              <a:defRPr>
                <a:solidFill>
                  <a:schemeClr val="tx1"/>
                </a:solidFill>
                <a:latin typeface="Century" pitchFamily="18" charset="0"/>
              </a:defRPr>
            </a:lvl2pPr>
            <a:lvl3pPr marL="1143000" indent="-228600" eaLnBrk="0" hangingPunct="0">
              <a:defRPr>
                <a:solidFill>
                  <a:schemeClr val="tx1"/>
                </a:solidFill>
                <a:latin typeface="Century" pitchFamily="18" charset="0"/>
              </a:defRPr>
            </a:lvl3pPr>
            <a:lvl4pPr marL="1600200" indent="-228600" eaLnBrk="0" hangingPunct="0">
              <a:defRPr>
                <a:solidFill>
                  <a:schemeClr val="tx1"/>
                </a:solidFill>
                <a:latin typeface="Century" pitchFamily="18" charset="0"/>
              </a:defRPr>
            </a:lvl4pPr>
            <a:lvl5pPr marL="2057400" indent="-228600" eaLnBrk="0" hangingPunct="0">
              <a:defRPr>
                <a:solidFill>
                  <a:schemeClr val="tx1"/>
                </a:solidFill>
                <a:latin typeface="Century" pitchFamily="18" charset="0"/>
              </a:defRPr>
            </a:lvl5pPr>
            <a:lvl6pPr marL="2514600" indent="-228600" eaLnBrk="0" fontAlgn="base" hangingPunct="0">
              <a:spcBef>
                <a:spcPct val="0"/>
              </a:spcBef>
              <a:spcAft>
                <a:spcPct val="0"/>
              </a:spcAft>
              <a:defRPr>
                <a:solidFill>
                  <a:schemeClr val="tx1"/>
                </a:solidFill>
                <a:latin typeface="Century" pitchFamily="18" charset="0"/>
              </a:defRPr>
            </a:lvl6pPr>
            <a:lvl7pPr marL="2971800" indent="-228600" eaLnBrk="0" fontAlgn="base" hangingPunct="0">
              <a:spcBef>
                <a:spcPct val="0"/>
              </a:spcBef>
              <a:spcAft>
                <a:spcPct val="0"/>
              </a:spcAft>
              <a:defRPr>
                <a:solidFill>
                  <a:schemeClr val="tx1"/>
                </a:solidFill>
                <a:latin typeface="Century" pitchFamily="18" charset="0"/>
              </a:defRPr>
            </a:lvl7pPr>
            <a:lvl8pPr marL="3429000" indent="-228600" eaLnBrk="0" fontAlgn="base" hangingPunct="0">
              <a:spcBef>
                <a:spcPct val="0"/>
              </a:spcBef>
              <a:spcAft>
                <a:spcPct val="0"/>
              </a:spcAft>
              <a:defRPr>
                <a:solidFill>
                  <a:schemeClr val="tx1"/>
                </a:solidFill>
                <a:latin typeface="Century" pitchFamily="18" charset="0"/>
              </a:defRPr>
            </a:lvl8pPr>
            <a:lvl9pPr marL="3886200" indent="-228600" eaLnBrk="0" fontAlgn="base" hangingPunct="0">
              <a:spcBef>
                <a:spcPct val="0"/>
              </a:spcBef>
              <a:spcAft>
                <a:spcPct val="0"/>
              </a:spcAft>
              <a:defRPr>
                <a:solidFill>
                  <a:schemeClr val="tx1"/>
                </a:solidFill>
                <a:latin typeface="Century" pitchFamily="18" charset="0"/>
              </a:defRPr>
            </a:lvl9pPr>
          </a:lstStyle>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IZVAJALEC</a:t>
            </a:r>
          </a:p>
        </p:txBody>
      </p:sp>
      <p:sp>
        <p:nvSpPr>
          <p:cNvPr id="38918" name="Rectangle 6"/>
          <p:cNvSpPr>
            <a:spLocks noChangeArrowheads="1"/>
          </p:cNvSpPr>
          <p:nvPr/>
        </p:nvSpPr>
        <p:spPr bwMode="blackWhite">
          <a:xfrm>
            <a:off x="2819400" y="2667000"/>
            <a:ext cx="7391400" cy="41910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gn="just" fontAlgn="base">
              <a:spcBef>
                <a:spcPct val="0"/>
              </a:spcBef>
              <a:spcAft>
                <a:spcPct val="0"/>
              </a:spcAft>
              <a:defRPr/>
            </a:pPr>
            <a:r>
              <a:rPr kumimoji="1" lang="sl-SI" altLang="sl-SI" sz="2400">
                <a:solidFill>
                  <a:srgbClr val="CCFFCC"/>
                </a:solidFill>
                <a:latin typeface="Comic Sans MS" pitchFamily="66" charset="0"/>
                <a:cs typeface="Times New Roman" pitchFamily="18" charset="0"/>
              </a:rPr>
              <a:t/>
            </a:r>
            <a:br>
              <a:rPr kumimoji="1" lang="sl-SI" altLang="sl-SI" sz="2400">
                <a:solidFill>
                  <a:srgbClr val="CCFFCC"/>
                </a:solidFill>
                <a:latin typeface="Comic Sans MS" pitchFamily="66" charset="0"/>
                <a:cs typeface="Times New Roman" pitchFamily="18" charset="0"/>
              </a:rPr>
            </a:br>
            <a:r>
              <a:rPr kumimoji="1" lang="sl-SI" altLang="sl-SI" sz="2400">
                <a:solidFill>
                  <a:srgbClr val="000000"/>
                </a:solidFill>
                <a:latin typeface="Times New Roman" pitchFamily="18" charset="0"/>
                <a:cs typeface="Times New Roman" pitchFamily="18" charset="0"/>
              </a:rPr>
              <a:t> </a:t>
            </a:r>
          </a:p>
          <a:p>
            <a:pPr algn="just" fontAlgn="base">
              <a:spcBef>
                <a:spcPct val="0"/>
              </a:spcBef>
              <a:spcAft>
                <a:spcPct val="0"/>
              </a:spcAft>
              <a:defRPr/>
            </a:pPr>
            <a:r>
              <a:rPr kumimoji="1" lang="sl-SI" altLang="sl-SI" sz="2400">
                <a:solidFill>
                  <a:srgbClr val="000000"/>
                </a:solidFill>
                <a:latin typeface="Times New Roman" pitchFamily="18" charset="0"/>
              </a:rPr>
              <a:t>* </a:t>
            </a:r>
            <a:r>
              <a:rPr kumimoji="1" lang="sl-SI" altLang="sl-SI" sz="2400">
                <a:solidFill>
                  <a:srgbClr val="000000"/>
                </a:solidFill>
                <a:latin typeface="Times New Roman" pitchFamily="18" charset="0"/>
                <a:cs typeface="Arial" charset="0"/>
              </a:rPr>
              <a:t>je discipliniran, zadržan, zanesljiv, konzervativen in učinkovit,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Arial" charset="0"/>
              </a:rPr>
              <a:t>* usmerjen je v akcijo in je dober realizator idej,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Arial" charset="0"/>
              </a:rPr>
              <a:t>* spreminja zamisli in načrte v praktične delovne postopke,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Arial" charset="0"/>
              </a:rPr>
              <a:t>* veseli ga trdo delo,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Arial" charset="0"/>
              </a:rPr>
              <a:t>* probleme rešuje sistematično, </a:t>
            </a:r>
            <a:endParaRPr kumimoji="1" lang="sl-SI" altLang="sl-SI" sz="2400">
              <a:solidFill>
                <a:srgbClr val="000000"/>
              </a:solidFill>
              <a:latin typeface="Times New Roman" pitchFamily="18" charset="0"/>
              <a:cs typeface="Times New Roman" pitchFamily="18" charset="0"/>
            </a:endParaRPr>
          </a:p>
          <a:p>
            <a:pPr algn="just" fontAlgn="base">
              <a:spcBef>
                <a:spcPct val="0"/>
              </a:spcBef>
              <a:spcAft>
                <a:spcPct val="0"/>
              </a:spcAft>
              <a:defRPr/>
            </a:pPr>
            <a:r>
              <a:rPr kumimoji="1" lang="sl-SI" altLang="sl-SI" sz="2400">
                <a:solidFill>
                  <a:srgbClr val="000000"/>
                </a:solidFill>
                <a:latin typeface="Times New Roman" pitchFamily="18" charset="0"/>
                <a:cs typeface="Times New Roman" pitchFamily="18" charset="0"/>
              </a:rPr>
              <a:t>* </a:t>
            </a:r>
            <a:r>
              <a:rPr kumimoji="1" lang="sl-SI" altLang="sl-SI" sz="2400">
                <a:solidFill>
                  <a:srgbClr val="000000"/>
                </a:solidFill>
                <a:latin typeface="Times New Roman" pitchFamily="18" charset="0"/>
                <a:cs typeface="Arial" charset="0"/>
              </a:rPr>
              <a:t>je manj fleksibilen in se počasi odziva na nove priložnosti. </a:t>
            </a:r>
          </a:p>
        </p:txBody>
      </p:sp>
      <p:graphicFrame>
        <p:nvGraphicFramePr>
          <p:cNvPr id="34822" name="Object 7"/>
          <p:cNvGraphicFramePr>
            <a:graphicFrameLocks noChangeAspect="1"/>
          </p:cNvGraphicFramePr>
          <p:nvPr/>
        </p:nvGraphicFramePr>
        <p:xfrm>
          <a:off x="8154988" y="838200"/>
          <a:ext cx="2271712" cy="2514600"/>
        </p:xfrm>
        <a:graphic>
          <a:graphicData uri="http://schemas.openxmlformats.org/presentationml/2006/ole">
            <mc:AlternateContent xmlns:mc="http://schemas.openxmlformats.org/markup-compatibility/2006">
              <mc:Choice xmlns:v="urn:schemas-microsoft-com:vml" Requires="v">
                <p:oleObj spid="_x0000_s10242" name="Clip" r:id="rId3" imgW="1808127" imgH="2002138" progId="MS_ClipArt_Gallery.5">
                  <p:embed/>
                </p:oleObj>
              </mc:Choice>
              <mc:Fallback>
                <p:oleObj name="Clip" r:id="rId3" imgW="1808127" imgH="2002138" progId="MS_ClipArt_Gallery.5">
                  <p:embed/>
                  <p:pic>
                    <p:nvPicPr>
                      <p:cNvPr id="34822"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4988" y="838200"/>
                        <a:ext cx="2271712" cy="2514600"/>
                      </a:xfrm>
                      <a:prstGeom prst="rect">
                        <a:avLst/>
                      </a:prstGeom>
                      <a:solidFill>
                        <a:srgbClr val="CCFFFF"/>
                      </a:soli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67601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690814" y="228600"/>
            <a:ext cx="7043737" cy="914400"/>
          </a:xfrm>
        </p:spPr>
        <p:txBody>
          <a:bodyPr/>
          <a:lstStyle/>
          <a:p>
            <a:pPr algn="ctr" eaLnBrk="1" hangingPunct="1"/>
            <a:r>
              <a:rPr lang="sl-SI" altLang="sl-SI" sz="3400" b="1">
                <a:latin typeface="Times New Roman" pitchFamily="18" charset="0"/>
              </a:rPr>
              <a:t>VLOGE IN LASTNOSTI VODIJ</a:t>
            </a:r>
            <a:endParaRPr lang="en-US" altLang="sl-SI" sz="3400" b="1">
              <a:latin typeface="Times New Roman" pitchFamily="18" charset="0"/>
            </a:endParaRPr>
          </a:p>
        </p:txBody>
      </p:sp>
      <p:sp>
        <p:nvSpPr>
          <p:cNvPr id="35843"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35844" name="Rectangle 5"/>
          <p:cNvSpPr>
            <a:spLocks noChangeArrowheads="1"/>
          </p:cNvSpPr>
          <p:nvPr/>
        </p:nvSpPr>
        <p:spPr bwMode="auto">
          <a:xfrm>
            <a:off x="2895600" y="1905001"/>
            <a:ext cx="7543800"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entury" pitchFamily="18" charset="0"/>
              </a:defRPr>
            </a:lvl1pPr>
            <a:lvl2pPr marL="742950" indent="-285750" eaLnBrk="0" hangingPunct="0">
              <a:defRPr>
                <a:solidFill>
                  <a:schemeClr val="tx1"/>
                </a:solidFill>
                <a:latin typeface="Century" pitchFamily="18" charset="0"/>
              </a:defRPr>
            </a:lvl2pPr>
            <a:lvl3pPr marL="1143000" indent="-228600" eaLnBrk="0" hangingPunct="0">
              <a:defRPr>
                <a:solidFill>
                  <a:schemeClr val="tx1"/>
                </a:solidFill>
                <a:latin typeface="Century" pitchFamily="18" charset="0"/>
              </a:defRPr>
            </a:lvl3pPr>
            <a:lvl4pPr marL="1600200" indent="-228600" eaLnBrk="0" hangingPunct="0">
              <a:defRPr>
                <a:solidFill>
                  <a:schemeClr val="tx1"/>
                </a:solidFill>
                <a:latin typeface="Century" pitchFamily="18" charset="0"/>
              </a:defRPr>
            </a:lvl4pPr>
            <a:lvl5pPr marL="2057400" indent="-228600" eaLnBrk="0" hangingPunct="0">
              <a:defRPr>
                <a:solidFill>
                  <a:schemeClr val="tx1"/>
                </a:solidFill>
                <a:latin typeface="Century" pitchFamily="18" charset="0"/>
              </a:defRPr>
            </a:lvl5pPr>
            <a:lvl6pPr marL="2514600" indent="-228600" eaLnBrk="0" fontAlgn="base" hangingPunct="0">
              <a:spcBef>
                <a:spcPct val="0"/>
              </a:spcBef>
              <a:spcAft>
                <a:spcPct val="0"/>
              </a:spcAft>
              <a:defRPr>
                <a:solidFill>
                  <a:schemeClr val="tx1"/>
                </a:solidFill>
                <a:latin typeface="Century" pitchFamily="18" charset="0"/>
              </a:defRPr>
            </a:lvl6pPr>
            <a:lvl7pPr marL="2971800" indent="-228600" eaLnBrk="0" fontAlgn="base" hangingPunct="0">
              <a:spcBef>
                <a:spcPct val="0"/>
              </a:spcBef>
              <a:spcAft>
                <a:spcPct val="0"/>
              </a:spcAft>
              <a:defRPr>
                <a:solidFill>
                  <a:schemeClr val="tx1"/>
                </a:solidFill>
                <a:latin typeface="Century" pitchFamily="18" charset="0"/>
              </a:defRPr>
            </a:lvl7pPr>
            <a:lvl8pPr marL="3429000" indent="-228600" eaLnBrk="0" fontAlgn="base" hangingPunct="0">
              <a:spcBef>
                <a:spcPct val="0"/>
              </a:spcBef>
              <a:spcAft>
                <a:spcPct val="0"/>
              </a:spcAft>
              <a:defRPr>
                <a:solidFill>
                  <a:schemeClr val="tx1"/>
                </a:solidFill>
                <a:latin typeface="Century" pitchFamily="18" charset="0"/>
              </a:defRPr>
            </a:lvl8pPr>
            <a:lvl9pPr marL="3886200" indent="-228600" eaLnBrk="0" fontAlgn="base" hangingPunct="0">
              <a:spcBef>
                <a:spcPct val="0"/>
              </a:spcBef>
              <a:spcAft>
                <a:spcPct val="0"/>
              </a:spcAft>
              <a:defRPr>
                <a:solidFill>
                  <a:schemeClr val="tx1"/>
                </a:solidFill>
                <a:latin typeface="Century" pitchFamily="18" charset="0"/>
              </a:defRPr>
            </a:lvl9pPr>
          </a:lstStyle>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Medsebojne vloge</a:t>
            </a:r>
          </a:p>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Informacijske vloge</a:t>
            </a:r>
          </a:p>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vloge povezane z odločanjem</a:t>
            </a:r>
          </a:p>
        </p:txBody>
      </p:sp>
      <p:sp>
        <p:nvSpPr>
          <p:cNvPr id="39942" name="Rectangle 6"/>
          <p:cNvSpPr>
            <a:spLocks noChangeArrowheads="1"/>
          </p:cNvSpPr>
          <p:nvPr/>
        </p:nvSpPr>
        <p:spPr bwMode="blackWhite">
          <a:xfrm>
            <a:off x="2590800" y="3810000"/>
            <a:ext cx="7391400" cy="30480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fontAlgn="base">
              <a:spcBef>
                <a:spcPct val="0"/>
              </a:spcBef>
              <a:spcAft>
                <a:spcPct val="0"/>
              </a:spcAft>
              <a:buFontTx/>
              <a:buAutoNum type="arabicPeriod"/>
              <a:defRPr/>
            </a:pPr>
            <a:r>
              <a:rPr kumimoji="1" lang="sl-SI" altLang="sl-SI" sz="2400">
                <a:solidFill>
                  <a:srgbClr val="000000"/>
                </a:solidFill>
                <a:latin typeface="Times New Roman" pitchFamily="18" charset="0"/>
              </a:rPr>
              <a:t>Vodja izbira, kontrolira, nadzoruje in motivira podrejene. Vodja je tudi predstavnik skupine</a:t>
            </a:r>
          </a:p>
          <a:p>
            <a:pPr fontAlgn="base">
              <a:spcBef>
                <a:spcPct val="0"/>
              </a:spcBef>
              <a:spcAft>
                <a:spcPct val="0"/>
              </a:spcAft>
              <a:buFontTx/>
              <a:buAutoNum type="arabicPeriod"/>
              <a:defRPr/>
            </a:pPr>
            <a:r>
              <a:rPr kumimoji="1" lang="sl-SI" altLang="sl-SI" sz="2400">
                <a:solidFill>
                  <a:srgbClr val="000000"/>
                </a:solidFill>
                <a:latin typeface="Times New Roman" pitchFamily="18" charset="0"/>
              </a:rPr>
              <a:t>Povezava med vodenjem in komunikacijo. Vodja obvešča podrejene,prej pa sam poišče informacije</a:t>
            </a:r>
          </a:p>
          <a:p>
            <a:pPr fontAlgn="base">
              <a:spcBef>
                <a:spcPct val="0"/>
              </a:spcBef>
              <a:spcAft>
                <a:spcPct val="0"/>
              </a:spcAft>
              <a:buFontTx/>
              <a:buAutoNum type="arabicPeriod"/>
              <a:defRPr/>
            </a:pPr>
            <a:r>
              <a:rPr kumimoji="1" lang="sl-SI" altLang="sl-SI" sz="2400">
                <a:solidFill>
                  <a:srgbClr val="000000"/>
                </a:solidFill>
                <a:latin typeface="Times New Roman" pitchFamily="18" charset="0"/>
              </a:rPr>
              <a:t>Vodja je plačan,da odloča. Posebej ob krizah in motnjah je njegova vloga odločilna.Vodja skrbi tudi za dotok svežih idej in izboljšav v okolju.</a:t>
            </a:r>
          </a:p>
        </p:txBody>
      </p:sp>
    </p:spTree>
    <p:extLst>
      <p:ext uri="{BB962C8B-B14F-4D97-AF65-F5344CB8AC3E}">
        <p14:creationId xmlns:p14="http://schemas.microsoft.com/office/powerpoint/2010/main" val="777326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690814" y="228600"/>
            <a:ext cx="7043737" cy="914400"/>
          </a:xfrm>
        </p:spPr>
        <p:txBody>
          <a:bodyPr/>
          <a:lstStyle/>
          <a:p>
            <a:pPr algn="ctr" eaLnBrk="1" hangingPunct="1"/>
            <a:r>
              <a:rPr lang="sl-SI" altLang="sl-SI" sz="3400" b="1">
                <a:latin typeface="Times New Roman" pitchFamily="18" charset="0"/>
              </a:rPr>
              <a:t>VLOGE IN LASTNOSTI VODIJ</a:t>
            </a:r>
            <a:endParaRPr lang="en-US" altLang="sl-SI" sz="3400" b="1">
              <a:latin typeface="Times New Roman" pitchFamily="18" charset="0"/>
            </a:endParaRPr>
          </a:p>
        </p:txBody>
      </p:sp>
      <p:sp>
        <p:nvSpPr>
          <p:cNvPr id="36867"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36868" name="Rectangle 5"/>
          <p:cNvSpPr>
            <a:spLocks noChangeArrowheads="1"/>
          </p:cNvSpPr>
          <p:nvPr/>
        </p:nvSpPr>
        <p:spPr bwMode="auto">
          <a:xfrm>
            <a:off x="2895600" y="1905000"/>
            <a:ext cx="7543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entury" pitchFamily="18" charset="0"/>
              </a:defRPr>
            </a:lvl1pPr>
            <a:lvl2pPr marL="742950" indent="-285750" eaLnBrk="0" hangingPunct="0">
              <a:defRPr>
                <a:solidFill>
                  <a:schemeClr val="tx1"/>
                </a:solidFill>
                <a:latin typeface="Century" pitchFamily="18" charset="0"/>
              </a:defRPr>
            </a:lvl2pPr>
            <a:lvl3pPr marL="1143000" indent="-228600" eaLnBrk="0" hangingPunct="0">
              <a:defRPr>
                <a:solidFill>
                  <a:schemeClr val="tx1"/>
                </a:solidFill>
                <a:latin typeface="Century" pitchFamily="18" charset="0"/>
              </a:defRPr>
            </a:lvl3pPr>
            <a:lvl4pPr marL="1600200" indent="-228600" eaLnBrk="0" hangingPunct="0">
              <a:defRPr>
                <a:solidFill>
                  <a:schemeClr val="tx1"/>
                </a:solidFill>
                <a:latin typeface="Century" pitchFamily="18" charset="0"/>
              </a:defRPr>
            </a:lvl4pPr>
            <a:lvl5pPr marL="2057400" indent="-228600" eaLnBrk="0" hangingPunct="0">
              <a:defRPr>
                <a:solidFill>
                  <a:schemeClr val="tx1"/>
                </a:solidFill>
                <a:latin typeface="Century" pitchFamily="18" charset="0"/>
              </a:defRPr>
            </a:lvl5pPr>
            <a:lvl6pPr marL="2514600" indent="-228600" eaLnBrk="0" fontAlgn="base" hangingPunct="0">
              <a:spcBef>
                <a:spcPct val="0"/>
              </a:spcBef>
              <a:spcAft>
                <a:spcPct val="0"/>
              </a:spcAft>
              <a:defRPr>
                <a:solidFill>
                  <a:schemeClr val="tx1"/>
                </a:solidFill>
                <a:latin typeface="Century" pitchFamily="18" charset="0"/>
              </a:defRPr>
            </a:lvl6pPr>
            <a:lvl7pPr marL="2971800" indent="-228600" eaLnBrk="0" fontAlgn="base" hangingPunct="0">
              <a:spcBef>
                <a:spcPct val="0"/>
              </a:spcBef>
              <a:spcAft>
                <a:spcPct val="0"/>
              </a:spcAft>
              <a:defRPr>
                <a:solidFill>
                  <a:schemeClr val="tx1"/>
                </a:solidFill>
                <a:latin typeface="Century" pitchFamily="18" charset="0"/>
              </a:defRPr>
            </a:lvl7pPr>
            <a:lvl8pPr marL="3429000" indent="-228600" eaLnBrk="0" fontAlgn="base" hangingPunct="0">
              <a:spcBef>
                <a:spcPct val="0"/>
              </a:spcBef>
              <a:spcAft>
                <a:spcPct val="0"/>
              </a:spcAft>
              <a:defRPr>
                <a:solidFill>
                  <a:schemeClr val="tx1"/>
                </a:solidFill>
                <a:latin typeface="Century" pitchFamily="18" charset="0"/>
              </a:defRPr>
            </a:lvl8pPr>
            <a:lvl9pPr marL="3886200" indent="-228600" eaLnBrk="0" fontAlgn="base" hangingPunct="0">
              <a:spcBef>
                <a:spcPct val="0"/>
              </a:spcBef>
              <a:spcAft>
                <a:spcPct val="0"/>
              </a:spcAft>
              <a:defRPr>
                <a:solidFill>
                  <a:schemeClr val="tx1"/>
                </a:solidFill>
                <a:latin typeface="Century" pitchFamily="18" charset="0"/>
              </a:defRPr>
            </a:lvl9pPr>
          </a:lstStyle>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a:t>
            </a:r>
            <a:r>
              <a:rPr lang="sl-SI" altLang="sl-SI" sz="2800" b="1">
                <a:solidFill>
                  <a:srgbClr val="000000"/>
                </a:solidFill>
                <a:latin typeface="Times New Roman" pitchFamily="18" charset="0"/>
                <a:cs typeface="Times New Roman" pitchFamily="18" charset="0"/>
              </a:rPr>
              <a:t>Uspešni vodje si pri delu na osnovi svojih izkušenj pridobijo nekaj temeljnih sposobnosti, ki jih nato s pridom uporabljajo. </a:t>
            </a:r>
          </a:p>
        </p:txBody>
      </p:sp>
      <p:sp>
        <p:nvSpPr>
          <p:cNvPr id="40966" name="Rectangle 6"/>
          <p:cNvSpPr>
            <a:spLocks noChangeArrowheads="1"/>
          </p:cNvSpPr>
          <p:nvPr/>
        </p:nvSpPr>
        <p:spPr bwMode="blackWhite">
          <a:xfrm>
            <a:off x="2590800" y="3810000"/>
            <a:ext cx="7391400" cy="30480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kumimoji="1" lang="sl-SI" altLang="sl-SI" sz="2400">
                <a:solidFill>
                  <a:srgbClr val="000000"/>
                </a:solidFill>
                <a:latin typeface="Times New Roman" pitchFamily="18" charset="0"/>
                <a:cs typeface="Times New Roman" pitchFamily="18" charset="0"/>
              </a:rPr>
              <a:t>Toda podjetja velikokrat ne morejo čakati na to,da se bodo vodje oblikovali pri opravljanju dela. Zato iščejo med svojimi zaposlenimi ljudi, ki morda imajo sposobnosti za vodenje, in jih načrtno vzgajajo. Zanje pripravijo poseben program, v katerega zajamejo vse pomembne sposobnosti in spretnosti, ki so potrebne za vodenje. </a:t>
            </a:r>
          </a:p>
        </p:txBody>
      </p:sp>
    </p:spTree>
    <p:extLst>
      <p:ext uri="{BB962C8B-B14F-4D97-AF65-F5344CB8AC3E}">
        <p14:creationId xmlns:p14="http://schemas.microsoft.com/office/powerpoint/2010/main" val="9509756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690814" y="228600"/>
            <a:ext cx="7043737" cy="914400"/>
          </a:xfrm>
        </p:spPr>
        <p:txBody>
          <a:bodyPr/>
          <a:lstStyle/>
          <a:p>
            <a:pPr algn="ctr" eaLnBrk="1" hangingPunct="1"/>
            <a:r>
              <a:rPr lang="sl-SI" altLang="sl-SI" sz="3400" b="1">
                <a:latin typeface="Times New Roman" pitchFamily="18" charset="0"/>
              </a:rPr>
              <a:t>VLOGE IN LASTNOSTI VODIJ</a:t>
            </a:r>
            <a:endParaRPr lang="en-US" altLang="sl-SI" sz="3400" b="1">
              <a:latin typeface="Times New Roman" pitchFamily="18" charset="0"/>
            </a:endParaRPr>
          </a:p>
        </p:txBody>
      </p:sp>
      <p:sp>
        <p:nvSpPr>
          <p:cNvPr id="37891"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41989" name="Rectangle 5"/>
          <p:cNvSpPr>
            <a:spLocks noChangeArrowheads="1"/>
          </p:cNvSpPr>
          <p:nvPr/>
        </p:nvSpPr>
        <p:spPr bwMode="blackWhite">
          <a:xfrm>
            <a:off x="3048000" y="1447800"/>
            <a:ext cx="7391400" cy="51054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fontAlgn="base">
              <a:spcBef>
                <a:spcPct val="0"/>
              </a:spcBef>
              <a:spcAft>
                <a:spcPct val="0"/>
              </a:spcAft>
              <a:defRPr/>
            </a:pPr>
            <a:endParaRPr kumimoji="1" lang="sl-SI" altLang="sl-SI" sz="2400">
              <a:solidFill>
                <a:srgbClr val="CCFFCC"/>
              </a:solidFill>
              <a:latin typeface="Comic Sans MS" pitchFamily="66" charset="0"/>
              <a:cs typeface="Times New Roman" pitchFamily="18" charset="0"/>
            </a:endParaRPr>
          </a:p>
        </p:txBody>
      </p:sp>
      <p:sp>
        <p:nvSpPr>
          <p:cNvPr id="37893" name="Rectangle 6"/>
          <p:cNvSpPr>
            <a:spLocks noChangeArrowheads="1"/>
          </p:cNvSpPr>
          <p:nvPr/>
        </p:nvSpPr>
        <p:spPr bwMode="auto">
          <a:xfrm>
            <a:off x="4295775" y="2300288"/>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entury" pitchFamily="18" charset="0"/>
              </a:defRPr>
            </a:lvl1pPr>
            <a:lvl2pPr marL="742950" indent="-285750" eaLnBrk="0" hangingPunct="0">
              <a:defRPr>
                <a:solidFill>
                  <a:schemeClr val="tx1"/>
                </a:solidFill>
                <a:latin typeface="Century" pitchFamily="18" charset="0"/>
              </a:defRPr>
            </a:lvl2pPr>
            <a:lvl3pPr marL="1143000" indent="-228600" eaLnBrk="0" hangingPunct="0">
              <a:defRPr>
                <a:solidFill>
                  <a:schemeClr val="tx1"/>
                </a:solidFill>
                <a:latin typeface="Century" pitchFamily="18" charset="0"/>
              </a:defRPr>
            </a:lvl3pPr>
            <a:lvl4pPr marL="1600200" indent="-228600" eaLnBrk="0" hangingPunct="0">
              <a:defRPr>
                <a:solidFill>
                  <a:schemeClr val="tx1"/>
                </a:solidFill>
                <a:latin typeface="Century" pitchFamily="18" charset="0"/>
              </a:defRPr>
            </a:lvl4pPr>
            <a:lvl5pPr marL="2057400" indent="-228600" eaLnBrk="0" hangingPunct="0">
              <a:defRPr>
                <a:solidFill>
                  <a:schemeClr val="tx1"/>
                </a:solidFill>
                <a:latin typeface="Century" pitchFamily="18" charset="0"/>
              </a:defRPr>
            </a:lvl5pPr>
            <a:lvl6pPr marL="2514600" indent="-228600" eaLnBrk="0" fontAlgn="base" hangingPunct="0">
              <a:spcBef>
                <a:spcPct val="0"/>
              </a:spcBef>
              <a:spcAft>
                <a:spcPct val="0"/>
              </a:spcAft>
              <a:defRPr>
                <a:solidFill>
                  <a:schemeClr val="tx1"/>
                </a:solidFill>
                <a:latin typeface="Century" pitchFamily="18" charset="0"/>
              </a:defRPr>
            </a:lvl6pPr>
            <a:lvl7pPr marL="2971800" indent="-228600" eaLnBrk="0" fontAlgn="base" hangingPunct="0">
              <a:spcBef>
                <a:spcPct val="0"/>
              </a:spcBef>
              <a:spcAft>
                <a:spcPct val="0"/>
              </a:spcAft>
              <a:defRPr>
                <a:solidFill>
                  <a:schemeClr val="tx1"/>
                </a:solidFill>
                <a:latin typeface="Century" pitchFamily="18" charset="0"/>
              </a:defRPr>
            </a:lvl7pPr>
            <a:lvl8pPr marL="3429000" indent="-228600" eaLnBrk="0" fontAlgn="base" hangingPunct="0">
              <a:spcBef>
                <a:spcPct val="0"/>
              </a:spcBef>
              <a:spcAft>
                <a:spcPct val="0"/>
              </a:spcAft>
              <a:defRPr>
                <a:solidFill>
                  <a:schemeClr val="tx1"/>
                </a:solidFill>
                <a:latin typeface="Century" pitchFamily="18" charset="0"/>
              </a:defRPr>
            </a:lvl8pPr>
            <a:lvl9pPr marL="3886200" indent="-228600" eaLnBrk="0" fontAlgn="base" hangingPunct="0">
              <a:spcBef>
                <a:spcPct val="0"/>
              </a:spcBef>
              <a:spcAft>
                <a:spcPct val="0"/>
              </a:spcAft>
              <a:defRPr>
                <a:solidFill>
                  <a:schemeClr val="tx1"/>
                </a:solidFill>
                <a:latin typeface="Century" pitchFamily="18" charset="0"/>
              </a:defRPr>
            </a:lvl9pPr>
          </a:lstStyle>
          <a:p>
            <a:pPr eaLnBrk="1" fontAlgn="base" hangingPunct="1">
              <a:spcBef>
                <a:spcPct val="0"/>
              </a:spcBef>
              <a:spcAft>
                <a:spcPct val="0"/>
              </a:spcAft>
            </a:pPr>
            <a:endParaRPr lang="sl-SI" altLang="en-US">
              <a:solidFill>
                <a:srgbClr val="000000"/>
              </a:solidFill>
            </a:endParaRPr>
          </a:p>
        </p:txBody>
      </p:sp>
      <p:graphicFrame>
        <p:nvGraphicFramePr>
          <p:cNvPr id="37894" name="Object 7"/>
          <p:cNvGraphicFramePr>
            <a:graphicFrameLocks noChangeAspect="1"/>
          </p:cNvGraphicFramePr>
          <p:nvPr/>
        </p:nvGraphicFramePr>
        <p:xfrm>
          <a:off x="2971800" y="1470026"/>
          <a:ext cx="7467600" cy="4930775"/>
        </p:xfrm>
        <a:graphic>
          <a:graphicData uri="http://schemas.openxmlformats.org/presentationml/2006/ole">
            <mc:AlternateContent xmlns:mc="http://schemas.openxmlformats.org/markup-compatibility/2006">
              <mc:Choice xmlns:v="urn:schemas-microsoft-com:vml" Requires="v">
                <p:oleObj spid="_x0000_s11266" r:id="rId3" imgW="7013448" imgH="4383024" progId="Visio.Drawing.3">
                  <p:embed/>
                </p:oleObj>
              </mc:Choice>
              <mc:Fallback>
                <p:oleObj r:id="rId3" imgW="7013448" imgH="4383024" progId="Visio.Drawing.3">
                  <p:embed/>
                  <p:pic>
                    <p:nvPicPr>
                      <p:cNvPr id="37894"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470026"/>
                        <a:ext cx="7467600"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99664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690814" y="228600"/>
            <a:ext cx="7043737" cy="914400"/>
          </a:xfrm>
        </p:spPr>
        <p:txBody>
          <a:bodyPr/>
          <a:lstStyle/>
          <a:p>
            <a:pPr algn="ctr" eaLnBrk="1" hangingPunct="1"/>
            <a:r>
              <a:rPr lang="sl-SI" altLang="sl-SI" sz="3400" b="1">
                <a:latin typeface="Times New Roman" pitchFamily="18" charset="0"/>
              </a:rPr>
              <a:t>VLOGE IN LASTNOSTI VODIJ</a:t>
            </a:r>
            <a:endParaRPr lang="en-US" altLang="sl-SI" sz="3400" b="1">
              <a:latin typeface="Times New Roman" pitchFamily="18" charset="0"/>
            </a:endParaRPr>
          </a:p>
        </p:txBody>
      </p:sp>
      <p:sp>
        <p:nvSpPr>
          <p:cNvPr id="38915"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38916" name="Rectangle 5"/>
          <p:cNvSpPr>
            <a:spLocks noChangeArrowheads="1"/>
          </p:cNvSpPr>
          <p:nvPr/>
        </p:nvSpPr>
        <p:spPr bwMode="auto">
          <a:xfrm>
            <a:off x="2895600" y="1905001"/>
            <a:ext cx="75438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entury" pitchFamily="18" charset="0"/>
              </a:defRPr>
            </a:lvl1pPr>
            <a:lvl2pPr marL="742950" indent="-285750" eaLnBrk="0" hangingPunct="0">
              <a:defRPr>
                <a:solidFill>
                  <a:schemeClr val="tx1"/>
                </a:solidFill>
                <a:latin typeface="Century" pitchFamily="18" charset="0"/>
              </a:defRPr>
            </a:lvl2pPr>
            <a:lvl3pPr marL="1143000" indent="-228600" eaLnBrk="0" hangingPunct="0">
              <a:defRPr>
                <a:solidFill>
                  <a:schemeClr val="tx1"/>
                </a:solidFill>
                <a:latin typeface="Century" pitchFamily="18" charset="0"/>
              </a:defRPr>
            </a:lvl3pPr>
            <a:lvl4pPr marL="1600200" indent="-228600" eaLnBrk="0" hangingPunct="0">
              <a:defRPr>
                <a:solidFill>
                  <a:schemeClr val="tx1"/>
                </a:solidFill>
                <a:latin typeface="Century" pitchFamily="18" charset="0"/>
              </a:defRPr>
            </a:lvl4pPr>
            <a:lvl5pPr marL="2057400" indent="-228600" eaLnBrk="0" hangingPunct="0">
              <a:defRPr>
                <a:solidFill>
                  <a:schemeClr val="tx1"/>
                </a:solidFill>
                <a:latin typeface="Century" pitchFamily="18" charset="0"/>
              </a:defRPr>
            </a:lvl5pPr>
            <a:lvl6pPr marL="2514600" indent="-228600" eaLnBrk="0" fontAlgn="base" hangingPunct="0">
              <a:spcBef>
                <a:spcPct val="0"/>
              </a:spcBef>
              <a:spcAft>
                <a:spcPct val="0"/>
              </a:spcAft>
              <a:defRPr>
                <a:solidFill>
                  <a:schemeClr val="tx1"/>
                </a:solidFill>
                <a:latin typeface="Century" pitchFamily="18" charset="0"/>
              </a:defRPr>
            </a:lvl6pPr>
            <a:lvl7pPr marL="2971800" indent="-228600" eaLnBrk="0" fontAlgn="base" hangingPunct="0">
              <a:spcBef>
                <a:spcPct val="0"/>
              </a:spcBef>
              <a:spcAft>
                <a:spcPct val="0"/>
              </a:spcAft>
              <a:defRPr>
                <a:solidFill>
                  <a:schemeClr val="tx1"/>
                </a:solidFill>
                <a:latin typeface="Century" pitchFamily="18" charset="0"/>
              </a:defRPr>
            </a:lvl7pPr>
            <a:lvl8pPr marL="3429000" indent="-228600" eaLnBrk="0" fontAlgn="base" hangingPunct="0">
              <a:spcBef>
                <a:spcPct val="0"/>
              </a:spcBef>
              <a:spcAft>
                <a:spcPct val="0"/>
              </a:spcAft>
              <a:defRPr>
                <a:solidFill>
                  <a:schemeClr val="tx1"/>
                </a:solidFill>
                <a:latin typeface="Century" pitchFamily="18" charset="0"/>
              </a:defRPr>
            </a:lvl8pPr>
            <a:lvl9pPr marL="3886200" indent="-228600" eaLnBrk="0" fontAlgn="base" hangingPunct="0">
              <a:spcBef>
                <a:spcPct val="0"/>
              </a:spcBef>
              <a:spcAft>
                <a:spcPct val="0"/>
              </a:spcAft>
              <a:defRPr>
                <a:solidFill>
                  <a:schemeClr val="tx1"/>
                </a:solidFill>
                <a:latin typeface="Century" pitchFamily="18" charset="0"/>
              </a:defRPr>
            </a:lvl9pPr>
          </a:lstStyle>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a:t>
            </a:r>
            <a:r>
              <a:rPr lang="sl-SI" altLang="sl-SI" sz="2800" b="1">
                <a:solidFill>
                  <a:srgbClr val="000000"/>
                </a:solidFill>
                <a:latin typeface="Times New Roman" pitchFamily="18" charset="0"/>
                <a:cs typeface="Times New Roman" pitchFamily="18" charset="0"/>
              </a:rPr>
              <a:t>Uspešni vodje imajo sposobnost, da delijo moč, intuicijo, sposobnost za usklajevanje vrednot, dobro poznavanje samega sebe in imajo sposobnost vizije.</a:t>
            </a:r>
            <a:r>
              <a:rPr lang="sl-SI" altLang="sl-SI" sz="2800" b="1">
                <a:solidFill>
                  <a:srgbClr val="FFFFCC"/>
                </a:solidFill>
                <a:latin typeface="Comic Sans MS" pitchFamily="66" charset="0"/>
                <a:cs typeface="Times New Roman" pitchFamily="18" charset="0"/>
              </a:rPr>
              <a:t> </a:t>
            </a:r>
          </a:p>
        </p:txBody>
      </p:sp>
      <p:sp>
        <p:nvSpPr>
          <p:cNvPr id="43014" name="Rectangle 6"/>
          <p:cNvSpPr>
            <a:spLocks noChangeArrowheads="1"/>
          </p:cNvSpPr>
          <p:nvPr/>
        </p:nvSpPr>
        <p:spPr bwMode="blackWhite">
          <a:xfrm>
            <a:off x="2590800" y="3810000"/>
            <a:ext cx="7391400" cy="2427288"/>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kumimoji="1" lang="sl-SI" altLang="sl-SI" sz="2400" b="1">
                <a:solidFill>
                  <a:srgbClr val="000000"/>
                </a:solidFill>
                <a:latin typeface="Times New Roman" pitchFamily="18" charset="0"/>
                <a:cs typeface="Times New Roman" pitchFamily="18" charset="0"/>
              </a:rPr>
              <a:t>Delitev moči</a:t>
            </a:r>
            <a:r>
              <a:rPr kumimoji="1" lang="sl-SI" altLang="sl-SI" sz="2400">
                <a:solidFill>
                  <a:srgbClr val="000000"/>
                </a:solidFill>
                <a:latin typeface="Times New Roman" pitchFamily="18" charset="0"/>
                <a:cs typeface="Times New Roman" pitchFamily="18" charset="0"/>
              </a:rPr>
              <a:t>: le-ta nastane, kadar vodja zna deliti moč, vpliv in kontrolo s sodelavci, člani teama. </a:t>
            </a:r>
            <a:endParaRPr kumimoji="1" lang="sl-SI" altLang="sl-SI" sz="2400">
              <a:solidFill>
                <a:srgbClr val="000000"/>
              </a:solidFill>
              <a:latin typeface="Times New Roman" pitchFamily="18" charset="0"/>
            </a:endParaRPr>
          </a:p>
          <a:p>
            <a:pPr fontAlgn="base">
              <a:spcBef>
                <a:spcPct val="0"/>
              </a:spcBef>
              <a:spcAft>
                <a:spcPct val="0"/>
              </a:spcAft>
              <a:defRPr/>
            </a:pPr>
            <a:endParaRPr kumimoji="1" lang="sl-SI" altLang="sl-SI" sz="2400">
              <a:solidFill>
                <a:srgbClr val="000000"/>
              </a:solidFill>
              <a:latin typeface="Times New Roman" pitchFamily="18" charset="0"/>
            </a:endParaRPr>
          </a:p>
          <a:p>
            <a:pPr fontAlgn="base">
              <a:spcBef>
                <a:spcPct val="0"/>
              </a:spcBef>
              <a:spcAft>
                <a:spcPct val="0"/>
              </a:spcAft>
              <a:defRPr/>
            </a:pPr>
            <a:r>
              <a:rPr kumimoji="1" lang="sl-SI" altLang="sl-SI" sz="2400" b="1">
                <a:solidFill>
                  <a:srgbClr val="000000"/>
                </a:solidFill>
                <a:latin typeface="Times New Roman" pitchFamily="18" charset="0"/>
                <a:cs typeface="Times New Roman" pitchFamily="18" charset="0"/>
              </a:rPr>
              <a:t>Intuicija</a:t>
            </a:r>
            <a:r>
              <a:rPr kumimoji="1" lang="sl-SI" altLang="sl-SI" sz="2400">
                <a:solidFill>
                  <a:srgbClr val="000000"/>
                </a:solidFill>
                <a:latin typeface="Times New Roman" pitchFamily="18" charset="0"/>
                <a:cs typeface="Times New Roman" pitchFamily="18" charset="0"/>
              </a:rPr>
              <a:t>: sposobnost imeti pregled nad položajem, predvidevati spremembe, prevzemati odgovornost tveganja pri ukrepih, graditi zaupanje </a:t>
            </a:r>
            <a:endParaRPr kumimoji="1" lang="sl-SI" altLang="sl-SI" sz="2400">
              <a:solidFill>
                <a:srgbClr val="000000"/>
              </a:solidFill>
              <a:latin typeface="Times New Roman" pitchFamily="18" charset="0"/>
            </a:endParaRPr>
          </a:p>
          <a:p>
            <a:pPr fontAlgn="base">
              <a:spcBef>
                <a:spcPct val="0"/>
              </a:spcBef>
              <a:spcAft>
                <a:spcPct val="0"/>
              </a:spcAft>
              <a:defRPr/>
            </a:pPr>
            <a:endParaRPr kumimoji="1" lang="sl-SI" altLang="sl-SI" sz="240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287394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690814" y="228600"/>
            <a:ext cx="7043737" cy="914400"/>
          </a:xfrm>
        </p:spPr>
        <p:txBody>
          <a:bodyPr/>
          <a:lstStyle/>
          <a:p>
            <a:pPr algn="ctr" eaLnBrk="1" hangingPunct="1"/>
            <a:r>
              <a:rPr lang="sl-SI" altLang="sl-SI" sz="3400" b="1">
                <a:latin typeface="Times New Roman" pitchFamily="18" charset="0"/>
              </a:rPr>
              <a:t>VLOGE IN LASTNOSTI VODIJ</a:t>
            </a:r>
            <a:endParaRPr lang="en-US" altLang="sl-SI" sz="3400" b="1">
              <a:latin typeface="Times New Roman" pitchFamily="18" charset="0"/>
            </a:endParaRPr>
          </a:p>
        </p:txBody>
      </p:sp>
      <p:sp>
        <p:nvSpPr>
          <p:cNvPr id="39939"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44037" name="Rectangle 5"/>
          <p:cNvSpPr>
            <a:spLocks noChangeArrowheads="1"/>
          </p:cNvSpPr>
          <p:nvPr/>
        </p:nvSpPr>
        <p:spPr bwMode="blackWhite">
          <a:xfrm>
            <a:off x="2351088" y="1628775"/>
            <a:ext cx="7391400" cy="446405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kumimoji="1" lang="sl-SI" altLang="sl-SI" sz="2400" b="1">
                <a:solidFill>
                  <a:srgbClr val="000000"/>
                </a:solidFill>
                <a:latin typeface="Times New Roman" pitchFamily="18" charset="0"/>
                <a:cs typeface="Times New Roman" pitchFamily="18" charset="0"/>
              </a:rPr>
              <a:t>Poznavanje samega sebe</a:t>
            </a:r>
            <a:r>
              <a:rPr kumimoji="1" lang="sl-SI" altLang="sl-SI" sz="2400">
                <a:solidFill>
                  <a:srgbClr val="000000"/>
                </a:solidFill>
                <a:latin typeface="Times New Roman" pitchFamily="18" charset="0"/>
                <a:cs typeface="Times New Roman" pitchFamily="18" charset="0"/>
              </a:rPr>
              <a:t>: je sposobnost spoznavati  in ugotavljati svoje prednosti in pomanjkljivosti, da bi lahko premoščali svoje slabosti </a:t>
            </a:r>
          </a:p>
          <a:p>
            <a:pPr fontAlgn="base">
              <a:spcBef>
                <a:spcPct val="0"/>
              </a:spcBef>
              <a:spcAft>
                <a:spcPct val="0"/>
              </a:spcAft>
              <a:defRPr/>
            </a:pPr>
            <a:endParaRPr kumimoji="1" lang="sl-SI" altLang="sl-SI" sz="2400">
              <a:solidFill>
                <a:srgbClr val="000000"/>
              </a:solidFill>
              <a:latin typeface="Times New Roman" pitchFamily="18" charset="0"/>
            </a:endParaRPr>
          </a:p>
          <a:p>
            <a:pPr fontAlgn="base">
              <a:spcBef>
                <a:spcPct val="0"/>
              </a:spcBef>
              <a:spcAft>
                <a:spcPct val="0"/>
              </a:spcAft>
              <a:defRPr/>
            </a:pPr>
            <a:r>
              <a:rPr kumimoji="1" lang="sl-SI" altLang="sl-SI" sz="2400" b="1">
                <a:solidFill>
                  <a:srgbClr val="000000"/>
                </a:solidFill>
                <a:latin typeface="Times New Roman" pitchFamily="18" charset="0"/>
                <a:cs typeface="Times New Roman" pitchFamily="18" charset="0"/>
              </a:rPr>
              <a:t>Vizija</a:t>
            </a:r>
            <a:r>
              <a:rPr kumimoji="1" lang="sl-SI" altLang="sl-SI" sz="2400">
                <a:solidFill>
                  <a:srgbClr val="000000"/>
                </a:solidFill>
                <a:latin typeface="Times New Roman" pitchFamily="18" charset="0"/>
                <a:cs typeface="Times New Roman" pitchFamily="18" charset="0"/>
              </a:rPr>
              <a:t>: je sposobnost predstavljati si drugačno, boljše stanje in poti, načine za njeno uresničevanje. Imeti vizijo ne pomeni vedno, da gre povsem nov izvirni cilj</a:t>
            </a:r>
          </a:p>
          <a:p>
            <a:pPr fontAlgn="base">
              <a:spcBef>
                <a:spcPct val="0"/>
              </a:spcBef>
              <a:spcAft>
                <a:spcPct val="0"/>
              </a:spcAft>
              <a:defRPr/>
            </a:pPr>
            <a:r>
              <a:rPr kumimoji="1" lang="sl-SI" altLang="sl-SI" sz="2400">
                <a:solidFill>
                  <a:srgbClr val="000000"/>
                </a:solidFill>
                <a:latin typeface="Times New Roman" pitchFamily="18" charset="0"/>
                <a:cs typeface="Times New Roman" pitchFamily="18" charset="0"/>
              </a:rPr>
              <a:t> </a:t>
            </a:r>
            <a:endParaRPr kumimoji="1" lang="sl-SI" altLang="sl-SI" sz="2400">
              <a:solidFill>
                <a:srgbClr val="000000"/>
              </a:solidFill>
              <a:latin typeface="Times New Roman" pitchFamily="18" charset="0"/>
            </a:endParaRPr>
          </a:p>
          <a:p>
            <a:pPr fontAlgn="base">
              <a:spcBef>
                <a:spcPct val="0"/>
              </a:spcBef>
              <a:spcAft>
                <a:spcPct val="0"/>
              </a:spcAft>
              <a:defRPr/>
            </a:pPr>
            <a:r>
              <a:rPr kumimoji="1" lang="sl-SI" altLang="sl-SI" sz="2400" b="1">
                <a:solidFill>
                  <a:srgbClr val="000000"/>
                </a:solidFill>
                <a:latin typeface="Times New Roman" pitchFamily="18" charset="0"/>
                <a:cs typeface="Times New Roman" pitchFamily="18" charset="0"/>
              </a:rPr>
              <a:t>Skladnost vrednot</a:t>
            </a:r>
            <a:r>
              <a:rPr kumimoji="1" lang="sl-SI" altLang="sl-SI" sz="2400">
                <a:solidFill>
                  <a:srgbClr val="000000"/>
                </a:solidFill>
                <a:latin typeface="Times New Roman" pitchFamily="18" charset="0"/>
                <a:cs typeface="Times New Roman" pitchFamily="18" charset="0"/>
              </a:rPr>
              <a:t>: pomeni, da je vodja po eni strani sposoben razumeti pomembna organizacijska načela za vrednote organizacije in po drugi strani odkrivati vrednote zaposlenih in jih združiti v skladno celoto </a:t>
            </a:r>
          </a:p>
        </p:txBody>
      </p:sp>
    </p:spTree>
    <p:extLst>
      <p:ext uri="{BB962C8B-B14F-4D97-AF65-F5344CB8AC3E}">
        <p14:creationId xmlns:p14="http://schemas.microsoft.com/office/powerpoint/2010/main" val="3565439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690814" y="228600"/>
            <a:ext cx="7043737" cy="914400"/>
          </a:xfrm>
        </p:spPr>
        <p:txBody>
          <a:bodyPr>
            <a:normAutofit fontScale="90000"/>
          </a:bodyPr>
          <a:lstStyle/>
          <a:p>
            <a:pPr algn="ctr" eaLnBrk="1" hangingPunct="1"/>
            <a:r>
              <a:rPr lang="sl-SI" altLang="sl-SI" sz="3400" b="1">
                <a:latin typeface="Times New Roman" pitchFamily="18" charset="0"/>
              </a:rPr>
              <a:t>INTUICIJA – ORODJE ODLOČANJA</a:t>
            </a:r>
            <a:endParaRPr lang="en-US" altLang="sl-SI" sz="3400" b="1">
              <a:latin typeface="Times New Roman" pitchFamily="18" charset="0"/>
            </a:endParaRPr>
          </a:p>
        </p:txBody>
      </p:sp>
      <p:sp>
        <p:nvSpPr>
          <p:cNvPr id="40963"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40964" name="Rectangle 5"/>
          <p:cNvSpPr>
            <a:spLocks noChangeArrowheads="1"/>
          </p:cNvSpPr>
          <p:nvPr/>
        </p:nvSpPr>
        <p:spPr bwMode="auto">
          <a:xfrm>
            <a:off x="1703388" y="1371600"/>
            <a:ext cx="858361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entury" pitchFamily="18" charset="0"/>
              </a:defRPr>
            </a:lvl1pPr>
            <a:lvl2pPr marL="742950" indent="-285750" eaLnBrk="0" hangingPunct="0">
              <a:defRPr>
                <a:solidFill>
                  <a:schemeClr val="tx1"/>
                </a:solidFill>
                <a:latin typeface="Century" pitchFamily="18" charset="0"/>
              </a:defRPr>
            </a:lvl2pPr>
            <a:lvl3pPr marL="1143000" indent="-228600" eaLnBrk="0" hangingPunct="0">
              <a:defRPr>
                <a:solidFill>
                  <a:schemeClr val="tx1"/>
                </a:solidFill>
                <a:latin typeface="Century" pitchFamily="18" charset="0"/>
              </a:defRPr>
            </a:lvl3pPr>
            <a:lvl4pPr marL="1600200" indent="-228600" eaLnBrk="0" hangingPunct="0">
              <a:defRPr>
                <a:solidFill>
                  <a:schemeClr val="tx1"/>
                </a:solidFill>
                <a:latin typeface="Century" pitchFamily="18" charset="0"/>
              </a:defRPr>
            </a:lvl4pPr>
            <a:lvl5pPr marL="2057400" indent="-228600" eaLnBrk="0" hangingPunct="0">
              <a:defRPr>
                <a:solidFill>
                  <a:schemeClr val="tx1"/>
                </a:solidFill>
                <a:latin typeface="Century" pitchFamily="18" charset="0"/>
              </a:defRPr>
            </a:lvl5pPr>
            <a:lvl6pPr marL="2514600" indent="-228600" eaLnBrk="0" fontAlgn="base" hangingPunct="0">
              <a:spcBef>
                <a:spcPct val="0"/>
              </a:spcBef>
              <a:spcAft>
                <a:spcPct val="0"/>
              </a:spcAft>
              <a:defRPr>
                <a:solidFill>
                  <a:schemeClr val="tx1"/>
                </a:solidFill>
                <a:latin typeface="Century" pitchFamily="18" charset="0"/>
              </a:defRPr>
            </a:lvl6pPr>
            <a:lvl7pPr marL="2971800" indent="-228600" eaLnBrk="0" fontAlgn="base" hangingPunct="0">
              <a:spcBef>
                <a:spcPct val="0"/>
              </a:spcBef>
              <a:spcAft>
                <a:spcPct val="0"/>
              </a:spcAft>
              <a:defRPr>
                <a:solidFill>
                  <a:schemeClr val="tx1"/>
                </a:solidFill>
                <a:latin typeface="Century" pitchFamily="18" charset="0"/>
              </a:defRPr>
            </a:lvl7pPr>
            <a:lvl8pPr marL="3429000" indent="-228600" eaLnBrk="0" fontAlgn="base" hangingPunct="0">
              <a:spcBef>
                <a:spcPct val="0"/>
              </a:spcBef>
              <a:spcAft>
                <a:spcPct val="0"/>
              </a:spcAft>
              <a:defRPr>
                <a:solidFill>
                  <a:schemeClr val="tx1"/>
                </a:solidFill>
                <a:latin typeface="Century" pitchFamily="18" charset="0"/>
              </a:defRPr>
            </a:lvl8pPr>
            <a:lvl9pPr marL="3886200" indent="-228600" eaLnBrk="0" fontAlgn="base" hangingPunct="0">
              <a:spcBef>
                <a:spcPct val="0"/>
              </a:spcBef>
              <a:spcAft>
                <a:spcPct val="0"/>
              </a:spcAft>
              <a:defRPr>
                <a:solidFill>
                  <a:schemeClr val="tx1"/>
                </a:solidFill>
                <a:latin typeface="Century" pitchFamily="18" charset="0"/>
              </a:defRPr>
            </a:lvl9pPr>
          </a:lstStyle>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a:t>
            </a:r>
            <a:r>
              <a:rPr lang="sl-SI" altLang="sl-SI" sz="2800" b="1">
                <a:solidFill>
                  <a:srgbClr val="000000"/>
                </a:solidFill>
                <a:latin typeface="Times New Roman" pitchFamily="18" charset="0"/>
                <a:cs typeface="Times New Roman" pitchFamily="18" charset="0"/>
              </a:rPr>
              <a:t>Intuicija </a:t>
            </a:r>
            <a:r>
              <a:rPr lang="sl-SI" altLang="sl-SI" sz="2400" b="1">
                <a:solidFill>
                  <a:srgbClr val="000000"/>
                </a:solidFill>
                <a:latin typeface="Times New Roman" pitchFamily="18" charset="0"/>
                <a:cs typeface="Times New Roman" pitchFamily="18" charset="0"/>
              </a:rPr>
              <a:t>: izid sklepanja, pri katerem se ne </a:t>
            </a:r>
            <a:endParaRPr lang="sl-SI" altLang="sl-SI" sz="2400" b="1">
              <a:solidFill>
                <a:srgbClr val="000000"/>
              </a:solidFill>
              <a:latin typeface="Times New Roman" pitchFamily="18" charset="0"/>
            </a:endParaRPr>
          </a:p>
          <a:p>
            <a:pPr eaLnBrk="1" fontAlgn="base" hangingPunct="1">
              <a:spcBef>
                <a:spcPct val="50000"/>
              </a:spcBef>
              <a:spcAft>
                <a:spcPct val="0"/>
              </a:spcAft>
              <a:buClr>
                <a:srgbClr val="FFFFFF"/>
              </a:buClr>
              <a:buSzPct val="90000"/>
              <a:buFont typeface="Wingdings" pitchFamily="2" charset="2"/>
              <a:buNone/>
            </a:pPr>
            <a:r>
              <a:rPr lang="sl-SI" altLang="sl-SI" sz="2400" b="1">
                <a:solidFill>
                  <a:srgbClr val="000000"/>
                </a:solidFill>
                <a:latin typeface="Times New Roman" pitchFamily="18" charset="0"/>
              </a:rPr>
              <a:t>   </a:t>
            </a:r>
            <a:r>
              <a:rPr lang="sl-SI" altLang="sl-SI" sz="2400" b="1">
                <a:solidFill>
                  <a:srgbClr val="000000"/>
                </a:solidFill>
                <a:latin typeface="Times New Roman" pitchFamily="18" charset="0"/>
                <a:cs typeface="Times New Roman" pitchFamily="18" charset="0"/>
              </a:rPr>
              <a:t>zavedamo posameznih miselnih korakov po tem procesu</a:t>
            </a:r>
            <a:r>
              <a:rPr lang="sl-SI" altLang="sl-SI" sz="2400" b="1">
                <a:solidFill>
                  <a:srgbClr val="FFFFCC"/>
                </a:solidFill>
                <a:latin typeface="Comic Sans MS" pitchFamily="66" charset="0"/>
                <a:cs typeface="Times New Roman" pitchFamily="18" charset="0"/>
              </a:rPr>
              <a:t> </a:t>
            </a:r>
            <a:endParaRPr lang="sl-SI" altLang="sl-SI" sz="2400" b="1">
              <a:solidFill>
                <a:srgbClr val="FFFFCC"/>
              </a:solidFill>
              <a:latin typeface="Comic Sans MS" pitchFamily="66" charset="0"/>
            </a:endParaRPr>
          </a:p>
        </p:txBody>
      </p:sp>
      <p:sp>
        <p:nvSpPr>
          <p:cNvPr id="45062" name="Rectangle 6"/>
          <p:cNvSpPr>
            <a:spLocks noChangeArrowheads="1"/>
          </p:cNvSpPr>
          <p:nvPr/>
        </p:nvSpPr>
        <p:spPr bwMode="blackWhite">
          <a:xfrm>
            <a:off x="1524000" y="2438400"/>
            <a:ext cx="9144000" cy="44196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gn="just" fontAlgn="base">
              <a:spcBef>
                <a:spcPct val="0"/>
              </a:spcBef>
              <a:spcAft>
                <a:spcPct val="0"/>
              </a:spcAft>
              <a:buFontTx/>
              <a:buChar char="•"/>
              <a:defRPr/>
            </a:pPr>
            <a:r>
              <a:rPr kumimoji="1" lang="sl-SI" altLang="sl-SI" sz="2400">
                <a:solidFill>
                  <a:srgbClr val="000000"/>
                </a:solidFill>
                <a:latin typeface="Times New Roman" pitchFamily="18" charset="0"/>
              </a:rPr>
              <a:t>* t</a:t>
            </a:r>
            <a:r>
              <a:rPr kumimoji="1" lang="sl-SI" altLang="sl-SI" sz="2400">
                <a:solidFill>
                  <a:srgbClr val="000000"/>
                </a:solidFill>
                <a:latin typeface="Times New Roman" pitchFamily="18" charset="0"/>
                <a:cs typeface="Times New Roman" pitchFamily="18" charset="0"/>
              </a:rPr>
              <a:t>am, kjer je potrebna vizija, nos za prihodnost </a:t>
            </a:r>
          </a:p>
          <a:p>
            <a:pPr algn="just" fontAlgn="base">
              <a:spcBef>
                <a:spcPct val="0"/>
              </a:spcBef>
              <a:spcAft>
                <a:spcPct val="0"/>
              </a:spcAft>
              <a:buFontTx/>
              <a:buChar char="•"/>
              <a:defRPr/>
            </a:pPr>
            <a:r>
              <a:rPr kumimoji="1" lang="sl-SI" altLang="sl-SI" sz="2400">
                <a:solidFill>
                  <a:srgbClr val="000000"/>
                </a:solidFill>
                <a:latin typeface="Times New Roman" pitchFamily="18" charset="0"/>
              </a:rPr>
              <a:t>* p</a:t>
            </a:r>
            <a:r>
              <a:rPr kumimoji="1" lang="sl-SI" altLang="sl-SI" sz="2400">
                <a:solidFill>
                  <a:srgbClr val="000000"/>
                </a:solidFill>
                <a:latin typeface="Times New Roman" pitchFamily="18" charset="0"/>
                <a:cs typeface="Times New Roman" pitchFamily="18" charset="0"/>
              </a:rPr>
              <a:t>ri reševanju starih problemov na nove načine</a:t>
            </a:r>
          </a:p>
          <a:p>
            <a:pPr algn="just" fontAlgn="base">
              <a:spcBef>
                <a:spcPct val="0"/>
              </a:spcBef>
              <a:spcAft>
                <a:spcPct val="0"/>
              </a:spcAft>
              <a:buFontTx/>
              <a:buChar char="•"/>
              <a:defRPr/>
            </a:pPr>
            <a:r>
              <a:rPr kumimoji="1" lang="sl-SI" altLang="sl-SI" sz="2400">
                <a:solidFill>
                  <a:srgbClr val="000000"/>
                </a:solidFill>
                <a:latin typeface="Times New Roman" pitchFamily="18" charset="0"/>
              </a:rPr>
              <a:t>* </a:t>
            </a:r>
            <a:r>
              <a:rPr kumimoji="1" lang="sl-SI" altLang="sl-SI" sz="2400">
                <a:solidFill>
                  <a:srgbClr val="000000"/>
                </a:solidFill>
                <a:latin typeface="Times New Roman" pitchFamily="18" charset="0"/>
                <a:cs typeface="Times New Roman" pitchFamily="18" charset="0"/>
              </a:rPr>
              <a:t>ko je negotovost velika</a:t>
            </a:r>
          </a:p>
          <a:p>
            <a:pPr algn="just" fontAlgn="base">
              <a:spcBef>
                <a:spcPct val="0"/>
              </a:spcBef>
              <a:spcAft>
                <a:spcPct val="0"/>
              </a:spcAft>
              <a:buFontTx/>
              <a:buChar char="•"/>
              <a:defRPr/>
            </a:pPr>
            <a:r>
              <a:rPr kumimoji="1" lang="sl-SI" altLang="sl-SI" sz="2400">
                <a:solidFill>
                  <a:srgbClr val="000000"/>
                </a:solidFill>
                <a:latin typeface="Times New Roman" pitchFamily="18" charset="0"/>
              </a:rPr>
              <a:t>* </a:t>
            </a:r>
            <a:r>
              <a:rPr kumimoji="1" lang="sl-SI" altLang="sl-SI" sz="2400">
                <a:solidFill>
                  <a:srgbClr val="000000"/>
                </a:solidFill>
                <a:latin typeface="Times New Roman" pitchFamily="18" charset="0"/>
                <a:cs typeface="Times New Roman" pitchFamily="18" charset="0"/>
              </a:rPr>
              <a:t>kjer je malo predhodnega znanja</a:t>
            </a:r>
          </a:p>
          <a:p>
            <a:pPr algn="just" fontAlgn="base">
              <a:spcBef>
                <a:spcPct val="0"/>
              </a:spcBef>
              <a:spcAft>
                <a:spcPct val="0"/>
              </a:spcAft>
              <a:buFontTx/>
              <a:buChar char="•"/>
              <a:defRPr/>
            </a:pPr>
            <a:r>
              <a:rPr kumimoji="1" lang="sl-SI" altLang="sl-SI" sz="2400">
                <a:solidFill>
                  <a:srgbClr val="000000"/>
                </a:solidFill>
                <a:latin typeface="Times New Roman" pitchFamily="18" charset="0"/>
              </a:rPr>
              <a:t>* </a:t>
            </a:r>
            <a:r>
              <a:rPr kumimoji="1" lang="sl-SI" altLang="sl-SI" sz="2400">
                <a:solidFill>
                  <a:srgbClr val="000000"/>
                </a:solidFill>
                <a:latin typeface="Times New Roman" pitchFamily="18" charset="0"/>
                <a:cs typeface="Times New Roman" pitchFamily="18" charset="0"/>
              </a:rPr>
              <a:t>pri nepredvidljivih dogodkih</a:t>
            </a:r>
          </a:p>
          <a:p>
            <a:pPr algn="just" fontAlgn="base">
              <a:spcBef>
                <a:spcPct val="0"/>
              </a:spcBef>
              <a:spcAft>
                <a:spcPct val="0"/>
              </a:spcAft>
              <a:buFontTx/>
              <a:buChar char="•"/>
              <a:defRPr/>
            </a:pPr>
            <a:r>
              <a:rPr kumimoji="1" lang="sl-SI" altLang="sl-SI" sz="2400">
                <a:solidFill>
                  <a:srgbClr val="000000"/>
                </a:solidFill>
                <a:latin typeface="Times New Roman" pitchFamily="18" charset="0"/>
              </a:rPr>
              <a:t>* </a:t>
            </a:r>
            <a:r>
              <a:rPr kumimoji="1" lang="sl-SI" altLang="sl-SI" sz="2400">
                <a:solidFill>
                  <a:srgbClr val="000000"/>
                </a:solidFill>
                <a:latin typeface="Times New Roman" pitchFamily="18" charset="0"/>
                <a:cs typeface="Times New Roman" pitchFamily="18" charset="0"/>
              </a:rPr>
              <a:t>ko so dejstva omejena</a:t>
            </a:r>
          </a:p>
          <a:p>
            <a:pPr algn="just" fontAlgn="base">
              <a:spcBef>
                <a:spcPct val="0"/>
              </a:spcBef>
              <a:spcAft>
                <a:spcPct val="0"/>
              </a:spcAft>
              <a:buFontTx/>
              <a:buChar char="•"/>
              <a:defRPr/>
            </a:pPr>
            <a:r>
              <a:rPr kumimoji="1" lang="sl-SI" altLang="sl-SI" sz="2400">
                <a:solidFill>
                  <a:srgbClr val="000000"/>
                </a:solidFill>
                <a:latin typeface="Times New Roman" pitchFamily="18" charset="0"/>
              </a:rPr>
              <a:t>* </a:t>
            </a:r>
            <a:r>
              <a:rPr kumimoji="1" lang="sl-SI" altLang="sl-SI" sz="2400">
                <a:solidFill>
                  <a:srgbClr val="000000"/>
                </a:solidFill>
                <a:latin typeface="Times New Roman" pitchFamily="18" charset="0"/>
                <a:cs typeface="Times New Roman" pitchFamily="18" charset="0"/>
              </a:rPr>
              <a:t>kjer dejstva ne kažejo nedvoumno pravo smer delovanja</a:t>
            </a:r>
          </a:p>
          <a:p>
            <a:pPr algn="just" fontAlgn="base">
              <a:spcBef>
                <a:spcPct val="0"/>
              </a:spcBef>
              <a:spcAft>
                <a:spcPct val="0"/>
              </a:spcAft>
              <a:buFontTx/>
              <a:buChar char="•"/>
              <a:defRPr/>
            </a:pPr>
            <a:r>
              <a:rPr kumimoji="1" lang="sl-SI" altLang="sl-SI" sz="2400">
                <a:solidFill>
                  <a:srgbClr val="000000"/>
                </a:solidFill>
                <a:latin typeface="Times New Roman" pitchFamily="18" charset="0"/>
              </a:rPr>
              <a:t>* </a:t>
            </a:r>
            <a:r>
              <a:rPr kumimoji="1" lang="sl-SI" altLang="sl-SI" sz="2400">
                <a:solidFill>
                  <a:srgbClr val="000000"/>
                </a:solidFill>
                <a:latin typeface="Times New Roman" pitchFamily="18" charset="0"/>
                <a:cs typeface="Times New Roman" pitchFamily="18" charset="0"/>
              </a:rPr>
              <a:t>ko se ne moremo zanašati na analitične podatke</a:t>
            </a:r>
          </a:p>
          <a:p>
            <a:pPr algn="just" fontAlgn="base">
              <a:spcBef>
                <a:spcPct val="0"/>
              </a:spcBef>
              <a:spcAft>
                <a:spcPct val="0"/>
              </a:spcAft>
              <a:buFontTx/>
              <a:buChar char="•"/>
              <a:defRPr/>
            </a:pPr>
            <a:r>
              <a:rPr kumimoji="1" lang="sl-SI" altLang="sl-SI" sz="2400">
                <a:solidFill>
                  <a:srgbClr val="000000"/>
                </a:solidFill>
                <a:latin typeface="Times New Roman" pitchFamily="18" charset="0"/>
              </a:rPr>
              <a:t>* </a:t>
            </a:r>
            <a:r>
              <a:rPr kumimoji="1" lang="sl-SI" altLang="sl-SI" sz="2400">
                <a:solidFill>
                  <a:srgbClr val="000000"/>
                </a:solidFill>
                <a:latin typeface="Times New Roman" pitchFamily="18" charset="0"/>
                <a:cs typeface="Times New Roman" pitchFamily="18" charset="0"/>
              </a:rPr>
              <a:t>ko izbiramo med podobnimi alternativami</a:t>
            </a:r>
          </a:p>
          <a:p>
            <a:pPr algn="just" fontAlgn="base">
              <a:spcBef>
                <a:spcPct val="0"/>
              </a:spcBef>
              <a:spcAft>
                <a:spcPct val="0"/>
              </a:spcAft>
              <a:buFontTx/>
              <a:buChar char="•"/>
              <a:defRPr/>
            </a:pPr>
            <a:r>
              <a:rPr kumimoji="1" lang="sl-SI" altLang="sl-SI" sz="2400">
                <a:solidFill>
                  <a:srgbClr val="000000"/>
                </a:solidFill>
                <a:latin typeface="Times New Roman" pitchFamily="18" charset="0"/>
              </a:rPr>
              <a:t>* </a:t>
            </a:r>
            <a:r>
              <a:rPr kumimoji="1" lang="sl-SI" altLang="sl-SI" sz="2400">
                <a:solidFill>
                  <a:srgbClr val="000000"/>
                </a:solidFill>
                <a:latin typeface="Times New Roman" pitchFamily="18" charset="0"/>
                <a:cs typeface="Times New Roman" pitchFamily="18" charset="0"/>
              </a:rPr>
              <a:t>v časovni stiski</a:t>
            </a:r>
          </a:p>
          <a:p>
            <a:pPr algn="just" fontAlgn="base">
              <a:spcBef>
                <a:spcPct val="0"/>
              </a:spcBef>
              <a:spcAft>
                <a:spcPct val="0"/>
              </a:spcAft>
              <a:buFontTx/>
              <a:buChar char="•"/>
              <a:defRPr/>
            </a:pPr>
            <a:r>
              <a:rPr kumimoji="1" lang="sl-SI" altLang="sl-SI" sz="2400">
                <a:solidFill>
                  <a:srgbClr val="000000"/>
                </a:solidFill>
                <a:latin typeface="Times New Roman" pitchFamily="18" charset="0"/>
              </a:rPr>
              <a:t>* </a:t>
            </a:r>
            <a:r>
              <a:rPr kumimoji="1" lang="sl-SI" altLang="sl-SI" sz="2400">
                <a:solidFill>
                  <a:srgbClr val="000000"/>
                </a:solidFill>
                <a:latin typeface="Times New Roman" pitchFamily="18" charset="0"/>
                <a:cs typeface="Times New Roman" pitchFamily="18" charset="0"/>
              </a:rPr>
              <a:t>pri kadrovskih odločitvah in sploh pri delu z ljudmi</a:t>
            </a:r>
          </a:p>
          <a:p>
            <a:pPr algn="just" fontAlgn="base">
              <a:spcBef>
                <a:spcPct val="0"/>
              </a:spcBef>
              <a:spcAft>
                <a:spcPct val="0"/>
              </a:spcAft>
              <a:buFontTx/>
              <a:buChar char="•"/>
              <a:defRPr/>
            </a:pPr>
            <a:r>
              <a:rPr kumimoji="1" lang="sl-SI" altLang="sl-SI" sz="2400">
                <a:solidFill>
                  <a:srgbClr val="000000"/>
                </a:solidFill>
                <a:latin typeface="Times New Roman" pitchFamily="18" charset="0"/>
              </a:rPr>
              <a:t>* </a:t>
            </a:r>
            <a:r>
              <a:rPr kumimoji="1" lang="sl-SI" altLang="sl-SI" sz="2400">
                <a:solidFill>
                  <a:srgbClr val="000000"/>
                </a:solidFill>
                <a:latin typeface="Times New Roman" pitchFamily="18" charset="0"/>
                <a:cs typeface="Times New Roman" pitchFamily="18" charset="0"/>
              </a:rPr>
              <a:t>pri poslovnih pogovorih in pogajanjih. </a:t>
            </a:r>
            <a:endParaRPr kumimoji="1" lang="sl-SI" altLang="sl-SI" sz="2400">
              <a:solidFill>
                <a:srgbClr val="000000"/>
              </a:solidFill>
              <a:latin typeface="Times New Roman" pitchFamily="18" charset="0"/>
            </a:endParaRPr>
          </a:p>
        </p:txBody>
      </p:sp>
    </p:spTree>
    <p:extLst>
      <p:ext uri="{BB962C8B-B14F-4D97-AF65-F5344CB8AC3E}">
        <p14:creationId xmlns:p14="http://schemas.microsoft.com/office/powerpoint/2010/main" val="5503390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690814" y="228600"/>
            <a:ext cx="7043737" cy="914400"/>
          </a:xfrm>
        </p:spPr>
        <p:txBody>
          <a:bodyPr/>
          <a:lstStyle/>
          <a:p>
            <a:pPr algn="ctr" eaLnBrk="1" hangingPunct="1"/>
            <a:r>
              <a:rPr lang="sl-SI" altLang="sl-SI" sz="3400" b="1">
                <a:latin typeface="Times New Roman" pitchFamily="18" charset="0"/>
              </a:rPr>
              <a:t>PROCES ODLOČANJA</a:t>
            </a:r>
            <a:endParaRPr lang="en-US" altLang="sl-SI" sz="3400" b="1">
              <a:latin typeface="Times New Roman" pitchFamily="18" charset="0"/>
            </a:endParaRPr>
          </a:p>
        </p:txBody>
      </p:sp>
      <p:sp>
        <p:nvSpPr>
          <p:cNvPr id="41987"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41988" name="Rectangle 5"/>
          <p:cNvSpPr>
            <a:spLocks noChangeArrowheads="1"/>
          </p:cNvSpPr>
          <p:nvPr/>
        </p:nvSpPr>
        <p:spPr bwMode="auto">
          <a:xfrm>
            <a:off x="2895600" y="1905001"/>
            <a:ext cx="7543800"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Century" pitchFamily="18" charset="0"/>
              </a:defRPr>
            </a:lvl1pPr>
            <a:lvl2pPr marL="914400" indent="-457200" eaLnBrk="0" hangingPunct="0">
              <a:defRPr>
                <a:solidFill>
                  <a:schemeClr val="tx1"/>
                </a:solidFill>
                <a:latin typeface="Century" pitchFamily="18" charset="0"/>
              </a:defRPr>
            </a:lvl2pPr>
            <a:lvl3pPr marL="1371600" indent="-457200" eaLnBrk="0" hangingPunct="0">
              <a:defRPr>
                <a:solidFill>
                  <a:schemeClr val="tx1"/>
                </a:solidFill>
                <a:latin typeface="Century" pitchFamily="18" charset="0"/>
              </a:defRPr>
            </a:lvl3pPr>
            <a:lvl4pPr marL="1828800" indent="-457200" eaLnBrk="0" hangingPunct="0">
              <a:defRPr>
                <a:solidFill>
                  <a:schemeClr val="tx1"/>
                </a:solidFill>
                <a:latin typeface="Century" pitchFamily="18" charset="0"/>
              </a:defRPr>
            </a:lvl4pPr>
            <a:lvl5pPr marL="2286000" indent="-457200" eaLnBrk="0" hangingPunct="0">
              <a:defRPr>
                <a:solidFill>
                  <a:schemeClr val="tx1"/>
                </a:solidFill>
                <a:latin typeface="Century" pitchFamily="18" charset="0"/>
              </a:defRPr>
            </a:lvl5pPr>
            <a:lvl6pPr marL="2743200" indent="-457200" eaLnBrk="0" fontAlgn="base" hangingPunct="0">
              <a:spcBef>
                <a:spcPct val="0"/>
              </a:spcBef>
              <a:spcAft>
                <a:spcPct val="0"/>
              </a:spcAft>
              <a:defRPr>
                <a:solidFill>
                  <a:schemeClr val="tx1"/>
                </a:solidFill>
                <a:latin typeface="Century" pitchFamily="18" charset="0"/>
              </a:defRPr>
            </a:lvl6pPr>
            <a:lvl7pPr marL="3200400" indent="-457200" eaLnBrk="0" fontAlgn="base" hangingPunct="0">
              <a:spcBef>
                <a:spcPct val="0"/>
              </a:spcBef>
              <a:spcAft>
                <a:spcPct val="0"/>
              </a:spcAft>
              <a:defRPr>
                <a:solidFill>
                  <a:schemeClr val="tx1"/>
                </a:solidFill>
                <a:latin typeface="Century" pitchFamily="18" charset="0"/>
              </a:defRPr>
            </a:lvl7pPr>
            <a:lvl8pPr marL="3657600" indent="-457200" eaLnBrk="0" fontAlgn="base" hangingPunct="0">
              <a:spcBef>
                <a:spcPct val="0"/>
              </a:spcBef>
              <a:spcAft>
                <a:spcPct val="0"/>
              </a:spcAft>
              <a:defRPr>
                <a:solidFill>
                  <a:schemeClr val="tx1"/>
                </a:solidFill>
                <a:latin typeface="Century" pitchFamily="18" charset="0"/>
              </a:defRPr>
            </a:lvl8pPr>
            <a:lvl9pPr marL="4114800" indent="-457200" eaLnBrk="0" fontAlgn="base" hangingPunct="0">
              <a:spcBef>
                <a:spcPct val="0"/>
              </a:spcBef>
              <a:spcAft>
                <a:spcPct val="0"/>
              </a:spcAft>
              <a:defRPr>
                <a:solidFill>
                  <a:schemeClr val="tx1"/>
                </a:solidFill>
                <a:latin typeface="Century" pitchFamily="18" charset="0"/>
              </a:defRPr>
            </a:lvl9pPr>
          </a:lstStyle>
          <a:p>
            <a:pPr eaLnBrk="1" fontAlgn="base" hangingPunct="1">
              <a:spcBef>
                <a:spcPct val="50000"/>
              </a:spcBef>
              <a:spcAft>
                <a:spcPct val="0"/>
              </a:spcAft>
              <a:buClr>
                <a:srgbClr val="FFFFFF"/>
              </a:buClr>
              <a:buSzPct val="90000"/>
              <a:buFont typeface="Wingdings" pitchFamily="2" charset="2"/>
              <a:buAutoNum type="arabicPeriod"/>
            </a:pPr>
            <a:r>
              <a:rPr kumimoji="1" lang="sl-SI" altLang="sl-SI" sz="2800">
                <a:solidFill>
                  <a:srgbClr val="000000"/>
                </a:solidFill>
                <a:latin typeface="Times New Roman" pitchFamily="18" charset="0"/>
              </a:rPr>
              <a:t>Kaj vemo o problemu - znanje in izkušnje</a:t>
            </a:r>
          </a:p>
          <a:p>
            <a:pPr eaLnBrk="1" fontAlgn="base" hangingPunct="1">
              <a:spcBef>
                <a:spcPct val="50000"/>
              </a:spcBef>
              <a:spcAft>
                <a:spcPct val="0"/>
              </a:spcAft>
              <a:buClr>
                <a:srgbClr val="FFFFFF"/>
              </a:buClr>
              <a:buSzPct val="90000"/>
              <a:buFont typeface="Wingdings" pitchFamily="2" charset="2"/>
              <a:buAutoNum type="arabicPeriod"/>
            </a:pPr>
            <a:r>
              <a:rPr kumimoji="1" lang="sl-SI" altLang="sl-SI" sz="2800">
                <a:solidFill>
                  <a:srgbClr val="000000"/>
                </a:solidFill>
                <a:latin typeface="Times New Roman" pitchFamily="18" charset="0"/>
              </a:rPr>
              <a:t>Kaj o tem mislimo  - razsodbe in razmišljanja</a:t>
            </a:r>
          </a:p>
          <a:p>
            <a:pPr eaLnBrk="1" fontAlgn="base" hangingPunct="1">
              <a:spcBef>
                <a:spcPct val="50000"/>
              </a:spcBef>
              <a:spcAft>
                <a:spcPct val="0"/>
              </a:spcAft>
              <a:buClr>
                <a:srgbClr val="FFFFFF"/>
              </a:buClr>
              <a:buSzPct val="90000"/>
              <a:buFont typeface="Wingdings" pitchFamily="2" charset="2"/>
              <a:buAutoNum type="arabicPeriod"/>
            </a:pPr>
            <a:r>
              <a:rPr kumimoji="1" lang="sl-SI" altLang="sl-SI" sz="2800">
                <a:solidFill>
                  <a:srgbClr val="000000"/>
                </a:solidFill>
                <a:latin typeface="Times New Roman" pitchFamily="18" charset="0"/>
              </a:rPr>
              <a:t>Kaj o tem čutimo (občutki in čustva)</a:t>
            </a:r>
          </a:p>
          <a:p>
            <a:pPr eaLnBrk="1" fontAlgn="base" hangingPunct="1">
              <a:spcBef>
                <a:spcPct val="50000"/>
              </a:spcBef>
              <a:spcAft>
                <a:spcPct val="0"/>
              </a:spcAft>
              <a:buClr>
                <a:srgbClr val="FFFFFF"/>
              </a:buClr>
              <a:buSzPct val="90000"/>
              <a:buFont typeface="Wingdings" pitchFamily="2" charset="2"/>
              <a:buAutoNum type="arabicPeriod"/>
            </a:pPr>
            <a:r>
              <a:rPr kumimoji="1" lang="sl-SI" altLang="sl-SI" sz="2800">
                <a:solidFill>
                  <a:srgbClr val="000000"/>
                </a:solidFill>
                <a:latin typeface="Times New Roman" pitchFamily="18" charset="0"/>
                <a:cs typeface="Times New Roman" pitchFamily="18" charset="0"/>
              </a:rPr>
              <a:t>Kaj pri tem intuitivno doživljamo?</a:t>
            </a:r>
            <a:r>
              <a:rPr kumimoji="1" lang="en-US" altLang="sl-SI" sz="2800">
                <a:solidFill>
                  <a:srgbClr val="000000"/>
                </a:solidFill>
                <a:latin typeface="Times New Roman" pitchFamily="18" charset="0"/>
              </a:rPr>
              <a:t> </a:t>
            </a:r>
            <a:endParaRPr kumimoji="1" lang="sl-SI" altLang="sl-SI" sz="2800">
              <a:solidFill>
                <a:srgbClr val="000000"/>
              </a:solidFill>
              <a:latin typeface="Times New Roman" pitchFamily="18" charset="0"/>
            </a:endParaRPr>
          </a:p>
        </p:txBody>
      </p:sp>
      <p:sp>
        <p:nvSpPr>
          <p:cNvPr id="46086" name="Rectangle 6"/>
          <p:cNvSpPr>
            <a:spLocks noChangeArrowheads="1"/>
          </p:cNvSpPr>
          <p:nvPr/>
        </p:nvSpPr>
        <p:spPr bwMode="blackWhite">
          <a:xfrm>
            <a:off x="1703388" y="4876800"/>
            <a:ext cx="8736012" cy="1792288"/>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kumimoji="1" lang="sl-SI" altLang="sl-SI" sz="2400">
                <a:solidFill>
                  <a:srgbClr val="000000"/>
                </a:solidFill>
                <a:latin typeface="Times New Roman" pitchFamily="18" charset="0"/>
                <a:cs typeface="Times New Roman" pitchFamily="18" charset="0"/>
              </a:rPr>
              <a:t>Koristno je, če najprej zapišemo kaj vemo o problemu in kakšne so logične rešitve. Nato poiščeno čustveno plat problema – kako bi se odločili, če bi sledili čustvenim potrebam. Šele na koncu pokličemo na pomoč intuicijo, naš notranji glas. </a:t>
            </a:r>
          </a:p>
        </p:txBody>
      </p:sp>
    </p:spTree>
    <p:extLst>
      <p:ext uri="{BB962C8B-B14F-4D97-AF65-F5344CB8AC3E}">
        <p14:creationId xmlns:p14="http://schemas.microsoft.com/office/powerpoint/2010/main" val="2984631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blackWhite">
          <a:xfrm>
            <a:off x="1919288" y="5084763"/>
            <a:ext cx="7620000" cy="16002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r>
              <a:rPr kumimoji="1" lang="sl-SI" altLang="sl-SI" sz="2400">
                <a:solidFill>
                  <a:srgbClr val="000000"/>
                </a:solidFill>
                <a:latin typeface="Times New Roman" pitchFamily="18" charset="0"/>
              </a:rPr>
              <a:t>15% ljudi je rojenih vodij</a:t>
            </a:r>
          </a:p>
          <a:p>
            <a:pPr fontAlgn="base">
              <a:spcBef>
                <a:spcPct val="0"/>
              </a:spcBef>
              <a:spcAft>
                <a:spcPct val="0"/>
              </a:spcAft>
              <a:defRPr/>
            </a:pPr>
            <a:r>
              <a:rPr kumimoji="1" lang="sl-SI" altLang="sl-SI" sz="2400">
                <a:solidFill>
                  <a:srgbClr val="000000"/>
                </a:solidFill>
                <a:latin typeface="Times New Roman" pitchFamily="18" charset="0"/>
              </a:rPr>
              <a:t>70% se te spretnosti lahko nauči</a:t>
            </a:r>
          </a:p>
          <a:p>
            <a:pPr fontAlgn="base">
              <a:spcBef>
                <a:spcPct val="0"/>
              </a:spcBef>
              <a:spcAft>
                <a:spcPct val="0"/>
              </a:spcAft>
              <a:defRPr/>
            </a:pPr>
            <a:r>
              <a:rPr kumimoji="1" lang="sl-SI" altLang="sl-SI" sz="2400">
                <a:solidFill>
                  <a:srgbClr val="000000"/>
                </a:solidFill>
                <a:latin typeface="Times New Roman" pitchFamily="18" charset="0"/>
              </a:rPr>
              <a:t>15% ljudi ne bo nikoli imelo zmožnosti dobre     </a:t>
            </a:r>
          </a:p>
          <a:p>
            <a:pPr fontAlgn="base">
              <a:spcBef>
                <a:spcPct val="0"/>
              </a:spcBef>
              <a:spcAft>
                <a:spcPct val="0"/>
              </a:spcAft>
              <a:defRPr/>
            </a:pPr>
            <a:r>
              <a:rPr kumimoji="1" lang="sl-SI" altLang="sl-SI" sz="2400">
                <a:solidFill>
                  <a:srgbClr val="000000"/>
                </a:solidFill>
                <a:latin typeface="Times New Roman" pitchFamily="18" charset="0"/>
              </a:rPr>
              <a:t>        vodje</a:t>
            </a:r>
          </a:p>
        </p:txBody>
      </p:sp>
      <p:sp>
        <p:nvSpPr>
          <p:cNvPr id="6147" name="Rectangle 3"/>
          <p:cNvSpPr>
            <a:spLocks noGrp="1" noChangeArrowheads="1"/>
          </p:cNvSpPr>
          <p:nvPr>
            <p:ph type="title"/>
          </p:nvPr>
        </p:nvSpPr>
        <p:spPr/>
        <p:txBody>
          <a:bodyPr/>
          <a:lstStyle/>
          <a:p>
            <a:pPr algn="ctr" eaLnBrk="1" hangingPunct="1"/>
            <a:r>
              <a:rPr lang="sl-SI" altLang="sl-SI" sz="3400" b="1">
                <a:latin typeface="Times New Roman" pitchFamily="18" charset="0"/>
              </a:rPr>
              <a:t>VODENJE</a:t>
            </a:r>
            <a:endParaRPr lang="en-US" altLang="sl-SI" sz="3400" b="1">
              <a:latin typeface="Times New Roman" pitchFamily="18" charset="0"/>
            </a:endParaRPr>
          </a:p>
        </p:txBody>
      </p:sp>
      <p:sp>
        <p:nvSpPr>
          <p:cNvPr id="6148" name="Rectangle 4"/>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smtClean="0">
                <a:latin typeface="Comic Sans MS" pitchFamily="66" charset="0"/>
              </a:rPr>
              <a:t>  </a:t>
            </a:r>
            <a:endParaRPr lang="en-US" altLang="sl-SI" b="1" smtClean="0">
              <a:latin typeface="Comic Sans MS" pitchFamily="66" charset="0"/>
            </a:endParaRPr>
          </a:p>
        </p:txBody>
      </p:sp>
      <p:graphicFrame>
        <p:nvGraphicFramePr>
          <p:cNvPr id="6149" name="Object 6"/>
          <p:cNvGraphicFramePr>
            <a:graphicFrameLocks noChangeAspect="1"/>
          </p:cNvGraphicFramePr>
          <p:nvPr/>
        </p:nvGraphicFramePr>
        <p:xfrm>
          <a:off x="3071814" y="1412876"/>
          <a:ext cx="7248525" cy="4067175"/>
        </p:xfrm>
        <a:graphic>
          <a:graphicData uri="http://schemas.openxmlformats.org/presentationml/2006/ole">
            <mc:AlternateContent xmlns:mc="http://schemas.openxmlformats.org/markup-compatibility/2006">
              <mc:Choice xmlns:v="urn:schemas-microsoft-com:vml" Requires="v">
                <p:oleObj spid="_x0000_s1026" name="Chart" r:id="rId3" imgW="7248357" imgH="4057543" progId="MSGraph.Chart.8">
                  <p:embed followColorScheme="full"/>
                </p:oleObj>
              </mc:Choice>
              <mc:Fallback>
                <p:oleObj name="Chart" r:id="rId3" imgW="7248357" imgH="4057543" progId="MSGraph.Chart.8">
                  <p:embed followColorScheme="full"/>
                  <p:pic>
                    <p:nvPicPr>
                      <p:cNvPr id="6149" name="Object 6"/>
                      <p:cNvPicPr>
                        <a:picLocks noChangeAspect="1" noChangeArrowheads="1"/>
                      </p:cNvPicPr>
                      <p:nvPr/>
                    </p:nvPicPr>
                    <p:blipFill>
                      <a:blip r:embed="rId4"/>
                      <a:srcRect/>
                      <a:stretch>
                        <a:fillRect/>
                      </a:stretch>
                    </p:blipFill>
                    <p:spPr bwMode="auto">
                      <a:xfrm>
                        <a:off x="3071814" y="1412876"/>
                        <a:ext cx="7248525" cy="406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150" name="Picture 8" descr="leadershi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2288" y="4221163"/>
            <a:ext cx="2525712"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29741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703388" y="228600"/>
            <a:ext cx="8964612" cy="1104900"/>
          </a:xfrm>
        </p:spPr>
        <p:txBody>
          <a:bodyPr/>
          <a:lstStyle/>
          <a:p>
            <a:pPr algn="ctr" eaLnBrk="1" hangingPunct="1"/>
            <a:r>
              <a:rPr lang="sl-SI" altLang="sl-SI" sz="3400" b="1">
                <a:latin typeface="Times New Roman" pitchFamily="18" charset="0"/>
              </a:rPr>
              <a:t>LASTNOSTI IN SPOSOBNOSTI VODIJ</a:t>
            </a:r>
            <a:endParaRPr lang="en-US" altLang="sl-SI" sz="3400" b="1">
              <a:latin typeface="Times New Roman" pitchFamily="18" charset="0"/>
            </a:endParaRPr>
          </a:p>
        </p:txBody>
      </p:sp>
      <p:sp>
        <p:nvSpPr>
          <p:cNvPr id="43011"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43012" name="Rectangle 5"/>
          <p:cNvSpPr>
            <a:spLocks noChangeArrowheads="1"/>
          </p:cNvSpPr>
          <p:nvPr/>
        </p:nvSpPr>
        <p:spPr bwMode="auto">
          <a:xfrm>
            <a:off x="2514600" y="1676401"/>
            <a:ext cx="7543800" cy="436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entury" pitchFamily="18" charset="0"/>
              </a:defRPr>
            </a:lvl1pPr>
            <a:lvl2pPr marL="742950" indent="-285750" eaLnBrk="0" hangingPunct="0">
              <a:defRPr>
                <a:solidFill>
                  <a:schemeClr val="tx1"/>
                </a:solidFill>
                <a:latin typeface="Century" pitchFamily="18" charset="0"/>
              </a:defRPr>
            </a:lvl2pPr>
            <a:lvl3pPr marL="1143000" indent="-228600" eaLnBrk="0" hangingPunct="0">
              <a:defRPr>
                <a:solidFill>
                  <a:schemeClr val="tx1"/>
                </a:solidFill>
                <a:latin typeface="Century" pitchFamily="18" charset="0"/>
              </a:defRPr>
            </a:lvl3pPr>
            <a:lvl4pPr marL="1600200" indent="-228600" eaLnBrk="0" hangingPunct="0">
              <a:defRPr>
                <a:solidFill>
                  <a:schemeClr val="tx1"/>
                </a:solidFill>
                <a:latin typeface="Century" pitchFamily="18" charset="0"/>
              </a:defRPr>
            </a:lvl4pPr>
            <a:lvl5pPr marL="2057400" indent="-228600" eaLnBrk="0" hangingPunct="0">
              <a:defRPr>
                <a:solidFill>
                  <a:schemeClr val="tx1"/>
                </a:solidFill>
                <a:latin typeface="Century" pitchFamily="18" charset="0"/>
              </a:defRPr>
            </a:lvl5pPr>
            <a:lvl6pPr marL="2514600" indent="-228600" eaLnBrk="0" fontAlgn="base" hangingPunct="0">
              <a:spcBef>
                <a:spcPct val="0"/>
              </a:spcBef>
              <a:spcAft>
                <a:spcPct val="0"/>
              </a:spcAft>
              <a:defRPr>
                <a:solidFill>
                  <a:schemeClr val="tx1"/>
                </a:solidFill>
                <a:latin typeface="Century" pitchFamily="18" charset="0"/>
              </a:defRPr>
            </a:lvl6pPr>
            <a:lvl7pPr marL="2971800" indent="-228600" eaLnBrk="0" fontAlgn="base" hangingPunct="0">
              <a:spcBef>
                <a:spcPct val="0"/>
              </a:spcBef>
              <a:spcAft>
                <a:spcPct val="0"/>
              </a:spcAft>
              <a:defRPr>
                <a:solidFill>
                  <a:schemeClr val="tx1"/>
                </a:solidFill>
                <a:latin typeface="Century" pitchFamily="18" charset="0"/>
              </a:defRPr>
            </a:lvl7pPr>
            <a:lvl8pPr marL="3429000" indent="-228600" eaLnBrk="0" fontAlgn="base" hangingPunct="0">
              <a:spcBef>
                <a:spcPct val="0"/>
              </a:spcBef>
              <a:spcAft>
                <a:spcPct val="0"/>
              </a:spcAft>
              <a:defRPr>
                <a:solidFill>
                  <a:schemeClr val="tx1"/>
                </a:solidFill>
                <a:latin typeface="Century" pitchFamily="18" charset="0"/>
              </a:defRPr>
            </a:lvl8pPr>
            <a:lvl9pPr marL="3886200" indent="-228600" eaLnBrk="0" fontAlgn="base" hangingPunct="0">
              <a:spcBef>
                <a:spcPct val="0"/>
              </a:spcBef>
              <a:spcAft>
                <a:spcPct val="0"/>
              </a:spcAft>
              <a:defRPr>
                <a:solidFill>
                  <a:schemeClr val="tx1"/>
                </a:solidFill>
                <a:latin typeface="Century" pitchFamily="18" charset="0"/>
              </a:defRPr>
            </a:lvl9pPr>
          </a:lstStyle>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Comic Sans MS" pitchFamily="66" charset="0"/>
              </a:rPr>
              <a:t> </a:t>
            </a:r>
            <a:r>
              <a:rPr lang="sl-SI" altLang="sl-SI" sz="2800" b="1">
                <a:solidFill>
                  <a:srgbClr val="000000"/>
                </a:solidFill>
                <a:latin typeface="Times New Roman" pitchFamily="18" charset="0"/>
              </a:rPr>
              <a:t>sposobnost opažanja sprememb in </a:t>
            </a:r>
          </a:p>
          <a:p>
            <a:pPr eaLnBrk="1" fontAlgn="base" hangingPunct="1">
              <a:spcBef>
                <a:spcPct val="50000"/>
              </a:spcBef>
              <a:spcAft>
                <a:spcPct val="0"/>
              </a:spcAft>
              <a:buClr>
                <a:srgbClr val="FFFFFF"/>
              </a:buClr>
              <a:buSzPct val="90000"/>
              <a:buFont typeface="Wingdings" pitchFamily="2" charset="2"/>
              <a:buNone/>
            </a:pPr>
            <a:r>
              <a:rPr lang="sl-SI" altLang="sl-SI" sz="2800" b="1">
                <a:solidFill>
                  <a:srgbClr val="000000"/>
                </a:solidFill>
                <a:latin typeface="Times New Roman" pitchFamily="18" charset="0"/>
              </a:rPr>
              <a:t>  dogodkov v skupinski situaciji</a:t>
            </a:r>
          </a:p>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reševati probleme in opažanje  </a:t>
            </a:r>
          </a:p>
          <a:p>
            <a:pPr eaLnBrk="1" fontAlgn="base" hangingPunct="1">
              <a:spcBef>
                <a:spcPct val="50000"/>
              </a:spcBef>
              <a:spcAft>
                <a:spcPct val="0"/>
              </a:spcAft>
              <a:buClr>
                <a:srgbClr val="FFFFFF"/>
              </a:buClr>
              <a:buSzPct val="90000"/>
              <a:buFont typeface="Wingdings" pitchFamily="2" charset="2"/>
              <a:buNone/>
            </a:pPr>
            <a:r>
              <a:rPr lang="sl-SI" altLang="sl-SI" sz="2800" b="1">
                <a:solidFill>
                  <a:srgbClr val="000000"/>
                </a:solidFill>
                <a:latin typeface="Times New Roman" pitchFamily="18" charset="0"/>
              </a:rPr>
              <a:t>   uspešnosti reševanja problemov pri </a:t>
            </a:r>
          </a:p>
          <a:p>
            <a:pPr eaLnBrk="1" fontAlgn="base" hangingPunct="1">
              <a:spcBef>
                <a:spcPct val="50000"/>
              </a:spcBef>
              <a:spcAft>
                <a:spcPct val="0"/>
              </a:spcAft>
              <a:buClr>
                <a:srgbClr val="FFFFFF"/>
              </a:buClr>
              <a:buSzPct val="90000"/>
              <a:buFont typeface="Wingdings" pitchFamily="2" charset="2"/>
              <a:buNone/>
            </a:pPr>
            <a:r>
              <a:rPr lang="sl-SI" altLang="sl-SI" sz="2800" b="1">
                <a:solidFill>
                  <a:srgbClr val="000000"/>
                </a:solidFill>
                <a:latin typeface="Times New Roman" pitchFamily="18" charset="0"/>
              </a:rPr>
              <a:t>   vseh članih skupine</a:t>
            </a:r>
          </a:p>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sposobnost sprejemanja in sožitja z </a:t>
            </a:r>
          </a:p>
          <a:p>
            <a:pPr eaLnBrk="1" fontAlgn="base" hangingPunct="1">
              <a:spcBef>
                <a:spcPct val="50000"/>
              </a:spcBef>
              <a:spcAft>
                <a:spcPct val="0"/>
              </a:spcAft>
              <a:buClr>
                <a:srgbClr val="FFFFFF"/>
              </a:buClr>
              <a:buSzPct val="90000"/>
              <a:buFont typeface="Wingdings" pitchFamily="2" charset="2"/>
              <a:buNone/>
            </a:pPr>
            <a:r>
              <a:rPr lang="sl-SI" altLang="sl-SI" sz="2800" b="1">
                <a:solidFill>
                  <a:srgbClr val="000000"/>
                </a:solidFill>
                <a:latin typeface="Times New Roman" pitchFamily="18" charset="0"/>
              </a:rPr>
              <a:t>   drugimi ljudmi</a:t>
            </a:r>
          </a:p>
        </p:txBody>
      </p:sp>
    </p:spTree>
    <p:extLst>
      <p:ext uri="{BB962C8B-B14F-4D97-AF65-F5344CB8AC3E}">
        <p14:creationId xmlns:p14="http://schemas.microsoft.com/office/powerpoint/2010/main" val="3549848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ctr" eaLnBrk="1" hangingPunct="1"/>
            <a:r>
              <a:rPr lang="sl-SI" altLang="sl-SI" sz="3400" b="1">
                <a:latin typeface="Times New Roman" pitchFamily="18" charset="0"/>
              </a:rPr>
              <a:t>LASTNOSTI IN SOSOBNOSTI VODIJ</a:t>
            </a:r>
            <a:endParaRPr lang="en-US" altLang="sl-SI" sz="3400" b="1">
              <a:latin typeface="Times New Roman" pitchFamily="18" charset="0"/>
            </a:endParaRPr>
          </a:p>
        </p:txBody>
      </p:sp>
      <p:sp>
        <p:nvSpPr>
          <p:cNvPr id="44035"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48133" name="Rectangle 5"/>
          <p:cNvSpPr>
            <a:spLocks noChangeArrowheads="1"/>
          </p:cNvSpPr>
          <p:nvPr/>
        </p:nvSpPr>
        <p:spPr bwMode="blackWhite">
          <a:xfrm>
            <a:off x="3124200" y="1676400"/>
            <a:ext cx="7010400" cy="22860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gn="just" fontAlgn="base">
              <a:spcBef>
                <a:spcPct val="0"/>
              </a:spcBef>
              <a:spcAft>
                <a:spcPct val="0"/>
              </a:spcAft>
              <a:defRPr/>
            </a:pPr>
            <a:r>
              <a:rPr kumimoji="1" lang="sl-SI" altLang="sl-SI" sz="2800">
                <a:solidFill>
                  <a:srgbClr val="000000"/>
                </a:solidFill>
                <a:latin typeface="Times New Roman" pitchFamily="18" charset="0"/>
              </a:rPr>
              <a:t>       </a:t>
            </a:r>
            <a:r>
              <a:rPr kumimoji="1" lang="sl-SI" altLang="sl-SI" sz="2800" b="1" u="sng">
                <a:solidFill>
                  <a:srgbClr val="000000"/>
                </a:solidFill>
                <a:latin typeface="Times New Roman" pitchFamily="18" charset="0"/>
                <a:cs typeface="Times New Roman" pitchFamily="18" charset="0"/>
              </a:rPr>
              <a:t>Inteligentnost in iznajdljivost,</a:t>
            </a:r>
            <a:r>
              <a:rPr kumimoji="1" lang="sl-SI" altLang="sl-SI" sz="2800">
                <a:solidFill>
                  <a:srgbClr val="000000"/>
                </a:solidFill>
                <a:latin typeface="Times New Roman" pitchFamily="18" charset="0"/>
                <a:cs typeface="Times New Roman" pitchFamily="18" charset="0"/>
              </a:rPr>
              <a:t> ki se pokaže posebej v obvladovanju novih situacij, reševanju problemov in iskanju najboljših rešitev.</a:t>
            </a:r>
            <a:endParaRPr kumimoji="1" lang="sl-SI" altLang="sl-SI" sz="2800">
              <a:solidFill>
                <a:srgbClr val="000000"/>
              </a:solidFill>
              <a:latin typeface="Times New Roman" pitchFamily="18" charset="0"/>
            </a:endParaRPr>
          </a:p>
          <a:p>
            <a:pPr algn="just" fontAlgn="base">
              <a:spcBef>
                <a:spcPct val="0"/>
              </a:spcBef>
              <a:spcAft>
                <a:spcPct val="0"/>
              </a:spcAft>
              <a:defRPr/>
            </a:pPr>
            <a:r>
              <a:rPr kumimoji="1" lang="sl-SI" altLang="sl-SI" sz="2800">
                <a:solidFill>
                  <a:srgbClr val="CCFFCC"/>
                </a:solidFill>
                <a:latin typeface="Times New Roman" pitchFamily="18" charset="0"/>
              </a:rPr>
              <a:t>   </a:t>
            </a:r>
            <a:endParaRPr kumimoji="1" lang="sl-SI" altLang="sl-SI" sz="2800">
              <a:solidFill>
                <a:srgbClr val="CCFFCC"/>
              </a:solidFill>
              <a:latin typeface="Comic Sans MS" pitchFamily="66" charset="0"/>
            </a:endParaRPr>
          </a:p>
        </p:txBody>
      </p:sp>
      <p:pic>
        <p:nvPicPr>
          <p:cNvPr id="44037" name="Picture 6" descr="pe0248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3962400"/>
            <a:ext cx="275113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1378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eaLnBrk="1" hangingPunct="1"/>
            <a:r>
              <a:rPr lang="sl-SI" altLang="sl-SI" sz="3400" b="1">
                <a:latin typeface="Times New Roman" pitchFamily="18" charset="0"/>
              </a:rPr>
              <a:t>LASTNOSTI IN SPOSOBNOSTI VODIJ</a:t>
            </a:r>
            <a:endParaRPr lang="en-US" altLang="sl-SI" sz="3400" b="1">
              <a:latin typeface="Times New Roman" pitchFamily="18" charset="0"/>
            </a:endParaRPr>
          </a:p>
        </p:txBody>
      </p:sp>
      <p:sp>
        <p:nvSpPr>
          <p:cNvPr id="45059"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49157" name="Rectangle 5"/>
          <p:cNvSpPr>
            <a:spLocks noChangeArrowheads="1"/>
          </p:cNvSpPr>
          <p:nvPr/>
        </p:nvSpPr>
        <p:spPr bwMode="blackWhite">
          <a:xfrm>
            <a:off x="2208213" y="1484313"/>
            <a:ext cx="7696200" cy="2209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kumimoji="1" lang="sl-SI" altLang="sl-SI" sz="2800">
                <a:solidFill>
                  <a:srgbClr val="000000"/>
                </a:solidFill>
                <a:latin typeface="Times New Roman" pitchFamily="18" charset="0"/>
              </a:rPr>
              <a:t> 2. </a:t>
            </a:r>
            <a:r>
              <a:rPr kumimoji="1" lang="sl-SI" altLang="sl-SI" sz="2800" b="1" u="sng">
                <a:solidFill>
                  <a:srgbClr val="000000"/>
                </a:solidFill>
                <a:latin typeface="Times New Roman" pitchFamily="18" charset="0"/>
                <a:cs typeface="Times New Roman" pitchFamily="18" charset="0"/>
              </a:rPr>
              <a:t>Preudarnost in sposobnost samoobvladovnaja</a:t>
            </a:r>
            <a:r>
              <a:rPr kumimoji="1" lang="sl-SI" altLang="sl-SI" sz="2800">
                <a:solidFill>
                  <a:srgbClr val="000000"/>
                </a:solidFill>
                <a:latin typeface="Times New Roman" pitchFamily="18" charset="0"/>
                <a:cs typeface="Times New Roman" pitchFamily="18" charset="0"/>
              </a:rPr>
              <a:t> omogoča mirno organiziranje in vodenje dela, brez zaletavosti in izgubljanja živcev</a:t>
            </a:r>
          </a:p>
        </p:txBody>
      </p:sp>
      <p:pic>
        <p:nvPicPr>
          <p:cNvPr id="45061" name="Picture 6" descr="ampro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4191000"/>
            <a:ext cx="2541588" cy="249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03312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ctr" eaLnBrk="1" hangingPunct="1"/>
            <a:r>
              <a:rPr lang="sl-SI" altLang="sl-SI" sz="3400" b="1">
                <a:latin typeface="Times New Roman" pitchFamily="18" charset="0"/>
              </a:rPr>
              <a:t>LASTNOSTI IN SPOSOBNOSTI VODIJ</a:t>
            </a:r>
            <a:endParaRPr lang="en-US" altLang="sl-SI" sz="3400" b="1">
              <a:latin typeface="Times New Roman" pitchFamily="18" charset="0"/>
            </a:endParaRPr>
          </a:p>
        </p:txBody>
      </p:sp>
      <p:sp>
        <p:nvSpPr>
          <p:cNvPr id="46083"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50181" name="Rectangle 5"/>
          <p:cNvSpPr>
            <a:spLocks noChangeArrowheads="1"/>
          </p:cNvSpPr>
          <p:nvPr/>
        </p:nvSpPr>
        <p:spPr bwMode="blackWhite">
          <a:xfrm>
            <a:off x="2135188" y="1628775"/>
            <a:ext cx="7696200" cy="17526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gn="just" fontAlgn="base">
              <a:spcBef>
                <a:spcPct val="0"/>
              </a:spcBef>
              <a:spcAft>
                <a:spcPct val="0"/>
              </a:spcAft>
              <a:defRPr/>
            </a:pPr>
            <a:r>
              <a:rPr kumimoji="1" lang="sl-SI" altLang="sl-SI" sz="2800">
                <a:solidFill>
                  <a:srgbClr val="000000"/>
                </a:solidFill>
                <a:latin typeface="Times New Roman" pitchFamily="18" charset="0"/>
              </a:rPr>
              <a:t>    3. </a:t>
            </a:r>
            <a:r>
              <a:rPr kumimoji="1" lang="sl-SI" altLang="sl-SI" sz="2800" b="1" u="sng">
                <a:solidFill>
                  <a:srgbClr val="000000"/>
                </a:solidFill>
                <a:latin typeface="Times New Roman" pitchFamily="18" charset="0"/>
                <a:cs typeface="Times New Roman" pitchFamily="18" charset="0"/>
              </a:rPr>
              <a:t>Organizacijske sposobnosti</a:t>
            </a:r>
            <a:r>
              <a:rPr kumimoji="1" lang="sl-SI" altLang="sl-SI" sz="2800">
                <a:solidFill>
                  <a:srgbClr val="000000"/>
                </a:solidFill>
                <a:latin typeface="Times New Roman" pitchFamily="18" charset="0"/>
                <a:cs typeface="Times New Roman" pitchFamily="18" charset="0"/>
              </a:rPr>
              <a:t> omogočajo učinkovito porazdelitev, usmerjanje in vodnje dela</a:t>
            </a:r>
          </a:p>
          <a:p>
            <a:pPr fontAlgn="base">
              <a:spcBef>
                <a:spcPct val="0"/>
              </a:spcBef>
              <a:spcAft>
                <a:spcPct val="0"/>
              </a:spcAft>
              <a:defRPr/>
            </a:pPr>
            <a:endParaRPr kumimoji="1" lang="sl-SI" altLang="sl-SI" sz="2800">
              <a:solidFill>
                <a:srgbClr val="000000"/>
              </a:solidFill>
              <a:latin typeface="Times New Roman" pitchFamily="18" charset="0"/>
            </a:endParaRPr>
          </a:p>
        </p:txBody>
      </p:sp>
      <p:pic>
        <p:nvPicPr>
          <p:cNvPr id="46085" name="Picture 6" descr="bd0666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3657601"/>
            <a:ext cx="3411538"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95729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ctr" eaLnBrk="1" hangingPunct="1"/>
            <a:r>
              <a:rPr lang="sl-SI" altLang="sl-SI" sz="3400" b="1">
                <a:latin typeface="Times New Roman" pitchFamily="18" charset="0"/>
              </a:rPr>
              <a:t>LASTNOSTI IN SPOSOBNOSTI VODIJ</a:t>
            </a:r>
            <a:endParaRPr lang="en-US" altLang="sl-SI" sz="3400" b="1">
              <a:latin typeface="Times New Roman" pitchFamily="18" charset="0"/>
            </a:endParaRPr>
          </a:p>
        </p:txBody>
      </p:sp>
      <p:sp>
        <p:nvSpPr>
          <p:cNvPr id="51205" name="Rectangle 5"/>
          <p:cNvSpPr>
            <a:spLocks noChangeArrowheads="1"/>
          </p:cNvSpPr>
          <p:nvPr/>
        </p:nvSpPr>
        <p:spPr bwMode="blackWhite">
          <a:xfrm>
            <a:off x="2135188" y="1557338"/>
            <a:ext cx="7543800" cy="2209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fontAlgn="base">
              <a:spcBef>
                <a:spcPct val="0"/>
              </a:spcBef>
              <a:spcAft>
                <a:spcPct val="0"/>
              </a:spcAft>
              <a:defRPr/>
            </a:pPr>
            <a:r>
              <a:rPr kumimoji="1" lang="sl-SI" altLang="sl-SI" sz="2800">
                <a:solidFill>
                  <a:srgbClr val="000000"/>
                </a:solidFill>
                <a:latin typeface="Times New Roman" pitchFamily="18" charset="0"/>
              </a:rPr>
              <a:t>   4. </a:t>
            </a:r>
            <a:r>
              <a:rPr kumimoji="1" lang="sl-SI" altLang="sl-SI" sz="2800" b="1" u="sng">
                <a:solidFill>
                  <a:srgbClr val="000000"/>
                </a:solidFill>
                <a:latin typeface="Times New Roman" pitchFamily="18" charset="0"/>
                <a:cs typeface="Times New Roman" pitchFamily="18" charset="0"/>
              </a:rPr>
              <a:t>Strokovnost, izkušenost in delavnost</a:t>
            </a:r>
            <a:r>
              <a:rPr kumimoji="1" lang="sl-SI" altLang="sl-SI" sz="2800">
                <a:solidFill>
                  <a:srgbClr val="000000"/>
                </a:solidFill>
                <a:latin typeface="Times New Roman" pitchFamily="18" charset="0"/>
                <a:cs typeface="Times New Roman" pitchFamily="18" charset="0"/>
              </a:rPr>
              <a:t> – poznavanje dela omogoča svetovanje in pomoč sodelavcem. Hkrati jim je vzgled. Na teh lastnostih gradi svojo avtoriteto</a:t>
            </a:r>
            <a:r>
              <a:rPr kumimoji="1" lang="en-GB" altLang="sl-SI" sz="2800">
                <a:solidFill>
                  <a:srgbClr val="CCFFCC"/>
                </a:solidFill>
                <a:latin typeface="Comic Sans MS" pitchFamily="66" charset="0"/>
              </a:rPr>
              <a:t> </a:t>
            </a:r>
            <a:endParaRPr kumimoji="1" lang="sl-SI" altLang="sl-SI" sz="2800">
              <a:solidFill>
                <a:srgbClr val="CCFFCC"/>
              </a:solidFill>
              <a:latin typeface="Comic Sans MS" pitchFamily="66" charset="0"/>
            </a:endParaRPr>
          </a:p>
        </p:txBody>
      </p:sp>
      <p:pic>
        <p:nvPicPr>
          <p:cNvPr id="47108" name="Picture 6" descr="bd07153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1926" y="3886201"/>
            <a:ext cx="2551113"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16940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617788" y="228600"/>
            <a:ext cx="7116762" cy="914400"/>
          </a:xfrm>
        </p:spPr>
        <p:txBody>
          <a:bodyPr/>
          <a:lstStyle/>
          <a:p>
            <a:pPr algn="ctr" eaLnBrk="1" hangingPunct="1"/>
            <a:r>
              <a:rPr lang="sl-SI" altLang="sl-SI" sz="3400" b="1">
                <a:latin typeface="Times New Roman" pitchFamily="18" charset="0"/>
              </a:rPr>
              <a:t>LASTNOSTI VODIJ</a:t>
            </a:r>
            <a:endParaRPr lang="en-US" altLang="sl-SI" sz="3400" b="1">
              <a:latin typeface="Times New Roman" pitchFamily="18" charset="0"/>
            </a:endParaRPr>
          </a:p>
        </p:txBody>
      </p:sp>
      <p:sp>
        <p:nvSpPr>
          <p:cNvPr id="48131"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48132" name="Rectangle 5"/>
          <p:cNvSpPr>
            <a:spLocks noChangeArrowheads="1"/>
          </p:cNvSpPr>
          <p:nvPr/>
        </p:nvSpPr>
        <p:spPr bwMode="auto">
          <a:xfrm>
            <a:off x="2063750" y="1484313"/>
            <a:ext cx="7543800" cy="308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entury" pitchFamily="18" charset="0"/>
              </a:defRPr>
            </a:lvl1pPr>
            <a:lvl2pPr marL="742950" indent="-285750" eaLnBrk="0" hangingPunct="0">
              <a:defRPr>
                <a:solidFill>
                  <a:schemeClr val="tx1"/>
                </a:solidFill>
                <a:latin typeface="Century" pitchFamily="18" charset="0"/>
              </a:defRPr>
            </a:lvl2pPr>
            <a:lvl3pPr marL="1143000" indent="-228600" eaLnBrk="0" hangingPunct="0">
              <a:defRPr>
                <a:solidFill>
                  <a:schemeClr val="tx1"/>
                </a:solidFill>
                <a:latin typeface="Century" pitchFamily="18" charset="0"/>
              </a:defRPr>
            </a:lvl3pPr>
            <a:lvl4pPr marL="1600200" indent="-228600" eaLnBrk="0" hangingPunct="0">
              <a:defRPr>
                <a:solidFill>
                  <a:schemeClr val="tx1"/>
                </a:solidFill>
                <a:latin typeface="Century" pitchFamily="18" charset="0"/>
              </a:defRPr>
            </a:lvl4pPr>
            <a:lvl5pPr marL="2057400" indent="-228600" eaLnBrk="0" hangingPunct="0">
              <a:defRPr>
                <a:solidFill>
                  <a:schemeClr val="tx1"/>
                </a:solidFill>
                <a:latin typeface="Century" pitchFamily="18" charset="0"/>
              </a:defRPr>
            </a:lvl5pPr>
            <a:lvl6pPr marL="2514600" indent="-228600" eaLnBrk="0" fontAlgn="base" hangingPunct="0">
              <a:spcBef>
                <a:spcPct val="0"/>
              </a:spcBef>
              <a:spcAft>
                <a:spcPct val="0"/>
              </a:spcAft>
              <a:defRPr>
                <a:solidFill>
                  <a:schemeClr val="tx1"/>
                </a:solidFill>
                <a:latin typeface="Century" pitchFamily="18" charset="0"/>
              </a:defRPr>
            </a:lvl6pPr>
            <a:lvl7pPr marL="2971800" indent="-228600" eaLnBrk="0" fontAlgn="base" hangingPunct="0">
              <a:spcBef>
                <a:spcPct val="0"/>
              </a:spcBef>
              <a:spcAft>
                <a:spcPct val="0"/>
              </a:spcAft>
              <a:defRPr>
                <a:solidFill>
                  <a:schemeClr val="tx1"/>
                </a:solidFill>
                <a:latin typeface="Century" pitchFamily="18" charset="0"/>
              </a:defRPr>
            </a:lvl7pPr>
            <a:lvl8pPr marL="3429000" indent="-228600" eaLnBrk="0" fontAlgn="base" hangingPunct="0">
              <a:spcBef>
                <a:spcPct val="0"/>
              </a:spcBef>
              <a:spcAft>
                <a:spcPct val="0"/>
              </a:spcAft>
              <a:defRPr>
                <a:solidFill>
                  <a:schemeClr val="tx1"/>
                </a:solidFill>
                <a:latin typeface="Century" pitchFamily="18" charset="0"/>
              </a:defRPr>
            </a:lvl8pPr>
            <a:lvl9pPr marL="3886200" indent="-228600" eaLnBrk="0" fontAlgn="base" hangingPunct="0">
              <a:spcBef>
                <a:spcPct val="0"/>
              </a:spcBef>
              <a:spcAft>
                <a:spcPct val="0"/>
              </a:spcAft>
              <a:defRPr>
                <a:solidFill>
                  <a:schemeClr val="tx1"/>
                </a:solidFill>
                <a:latin typeface="Century" pitchFamily="18" charset="0"/>
              </a:defRPr>
            </a:lvl9pPr>
          </a:lstStyle>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pravičen, pošten, nepristranski</a:t>
            </a:r>
          </a:p>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demokratičen</a:t>
            </a:r>
          </a:p>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odkrit in komunikativen</a:t>
            </a:r>
          </a:p>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se postaviti ta svoje delavce in jih braniti</a:t>
            </a:r>
          </a:p>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prijazen, veder, optimističen, smisel za humor</a:t>
            </a:r>
          </a:p>
        </p:txBody>
      </p:sp>
    </p:spTree>
    <p:extLst>
      <p:ext uri="{BB962C8B-B14F-4D97-AF65-F5344CB8AC3E}">
        <p14:creationId xmlns:p14="http://schemas.microsoft.com/office/powerpoint/2010/main" val="37422988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ctr" eaLnBrk="1" hangingPunct="1"/>
            <a:r>
              <a:rPr lang="sl-SI" altLang="sl-SI" sz="3400" b="1">
                <a:latin typeface="Times New Roman" pitchFamily="18" charset="0"/>
              </a:rPr>
              <a:t>USPEŠEN VODJA</a:t>
            </a:r>
            <a:endParaRPr lang="en-US" altLang="sl-SI" sz="3400" b="1">
              <a:latin typeface="Times New Roman" pitchFamily="18" charset="0"/>
            </a:endParaRPr>
          </a:p>
        </p:txBody>
      </p:sp>
      <p:sp>
        <p:nvSpPr>
          <p:cNvPr id="49155"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49156" name="Rectangle 5"/>
          <p:cNvSpPr>
            <a:spLocks noChangeArrowheads="1"/>
          </p:cNvSpPr>
          <p:nvPr/>
        </p:nvSpPr>
        <p:spPr bwMode="auto">
          <a:xfrm>
            <a:off x="2895600" y="1676401"/>
            <a:ext cx="7543800" cy="30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entury" pitchFamily="18" charset="0"/>
              </a:defRPr>
            </a:lvl1pPr>
            <a:lvl2pPr marL="742950" indent="-285750" eaLnBrk="0" hangingPunct="0">
              <a:defRPr>
                <a:solidFill>
                  <a:schemeClr val="tx1"/>
                </a:solidFill>
                <a:latin typeface="Century" pitchFamily="18" charset="0"/>
              </a:defRPr>
            </a:lvl2pPr>
            <a:lvl3pPr marL="1143000" indent="-228600" eaLnBrk="0" hangingPunct="0">
              <a:defRPr>
                <a:solidFill>
                  <a:schemeClr val="tx1"/>
                </a:solidFill>
                <a:latin typeface="Century" pitchFamily="18" charset="0"/>
              </a:defRPr>
            </a:lvl3pPr>
            <a:lvl4pPr marL="1600200" indent="-228600" eaLnBrk="0" hangingPunct="0">
              <a:defRPr>
                <a:solidFill>
                  <a:schemeClr val="tx1"/>
                </a:solidFill>
                <a:latin typeface="Century" pitchFamily="18" charset="0"/>
              </a:defRPr>
            </a:lvl4pPr>
            <a:lvl5pPr marL="2057400" indent="-228600" eaLnBrk="0" hangingPunct="0">
              <a:defRPr>
                <a:solidFill>
                  <a:schemeClr val="tx1"/>
                </a:solidFill>
                <a:latin typeface="Century" pitchFamily="18" charset="0"/>
              </a:defRPr>
            </a:lvl5pPr>
            <a:lvl6pPr marL="2514600" indent="-228600" eaLnBrk="0" fontAlgn="base" hangingPunct="0">
              <a:spcBef>
                <a:spcPct val="0"/>
              </a:spcBef>
              <a:spcAft>
                <a:spcPct val="0"/>
              </a:spcAft>
              <a:defRPr>
                <a:solidFill>
                  <a:schemeClr val="tx1"/>
                </a:solidFill>
                <a:latin typeface="Century" pitchFamily="18" charset="0"/>
              </a:defRPr>
            </a:lvl6pPr>
            <a:lvl7pPr marL="2971800" indent="-228600" eaLnBrk="0" fontAlgn="base" hangingPunct="0">
              <a:spcBef>
                <a:spcPct val="0"/>
              </a:spcBef>
              <a:spcAft>
                <a:spcPct val="0"/>
              </a:spcAft>
              <a:defRPr>
                <a:solidFill>
                  <a:schemeClr val="tx1"/>
                </a:solidFill>
                <a:latin typeface="Century" pitchFamily="18" charset="0"/>
              </a:defRPr>
            </a:lvl7pPr>
            <a:lvl8pPr marL="3429000" indent="-228600" eaLnBrk="0" fontAlgn="base" hangingPunct="0">
              <a:spcBef>
                <a:spcPct val="0"/>
              </a:spcBef>
              <a:spcAft>
                <a:spcPct val="0"/>
              </a:spcAft>
              <a:defRPr>
                <a:solidFill>
                  <a:schemeClr val="tx1"/>
                </a:solidFill>
                <a:latin typeface="Century" pitchFamily="18" charset="0"/>
              </a:defRPr>
            </a:lvl8pPr>
            <a:lvl9pPr marL="3886200" indent="-228600" eaLnBrk="0" fontAlgn="base" hangingPunct="0">
              <a:spcBef>
                <a:spcPct val="0"/>
              </a:spcBef>
              <a:spcAft>
                <a:spcPct val="0"/>
              </a:spcAft>
              <a:defRPr>
                <a:solidFill>
                  <a:schemeClr val="tx1"/>
                </a:solidFill>
                <a:latin typeface="Century" pitchFamily="18" charset="0"/>
              </a:defRPr>
            </a:lvl9pPr>
          </a:lstStyle>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uspešen je način,ki je prilagojen </a:t>
            </a:r>
          </a:p>
          <a:p>
            <a:pPr eaLnBrk="1" fontAlgn="base" hangingPunct="1">
              <a:spcBef>
                <a:spcPct val="50000"/>
              </a:spcBef>
              <a:spcAft>
                <a:spcPct val="0"/>
              </a:spcAft>
              <a:buClr>
                <a:srgbClr val="FFFFFF"/>
              </a:buClr>
              <a:buSzPct val="90000"/>
              <a:buFont typeface="Wingdings" pitchFamily="2" charset="2"/>
              <a:buNone/>
            </a:pPr>
            <a:r>
              <a:rPr lang="sl-SI" altLang="sl-SI" sz="2800" b="1">
                <a:solidFill>
                  <a:srgbClr val="000000"/>
                </a:solidFill>
                <a:latin typeface="Times New Roman" pitchFamily="18" charset="0"/>
              </a:rPr>
              <a:t>   njegovim lastnostim</a:t>
            </a:r>
          </a:p>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ne posenmati uspešnih vodij – pridobite </a:t>
            </a:r>
          </a:p>
          <a:p>
            <a:pPr eaLnBrk="1" fontAlgn="base" hangingPunct="1">
              <a:spcBef>
                <a:spcPct val="50000"/>
              </a:spcBef>
              <a:spcAft>
                <a:spcPct val="0"/>
              </a:spcAft>
              <a:buClr>
                <a:srgbClr val="FFFFFF"/>
              </a:buClr>
              <a:buSzPct val="90000"/>
              <a:buFont typeface="Wingdings" pitchFamily="2" charset="2"/>
              <a:buNone/>
            </a:pPr>
            <a:r>
              <a:rPr lang="sl-SI" altLang="sl-SI" sz="2800" b="1">
                <a:solidFill>
                  <a:srgbClr val="000000"/>
                </a:solidFill>
                <a:latin typeface="Times New Roman" pitchFamily="18" charset="0"/>
              </a:rPr>
              <a:t>   si svojstil</a:t>
            </a:r>
          </a:p>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Različnost je bogastvo!</a:t>
            </a:r>
          </a:p>
        </p:txBody>
      </p:sp>
    </p:spTree>
    <p:extLst>
      <p:ext uri="{BB962C8B-B14F-4D97-AF65-F5344CB8AC3E}">
        <p14:creationId xmlns:p14="http://schemas.microsoft.com/office/powerpoint/2010/main" val="10653613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719264" y="228601"/>
            <a:ext cx="8015287" cy="409575"/>
          </a:xfrm>
        </p:spPr>
        <p:txBody>
          <a:bodyPr>
            <a:normAutofit fontScale="90000"/>
          </a:bodyPr>
          <a:lstStyle/>
          <a:p>
            <a:pPr algn="ctr" eaLnBrk="1" hangingPunct="1"/>
            <a:r>
              <a:rPr lang="sl-SI" altLang="sl-SI" sz="3400" b="1">
                <a:latin typeface="Times New Roman" pitchFamily="18" charset="0"/>
              </a:rPr>
              <a:t>USPEŠEN VODJA</a:t>
            </a:r>
            <a:endParaRPr lang="en-US" altLang="sl-SI" sz="3400" b="1">
              <a:latin typeface="Times New Roman" pitchFamily="18" charset="0"/>
            </a:endParaRPr>
          </a:p>
        </p:txBody>
      </p:sp>
      <p:sp>
        <p:nvSpPr>
          <p:cNvPr id="50179"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54276" name="Rectangle 4"/>
          <p:cNvSpPr>
            <a:spLocks noChangeArrowheads="1"/>
          </p:cNvSpPr>
          <p:nvPr/>
        </p:nvSpPr>
        <p:spPr bwMode="blackWhite">
          <a:xfrm>
            <a:off x="1828800" y="990600"/>
            <a:ext cx="8839200" cy="57150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eaLnBrk="0" hangingPunct="0">
              <a:defRPr>
                <a:solidFill>
                  <a:schemeClr val="tx1"/>
                </a:solidFill>
                <a:latin typeface="Century" pitchFamily="18" charset="0"/>
              </a:defRPr>
            </a:lvl1pPr>
            <a:lvl2pPr marL="914400" indent="-457200" eaLnBrk="0" hangingPunct="0">
              <a:defRPr>
                <a:solidFill>
                  <a:schemeClr val="tx1"/>
                </a:solidFill>
                <a:latin typeface="Century" pitchFamily="18" charset="0"/>
              </a:defRPr>
            </a:lvl2pPr>
            <a:lvl3pPr marL="1371600" indent="-457200" eaLnBrk="0" hangingPunct="0">
              <a:defRPr>
                <a:solidFill>
                  <a:schemeClr val="tx1"/>
                </a:solidFill>
                <a:latin typeface="Century" pitchFamily="18" charset="0"/>
              </a:defRPr>
            </a:lvl3pPr>
            <a:lvl4pPr marL="1828800" indent="-457200" eaLnBrk="0" hangingPunct="0">
              <a:defRPr>
                <a:solidFill>
                  <a:schemeClr val="tx1"/>
                </a:solidFill>
                <a:latin typeface="Century" pitchFamily="18" charset="0"/>
              </a:defRPr>
            </a:lvl4pPr>
            <a:lvl5pPr marL="2286000" indent="-457200" eaLnBrk="0" hangingPunct="0">
              <a:defRPr>
                <a:solidFill>
                  <a:schemeClr val="tx1"/>
                </a:solidFill>
                <a:latin typeface="Century" pitchFamily="18" charset="0"/>
              </a:defRPr>
            </a:lvl5pPr>
            <a:lvl6pPr marL="2743200" indent="-457200" eaLnBrk="0" fontAlgn="base" hangingPunct="0">
              <a:spcBef>
                <a:spcPct val="0"/>
              </a:spcBef>
              <a:spcAft>
                <a:spcPct val="0"/>
              </a:spcAft>
              <a:defRPr>
                <a:solidFill>
                  <a:schemeClr val="tx1"/>
                </a:solidFill>
                <a:latin typeface="Century" pitchFamily="18" charset="0"/>
              </a:defRPr>
            </a:lvl6pPr>
            <a:lvl7pPr marL="3200400" indent="-457200" eaLnBrk="0" fontAlgn="base" hangingPunct="0">
              <a:spcBef>
                <a:spcPct val="0"/>
              </a:spcBef>
              <a:spcAft>
                <a:spcPct val="0"/>
              </a:spcAft>
              <a:defRPr>
                <a:solidFill>
                  <a:schemeClr val="tx1"/>
                </a:solidFill>
                <a:latin typeface="Century" pitchFamily="18" charset="0"/>
              </a:defRPr>
            </a:lvl7pPr>
            <a:lvl8pPr marL="3657600" indent="-457200" eaLnBrk="0" fontAlgn="base" hangingPunct="0">
              <a:spcBef>
                <a:spcPct val="0"/>
              </a:spcBef>
              <a:spcAft>
                <a:spcPct val="0"/>
              </a:spcAft>
              <a:defRPr>
                <a:solidFill>
                  <a:schemeClr val="tx1"/>
                </a:solidFill>
                <a:latin typeface="Century" pitchFamily="18" charset="0"/>
              </a:defRPr>
            </a:lvl8pPr>
            <a:lvl9pPr marL="4114800" indent="-457200" eaLnBrk="0" fontAlgn="base" hangingPunct="0">
              <a:spcBef>
                <a:spcPct val="0"/>
              </a:spcBef>
              <a:spcAft>
                <a:spcPct val="0"/>
              </a:spcAft>
              <a:defRPr>
                <a:solidFill>
                  <a:schemeClr val="tx1"/>
                </a:solidFill>
                <a:latin typeface="Century" pitchFamily="18" charset="0"/>
              </a:defRPr>
            </a:lvl9pPr>
          </a:lstStyle>
          <a:p>
            <a:pPr algn="just" eaLnBrk="1" fontAlgn="base" hangingPunct="1">
              <a:spcBef>
                <a:spcPct val="0"/>
              </a:spcBef>
              <a:spcAft>
                <a:spcPct val="0"/>
              </a:spcAft>
            </a:pPr>
            <a:r>
              <a:rPr kumimoji="1" lang="sl-SI" altLang="sl-SI" sz="2800">
                <a:solidFill>
                  <a:srgbClr val="CCFFCC"/>
                </a:solidFill>
                <a:latin typeface="Wingdings" pitchFamily="2" charset="2"/>
                <a:cs typeface="Times New Roman" pitchFamily="18" charset="0"/>
              </a:rPr>
              <a:t>Ø</a:t>
            </a:r>
            <a:r>
              <a:rPr kumimoji="1" lang="sl-SI" altLang="sl-SI" sz="2800">
                <a:solidFill>
                  <a:srgbClr val="CCFFCC"/>
                </a:solidFill>
                <a:latin typeface="Times New Roman" pitchFamily="18" charset="0"/>
                <a:cs typeface="Times New Roman" pitchFamily="18" charset="0"/>
              </a:rPr>
              <a:t>       </a:t>
            </a:r>
            <a:r>
              <a:rPr kumimoji="1" lang="sl-SI" altLang="sl-SI" sz="2800">
                <a:solidFill>
                  <a:srgbClr val="000000"/>
                </a:solidFill>
                <a:latin typeface="Times New Roman" pitchFamily="18" charset="0"/>
                <a:cs typeface="Times New Roman" pitchFamily="18" charset="0"/>
              </a:rPr>
              <a:t>Komunikativnost</a:t>
            </a:r>
          </a:p>
          <a:p>
            <a:pPr algn="just" eaLnBrk="1" fontAlgn="base" hangingPunct="1">
              <a:spcBef>
                <a:spcPct val="0"/>
              </a:spcBef>
              <a:spcAft>
                <a:spcPct val="0"/>
              </a:spcAft>
            </a:pPr>
            <a:r>
              <a:rPr kumimoji="1" lang="sl-SI" altLang="sl-SI" sz="2800">
                <a:solidFill>
                  <a:srgbClr val="000000"/>
                </a:solidFill>
                <a:latin typeface="Times New Roman" pitchFamily="18" charset="0"/>
                <a:cs typeface="Times New Roman" pitchFamily="18" charset="0"/>
              </a:rPr>
              <a:t>Ø       Socialno smelost</a:t>
            </a:r>
          </a:p>
          <a:p>
            <a:pPr algn="just" eaLnBrk="1" fontAlgn="base" hangingPunct="1">
              <a:spcBef>
                <a:spcPct val="0"/>
              </a:spcBef>
              <a:spcAft>
                <a:spcPct val="0"/>
              </a:spcAft>
            </a:pPr>
            <a:r>
              <a:rPr kumimoji="1" lang="sl-SI" altLang="sl-SI" sz="2800">
                <a:solidFill>
                  <a:srgbClr val="000000"/>
                </a:solidFill>
                <a:latin typeface="Times New Roman" pitchFamily="18" charset="0"/>
                <a:cs typeface="Times New Roman" pitchFamily="18" charset="0"/>
              </a:rPr>
              <a:t>Ø       Čustveno stabilnost</a:t>
            </a:r>
          </a:p>
          <a:p>
            <a:pPr algn="just" eaLnBrk="1" fontAlgn="base" hangingPunct="1">
              <a:spcBef>
                <a:spcPct val="0"/>
              </a:spcBef>
              <a:spcAft>
                <a:spcPct val="0"/>
              </a:spcAft>
            </a:pPr>
            <a:r>
              <a:rPr kumimoji="1" lang="sl-SI" altLang="sl-SI" sz="2800">
                <a:solidFill>
                  <a:srgbClr val="000000"/>
                </a:solidFill>
                <a:latin typeface="Times New Roman" pitchFamily="18" charset="0"/>
                <a:cs typeface="Times New Roman" pitchFamily="18" charset="0"/>
              </a:rPr>
              <a:t>Ø       Besedne sposobnosti</a:t>
            </a:r>
          </a:p>
          <a:p>
            <a:pPr algn="just" eaLnBrk="1" fontAlgn="base" hangingPunct="1">
              <a:spcBef>
                <a:spcPct val="0"/>
              </a:spcBef>
              <a:spcAft>
                <a:spcPct val="0"/>
              </a:spcAft>
            </a:pPr>
            <a:r>
              <a:rPr kumimoji="1" lang="sl-SI" altLang="sl-SI" sz="2800">
                <a:solidFill>
                  <a:srgbClr val="000000"/>
                </a:solidFill>
                <a:latin typeface="Times New Roman" pitchFamily="18" charset="0"/>
                <a:cs typeface="Times New Roman" pitchFamily="18" charset="0"/>
              </a:rPr>
              <a:t>Ø </a:t>
            </a:r>
            <a:r>
              <a:rPr kumimoji="1" lang="sl-SI" altLang="sl-SI" sz="2800">
                <a:solidFill>
                  <a:srgbClr val="000000"/>
                </a:solidFill>
                <a:latin typeface="Times New Roman" pitchFamily="18" charset="0"/>
              </a:rPr>
              <a:t>     </a:t>
            </a:r>
            <a:r>
              <a:rPr kumimoji="1" lang="sl-SI" altLang="sl-SI" sz="2800">
                <a:solidFill>
                  <a:srgbClr val="000000"/>
                </a:solidFill>
                <a:latin typeface="Times New Roman" pitchFamily="18" charset="0"/>
                <a:cs typeface="Times New Roman" pitchFamily="18" charset="0"/>
              </a:rPr>
              <a:t>Sposobnost reševanja kompleksnih </a:t>
            </a:r>
            <a:r>
              <a:rPr kumimoji="1" lang="sl-SI" altLang="sl-SI" sz="2800">
                <a:solidFill>
                  <a:srgbClr val="000000"/>
                </a:solidFill>
                <a:latin typeface="Times New Roman" pitchFamily="18" charset="0"/>
              </a:rPr>
              <a:t> </a:t>
            </a:r>
            <a:r>
              <a:rPr kumimoji="1" lang="sl-SI" altLang="sl-SI" sz="2800">
                <a:solidFill>
                  <a:srgbClr val="000000"/>
                </a:solidFill>
                <a:latin typeface="Times New Roman" pitchFamily="18" charset="0"/>
                <a:cs typeface="Times New Roman" pitchFamily="18" charset="0"/>
              </a:rPr>
              <a:t>problemov</a:t>
            </a:r>
          </a:p>
          <a:p>
            <a:pPr algn="just" eaLnBrk="1" fontAlgn="base" hangingPunct="1">
              <a:spcBef>
                <a:spcPct val="0"/>
              </a:spcBef>
              <a:spcAft>
                <a:spcPct val="0"/>
              </a:spcAft>
            </a:pPr>
            <a:r>
              <a:rPr kumimoji="1" lang="sl-SI" altLang="sl-SI" sz="2800">
                <a:solidFill>
                  <a:srgbClr val="000000"/>
                </a:solidFill>
                <a:latin typeface="Times New Roman" pitchFamily="18" charset="0"/>
                <a:cs typeface="Times New Roman" pitchFamily="18" charset="0"/>
              </a:rPr>
              <a:t>Ø       Logično mišljenje</a:t>
            </a:r>
          </a:p>
          <a:p>
            <a:pPr algn="just" eaLnBrk="1" fontAlgn="base" hangingPunct="1">
              <a:spcBef>
                <a:spcPct val="0"/>
              </a:spcBef>
              <a:spcAft>
                <a:spcPct val="0"/>
              </a:spcAft>
            </a:pPr>
            <a:r>
              <a:rPr kumimoji="1" lang="sl-SI" altLang="sl-SI" sz="2800">
                <a:solidFill>
                  <a:srgbClr val="000000"/>
                </a:solidFill>
                <a:latin typeface="Times New Roman" pitchFamily="18" charset="0"/>
                <a:cs typeface="Times New Roman" pitchFamily="18" charset="0"/>
              </a:rPr>
              <a:t>Ø       Vpogled v svoj miselni proces</a:t>
            </a:r>
          </a:p>
          <a:p>
            <a:pPr algn="just" eaLnBrk="1" fontAlgn="base" hangingPunct="1">
              <a:spcBef>
                <a:spcPct val="0"/>
              </a:spcBef>
              <a:spcAft>
                <a:spcPct val="0"/>
              </a:spcAft>
            </a:pPr>
            <a:r>
              <a:rPr kumimoji="1" lang="sl-SI" altLang="sl-SI" sz="2800">
                <a:solidFill>
                  <a:srgbClr val="000000"/>
                </a:solidFill>
                <a:latin typeface="Times New Roman" pitchFamily="18" charset="0"/>
                <a:cs typeface="Times New Roman" pitchFamily="18" charset="0"/>
              </a:rPr>
              <a:t>Ø       Intuicijo</a:t>
            </a:r>
          </a:p>
          <a:p>
            <a:pPr algn="just" eaLnBrk="1" fontAlgn="base" hangingPunct="1">
              <a:spcBef>
                <a:spcPct val="0"/>
              </a:spcBef>
              <a:spcAft>
                <a:spcPct val="0"/>
              </a:spcAft>
            </a:pPr>
            <a:r>
              <a:rPr kumimoji="1" lang="sl-SI" altLang="sl-SI" sz="2800">
                <a:solidFill>
                  <a:srgbClr val="000000"/>
                </a:solidFill>
                <a:latin typeface="Times New Roman" pitchFamily="18" charset="0"/>
                <a:cs typeface="Times New Roman" pitchFamily="18" charset="0"/>
              </a:rPr>
              <a:t>Ø       Duhovitost</a:t>
            </a:r>
          </a:p>
          <a:p>
            <a:pPr algn="just" eaLnBrk="1" fontAlgn="base" hangingPunct="1">
              <a:spcBef>
                <a:spcPct val="0"/>
              </a:spcBef>
              <a:spcAft>
                <a:spcPct val="0"/>
              </a:spcAft>
            </a:pPr>
            <a:r>
              <a:rPr kumimoji="1" lang="sl-SI" altLang="sl-SI" sz="2800">
                <a:solidFill>
                  <a:srgbClr val="000000"/>
                </a:solidFill>
                <a:latin typeface="Times New Roman" pitchFamily="18" charset="0"/>
                <a:cs typeface="Times New Roman" pitchFamily="18" charset="0"/>
              </a:rPr>
              <a:t>Ø       Obvladovanje zunanje podobe</a:t>
            </a:r>
          </a:p>
          <a:p>
            <a:pPr algn="just" eaLnBrk="1" fontAlgn="base" hangingPunct="1">
              <a:spcBef>
                <a:spcPct val="0"/>
              </a:spcBef>
              <a:spcAft>
                <a:spcPct val="0"/>
              </a:spcAft>
            </a:pPr>
            <a:r>
              <a:rPr kumimoji="1" lang="sl-SI" altLang="sl-SI" sz="2800">
                <a:solidFill>
                  <a:srgbClr val="000000"/>
                </a:solidFill>
                <a:latin typeface="Times New Roman" pitchFamily="18" charset="0"/>
                <a:cs typeface="Times New Roman" pitchFamily="18" charset="0"/>
              </a:rPr>
              <a:t>Ø       Čut za realnost</a:t>
            </a:r>
          </a:p>
          <a:p>
            <a:pPr algn="just" eaLnBrk="1" fontAlgn="base" hangingPunct="1">
              <a:spcBef>
                <a:spcPct val="0"/>
              </a:spcBef>
              <a:spcAft>
                <a:spcPct val="0"/>
              </a:spcAft>
            </a:pPr>
            <a:r>
              <a:rPr kumimoji="1" lang="sl-SI" altLang="sl-SI" sz="2800">
                <a:solidFill>
                  <a:srgbClr val="000000"/>
                </a:solidFill>
                <a:latin typeface="Times New Roman" pitchFamily="18" charset="0"/>
                <a:cs typeface="Times New Roman" pitchFamily="18" charset="0"/>
              </a:rPr>
              <a:t>Ø       Visok energetski potencial</a:t>
            </a:r>
          </a:p>
          <a:p>
            <a:pPr eaLnBrk="1" fontAlgn="base" hangingPunct="1">
              <a:spcBef>
                <a:spcPct val="0"/>
              </a:spcBef>
              <a:spcAft>
                <a:spcPct val="0"/>
              </a:spcAft>
            </a:pPr>
            <a:r>
              <a:rPr kumimoji="1" lang="sl-SI" altLang="sl-SI" sz="2800">
                <a:solidFill>
                  <a:srgbClr val="000000"/>
                </a:solidFill>
                <a:latin typeface="Times New Roman" pitchFamily="18" charset="0"/>
              </a:rPr>
              <a:t>      </a:t>
            </a:r>
            <a:r>
              <a:rPr kumimoji="1" lang="sl-SI" altLang="sl-SI" sz="2800">
                <a:solidFill>
                  <a:srgbClr val="000000"/>
                </a:solidFill>
                <a:latin typeface="Times New Roman" pitchFamily="18" charset="0"/>
                <a:cs typeface="Times New Roman" pitchFamily="18" charset="0"/>
              </a:rPr>
              <a:t>Čut za lepoto</a:t>
            </a:r>
            <a:r>
              <a:rPr kumimoji="1" lang="en-GB" altLang="sl-SI" sz="2800">
                <a:solidFill>
                  <a:srgbClr val="000000"/>
                </a:solidFill>
                <a:latin typeface="Times New Roman" pitchFamily="18" charset="0"/>
              </a:rPr>
              <a:t> </a:t>
            </a:r>
            <a:endParaRPr kumimoji="1" lang="sl-SI" altLang="sl-SI" sz="2800">
              <a:solidFill>
                <a:srgbClr val="000000"/>
              </a:solidFill>
              <a:latin typeface="Times New Roman" pitchFamily="18" charset="0"/>
            </a:endParaRPr>
          </a:p>
        </p:txBody>
      </p:sp>
    </p:spTree>
    <p:extLst>
      <p:ext uri="{BB962C8B-B14F-4D97-AF65-F5344CB8AC3E}">
        <p14:creationId xmlns:p14="http://schemas.microsoft.com/office/powerpoint/2010/main" val="22423126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397126" y="228600"/>
            <a:ext cx="7337425" cy="914400"/>
          </a:xfrm>
        </p:spPr>
        <p:txBody>
          <a:bodyPr>
            <a:normAutofit fontScale="90000"/>
          </a:bodyPr>
          <a:lstStyle/>
          <a:p>
            <a:pPr algn="ctr" eaLnBrk="1" hangingPunct="1"/>
            <a:r>
              <a:rPr lang="sl-SI" altLang="sl-SI" sz="3400" b="1">
                <a:latin typeface="Times New Roman" pitchFamily="18" charset="0"/>
              </a:rPr>
              <a:t>SODOBNA PRAVILA VODENJA IN DELA Z LJUDMI</a:t>
            </a:r>
            <a:endParaRPr lang="en-US" altLang="sl-SI" sz="3400" b="1">
              <a:latin typeface="Times New Roman" pitchFamily="18" charset="0"/>
            </a:endParaRPr>
          </a:p>
        </p:txBody>
      </p:sp>
      <p:sp>
        <p:nvSpPr>
          <p:cNvPr id="51203"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51204" name="Rectangle 5"/>
          <p:cNvSpPr>
            <a:spLocks noChangeArrowheads="1"/>
          </p:cNvSpPr>
          <p:nvPr/>
        </p:nvSpPr>
        <p:spPr bwMode="auto">
          <a:xfrm>
            <a:off x="2279650" y="1628776"/>
            <a:ext cx="75438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entury" pitchFamily="18" charset="0"/>
              </a:defRPr>
            </a:lvl1pPr>
            <a:lvl2pPr marL="742950" indent="-285750" eaLnBrk="0" hangingPunct="0">
              <a:defRPr>
                <a:solidFill>
                  <a:schemeClr val="tx1"/>
                </a:solidFill>
                <a:latin typeface="Century" pitchFamily="18" charset="0"/>
              </a:defRPr>
            </a:lvl2pPr>
            <a:lvl3pPr marL="1143000" indent="-228600" eaLnBrk="0" hangingPunct="0">
              <a:defRPr>
                <a:solidFill>
                  <a:schemeClr val="tx1"/>
                </a:solidFill>
                <a:latin typeface="Century" pitchFamily="18" charset="0"/>
              </a:defRPr>
            </a:lvl3pPr>
            <a:lvl4pPr marL="1600200" indent="-228600" eaLnBrk="0" hangingPunct="0">
              <a:defRPr>
                <a:solidFill>
                  <a:schemeClr val="tx1"/>
                </a:solidFill>
                <a:latin typeface="Century" pitchFamily="18" charset="0"/>
              </a:defRPr>
            </a:lvl4pPr>
            <a:lvl5pPr marL="2057400" indent="-228600" eaLnBrk="0" hangingPunct="0">
              <a:defRPr>
                <a:solidFill>
                  <a:schemeClr val="tx1"/>
                </a:solidFill>
                <a:latin typeface="Century" pitchFamily="18" charset="0"/>
              </a:defRPr>
            </a:lvl5pPr>
            <a:lvl6pPr marL="2514600" indent="-228600" eaLnBrk="0" fontAlgn="base" hangingPunct="0">
              <a:spcBef>
                <a:spcPct val="0"/>
              </a:spcBef>
              <a:spcAft>
                <a:spcPct val="0"/>
              </a:spcAft>
              <a:defRPr>
                <a:solidFill>
                  <a:schemeClr val="tx1"/>
                </a:solidFill>
                <a:latin typeface="Century" pitchFamily="18" charset="0"/>
              </a:defRPr>
            </a:lvl6pPr>
            <a:lvl7pPr marL="2971800" indent="-228600" eaLnBrk="0" fontAlgn="base" hangingPunct="0">
              <a:spcBef>
                <a:spcPct val="0"/>
              </a:spcBef>
              <a:spcAft>
                <a:spcPct val="0"/>
              </a:spcAft>
              <a:defRPr>
                <a:solidFill>
                  <a:schemeClr val="tx1"/>
                </a:solidFill>
                <a:latin typeface="Century" pitchFamily="18" charset="0"/>
              </a:defRPr>
            </a:lvl7pPr>
            <a:lvl8pPr marL="3429000" indent="-228600" eaLnBrk="0" fontAlgn="base" hangingPunct="0">
              <a:spcBef>
                <a:spcPct val="0"/>
              </a:spcBef>
              <a:spcAft>
                <a:spcPct val="0"/>
              </a:spcAft>
              <a:defRPr>
                <a:solidFill>
                  <a:schemeClr val="tx1"/>
                </a:solidFill>
                <a:latin typeface="Century" pitchFamily="18" charset="0"/>
              </a:defRPr>
            </a:lvl8pPr>
            <a:lvl9pPr marL="3886200" indent="-228600" eaLnBrk="0" fontAlgn="base" hangingPunct="0">
              <a:spcBef>
                <a:spcPct val="0"/>
              </a:spcBef>
              <a:spcAft>
                <a:spcPct val="0"/>
              </a:spcAft>
              <a:defRPr>
                <a:solidFill>
                  <a:schemeClr val="tx1"/>
                </a:solidFill>
                <a:latin typeface="Century" pitchFamily="18" charset="0"/>
              </a:defRPr>
            </a:lvl9pPr>
          </a:lstStyle>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a:t>
            </a:r>
            <a:r>
              <a:rPr lang="sl-SI" altLang="sl-SI" sz="2800" b="1">
                <a:solidFill>
                  <a:srgbClr val="000000"/>
                </a:solidFill>
                <a:latin typeface="Times New Roman" pitchFamily="18" charset="0"/>
                <a:cs typeface="Times New Roman" pitchFamily="18" charset="0"/>
              </a:rPr>
              <a:t>Sodobno vodenje pomeni učinkovito </a:t>
            </a:r>
            <a:endParaRPr lang="sl-SI" altLang="sl-SI" sz="2800" b="1">
              <a:solidFill>
                <a:srgbClr val="000000"/>
              </a:solidFill>
              <a:latin typeface="Times New Roman" pitchFamily="18" charset="0"/>
            </a:endParaRPr>
          </a:p>
          <a:p>
            <a:pPr eaLnBrk="1" fontAlgn="base" hangingPunct="1">
              <a:spcBef>
                <a:spcPct val="50000"/>
              </a:spcBef>
              <a:spcAft>
                <a:spcPct val="0"/>
              </a:spcAft>
              <a:buClr>
                <a:srgbClr val="FFFFFF"/>
              </a:buClr>
              <a:buSzPct val="90000"/>
              <a:buFont typeface="Wingdings" pitchFamily="2" charset="2"/>
              <a:buNone/>
            </a:pPr>
            <a:r>
              <a:rPr lang="sl-SI" altLang="sl-SI" sz="2800" b="1">
                <a:solidFill>
                  <a:srgbClr val="000000"/>
                </a:solidFill>
                <a:latin typeface="Times New Roman" pitchFamily="18" charset="0"/>
              </a:rPr>
              <a:t>   </a:t>
            </a:r>
            <a:r>
              <a:rPr lang="sl-SI" altLang="sl-SI" sz="2800" b="1">
                <a:solidFill>
                  <a:srgbClr val="000000"/>
                </a:solidFill>
                <a:latin typeface="Times New Roman" pitchFamily="18" charset="0"/>
                <a:cs typeface="Times New Roman" pitchFamily="18" charset="0"/>
              </a:rPr>
              <a:t>sodelovanje med vodjo in sodelavci</a:t>
            </a:r>
            <a:r>
              <a:rPr lang="sl-SI" altLang="sl-SI" sz="2800" b="1">
                <a:solidFill>
                  <a:srgbClr val="FFFFCC"/>
                </a:solidFill>
                <a:latin typeface="Comic Sans MS" pitchFamily="66" charset="0"/>
              </a:rPr>
              <a:t> </a:t>
            </a:r>
          </a:p>
        </p:txBody>
      </p:sp>
      <p:sp>
        <p:nvSpPr>
          <p:cNvPr id="55302" name="Rectangle 6"/>
          <p:cNvSpPr>
            <a:spLocks noChangeArrowheads="1"/>
          </p:cNvSpPr>
          <p:nvPr/>
        </p:nvSpPr>
        <p:spPr bwMode="blackWhite">
          <a:xfrm>
            <a:off x="2351088" y="3068638"/>
            <a:ext cx="7620000" cy="31242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fontAlgn="base">
              <a:spcBef>
                <a:spcPct val="0"/>
              </a:spcBef>
              <a:spcAft>
                <a:spcPct val="0"/>
              </a:spcAft>
              <a:buFontTx/>
              <a:buAutoNum type="arabicPeriod"/>
              <a:defRPr/>
            </a:pPr>
            <a:r>
              <a:rPr kumimoji="1" lang="sl-SI" altLang="sl-SI" sz="2800">
                <a:solidFill>
                  <a:srgbClr val="000000"/>
                </a:solidFill>
                <a:latin typeface="Times New Roman" pitchFamily="18" charset="0"/>
                <a:cs typeface="Times New Roman" pitchFamily="18" charset="0"/>
              </a:rPr>
              <a:t>pomembni področji sta način komuniciranja in motivacija</a:t>
            </a:r>
            <a:r>
              <a:rPr kumimoji="1" lang="sl-SI" altLang="sl-SI" sz="2800">
                <a:solidFill>
                  <a:srgbClr val="000000"/>
                </a:solidFill>
                <a:latin typeface="Times New Roman" pitchFamily="18" charset="0"/>
              </a:rPr>
              <a:t> </a:t>
            </a:r>
          </a:p>
          <a:p>
            <a:pPr fontAlgn="base">
              <a:spcBef>
                <a:spcPct val="0"/>
              </a:spcBef>
              <a:spcAft>
                <a:spcPct val="0"/>
              </a:spcAft>
              <a:buFontTx/>
              <a:buAutoNum type="arabicPeriod"/>
              <a:defRPr/>
            </a:pPr>
            <a:r>
              <a:rPr kumimoji="1" lang="sl-SI" altLang="sl-SI" sz="2800">
                <a:solidFill>
                  <a:srgbClr val="000000"/>
                </a:solidFill>
                <a:latin typeface="Times New Roman" pitchFamily="18" charset="0"/>
                <a:cs typeface="Times New Roman" pitchFamily="18" charset="0"/>
              </a:rPr>
              <a:t>Pomembnejši od vsebine je način sporočanja, ki kaže na odnos vodje do sodelavcev</a:t>
            </a:r>
            <a:r>
              <a:rPr kumimoji="1" lang="sl-SI" altLang="sl-SI" sz="2800">
                <a:solidFill>
                  <a:srgbClr val="000000"/>
                </a:solidFill>
                <a:latin typeface="Times New Roman" pitchFamily="18" charset="0"/>
              </a:rPr>
              <a:t> </a:t>
            </a:r>
          </a:p>
          <a:p>
            <a:pPr fontAlgn="base">
              <a:spcBef>
                <a:spcPct val="0"/>
              </a:spcBef>
              <a:spcAft>
                <a:spcPct val="0"/>
              </a:spcAft>
              <a:buFontTx/>
              <a:buAutoNum type="arabicPeriod"/>
              <a:defRPr/>
            </a:pPr>
            <a:r>
              <a:rPr kumimoji="1" lang="sl-SI" altLang="sl-SI" sz="2800">
                <a:solidFill>
                  <a:srgbClr val="000000"/>
                </a:solidFill>
                <a:latin typeface="Times New Roman" pitchFamily="18" charset="0"/>
                <a:cs typeface="Times New Roman" pitchFamily="18" charset="0"/>
              </a:rPr>
              <a:t>ni važno KAJ sporočamo, pomembno je KAKO to storimo</a:t>
            </a:r>
            <a:r>
              <a:rPr kumimoji="1" lang="sl-SI" altLang="sl-SI" sz="2800">
                <a:solidFill>
                  <a:srgbClr val="CCFFCC"/>
                </a:solidFill>
                <a:latin typeface="Comic Sans MS" pitchFamily="66" charset="0"/>
              </a:rPr>
              <a:t> </a:t>
            </a:r>
          </a:p>
        </p:txBody>
      </p:sp>
    </p:spTree>
    <p:extLst>
      <p:ext uri="{BB962C8B-B14F-4D97-AF65-F5344CB8AC3E}">
        <p14:creationId xmlns:p14="http://schemas.microsoft.com/office/powerpoint/2010/main" val="19100152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971800" y="0"/>
            <a:ext cx="7486650" cy="1104900"/>
          </a:xfrm>
        </p:spPr>
        <p:txBody>
          <a:bodyPr/>
          <a:lstStyle/>
          <a:p>
            <a:pPr algn="ctr" eaLnBrk="1" hangingPunct="1"/>
            <a:r>
              <a:rPr lang="sl-SI" altLang="sl-SI" sz="3400" b="1">
                <a:latin typeface="Times New Roman" pitchFamily="18" charset="0"/>
              </a:rPr>
              <a:t>PRAVILA VODENJA</a:t>
            </a:r>
            <a:endParaRPr lang="en-US" altLang="sl-SI" sz="3400" b="1">
              <a:latin typeface="Times New Roman" pitchFamily="18" charset="0"/>
            </a:endParaRPr>
          </a:p>
        </p:txBody>
      </p:sp>
      <p:sp>
        <p:nvSpPr>
          <p:cNvPr id="52227"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52228" name="Rectangle 5"/>
          <p:cNvSpPr>
            <a:spLocks noChangeArrowheads="1"/>
          </p:cNvSpPr>
          <p:nvPr/>
        </p:nvSpPr>
        <p:spPr bwMode="auto">
          <a:xfrm>
            <a:off x="2279650" y="1628776"/>
            <a:ext cx="75438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entury" pitchFamily="18" charset="0"/>
              </a:defRPr>
            </a:lvl1pPr>
            <a:lvl2pPr marL="742950" indent="-285750" eaLnBrk="0" hangingPunct="0">
              <a:defRPr>
                <a:solidFill>
                  <a:schemeClr val="tx1"/>
                </a:solidFill>
                <a:latin typeface="Century" pitchFamily="18" charset="0"/>
              </a:defRPr>
            </a:lvl2pPr>
            <a:lvl3pPr marL="1143000" indent="-228600" eaLnBrk="0" hangingPunct="0">
              <a:defRPr>
                <a:solidFill>
                  <a:schemeClr val="tx1"/>
                </a:solidFill>
                <a:latin typeface="Century" pitchFamily="18" charset="0"/>
              </a:defRPr>
            </a:lvl3pPr>
            <a:lvl4pPr marL="1600200" indent="-228600" eaLnBrk="0" hangingPunct="0">
              <a:defRPr>
                <a:solidFill>
                  <a:schemeClr val="tx1"/>
                </a:solidFill>
                <a:latin typeface="Century" pitchFamily="18" charset="0"/>
              </a:defRPr>
            </a:lvl4pPr>
            <a:lvl5pPr marL="2057400" indent="-228600" eaLnBrk="0" hangingPunct="0">
              <a:defRPr>
                <a:solidFill>
                  <a:schemeClr val="tx1"/>
                </a:solidFill>
                <a:latin typeface="Century" pitchFamily="18" charset="0"/>
              </a:defRPr>
            </a:lvl5pPr>
            <a:lvl6pPr marL="2514600" indent="-228600" eaLnBrk="0" fontAlgn="base" hangingPunct="0">
              <a:spcBef>
                <a:spcPct val="0"/>
              </a:spcBef>
              <a:spcAft>
                <a:spcPct val="0"/>
              </a:spcAft>
              <a:defRPr>
                <a:solidFill>
                  <a:schemeClr val="tx1"/>
                </a:solidFill>
                <a:latin typeface="Century" pitchFamily="18" charset="0"/>
              </a:defRPr>
            </a:lvl6pPr>
            <a:lvl7pPr marL="2971800" indent="-228600" eaLnBrk="0" fontAlgn="base" hangingPunct="0">
              <a:spcBef>
                <a:spcPct val="0"/>
              </a:spcBef>
              <a:spcAft>
                <a:spcPct val="0"/>
              </a:spcAft>
              <a:defRPr>
                <a:solidFill>
                  <a:schemeClr val="tx1"/>
                </a:solidFill>
                <a:latin typeface="Century" pitchFamily="18" charset="0"/>
              </a:defRPr>
            </a:lvl7pPr>
            <a:lvl8pPr marL="3429000" indent="-228600" eaLnBrk="0" fontAlgn="base" hangingPunct="0">
              <a:spcBef>
                <a:spcPct val="0"/>
              </a:spcBef>
              <a:spcAft>
                <a:spcPct val="0"/>
              </a:spcAft>
              <a:defRPr>
                <a:solidFill>
                  <a:schemeClr val="tx1"/>
                </a:solidFill>
                <a:latin typeface="Century" pitchFamily="18" charset="0"/>
              </a:defRPr>
            </a:lvl8pPr>
            <a:lvl9pPr marL="3886200" indent="-228600" eaLnBrk="0" fontAlgn="base" hangingPunct="0">
              <a:spcBef>
                <a:spcPct val="0"/>
              </a:spcBef>
              <a:spcAft>
                <a:spcPct val="0"/>
              </a:spcAft>
              <a:defRPr>
                <a:solidFill>
                  <a:schemeClr val="tx1"/>
                </a:solidFill>
                <a:latin typeface="Century" pitchFamily="18" charset="0"/>
              </a:defRPr>
            </a:lvl9pPr>
          </a:lstStyle>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FFFFCC"/>
                </a:solidFill>
                <a:latin typeface="Comic Sans MS" pitchFamily="66" charset="0"/>
              </a:rPr>
              <a:t> </a:t>
            </a:r>
            <a:r>
              <a:rPr lang="sl-SI" altLang="sl-SI" sz="2800" b="1">
                <a:solidFill>
                  <a:srgbClr val="000000"/>
                </a:solidFill>
                <a:latin typeface="Times New Roman" pitchFamily="18" charset="0"/>
                <a:cs typeface="Times New Roman" pitchFamily="18" charset="0"/>
              </a:rPr>
              <a:t>Kritika mora biti konkretna, ne </a:t>
            </a:r>
            <a:endParaRPr lang="sl-SI" altLang="sl-SI" sz="2800" b="1">
              <a:solidFill>
                <a:srgbClr val="000000"/>
              </a:solidFill>
              <a:latin typeface="Times New Roman" pitchFamily="18" charset="0"/>
            </a:endParaRPr>
          </a:p>
          <a:p>
            <a:pPr eaLnBrk="1" fontAlgn="base" hangingPunct="1">
              <a:spcBef>
                <a:spcPct val="50000"/>
              </a:spcBef>
              <a:spcAft>
                <a:spcPct val="0"/>
              </a:spcAft>
              <a:buClr>
                <a:srgbClr val="FFFFFF"/>
              </a:buClr>
              <a:buSzPct val="90000"/>
              <a:buFont typeface="Wingdings" pitchFamily="2" charset="2"/>
              <a:buNone/>
            </a:pPr>
            <a:r>
              <a:rPr lang="sl-SI" altLang="sl-SI" sz="2800" b="1">
                <a:solidFill>
                  <a:srgbClr val="000000"/>
                </a:solidFill>
                <a:latin typeface="Times New Roman" pitchFamily="18" charset="0"/>
              </a:rPr>
              <a:t>   </a:t>
            </a:r>
            <a:r>
              <a:rPr lang="sl-SI" altLang="sl-SI" sz="2800" b="1">
                <a:solidFill>
                  <a:srgbClr val="000000"/>
                </a:solidFill>
                <a:latin typeface="Times New Roman" pitchFamily="18" charset="0"/>
                <a:cs typeface="Times New Roman" pitchFamily="18" charset="0"/>
              </a:rPr>
              <a:t>vsesplošna</a:t>
            </a:r>
            <a:r>
              <a:rPr lang="sl-SI" altLang="sl-SI" sz="2800" b="1">
                <a:solidFill>
                  <a:srgbClr val="000000"/>
                </a:solidFill>
                <a:latin typeface="Times New Roman" pitchFamily="18" charset="0"/>
              </a:rPr>
              <a:t> </a:t>
            </a:r>
          </a:p>
        </p:txBody>
      </p:sp>
      <p:sp>
        <p:nvSpPr>
          <p:cNvPr id="56326" name="Rectangle 6"/>
          <p:cNvSpPr>
            <a:spLocks noChangeArrowheads="1"/>
          </p:cNvSpPr>
          <p:nvPr/>
        </p:nvSpPr>
        <p:spPr bwMode="blackWhite">
          <a:xfrm>
            <a:off x="2279650" y="3500438"/>
            <a:ext cx="7620000" cy="22860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fontAlgn="base">
              <a:spcBef>
                <a:spcPct val="0"/>
              </a:spcBef>
              <a:spcAft>
                <a:spcPct val="0"/>
              </a:spcAft>
              <a:buFontTx/>
              <a:buAutoNum type="arabicPeriod"/>
              <a:defRPr/>
            </a:pPr>
            <a:r>
              <a:rPr kumimoji="1" lang="sl-SI" altLang="sl-SI" sz="2800">
                <a:solidFill>
                  <a:srgbClr val="000000"/>
                </a:solidFill>
                <a:latin typeface="Times New Roman" pitchFamily="18" charset="0"/>
                <a:cs typeface="Times New Roman" pitchFamily="18" charset="0"/>
              </a:rPr>
              <a:t>Izhajamo iz človekovih dobrih lastnosti in spodbujamo odpravljanje njegovih napak</a:t>
            </a:r>
            <a:r>
              <a:rPr kumimoji="1" lang="sl-SI" altLang="sl-SI" sz="2800">
                <a:solidFill>
                  <a:srgbClr val="000000"/>
                </a:solidFill>
                <a:latin typeface="Times New Roman" pitchFamily="18" charset="0"/>
              </a:rPr>
              <a:t> </a:t>
            </a:r>
          </a:p>
          <a:p>
            <a:pPr fontAlgn="base">
              <a:spcBef>
                <a:spcPct val="0"/>
              </a:spcBef>
              <a:spcAft>
                <a:spcPct val="0"/>
              </a:spcAft>
              <a:defRPr/>
            </a:pPr>
            <a:endParaRPr kumimoji="1" lang="sl-SI" altLang="sl-SI" sz="2800">
              <a:solidFill>
                <a:srgbClr val="000000"/>
              </a:solidFill>
              <a:latin typeface="Times New Roman" pitchFamily="18" charset="0"/>
            </a:endParaRPr>
          </a:p>
          <a:p>
            <a:pPr fontAlgn="base">
              <a:spcBef>
                <a:spcPct val="0"/>
              </a:spcBef>
              <a:spcAft>
                <a:spcPct val="0"/>
              </a:spcAft>
              <a:defRPr/>
            </a:pPr>
            <a:r>
              <a:rPr kumimoji="1" lang="sl-SI" altLang="sl-SI" sz="2800">
                <a:solidFill>
                  <a:srgbClr val="000000"/>
                </a:solidFill>
                <a:latin typeface="Times New Roman" pitchFamily="18" charset="0"/>
              </a:rPr>
              <a:t>2. </a:t>
            </a:r>
            <a:r>
              <a:rPr kumimoji="1" lang="sl-SI" altLang="sl-SI" sz="2800">
                <a:solidFill>
                  <a:srgbClr val="000000"/>
                </a:solidFill>
                <a:latin typeface="Times New Roman" pitchFamily="18" charset="0"/>
                <a:cs typeface="Times New Roman" pitchFamily="18" charset="0"/>
              </a:rPr>
              <a:t>Ne grajamo človeka, ampak le napake</a:t>
            </a:r>
            <a:r>
              <a:rPr kumimoji="1" lang="sl-SI" altLang="sl-SI" sz="2800">
                <a:solidFill>
                  <a:srgbClr val="CCFFCC"/>
                </a:solidFill>
                <a:latin typeface="Comic Sans MS" pitchFamily="66" charset="0"/>
              </a:rPr>
              <a:t> </a:t>
            </a:r>
          </a:p>
          <a:p>
            <a:pPr fontAlgn="base">
              <a:spcBef>
                <a:spcPct val="0"/>
              </a:spcBef>
              <a:spcAft>
                <a:spcPct val="0"/>
              </a:spcAft>
              <a:defRPr/>
            </a:pPr>
            <a:endParaRPr kumimoji="1" lang="sl-SI" altLang="sl-SI" sz="2800">
              <a:solidFill>
                <a:srgbClr val="CCFFCC"/>
              </a:solidFill>
              <a:latin typeface="Comic Sans MS" pitchFamily="66" charset="0"/>
            </a:endParaRPr>
          </a:p>
        </p:txBody>
      </p:sp>
    </p:spTree>
    <p:extLst>
      <p:ext uri="{BB962C8B-B14F-4D97-AF65-F5344CB8AC3E}">
        <p14:creationId xmlns:p14="http://schemas.microsoft.com/office/powerpoint/2010/main" val="1693562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blackWhite">
          <a:xfrm>
            <a:off x="1992313" y="5013325"/>
            <a:ext cx="7620000" cy="16764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r>
              <a:rPr kumimoji="1" lang="sl-SI" altLang="sl-SI" sz="2800">
                <a:solidFill>
                  <a:srgbClr val="000000"/>
                </a:solidFill>
                <a:latin typeface="Times New Roman" pitchFamily="18" charset="0"/>
              </a:rPr>
              <a:t>Nanaša se na cilje, poslanstvo in razvoj celotne organizacije, podjetja, hotela, restavracije.</a:t>
            </a:r>
          </a:p>
          <a:p>
            <a:pPr fontAlgn="base">
              <a:spcBef>
                <a:spcPct val="0"/>
              </a:spcBef>
              <a:spcAft>
                <a:spcPct val="0"/>
              </a:spcAft>
              <a:defRPr/>
            </a:pPr>
            <a:r>
              <a:rPr kumimoji="1" lang="sl-SI" altLang="sl-SI" sz="2800">
                <a:solidFill>
                  <a:srgbClr val="000000"/>
                </a:solidFill>
              </a:rPr>
              <a:t>                                               </a:t>
            </a:r>
            <a:endParaRPr kumimoji="1" lang="sl-SI" altLang="sl-SI" sz="2800">
              <a:solidFill>
                <a:srgbClr val="FFFFCC"/>
              </a:solidFill>
              <a:latin typeface="Comic Sans MS" pitchFamily="66" charset="0"/>
            </a:endParaRPr>
          </a:p>
        </p:txBody>
      </p:sp>
      <p:sp>
        <p:nvSpPr>
          <p:cNvPr id="7171" name="Rectangle 3"/>
          <p:cNvSpPr>
            <a:spLocks noGrp="1" noChangeArrowheads="1"/>
          </p:cNvSpPr>
          <p:nvPr>
            <p:ph type="title"/>
          </p:nvPr>
        </p:nvSpPr>
        <p:spPr/>
        <p:txBody>
          <a:bodyPr/>
          <a:lstStyle/>
          <a:p>
            <a:pPr algn="ctr" eaLnBrk="1" hangingPunct="1"/>
            <a:r>
              <a:rPr lang="sl-SI" altLang="sl-SI" sz="3400" b="1">
                <a:latin typeface="Times New Roman" pitchFamily="18" charset="0"/>
              </a:rPr>
              <a:t>MANAGEMENT</a:t>
            </a:r>
            <a:endParaRPr lang="en-US" altLang="sl-SI" sz="3400" b="1">
              <a:latin typeface="Times New Roman" pitchFamily="18" charset="0"/>
            </a:endParaRPr>
          </a:p>
        </p:txBody>
      </p:sp>
      <p:sp>
        <p:nvSpPr>
          <p:cNvPr id="7172" name="Rectangle 4"/>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r>
              <a:rPr lang="sl-SI" altLang="sl-SI" b="1">
                <a:latin typeface="Times New Roman" pitchFamily="18" charset="0"/>
              </a:rPr>
              <a:t>MANAGEMENT je</a:t>
            </a:r>
          </a:p>
          <a:p>
            <a:pPr eaLnBrk="1" hangingPunct="1">
              <a:buFont typeface="Wingdings" pitchFamily="2" charset="2"/>
              <a:buNone/>
            </a:pPr>
            <a:endParaRPr lang="sl-SI" altLang="sl-SI" b="1">
              <a:latin typeface="Times New Roman" pitchFamily="18" charset="0"/>
            </a:endParaRPr>
          </a:p>
          <a:p>
            <a:pPr eaLnBrk="1" hangingPunct="1"/>
            <a:r>
              <a:rPr lang="sl-SI" altLang="sl-SI" b="1">
                <a:latin typeface="Times New Roman" pitchFamily="18" charset="0"/>
              </a:rPr>
              <a:t>Planiranje</a:t>
            </a:r>
          </a:p>
          <a:p>
            <a:pPr eaLnBrk="1" hangingPunct="1"/>
            <a:r>
              <a:rPr lang="sl-SI" altLang="sl-SI" b="1">
                <a:latin typeface="Times New Roman" pitchFamily="18" charset="0"/>
              </a:rPr>
              <a:t>Organiziranje</a:t>
            </a:r>
          </a:p>
          <a:p>
            <a:pPr eaLnBrk="1" hangingPunct="1"/>
            <a:r>
              <a:rPr lang="sl-SI" altLang="sl-SI" b="1">
                <a:latin typeface="Times New Roman" pitchFamily="18" charset="0"/>
              </a:rPr>
              <a:t>Vodenje</a:t>
            </a:r>
          </a:p>
          <a:p>
            <a:pPr eaLnBrk="1" hangingPunct="1"/>
            <a:r>
              <a:rPr lang="sl-SI" altLang="sl-SI" b="1">
                <a:latin typeface="Times New Roman" pitchFamily="18" charset="0"/>
              </a:rPr>
              <a:t>Kontroliranje</a:t>
            </a:r>
            <a:endParaRPr lang="en-US" altLang="sl-SI" b="1">
              <a:latin typeface="Times New Roman" pitchFamily="18" charset="0"/>
            </a:endParaRPr>
          </a:p>
        </p:txBody>
      </p:sp>
      <p:pic>
        <p:nvPicPr>
          <p:cNvPr id="7173" name="Picture 7" descr="project%20manag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700" y="1412876"/>
            <a:ext cx="34036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5202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971800" y="0"/>
            <a:ext cx="7486650" cy="1104900"/>
          </a:xfrm>
        </p:spPr>
        <p:txBody>
          <a:bodyPr/>
          <a:lstStyle/>
          <a:p>
            <a:pPr algn="ctr" eaLnBrk="1" hangingPunct="1"/>
            <a:r>
              <a:rPr lang="sl-SI" altLang="sl-SI" sz="3400" b="1">
                <a:latin typeface="Times New Roman" pitchFamily="18" charset="0"/>
              </a:rPr>
              <a:t>PRAVILA VODENJA</a:t>
            </a:r>
            <a:endParaRPr lang="en-US" altLang="sl-SI" sz="3400" b="1">
              <a:latin typeface="Times New Roman" pitchFamily="18" charset="0"/>
            </a:endParaRPr>
          </a:p>
        </p:txBody>
      </p:sp>
      <p:sp>
        <p:nvSpPr>
          <p:cNvPr id="53251"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53252" name="Rectangle 5"/>
          <p:cNvSpPr>
            <a:spLocks noChangeArrowheads="1"/>
          </p:cNvSpPr>
          <p:nvPr/>
        </p:nvSpPr>
        <p:spPr bwMode="auto">
          <a:xfrm>
            <a:off x="2895600" y="1600201"/>
            <a:ext cx="7543800"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entury" pitchFamily="18" charset="0"/>
              </a:defRPr>
            </a:lvl1pPr>
            <a:lvl2pPr marL="742950" indent="-285750" eaLnBrk="0" hangingPunct="0">
              <a:defRPr>
                <a:solidFill>
                  <a:schemeClr val="tx1"/>
                </a:solidFill>
                <a:latin typeface="Century" pitchFamily="18" charset="0"/>
              </a:defRPr>
            </a:lvl2pPr>
            <a:lvl3pPr marL="1143000" indent="-228600" eaLnBrk="0" hangingPunct="0">
              <a:defRPr>
                <a:solidFill>
                  <a:schemeClr val="tx1"/>
                </a:solidFill>
                <a:latin typeface="Century" pitchFamily="18" charset="0"/>
              </a:defRPr>
            </a:lvl3pPr>
            <a:lvl4pPr marL="1600200" indent="-228600" eaLnBrk="0" hangingPunct="0">
              <a:defRPr>
                <a:solidFill>
                  <a:schemeClr val="tx1"/>
                </a:solidFill>
                <a:latin typeface="Century" pitchFamily="18" charset="0"/>
              </a:defRPr>
            </a:lvl4pPr>
            <a:lvl5pPr marL="2057400" indent="-228600" eaLnBrk="0" hangingPunct="0">
              <a:defRPr>
                <a:solidFill>
                  <a:schemeClr val="tx1"/>
                </a:solidFill>
                <a:latin typeface="Century" pitchFamily="18" charset="0"/>
              </a:defRPr>
            </a:lvl5pPr>
            <a:lvl6pPr marL="2514600" indent="-228600" eaLnBrk="0" fontAlgn="base" hangingPunct="0">
              <a:spcBef>
                <a:spcPct val="0"/>
              </a:spcBef>
              <a:spcAft>
                <a:spcPct val="0"/>
              </a:spcAft>
              <a:defRPr>
                <a:solidFill>
                  <a:schemeClr val="tx1"/>
                </a:solidFill>
                <a:latin typeface="Century" pitchFamily="18" charset="0"/>
              </a:defRPr>
            </a:lvl6pPr>
            <a:lvl7pPr marL="2971800" indent="-228600" eaLnBrk="0" fontAlgn="base" hangingPunct="0">
              <a:spcBef>
                <a:spcPct val="0"/>
              </a:spcBef>
              <a:spcAft>
                <a:spcPct val="0"/>
              </a:spcAft>
              <a:defRPr>
                <a:solidFill>
                  <a:schemeClr val="tx1"/>
                </a:solidFill>
                <a:latin typeface="Century" pitchFamily="18" charset="0"/>
              </a:defRPr>
            </a:lvl7pPr>
            <a:lvl8pPr marL="3429000" indent="-228600" eaLnBrk="0" fontAlgn="base" hangingPunct="0">
              <a:spcBef>
                <a:spcPct val="0"/>
              </a:spcBef>
              <a:spcAft>
                <a:spcPct val="0"/>
              </a:spcAft>
              <a:defRPr>
                <a:solidFill>
                  <a:schemeClr val="tx1"/>
                </a:solidFill>
                <a:latin typeface="Century" pitchFamily="18" charset="0"/>
              </a:defRPr>
            </a:lvl8pPr>
            <a:lvl9pPr marL="3886200" indent="-228600" eaLnBrk="0" fontAlgn="base" hangingPunct="0">
              <a:spcBef>
                <a:spcPct val="0"/>
              </a:spcBef>
              <a:spcAft>
                <a:spcPct val="0"/>
              </a:spcAft>
              <a:defRPr>
                <a:solidFill>
                  <a:schemeClr val="tx1"/>
                </a:solidFill>
                <a:latin typeface="Century" pitchFamily="18" charset="0"/>
              </a:defRPr>
            </a:lvl9pPr>
          </a:lstStyle>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a:t>
            </a:r>
            <a:r>
              <a:rPr lang="sl-SI" altLang="sl-SI" sz="2800" b="1">
                <a:solidFill>
                  <a:srgbClr val="000000"/>
                </a:solidFill>
                <a:latin typeface="Times New Roman" pitchFamily="18" charset="0"/>
                <a:cs typeface="Times New Roman" pitchFamily="18" charset="0"/>
              </a:rPr>
              <a:t>Humano vodenje vključuje vrsto </a:t>
            </a:r>
            <a:endParaRPr lang="sl-SI" altLang="sl-SI" sz="2800" b="1">
              <a:solidFill>
                <a:srgbClr val="000000"/>
              </a:solidFill>
              <a:latin typeface="Times New Roman" pitchFamily="18" charset="0"/>
            </a:endParaRPr>
          </a:p>
          <a:p>
            <a:pPr eaLnBrk="1" fontAlgn="base" hangingPunct="1">
              <a:spcBef>
                <a:spcPct val="50000"/>
              </a:spcBef>
              <a:spcAft>
                <a:spcPct val="0"/>
              </a:spcAft>
              <a:buClr>
                <a:srgbClr val="FFFFFF"/>
              </a:buClr>
              <a:buSzPct val="90000"/>
              <a:buFont typeface="Wingdings" pitchFamily="2" charset="2"/>
              <a:buNone/>
            </a:pPr>
            <a:r>
              <a:rPr lang="sl-SI" altLang="sl-SI" sz="2800" b="1">
                <a:solidFill>
                  <a:srgbClr val="000000"/>
                </a:solidFill>
                <a:latin typeface="Times New Roman" pitchFamily="18" charset="0"/>
              </a:rPr>
              <a:t>   </a:t>
            </a:r>
            <a:r>
              <a:rPr lang="sl-SI" altLang="sl-SI" sz="2800" b="1">
                <a:solidFill>
                  <a:srgbClr val="000000"/>
                </a:solidFill>
                <a:latin typeface="Times New Roman" pitchFamily="18" charset="0"/>
                <a:cs typeface="Times New Roman" pitchFamily="18" charset="0"/>
              </a:rPr>
              <a:t>pristopov. </a:t>
            </a:r>
            <a:endParaRPr lang="sl-SI" altLang="sl-SI" sz="2800" b="1">
              <a:solidFill>
                <a:srgbClr val="000000"/>
              </a:solidFill>
              <a:latin typeface="Times New Roman" pitchFamily="18" charset="0"/>
            </a:endParaRPr>
          </a:p>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a:t>
            </a:r>
            <a:r>
              <a:rPr lang="sl-SI" altLang="sl-SI" sz="2800" b="1">
                <a:solidFill>
                  <a:srgbClr val="000000"/>
                </a:solidFill>
                <a:latin typeface="Times New Roman" pitchFamily="18" charset="0"/>
                <a:cs typeface="Times New Roman" pitchFamily="18" charset="0"/>
              </a:rPr>
              <a:t>Rezultat so zadovoljni sodelavci</a:t>
            </a:r>
            <a:r>
              <a:rPr lang="sl-SI" altLang="sl-SI" sz="2800" b="1">
                <a:solidFill>
                  <a:srgbClr val="FFFFCC"/>
                </a:solidFill>
                <a:latin typeface="Comic Sans MS" pitchFamily="66" charset="0"/>
              </a:rPr>
              <a:t> </a:t>
            </a:r>
          </a:p>
        </p:txBody>
      </p:sp>
      <p:sp>
        <p:nvSpPr>
          <p:cNvPr id="57350" name="Rectangle 6"/>
          <p:cNvSpPr>
            <a:spLocks noChangeArrowheads="1"/>
          </p:cNvSpPr>
          <p:nvPr/>
        </p:nvSpPr>
        <p:spPr bwMode="blackWhite">
          <a:xfrm>
            <a:off x="1919288" y="3573463"/>
            <a:ext cx="8458200" cy="27432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fontAlgn="base">
              <a:spcBef>
                <a:spcPct val="0"/>
              </a:spcBef>
              <a:spcAft>
                <a:spcPct val="0"/>
              </a:spcAft>
              <a:buFontTx/>
              <a:buAutoNum type="arabicPeriod"/>
              <a:defRPr/>
            </a:pPr>
            <a:r>
              <a:rPr kumimoji="1" lang="sl-SI" altLang="sl-SI" sz="2800">
                <a:solidFill>
                  <a:srgbClr val="000000"/>
                </a:solidFill>
                <a:latin typeface="Times New Roman" pitchFamily="18" charset="0"/>
                <a:cs typeface="Times New Roman" pitchFamily="18" charset="0"/>
              </a:rPr>
              <a:t>ustreže</a:t>
            </a:r>
            <a:r>
              <a:rPr kumimoji="1" lang="sl-SI" altLang="sl-SI" sz="2800">
                <a:solidFill>
                  <a:srgbClr val="000000"/>
                </a:solidFill>
                <a:latin typeface="Times New Roman" pitchFamily="18" charset="0"/>
              </a:rPr>
              <a:t>mo</a:t>
            </a:r>
            <a:r>
              <a:rPr kumimoji="1" lang="sl-SI" altLang="sl-SI" sz="2800">
                <a:solidFill>
                  <a:srgbClr val="000000"/>
                </a:solidFill>
                <a:latin typeface="Times New Roman" pitchFamily="18" charset="0"/>
                <a:cs typeface="Times New Roman" pitchFamily="18" charset="0"/>
              </a:rPr>
              <a:t> gost</a:t>
            </a:r>
            <a:r>
              <a:rPr kumimoji="1" lang="sl-SI" altLang="sl-SI" sz="2800">
                <a:solidFill>
                  <a:srgbClr val="000000"/>
                </a:solidFill>
                <a:latin typeface="Times New Roman" pitchFamily="18" charset="0"/>
              </a:rPr>
              <a:t>o</a:t>
            </a:r>
            <a:r>
              <a:rPr kumimoji="1" lang="sl-SI" altLang="sl-SI" sz="2800">
                <a:solidFill>
                  <a:srgbClr val="000000"/>
                </a:solidFill>
                <a:latin typeface="Times New Roman" pitchFamily="18" charset="0"/>
                <a:cs typeface="Times New Roman" pitchFamily="18" charset="0"/>
              </a:rPr>
              <a:t>m in naš osnovni cilj je dosežen</a:t>
            </a:r>
            <a:r>
              <a:rPr kumimoji="1" lang="sl-SI" altLang="sl-SI" sz="2800">
                <a:solidFill>
                  <a:srgbClr val="000000"/>
                </a:solidFill>
                <a:latin typeface="Times New Roman" pitchFamily="18" charset="0"/>
              </a:rPr>
              <a:t> </a:t>
            </a:r>
          </a:p>
          <a:p>
            <a:pPr fontAlgn="base">
              <a:spcBef>
                <a:spcPct val="0"/>
              </a:spcBef>
              <a:spcAft>
                <a:spcPct val="0"/>
              </a:spcAft>
              <a:buFontTx/>
              <a:buAutoNum type="arabicPeriod"/>
              <a:defRPr/>
            </a:pPr>
            <a:r>
              <a:rPr kumimoji="1" lang="sl-SI" altLang="sl-SI" sz="2800">
                <a:solidFill>
                  <a:srgbClr val="000000"/>
                </a:solidFill>
                <a:latin typeface="Times New Roman" pitchFamily="18" charset="0"/>
                <a:cs typeface="Times New Roman" pitchFamily="18" charset="0"/>
              </a:rPr>
              <a:t>Skupinsko delo vključuje odgovornost vseh za čim večjo kakovost</a:t>
            </a:r>
            <a:r>
              <a:rPr kumimoji="1" lang="sl-SI" altLang="sl-SI" sz="2800">
                <a:solidFill>
                  <a:srgbClr val="000000"/>
                </a:solidFill>
                <a:latin typeface="Times New Roman" pitchFamily="18" charset="0"/>
              </a:rPr>
              <a:t> </a:t>
            </a:r>
          </a:p>
          <a:p>
            <a:pPr fontAlgn="base">
              <a:spcBef>
                <a:spcPct val="0"/>
              </a:spcBef>
              <a:spcAft>
                <a:spcPct val="0"/>
              </a:spcAft>
              <a:buFontTx/>
              <a:buAutoNum type="arabicPeriod"/>
              <a:defRPr/>
            </a:pPr>
            <a:r>
              <a:rPr kumimoji="1" lang="sl-SI" altLang="sl-SI" sz="2800">
                <a:solidFill>
                  <a:srgbClr val="000000"/>
                </a:solidFill>
                <a:latin typeface="Times New Roman" pitchFamily="18" charset="0"/>
                <a:cs typeface="Times New Roman" pitchFamily="18" charset="0"/>
              </a:rPr>
              <a:t>To mora postati zavestna odločitev vseh</a:t>
            </a:r>
            <a:r>
              <a:rPr kumimoji="1" lang="sl-SI" altLang="sl-SI" sz="2800">
                <a:solidFill>
                  <a:srgbClr val="000000"/>
                </a:solidFill>
                <a:latin typeface="Times New Roman" pitchFamily="18" charset="0"/>
              </a:rPr>
              <a:t> </a:t>
            </a:r>
          </a:p>
          <a:p>
            <a:pPr fontAlgn="base">
              <a:spcBef>
                <a:spcPct val="0"/>
              </a:spcBef>
              <a:spcAft>
                <a:spcPct val="0"/>
              </a:spcAft>
              <a:buFontTx/>
              <a:buAutoNum type="arabicPeriod"/>
              <a:defRPr/>
            </a:pPr>
            <a:r>
              <a:rPr kumimoji="1" lang="sl-SI" altLang="sl-SI" sz="2800">
                <a:solidFill>
                  <a:srgbClr val="000000"/>
                </a:solidFill>
                <a:latin typeface="Times New Roman" pitchFamily="18" charset="0"/>
                <a:cs typeface="Times New Roman" pitchFamily="18" charset="0"/>
              </a:rPr>
              <a:t>tudi naši podrejeni ljudje z dobrimi in slabimi lastnostmi, z dobrimi in slabimi dnevi</a:t>
            </a:r>
            <a:r>
              <a:rPr kumimoji="1" lang="sl-SI" altLang="sl-SI" sz="2800">
                <a:solidFill>
                  <a:srgbClr val="CCFFCC"/>
                </a:solidFill>
                <a:latin typeface="Comic Sans MS" pitchFamily="66" charset="0"/>
              </a:rPr>
              <a:t> </a:t>
            </a:r>
          </a:p>
        </p:txBody>
      </p:sp>
    </p:spTree>
    <p:extLst>
      <p:ext uri="{BB962C8B-B14F-4D97-AF65-F5344CB8AC3E}">
        <p14:creationId xmlns:p14="http://schemas.microsoft.com/office/powerpoint/2010/main" val="15259479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971800" y="0"/>
            <a:ext cx="7486650" cy="1104900"/>
          </a:xfrm>
        </p:spPr>
        <p:txBody>
          <a:bodyPr/>
          <a:lstStyle/>
          <a:p>
            <a:pPr algn="ctr" eaLnBrk="1" hangingPunct="1"/>
            <a:r>
              <a:rPr lang="sl-SI" altLang="sl-SI" sz="3400" b="1">
                <a:latin typeface="Times New Roman" pitchFamily="18" charset="0"/>
              </a:rPr>
              <a:t>PRAVILA VODENJA</a:t>
            </a:r>
            <a:endParaRPr lang="en-US" altLang="sl-SI" sz="3400" b="1">
              <a:latin typeface="Times New Roman" pitchFamily="18" charset="0"/>
            </a:endParaRPr>
          </a:p>
        </p:txBody>
      </p:sp>
      <p:sp>
        <p:nvSpPr>
          <p:cNvPr id="54275"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54276" name="Rectangle 5"/>
          <p:cNvSpPr>
            <a:spLocks noChangeArrowheads="1"/>
          </p:cNvSpPr>
          <p:nvPr/>
        </p:nvSpPr>
        <p:spPr bwMode="auto">
          <a:xfrm>
            <a:off x="2135188" y="1557338"/>
            <a:ext cx="7543800" cy="116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entury" pitchFamily="18" charset="0"/>
              </a:defRPr>
            </a:lvl1pPr>
            <a:lvl2pPr marL="742950" indent="-285750" eaLnBrk="0" hangingPunct="0">
              <a:defRPr>
                <a:solidFill>
                  <a:schemeClr val="tx1"/>
                </a:solidFill>
                <a:latin typeface="Century" pitchFamily="18" charset="0"/>
              </a:defRPr>
            </a:lvl2pPr>
            <a:lvl3pPr marL="1143000" indent="-228600" eaLnBrk="0" hangingPunct="0">
              <a:defRPr>
                <a:solidFill>
                  <a:schemeClr val="tx1"/>
                </a:solidFill>
                <a:latin typeface="Century" pitchFamily="18" charset="0"/>
              </a:defRPr>
            </a:lvl3pPr>
            <a:lvl4pPr marL="1600200" indent="-228600" eaLnBrk="0" hangingPunct="0">
              <a:defRPr>
                <a:solidFill>
                  <a:schemeClr val="tx1"/>
                </a:solidFill>
                <a:latin typeface="Century" pitchFamily="18" charset="0"/>
              </a:defRPr>
            </a:lvl4pPr>
            <a:lvl5pPr marL="2057400" indent="-228600" eaLnBrk="0" hangingPunct="0">
              <a:defRPr>
                <a:solidFill>
                  <a:schemeClr val="tx1"/>
                </a:solidFill>
                <a:latin typeface="Century" pitchFamily="18" charset="0"/>
              </a:defRPr>
            </a:lvl5pPr>
            <a:lvl6pPr marL="2514600" indent="-228600" eaLnBrk="0" fontAlgn="base" hangingPunct="0">
              <a:spcBef>
                <a:spcPct val="0"/>
              </a:spcBef>
              <a:spcAft>
                <a:spcPct val="0"/>
              </a:spcAft>
              <a:defRPr>
                <a:solidFill>
                  <a:schemeClr val="tx1"/>
                </a:solidFill>
                <a:latin typeface="Century" pitchFamily="18" charset="0"/>
              </a:defRPr>
            </a:lvl6pPr>
            <a:lvl7pPr marL="2971800" indent="-228600" eaLnBrk="0" fontAlgn="base" hangingPunct="0">
              <a:spcBef>
                <a:spcPct val="0"/>
              </a:spcBef>
              <a:spcAft>
                <a:spcPct val="0"/>
              </a:spcAft>
              <a:defRPr>
                <a:solidFill>
                  <a:schemeClr val="tx1"/>
                </a:solidFill>
                <a:latin typeface="Century" pitchFamily="18" charset="0"/>
              </a:defRPr>
            </a:lvl7pPr>
            <a:lvl8pPr marL="3429000" indent="-228600" eaLnBrk="0" fontAlgn="base" hangingPunct="0">
              <a:spcBef>
                <a:spcPct val="0"/>
              </a:spcBef>
              <a:spcAft>
                <a:spcPct val="0"/>
              </a:spcAft>
              <a:defRPr>
                <a:solidFill>
                  <a:schemeClr val="tx1"/>
                </a:solidFill>
                <a:latin typeface="Century" pitchFamily="18" charset="0"/>
              </a:defRPr>
            </a:lvl8pPr>
            <a:lvl9pPr marL="3886200" indent="-228600" eaLnBrk="0" fontAlgn="base" hangingPunct="0">
              <a:spcBef>
                <a:spcPct val="0"/>
              </a:spcBef>
              <a:spcAft>
                <a:spcPct val="0"/>
              </a:spcAft>
              <a:defRPr>
                <a:solidFill>
                  <a:schemeClr val="tx1"/>
                </a:solidFill>
                <a:latin typeface="Century" pitchFamily="18" charset="0"/>
              </a:defRPr>
            </a:lvl9pPr>
          </a:lstStyle>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a:t>
            </a:r>
            <a:r>
              <a:rPr lang="sl-SI" altLang="sl-SI" sz="2800" b="1">
                <a:solidFill>
                  <a:srgbClr val="000000"/>
                </a:solidFill>
                <a:latin typeface="Times New Roman" pitchFamily="18" charset="0"/>
                <a:cs typeface="Times New Roman" pitchFamily="18" charset="0"/>
              </a:rPr>
              <a:t>Izkoristimo sposobnosti podrejenih, </a:t>
            </a:r>
            <a:endParaRPr lang="sl-SI" altLang="sl-SI" sz="2800" b="1">
              <a:solidFill>
                <a:srgbClr val="000000"/>
              </a:solidFill>
              <a:latin typeface="Times New Roman" pitchFamily="18" charset="0"/>
            </a:endParaRPr>
          </a:p>
          <a:p>
            <a:pPr eaLnBrk="1" fontAlgn="base" hangingPunct="1">
              <a:spcBef>
                <a:spcPct val="50000"/>
              </a:spcBef>
              <a:spcAft>
                <a:spcPct val="0"/>
              </a:spcAft>
              <a:buClr>
                <a:srgbClr val="FFFFFF"/>
              </a:buClr>
              <a:buSzPct val="90000"/>
              <a:buFont typeface="Wingdings" pitchFamily="2" charset="2"/>
              <a:buNone/>
            </a:pPr>
            <a:r>
              <a:rPr lang="sl-SI" altLang="sl-SI" sz="2800" b="1">
                <a:solidFill>
                  <a:srgbClr val="000000"/>
                </a:solidFill>
                <a:latin typeface="Times New Roman" pitchFamily="18" charset="0"/>
              </a:rPr>
              <a:t>   </a:t>
            </a:r>
            <a:r>
              <a:rPr lang="sl-SI" altLang="sl-SI" sz="2800" b="1">
                <a:solidFill>
                  <a:srgbClr val="000000"/>
                </a:solidFill>
                <a:latin typeface="Times New Roman" pitchFamily="18" charset="0"/>
                <a:cs typeface="Times New Roman" pitchFamily="18" charset="0"/>
              </a:rPr>
              <a:t>odprti smo za njihove ideje in predloge</a:t>
            </a:r>
            <a:r>
              <a:rPr lang="sl-SI" altLang="sl-SI" sz="2800" b="1">
                <a:solidFill>
                  <a:srgbClr val="FFFFCC"/>
                </a:solidFill>
                <a:latin typeface="Comic Sans MS" pitchFamily="66" charset="0"/>
              </a:rPr>
              <a:t> </a:t>
            </a:r>
          </a:p>
        </p:txBody>
      </p:sp>
      <p:sp>
        <p:nvSpPr>
          <p:cNvPr id="58374" name="Rectangle 6"/>
          <p:cNvSpPr>
            <a:spLocks noChangeArrowheads="1"/>
          </p:cNvSpPr>
          <p:nvPr/>
        </p:nvSpPr>
        <p:spPr bwMode="blackWhite">
          <a:xfrm>
            <a:off x="2135188" y="3213100"/>
            <a:ext cx="7620000" cy="26670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fontAlgn="base">
              <a:spcBef>
                <a:spcPct val="0"/>
              </a:spcBef>
              <a:spcAft>
                <a:spcPct val="0"/>
              </a:spcAft>
              <a:buFontTx/>
              <a:buAutoNum type="arabicPeriod"/>
              <a:defRPr/>
            </a:pPr>
            <a:r>
              <a:rPr kumimoji="1" lang="sl-SI" altLang="sl-SI" sz="2800">
                <a:solidFill>
                  <a:srgbClr val="000000"/>
                </a:solidFill>
                <a:latin typeface="Times New Roman" pitchFamily="18" charset="0"/>
                <a:cs typeface="Times New Roman" pitchFamily="18" charset="0"/>
              </a:rPr>
              <a:t>Upoštevamo njihovo različnost, tako v sposobnostih, kot tudi v željah</a:t>
            </a:r>
            <a:r>
              <a:rPr kumimoji="1" lang="sl-SI" altLang="sl-SI" sz="2800">
                <a:solidFill>
                  <a:srgbClr val="000000"/>
                </a:solidFill>
                <a:latin typeface="Times New Roman" pitchFamily="18" charset="0"/>
              </a:rPr>
              <a:t> </a:t>
            </a:r>
          </a:p>
          <a:p>
            <a:pPr fontAlgn="base">
              <a:spcBef>
                <a:spcPct val="0"/>
              </a:spcBef>
              <a:spcAft>
                <a:spcPct val="0"/>
              </a:spcAft>
              <a:buFontTx/>
              <a:buAutoNum type="arabicPeriod"/>
              <a:defRPr/>
            </a:pPr>
            <a:r>
              <a:rPr kumimoji="1" lang="sl-SI" altLang="sl-SI" sz="2800">
                <a:solidFill>
                  <a:srgbClr val="000000"/>
                </a:solidFill>
                <a:latin typeface="Times New Roman" pitchFamily="18" charset="0"/>
                <a:cs typeface="Times New Roman" pitchFamily="18" charset="0"/>
              </a:rPr>
              <a:t>Različno prispevajo k skupnim ciljem</a:t>
            </a:r>
            <a:r>
              <a:rPr kumimoji="1" lang="sl-SI" altLang="sl-SI" sz="2800">
                <a:solidFill>
                  <a:srgbClr val="000000"/>
                </a:solidFill>
                <a:latin typeface="Times New Roman" pitchFamily="18" charset="0"/>
              </a:rPr>
              <a:t> </a:t>
            </a:r>
          </a:p>
          <a:p>
            <a:pPr fontAlgn="base">
              <a:spcBef>
                <a:spcPct val="0"/>
              </a:spcBef>
              <a:spcAft>
                <a:spcPct val="0"/>
              </a:spcAft>
              <a:buFontTx/>
              <a:buAutoNum type="arabicPeriod"/>
              <a:defRPr/>
            </a:pPr>
            <a:r>
              <a:rPr kumimoji="1" lang="sl-SI" altLang="sl-SI" sz="2800">
                <a:solidFill>
                  <a:srgbClr val="000000"/>
                </a:solidFill>
                <a:latin typeface="Times New Roman" pitchFamily="18" charset="0"/>
                <a:cs typeface="Times New Roman" pitchFamily="18" charset="0"/>
              </a:rPr>
              <a:t>jih obravnavamo enakopravno</a:t>
            </a:r>
            <a:r>
              <a:rPr kumimoji="1" lang="sl-SI" altLang="sl-SI" sz="2800">
                <a:solidFill>
                  <a:srgbClr val="000000"/>
                </a:solidFill>
                <a:latin typeface="Times New Roman" pitchFamily="18" charset="0"/>
              </a:rPr>
              <a:t> </a:t>
            </a:r>
          </a:p>
          <a:p>
            <a:pPr fontAlgn="base">
              <a:spcBef>
                <a:spcPct val="0"/>
              </a:spcBef>
              <a:spcAft>
                <a:spcPct val="0"/>
              </a:spcAft>
              <a:buFontTx/>
              <a:buAutoNum type="arabicPeriod"/>
              <a:defRPr/>
            </a:pPr>
            <a:r>
              <a:rPr kumimoji="1" lang="sl-SI" altLang="sl-SI" sz="2800">
                <a:solidFill>
                  <a:srgbClr val="000000"/>
                </a:solidFill>
                <a:latin typeface="Times New Roman" pitchFamily="18" charset="0"/>
                <a:cs typeface="Times New Roman" pitchFamily="18" charset="0"/>
              </a:rPr>
              <a:t>Vsem moramo dati enake možnosti in pravično nagraditi njihov prispevek</a:t>
            </a:r>
            <a:r>
              <a:rPr kumimoji="1" lang="sl-SI" altLang="sl-SI" sz="2800">
                <a:solidFill>
                  <a:srgbClr val="CCFFCC"/>
                </a:solidFill>
                <a:latin typeface="Comic Sans MS" pitchFamily="66" charset="0"/>
              </a:rPr>
              <a:t> </a:t>
            </a:r>
          </a:p>
        </p:txBody>
      </p:sp>
    </p:spTree>
    <p:extLst>
      <p:ext uri="{BB962C8B-B14F-4D97-AF65-F5344CB8AC3E}">
        <p14:creationId xmlns:p14="http://schemas.microsoft.com/office/powerpoint/2010/main" val="10222133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971800" y="0"/>
            <a:ext cx="7486650" cy="1104900"/>
          </a:xfrm>
        </p:spPr>
        <p:txBody>
          <a:bodyPr/>
          <a:lstStyle/>
          <a:p>
            <a:pPr algn="ctr" eaLnBrk="1" hangingPunct="1"/>
            <a:r>
              <a:rPr lang="sl-SI" altLang="sl-SI" sz="3400" b="1">
                <a:latin typeface="Times New Roman" pitchFamily="18" charset="0"/>
              </a:rPr>
              <a:t>PRAVILA VODENJA</a:t>
            </a:r>
            <a:endParaRPr lang="en-US" altLang="sl-SI" sz="3400" b="1">
              <a:latin typeface="Times New Roman" pitchFamily="18" charset="0"/>
            </a:endParaRPr>
          </a:p>
        </p:txBody>
      </p:sp>
      <p:sp>
        <p:nvSpPr>
          <p:cNvPr id="55299"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55300" name="Rectangle 5"/>
          <p:cNvSpPr>
            <a:spLocks noChangeArrowheads="1"/>
          </p:cNvSpPr>
          <p:nvPr/>
        </p:nvSpPr>
        <p:spPr bwMode="auto">
          <a:xfrm>
            <a:off x="2895600" y="19050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entury" pitchFamily="18" charset="0"/>
              </a:defRPr>
            </a:lvl1pPr>
            <a:lvl2pPr marL="742950" indent="-285750" eaLnBrk="0" hangingPunct="0">
              <a:defRPr>
                <a:solidFill>
                  <a:schemeClr val="tx1"/>
                </a:solidFill>
                <a:latin typeface="Century" pitchFamily="18" charset="0"/>
              </a:defRPr>
            </a:lvl2pPr>
            <a:lvl3pPr marL="1143000" indent="-228600" eaLnBrk="0" hangingPunct="0">
              <a:defRPr>
                <a:solidFill>
                  <a:schemeClr val="tx1"/>
                </a:solidFill>
                <a:latin typeface="Century" pitchFamily="18" charset="0"/>
              </a:defRPr>
            </a:lvl3pPr>
            <a:lvl4pPr marL="1600200" indent="-228600" eaLnBrk="0" hangingPunct="0">
              <a:defRPr>
                <a:solidFill>
                  <a:schemeClr val="tx1"/>
                </a:solidFill>
                <a:latin typeface="Century" pitchFamily="18" charset="0"/>
              </a:defRPr>
            </a:lvl4pPr>
            <a:lvl5pPr marL="2057400" indent="-228600" eaLnBrk="0" hangingPunct="0">
              <a:defRPr>
                <a:solidFill>
                  <a:schemeClr val="tx1"/>
                </a:solidFill>
                <a:latin typeface="Century" pitchFamily="18" charset="0"/>
              </a:defRPr>
            </a:lvl5pPr>
            <a:lvl6pPr marL="2514600" indent="-228600" eaLnBrk="0" fontAlgn="base" hangingPunct="0">
              <a:spcBef>
                <a:spcPct val="0"/>
              </a:spcBef>
              <a:spcAft>
                <a:spcPct val="0"/>
              </a:spcAft>
              <a:defRPr>
                <a:solidFill>
                  <a:schemeClr val="tx1"/>
                </a:solidFill>
                <a:latin typeface="Century" pitchFamily="18" charset="0"/>
              </a:defRPr>
            </a:lvl6pPr>
            <a:lvl7pPr marL="2971800" indent="-228600" eaLnBrk="0" fontAlgn="base" hangingPunct="0">
              <a:spcBef>
                <a:spcPct val="0"/>
              </a:spcBef>
              <a:spcAft>
                <a:spcPct val="0"/>
              </a:spcAft>
              <a:defRPr>
                <a:solidFill>
                  <a:schemeClr val="tx1"/>
                </a:solidFill>
                <a:latin typeface="Century" pitchFamily="18" charset="0"/>
              </a:defRPr>
            </a:lvl7pPr>
            <a:lvl8pPr marL="3429000" indent="-228600" eaLnBrk="0" fontAlgn="base" hangingPunct="0">
              <a:spcBef>
                <a:spcPct val="0"/>
              </a:spcBef>
              <a:spcAft>
                <a:spcPct val="0"/>
              </a:spcAft>
              <a:defRPr>
                <a:solidFill>
                  <a:schemeClr val="tx1"/>
                </a:solidFill>
                <a:latin typeface="Century" pitchFamily="18" charset="0"/>
              </a:defRPr>
            </a:lvl8pPr>
            <a:lvl9pPr marL="3886200" indent="-228600" eaLnBrk="0" fontAlgn="base" hangingPunct="0">
              <a:spcBef>
                <a:spcPct val="0"/>
              </a:spcBef>
              <a:spcAft>
                <a:spcPct val="0"/>
              </a:spcAft>
              <a:defRPr>
                <a:solidFill>
                  <a:schemeClr val="tx1"/>
                </a:solidFill>
                <a:latin typeface="Century" pitchFamily="18" charset="0"/>
              </a:defRPr>
            </a:lvl9pPr>
          </a:lstStyle>
          <a:p>
            <a:pPr eaLnBrk="1" fontAlgn="base" hangingPunct="1">
              <a:spcBef>
                <a:spcPct val="50000"/>
              </a:spcBef>
              <a:spcAft>
                <a:spcPct val="0"/>
              </a:spcAft>
              <a:buClr>
                <a:srgbClr val="FFFFFF"/>
              </a:buClr>
              <a:buSzPct val="90000"/>
              <a:buFont typeface="Wingdings" pitchFamily="2" charset="2"/>
              <a:buNone/>
            </a:pPr>
            <a:endParaRPr lang="sl-SI" altLang="sl-SI" sz="2800" b="1">
              <a:solidFill>
                <a:srgbClr val="FFFFCC"/>
              </a:solidFill>
              <a:latin typeface="Comic Sans MS" pitchFamily="66" charset="0"/>
            </a:endParaRPr>
          </a:p>
        </p:txBody>
      </p:sp>
      <p:pic>
        <p:nvPicPr>
          <p:cNvPr id="55301" name="Picture 7" descr="bati 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4339" y="1412875"/>
            <a:ext cx="410368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69967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971800" y="0"/>
            <a:ext cx="7486650" cy="1104900"/>
          </a:xfrm>
        </p:spPr>
        <p:txBody>
          <a:bodyPr/>
          <a:lstStyle/>
          <a:p>
            <a:pPr algn="ctr" eaLnBrk="1" hangingPunct="1"/>
            <a:r>
              <a:rPr lang="sl-SI" altLang="sl-SI" sz="3400" b="1">
                <a:latin typeface="Times New Roman" pitchFamily="18" charset="0"/>
              </a:rPr>
              <a:t>NAČELA VODENJA</a:t>
            </a:r>
            <a:endParaRPr lang="en-US" altLang="sl-SI" sz="3400" b="1">
              <a:latin typeface="Times New Roman" pitchFamily="18" charset="0"/>
            </a:endParaRPr>
          </a:p>
        </p:txBody>
      </p:sp>
      <p:sp>
        <p:nvSpPr>
          <p:cNvPr id="56323" name="Rectangle 3"/>
          <p:cNvSpPr>
            <a:spLocks noGrp="1" noChangeArrowheads="1"/>
          </p:cNvSpPr>
          <p:nvPr>
            <p:ph type="body" sz="half" idx="1"/>
          </p:nvPr>
        </p:nvSpPr>
        <p:spPr>
          <a:xfrm>
            <a:off x="2667000" y="1676401"/>
            <a:ext cx="7772400" cy="2112963"/>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56324" name="Rectangle 5"/>
          <p:cNvSpPr>
            <a:spLocks noChangeArrowheads="1"/>
          </p:cNvSpPr>
          <p:nvPr/>
        </p:nvSpPr>
        <p:spPr bwMode="auto">
          <a:xfrm>
            <a:off x="2895600" y="1905001"/>
            <a:ext cx="7543800"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entury" pitchFamily="18" charset="0"/>
              </a:defRPr>
            </a:lvl1pPr>
            <a:lvl2pPr marL="742950" indent="-285750" eaLnBrk="0" hangingPunct="0">
              <a:defRPr>
                <a:solidFill>
                  <a:schemeClr val="tx1"/>
                </a:solidFill>
                <a:latin typeface="Century" pitchFamily="18" charset="0"/>
              </a:defRPr>
            </a:lvl2pPr>
            <a:lvl3pPr marL="1143000" indent="-228600" eaLnBrk="0" hangingPunct="0">
              <a:defRPr>
                <a:solidFill>
                  <a:schemeClr val="tx1"/>
                </a:solidFill>
                <a:latin typeface="Century" pitchFamily="18" charset="0"/>
              </a:defRPr>
            </a:lvl3pPr>
            <a:lvl4pPr marL="1600200" indent="-228600" eaLnBrk="0" hangingPunct="0">
              <a:defRPr>
                <a:solidFill>
                  <a:schemeClr val="tx1"/>
                </a:solidFill>
                <a:latin typeface="Century" pitchFamily="18" charset="0"/>
              </a:defRPr>
            </a:lvl4pPr>
            <a:lvl5pPr marL="2057400" indent="-228600" eaLnBrk="0" hangingPunct="0">
              <a:defRPr>
                <a:solidFill>
                  <a:schemeClr val="tx1"/>
                </a:solidFill>
                <a:latin typeface="Century" pitchFamily="18" charset="0"/>
              </a:defRPr>
            </a:lvl5pPr>
            <a:lvl6pPr marL="2514600" indent="-228600" eaLnBrk="0" fontAlgn="base" hangingPunct="0">
              <a:spcBef>
                <a:spcPct val="0"/>
              </a:spcBef>
              <a:spcAft>
                <a:spcPct val="0"/>
              </a:spcAft>
              <a:defRPr>
                <a:solidFill>
                  <a:schemeClr val="tx1"/>
                </a:solidFill>
                <a:latin typeface="Century" pitchFamily="18" charset="0"/>
              </a:defRPr>
            </a:lvl6pPr>
            <a:lvl7pPr marL="2971800" indent="-228600" eaLnBrk="0" fontAlgn="base" hangingPunct="0">
              <a:spcBef>
                <a:spcPct val="0"/>
              </a:spcBef>
              <a:spcAft>
                <a:spcPct val="0"/>
              </a:spcAft>
              <a:defRPr>
                <a:solidFill>
                  <a:schemeClr val="tx1"/>
                </a:solidFill>
                <a:latin typeface="Century" pitchFamily="18" charset="0"/>
              </a:defRPr>
            </a:lvl7pPr>
            <a:lvl8pPr marL="3429000" indent="-228600" eaLnBrk="0" fontAlgn="base" hangingPunct="0">
              <a:spcBef>
                <a:spcPct val="0"/>
              </a:spcBef>
              <a:spcAft>
                <a:spcPct val="0"/>
              </a:spcAft>
              <a:defRPr>
                <a:solidFill>
                  <a:schemeClr val="tx1"/>
                </a:solidFill>
                <a:latin typeface="Century" pitchFamily="18" charset="0"/>
              </a:defRPr>
            </a:lvl8pPr>
            <a:lvl9pPr marL="3886200" indent="-228600" eaLnBrk="0" fontAlgn="base" hangingPunct="0">
              <a:spcBef>
                <a:spcPct val="0"/>
              </a:spcBef>
              <a:spcAft>
                <a:spcPct val="0"/>
              </a:spcAft>
              <a:defRPr>
                <a:solidFill>
                  <a:schemeClr val="tx1"/>
                </a:solidFill>
                <a:latin typeface="Century" pitchFamily="18" charset="0"/>
              </a:defRPr>
            </a:lvl9pPr>
          </a:lstStyle>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a:t>
            </a:r>
            <a:r>
              <a:rPr lang="sl-SI" altLang="sl-SI" sz="2800" b="1">
                <a:solidFill>
                  <a:srgbClr val="000000"/>
                </a:solidFill>
                <a:latin typeface="Times New Roman" pitchFamily="18" charset="0"/>
                <a:cs typeface="Times New Roman" pitchFamily="18" charset="0"/>
              </a:rPr>
              <a:t>Zaupanje rodi zaupanje</a:t>
            </a:r>
            <a:r>
              <a:rPr lang="sl-SI" altLang="sl-SI" sz="2800" b="1">
                <a:solidFill>
                  <a:srgbClr val="000000"/>
                </a:solidFill>
                <a:latin typeface="Times New Roman" pitchFamily="18" charset="0"/>
              </a:rPr>
              <a:t> </a:t>
            </a:r>
          </a:p>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a:t>
            </a:r>
            <a:r>
              <a:rPr lang="sl-SI" altLang="sl-SI" sz="2800" b="1">
                <a:solidFill>
                  <a:srgbClr val="000000"/>
                </a:solidFill>
                <a:latin typeface="Times New Roman" pitchFamily="18" charset="0"/>
                <a:cs typeface="Times New Roman" pitchFamily="18" charset="0"/>
              </a:rPr>
              <a:t>Ljudje so svobodna bitja in se upirajo </a:t>
            </a:r>
            <a:endParaRPr lang="sl-SI" altLang="sl-SI" sz="2800" b="1">
              <a:solidFill>
                <a:srgbClr val="000000"/>
              </a:solidFill>
              <a:latin typeface="Times New Roman" pitchFamily="18" charset="0"/>
            </a:endParaRPr>
          </a:p>
          <a:p>
            <a:pPr eaLnBrk="1" fontAlgn="base" hangingPunct="1">
              <a:spcBef>
                <a:spcPct val="50000"/>
              </a:spcBef>
              <a:spcAft>
                <a:spcPct val="0"/>
              </a:spcAft>
              <a:buClr>
                <a:srgbClr val="FFFFFF"/>
              </a:buClr>
              <a:buSzPct val="90000"/>
              <a:buFont typeface="Wingdings" pitchFamily="2" charset="2"/>
              <a:buNone/>
            </a:pPr>
            <a:r>
              <a:rPr lang="sl-SI" altLang="sl-SI" sz="2800" b="1">
                <a:solidFill>
                  <a:srgbClr val="000000"/>
                </a:solidFill>
                <a:latin typeface="Times New Roman" pitchFamily="18" charset="0"/>
              </a:rPr>
              <a:t>   </a:t>
            </a:r>
            <a:r>
              <a:rPr lang="sl-SI" altLang="sl-SI" sz="2800" b="1">
                <a:solidFill>
                  <a:srgbClr val="000000"/>
                </a:solidFill>
                <a:latin typeface="Times New Roman" pitchFamily="18" charset="0"/>
                <a:cs typeface="Times New Roman" pitchFamily="18" charset="0"/>
              </a:rPr>
              <a:t>pritiskom</a:t>
            </a:r>
            <a:r>
              <a:rPr lang="sl-SI" altLang="sl-SI" sz="2800" b="1">
                <a:solidFill>
                  <a:srgbClr val="FFFFCC"/>
                </a:solidFill>
                <a:latin typeface="Comic Sans MS" pitchFamily="66" charset="0"/>
              </a:rPr>
              <a:t> </a:t>
            </a:r>
          </a:p>
        </p:txBody>
      </p:sp>
      <p:sp>
        <p:nvSpPr>
          <p:cNvPr id="60422" name="Rectangle 6"/>
          <p:cNvSpPr>
            <a:spLocks noChangeArrowheads="1"/>
          </p:cNvSpPr>
          <p:nvPr/>
        </p:nvSpPr>
        <p:spPr bwMode="blackWhite">
          <a:xfrm>
            <a:off x="2566988" y="4005263"/>
            <a:ext cx="7620000" cy="19812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fontAlgn="base">
              <a:spcBef>
                <a:spcPct val="0"/>
              </a:spcBef>
              <a:spcAft>
                <a:spcPct val="0"/>
              </a:spcAft>
              <a:buFontTx/>
              <a:buAutoNum type="arabicPeriod"/>
              <a:defRPr/>
            </a:pPr>
            <a:r>
              <a:rPr kumimoji="1" lang="sl-SI" altLang="sl-SI" sz="2800">
                <a:solidFill>
                  <a:srgbClr val="000000"/>
                </a:solidFill>
                <a:latin typeface="Times New Roman" pitchFamily="18" charset="0"/>
                <a:cs typeface="Times New Roman" pitchFamily="18" charset="0"/>
              </a:rPr>
              <a:t>Zaupanje je na preizkušnji po slabih izkušnjah</a:t>
            </a:r>
            <a:r>
              <a:rPr kumimoji="1" lang="sl-SI" altLang="sl-SI" sz="2800">
                <a:solidFill>
                  <a:srgbClr val="000000"/>
                </a:solidFill>
                <a:latin typeface="Times New Roman" pitchFamily="18" charset="0"/>
              </a:rPr>
              <a:t> </a:t>
            </a:r>
          </a:p>
          <a:p>
            <a:pPr fontAlgn="base">
              <a:spcBef>
                <a:spcPct val="0"/>
              </a:spcBef>
              <a:spcAft>
                <a:spcPct val="0"/>
              </a:spcAft>
              <a:buFontTx/>
              <a:buAutoNum type="arabicPeriod"/>
              <a:defRPr/>
            </a:pPr>
            <a:r>
              <a:rPr kumimoji="1" lang="sl-SI" altLang="sl-SI" sz="2800">
                <a:solidFill>
                  <a:srgbClr val="000000"/>
                </a:solidFill>
                <a:latin typeface="Times New Roman" pitchFamily="18" charset="0"/>
                <a:cs typeface="Times New Roman" pitchFamily="18" charset="0"/>
              </a:rPr>
              <a:t>Sodelavci lahko izkoristijo našo zaupljivost</a:t>
            </a:r>
            <a:r>
              <a:rPr kumimoji="1" lang="sl-SI" altLang="sl-SI" sz="2800">
                <a:solidFill>
                  <a:srgbClr val="000000"/>
                </a:solidFill>
                <a:latin typeface="Times New Roman" pitchFamily="18" charset="0"/>
              </a:rPr>
              <a:t> ( jemlje zagnanost)</a:t>
            </a:r>
          </a:p>
        </p:txBody>
      </p:sp>
    </p:spTree>
    <p:extLst>
      <p:ext uri="{BB962C8B-B14F-4D97-AF65-F5344CB8AC3E}">
        <p14:creationId xmlns:p14="http://schemas.microsoft.com/office/powerpoint/2010/main" val="21833499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971800" y="0"/>
            <a:ext cx="7486650" cy="1104900"/>
          </a:xfrm>
        </p:spPr>
        <p:txBody>
          <a:bodyPr/>
          <a:lstStyle/>
          <a:p>
            <a:pPr algn="ctr" eaLnBrk="1" hangingPunct="1"/>
            <a:r>
              <a:rPr lang="sl-SI" altLang="sl-SI" sz="3400" b="1">
                <a:latin typeface="Times New Roman" pitchFamily="18" charset="0"/>
              </a:rPr>
              <a:t>NAČELA VODENJA</a:t>
            </a:r>
            <a:endParaRPr lang="en-US" altLang="sl-SI" sz="3400" b="1">
              <a:latin typeface="Times New Roman" pitchFamily="18" charset="0"/>
            </a:endParaRPr>
          </a:p>
        </p:txBody>
      </p:sp>
      <p:sp>
        <p:nvSpPr>
          <p:cNvPr id="57347"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57348" name="Rectangle 5"/>
          <p:cNvSpPr>
            <a:spLocks noChangeArrowheads="1"/>
          </p:cNvSpPr>
          <p:nvPr/>
        </p:nvSpPr>
        <p:spPr bwMode="auto">
          <a:xfrm>
            <a:off x="2895600" y="1905001"/>
            <a:ext cx="75438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entury" pitchFamily="18" charset="0"/>
              </a:defRPr>
            </a:lvl1pPr>
            <a:lvl2pPr marL="742950" indent="-285750" eaLnBrk="0" hangingPunct="0">
              <a:defRPr>
                <a:solidFill>
                  <a:schemeClr val="tx1"/>
                </a:solidFill>
                <a:latin typeface="Century" pitchFamily="18" charset="0"/>
              </a:defRPr>
            </a:lvl2pPr>
            <a:lvl3pPr marL="1143000" indent="-228600" eaLnBrk="0" hangingPunct="0">
              <a:defRPr>
                <a:solidFill>
                  <a:schemeClr val="tx1"/>
                </a:solidFill>
                <a:latin typeface="Century" pitchFamily="18" charset="0"/>
              </a:defRPr>
            </a:lvl3pPr>
            <a:lvl4pPr marL="1600200" indent="-228600" eaLnBrk="0" hangingPunct="0">
              <a:defRPr>
                <a:solidFill>
                  <a:schemeClr val="tx1"/>
                </a:solidFill>
                <a:latin typeface="Century" pitchFamily="18" charset="0"/>
              </a:defRPr>
            </a:lvl4pPr>
            <a:lvl5pPr marL="2057400" indent="-228600" eaLnBrk="0" hangingPunct="0">
              <a:defRPr>
                <a:solidFill>
                  <a:schemeClr val="tx1"/>
                </a:solidFill>
                <a:latin typeface="Century" pitchFamily="18" charset="0"/>
              </a:defRPr>
            </a:lvl5pPr>
            <a:lvl6pPr marL="2514600" indent="-228600" eaLnBrk="0" fontAlgn="base" hangingPunct="0">
              <a:spcBef>
                <a:spcPct val="0"/>
              </a:spcBef>
              <a:spcAft>
                <a:spcPct val="0"/>
              </a:spcAft>
              <a:defRPr>
                <a:solidFill>
                  <a:schemeClr val="tx1"/>
                </a:solidFill>
                <a:latin typeface="Century" pitchFamily="18" charset="0"/>
              </a:defRPr>
            </a:lvl6pPr>
            <a:lvl7pPr marL="2971800" indent="-228600" eaLnBrk="0" fontAlgn="base" hangingPunct="0">
              <a:spcBef>
                <a:spcPct val="0"/>
              </a:spcBef>
              <a:spcAft>
                <a:spcPct val="0"/>
              </a:spcAft>
              <a:defRPr>
                <a:solidFill>
                  <a:schemeClr val="tx1"/>
                </a:solidFill>
                <a:latin typeface="Century" pitchFamily="18" charset="0"/>
              </a:defRPr>
            </a:lvl7pPr>
            <a:lvl8pPr marL="3429000" indent="-228600" eaLnBrk="0" fontAlgn="base" hangingPunct="0">
              <a:spcBef>
                <a:spcPct val="0"/>
              </a:spcBef>
              <a:spcAft>
                <a:spcPct val="0"/>
              </a:spcAft>
              <a:defRPr>
                <a:solidFill>
                  <a:schemeClr val="tx1"/>
                </a:solidFill>
                <a:latin typeface="Century" pitchFamily="18" charset="0"/>
              </a:defRPr>
            </a:lvl8pPr>
            <a:lvl9pPr marL="3886200" indent="-228600" eaLnBrk="0" fontAlgn="base" hangingPunct="0">
              <a:spcBef>
                <a:spcPct val="0"/>
              </a:spcBef>
              <a:spcAft>
                <a:spcPct val="0"/>
              </a:spcAft>
              <a:defRPr>
                <a:solidFill>
                  <a:schemeClr val="tx1"/>
                </a:solidFill>
                <a:latin typeface="Century" pitchFamily="18" charset="0"/>
              </a:defRPr>
            </a:lvl9pPr>
          </a:lstStyle>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FFFFCC"/>
                </a:solidFill>
                <a:latin typeface="Comic Sans MS" pitchFamily="66" charset="0"/>
              </a:rPr>
              <a:t> </a:t>
            </a:r>
            <a:r>
              <a:rPr lang="sl-SI" altLang="sl-SI" sz="2800" b="1">
                <a:solidFill>
                  <a:srgbClr val="000000"/>
                </a:solidFill>
                <a:latin typeface="Times New Roman" pitchFamily="18" charset="0"/>
                <a:cs typeface="Times New Roman" pitchFamily="18" charset="0"/>
              </a:rPr>
              <a:t>Prijaznost in osebna toplina sta temelja </a:t>
            </a:r>
            <a:endParaRPr lang="sl-SI" altLang="sl-SI" sz="2800" b="1">
              <a:solidFill>
                <a:srgbClr val="000000"/>
              </a:solidFill>
              <a:latin typeface="Times New Roman" pitchFamily="18" charset="0"/>
            </a:endParaRPr>
          </a:p>
          <a:p>
            <a:pPr eaLnBrk="1" fontAlgn="base" hangingPunct="1">
              <a:spcBef>
                <a:spcPct val="50000"/>
              </a:spcBef>
              <a:spcAft>
                <a:spcPct val="0"/>
              </a:spcAft>
              <a:buClr>
                <a:srgbClr val="FFFFFF"/>
              </a:buClr>
              <a:buSzPct val="90000"/>
              <a:buFont typeface="Wingdings" pitchFamily="2" charset="2"/>
              <a:buNone/>
            </a:pPr>
            <a:r>
              <a:rPr lang="sl-SI" altLang="sl-SI" sz="2800" b="1">
                <a:solidFill>
                  <a:srgbClr val="000000"/>
                </a:solidFill>
                <a:latin typeface="Times New Roman" pitchFamily="18" charset="0"/>
              </a:rPr>
              <a:t>   </a:t>
            </a:r>
            <a:r>
              <a:rPr lang="sl-SI" altLang="sl-SI" sz="2800" b="1">
                <a:solidFill>
                  <a:srgbClr val="000000"/>
                </a:solidFill>
                <a:latin typeface="Times New Roman" pitchFamily="18" charset="0"/>
                <a:cs typeface="Times New Roman" pitchFamily="18" charset="0"/>
              </a:rPr>
              <a:t>dobrih medsebojnih odnosov</a:t>
            </a:r>
            <a:r>
              <a:rPr lang="sl-SI" altLang="sl-SI" sz="2800" b="1">
                <a:solidFill>
                  <a:srgbClr val="000000"/>
                </a:solidFill>
                <a:latin typeface="Times New Roman" pitchFamily="18" charset="0"/>
              </a:rPr>
              <a:t> </a:t>
            </a:r>
          </a:p>
        </p:txBody>
      </p:sp>
      <p:sp>
        <p:nvSpPr>
          <p:cNvPr id="61446" name="Rectangle 6"/>
          <p:cNvSpPr>
            <a:spLocks noChangeArrowheads="1"/>
          </p:cNvSpPr>
          <p:nvPr/>
        </p:nvSpPr>
        <p:spPr bwMode="blackWhite">
          <a:xfrm>
            <a:off x="2495550" y="3573463"/>
            <a:ext cx="7620000" cy="23622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fontAlgn="base">
              <a:spcBef>
                <a:spcPct val="0"/>
              </a:spcBef>
              <a:spcAft>
                <a:spcPct val="0"/>
              </a:spcAft>
              <a:buFontTx/>
              <a:buAutoNum type="arabicPeriod"/>
              <a:defRPr/>
            </a:pPr>
            <a:r>
              <a:rPr kumimoji="1" lang="sl-SI" altLang="sl-SI" sz="2800">
                <a:solidFill>
                  <a:srgbClr val="000000"/>
                </a:solidFill>
                <a:latin typeface="Times New Roman" pitchFamily="18" charset="0"/>
                <a:cs typeface="Times New Roman" pitchFamily="18" charset="0"/>
              </a:rPr>
              <a:t>Topel nasmeh in pogled v oči naredita prvi vtis, ki je temelj nadaljnjih odnosov</a:t>
            </a:r>
            <a:r>
              <a:rPr kumimoji="1" lang="sl-SI" altLang="sl-SI" sz="2800">
                <a:solidFill>
                  <a:srgbClr val="000000"/>
                </a:solidFill>
                <a:latin typeface="Times New Roman" pitchFamily="18" charset="0"/>
              </a:rPr>
              <a:t> </a:t>
            </a:r>
          </a:p>
          <a:p>
            <a:pPr fontAlgn="base">
              <a:spcBef>
                <a:spcPct val="0"/>
              </a:spcBef>
              <a:spcAft>
                <a:spcPct val="0"/>
              </a:spcAft>
              <a:buFontTx/>
              <a:buAutoNum type="arabicPeriod"/>
              <a:defRPr/>
            </a:pPr>
            <a:r>
              <a:rPr kumimoji="1" lang="sl-SI" altLang="sl-SI" sz="2800">
                <a:solidFill>
                  <a:srgbClr val="000000"/>
                </a:solidFill>
                <a:latin typeface="Times New Roman" pitchFamily="18" charset="0"/>
                <a:cs typeface="Times New Roman" pitchFamily="18" charset="0"/>
              </a:rPr>
              <a:t>Šteje seveda samo pristnost</a:t>
            </a:r>
            <a:r>
              <a:rPr kumimoji="1" lang="sl-SI" altLang="sl-SI" sz="2800">
                <a:solidFill>
                  <a:srgbClr val="000000"/>
                </a:solidFill>
                <a:latin typeface="Times New Roman" pitchFamily="18" charset="0"/>
              </a:rPr>
              <a:t> </a:t>
            </a:r>
          </a:p>
          <a:p>
            <a:pPr fontAlgn="base">
              <a:spcBef>
                <a:spcPct val="0"/>
              </a:spcBef>
              <a:spcAft>
                <a:spcPct val="0"/>
              </a:spcAft>
              <a:buFontTx/>
              <a:buAutoNum type="arabicPeriod"/>
              <a:defRPr/>
            </a:pPr>
            <a:r>
              <a:rPr kumimoji="1" lang="sl-SI" altLang="sl-SI" sz="2800">
                <a:solidFill>
                  <a:srgbClr val="000000"/>
                </a:solidFill>
                <a:latin typeface="Times New Roman" pitchFamily="18" charset="0"/>
                <a:cs typeface="Times New Roman" pitchFamily="18" charset="0"/>
              </a:rPr>
              <a:t>S tem razorožimo tudi bolj neugodne sodelavce.</a:t>
            </a:r>
            <a:r>
              <a:rPr kumimoji="1" lang="sl-SI" altLang="sl-SI" sz="2800">
                <a:solidFill>
                  <a:srgbClr val="CCFFCC"/>
                </a:solidFill>
                <a:latin typeface="Times New Roman" pitchFamily="18" charset="0"/>
                <a:cs typeface="Times New Roman" pitchFamily="18" charset="0"/>
              </a:rPr>
              <a:t> </a:t>
            </a:r>
          </a:p>
        </p:txBody>
      </p:sp>
    </p:spTree>
    <p:extLst>
      <p:ext uri="{BB962C8B-B14F-4D97-AF65-F5344CB8AC3E}">
        <p14:creationId xmlns:p14="http://schemas.microsoft.com/office/powerpoint/2010/main" val="20676398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971800" y="0"/>
            <a:ext cx="7486650" cy="1104900"/>
          </a:xfrm>
        </p:spPr>
        <p:txBody>
          <a:bodyPr/>
          <a:lstStyle/>
          <a:p>
            <a:pPr eaLnBrk="1" hangingPunct="1"/>
            <a:r>
              <a:rPr lang="sl-SI" altLang="sl-SI" sz="3400" b="1">
                <a:latin typeface="Times New Roman" pitchFamily="18" charset="0"/>
              </a:rPr>
              <a:t>NAČELA VODENJA</a:t>
            </a:r>
            <a:endParaRPr lang="en-US" altLang="sl-SI" sz="3400" b="1">
              <a:latin typeface="Times New Roman" pitchFamily="18" charset="0"/>
            </a:endParaRPr>
          </a:p>
        </p:txBody>
      </p:sp>
      <p:sp>
        <p:nvSpPr>
          <p:cNvPr id="58371"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58372" name="Rectangle 5"/>
          <p:cNvSpPr>
            <a:spLocks noChangeArrowheads="1"/>
          </p:cNvSpPr>
          <p:nvPr/>
        </p:nvSpPr>
        <p:spPr bwMode="auto">
          <a:xfrm>
            <a:off x="2971800" y="2514601"/>
            <a:ext cx="75438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entury" pitchFamily="18" charset="0"/>
              </a:defRPr>
            </a:lvl1pPr>
            <a:lvl2pPr marL="742950" indent="-285750" eaLnBrk="0" hangingPunct="0">
              <a:defRPr>
                <a:solidFill>
                  <a:schemeClr val="tx1"/>
                </a:solidFill>
                <a:latin typeface="Century" pitchFamily="18" charset="0"/>
              </a:defRPr>
            </a:lvl2pPr>
            <a:lvl3pPr marL="1143000" indent="-228600" eaLnBrk="0" hangingPunct="0">
              <a:defRPr>
                <a:solidFill>
                  <a:schemeClr val="tx1"/>
                </a:solidFill>
                <a:latin typeface="Century" pitchFamily="18" charset="0"/>
              </a:defRPr>
            </a:lvl3pPr>
            <a:lvl4pPr marL="1600200" indent="-228600" eaLnBrk="0" hangingPunct="0">
              <a:defRPr>
                <a:solidFill>
                  <a:schemeClr val="tx1"/>
                </a:solidFill>
                <a:latin typeface="Century" pitchFamily="18" charset="0"/>
              </a:defRPr>
            </a:lvl4pPr>
            <a:lvl5pPr marL="2057400" indent="-228600" eaLnBrk="0" hangingPunct="0">
              <a:defRPr>
                <a:solidFill>
                  <a:schemeClr val="tx1"/>
                </a:solidFill>
                <a:latin typeface="Century" pitchFamily="18" charset="0"/>
              </a:defRPr>
            </a:lvl5pPr>
            <a:lvl6pPr marL="2514600" indent="-228600" eaLnBrk="0" fontAlgn="base" hangingPunct="0">
              <a:spcBef>
                <a:spcPct val="0"/>
              </a:spcBef>
              <a:spcAft>
                <a:spcPct val="0"/>
              </a:spcAft>
              <a:defRPr>
                <a:solidFill>
                  <a:schemeClr val="tx1"/>
                </a:solidFill>
                <a:latin typeface="Century" pitchFamily="18" charset="0"/>
              </a:defRPr>
            </a:lvl6pPr>
            <a:lvl7pPr marL="2971800" indent="-228600" eaLnBrk="0" fontAlgn="base" hangingPunct="0">
              <a:spcBef>
                <a:spcPct val="0"/>
              </a:spcBef>
              <a:spcAft>
                <a:spcPct val="0"/>
              </a:spcAft>
              <a:defRPr>
                <a:solidFill>
                  <a:schemeClr val="tx1"/>
                </a:solidFill>
                <a:latin typeface="Century" pitchFamily="18" charset="0"/>
              </a:defRPr>
            </a:lvl7pPr>
            <a:lvl8pPr marL="3429000" indent="-228600" eaLnBrk="0" fontAlgn="base" hangingPunct="0">
              <a:spcBef>
                <a:spcPct val="0"/>
              </a:spcBef>
              <a:spcAft>
                <a:spcPct val="0"/>
              </a:spcAft>
              <a:defRPr>
                <a:solidFill>
                  <a:schemeClr val="tx1"/>
                </a:solidFill>
                <a:latin typeface="Century" pitchFamily="18" charset="0"/>
              </a:defRPr>
            </a:lvl8pPr>
            <a:lvl9pPr marL="3886200" indent="-228600" eaLnBrk="0" fontAlgn="base" hangingPunct="0">
              <a:spcBef>
                <a:spcPct val="0"/>
              </a:spcBef>
              <a:spcAft>
                <a:spcPct val="0"/>
              </a:spcAft>
              <a:defRPr>
                <a:solidFill>
                  <a:schemeClr val="tx1"/>
                </a:solidFill>
                <a:latin typeface="Century" pitchFamily="18" charset="0"/>
              </a:defRPr>
            </a:lvl9pPr>
          </a:lstStyle>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a:t>
            </a:r>
            <a:r>
              <a:rPr lang="sl-SI" altLang="sl-SI" sz="2800" b="1">
                <a:solidFill>
                  <a:srgbClr val="000000"/>
                </a:solidFill>
                <a:latin typeface="Times New Roman" pitchFamily="18" charset="0"/>
                <a:cs typeface="Times New Roman" pitchFamily="18" charset="0"/>
              </a:rPr>
              <a:t>Obvladovanje sebe, svojih čustev in </a:t>
            </a:r>
            <a:endParaRPr lang="sl-SI" altLang="sl-SI" sz="2800" b="1">
              <a:solidFill>
                <a:srgbClr val="000000"/>
              </a:solidFill>
              <a:latin typeface="Times New Roman" pitchFamily="18" charset="0"/>
            </a:endParaRPr>
          </a:p>
          <a:p>
            <a:pPr eaLnBrk="1" fontAlgn="base" hangingPunct="1">
              <a:spcBef>
                <a:spcPct val="50000"/>
              </a:spcBef>
              <a:spcAft>
                <a:spcPct val="0"/>
              </a:spcAft>
              <a:buClr>
                <a:srgbClr val="FFFFFF"/>
              </a:buClr>
              <a:buSzPct val="90000"/>
              <a:buFont typeface="Wingdings" pitchFamily="2" charset="2"/>
              <a:buNone/>
            </a:pPr>
            <a:r>
              <a:rPr lang="sl-SI" altLang="sl-SI" sz="2800" b="1">
                <a:solidFill>
                  <a:srgbClr val="000000"/>
                </a:solidFill>
                <a:latin typeface="Times New Roman" pitchFamily="18" charset="0"/>
              </a:rPr>
              <a:t> </a:t>
            </a:r>
            <a:r>
              <a:rPr lang="sl-SI" altLang="sl-SI" sz="2800" b="1">
                <a:solidFill>
                  <a:srgbClr val="000000"/>
                </a:solidFill>
                <a:latin typeface="Times New Roman" pitchFamily="18" charset="0"/>
                <a:cs typeface="Times New Roman" pitchFamily="18" charset="0"/>
              </a:rPr>
              <a:t>razpoloženja pomeni čustveno zrelo osebo</a:t>
            </a:r>
            <a:r>
              <a:rPr lang="sl-SI" altLang="sl-SI" sz="2800" b="1">
                <a:solidFill>
                  <a:srgbClr val="FFFFCC"/>
                </a:solidFill>
                <a:latin typeface="Comic Sans MS" pitchFamily="66" charset="0"/>
              </a:rPr>
              <a:t> </a:t>
            </a:r>
          </a:p>
        </p:txBody>
      </p:sp>
      <p:sp>
        <p:nvSpPr>
          <p:cNvPr id="62470" name="Rectangle 6"/>
          <p:cNvSpPr>
            <a:spLocks noChangeArrowheads="1"/>
          </p:cNvSpPr>
          <p:nvPr/>
        </p:nvSpPr>
        <p:spPr bwMode="blackWhite">
          <a:xfrm>
            <a:off x="2208213" y="3933825"/>
            <a:ext cx="7620000" cy="23622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fontAlgn="base">
              <a:spcBef>
                <a:spcPct val="0"/>
              </a:spcBef>
              <a:spcAft>
                <a:spcPct val="0"/>
              </a:spcAft>
              <a:buFontTx/>
              <a:buAutoNum type="arabicPeriod"/>
              <a:defRPr/>
            </a:pPr>
            <a:r>
              <a:rPr kumimoji="1" lang="sl-SI" altLang="sl-SI" sz="2800">
                <a:solidFill>
                  <a:srgbClr val="000000"/>
                </a:solidFill>
                <a:latin typeface="Times New Roman" pitchFamily="18" charset="0"/>
                <a:cs typeface="Times New Roman" pitchFamily="18" charset="0"/>
              </a:rPr>
              <a:t>dajemo dober zgled našim podrejenim, ki morajo obvladovati svoja čustva tudi pri stiku z gosti </a:t>
            </a:r>
            <a:endParaRPr kumimoji="1" lang="sl-SI" altLang="sl-SI" sz="2800">
              <a:solidFill>
                <a:srgbClr val="000000"/>
              </a:solidFill>
              <a:latin typeface="Times New Roman" pitchFamily="18" charset="0"/>
            </a:endParaRPr>
          </a:p>
          <a:p>
            <a:pPr fontAlgn="base">
              <a:spcBef>
                <a:spcPct val="0"/>
              </a:spcBef>
              <a:spcAft>
                <a:spcPct val="0"/>
              </a:spcAft>
              <a:buFontTx/>
              <a:buAutoNum type="arabicPeriod"/>
              <a:defRPr/>
            </a:pPr>
            <a:r>
              <a:rPr kumimoji="1" lang="sl-SI" altLang="sl-SI" sz="2800">
                <a:solidFill>
                  <a:srgbClr val="000000"/>
                </a:solidFill>
                <a:latin typeface="Times New Roman" pitchFamily="18" charset="0"/>
                <a:cs typeface="Times New Roman" pitchFamily="18" charset="0"/>
              </a:rPr>
              <a:t>Vodje ne more spraviti s tira vsaka nepričakovana ali neugodna situacija </a:t>
            </a:r>
          </a:p>
        </p:txBody>
      </p:sp>
      <p:pic>
        <p:nvPicPr>
          <p:cNvPr id="58374" name="Picture 7" descr="pe0183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3214" y="0"/>
            <a:ext cx="2744787"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78076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971800" y="0"/>
            <a:ext cx="7486650" cy="1104900"/>
          </a:xfrm>
        </p:spPr>
        <p:txBody>
          <a:bodyPr/>
          <a:lstStyle/>
          <a:p>
            <a:pPr algn="ctr" eaLnBrk="1" hangingPunct="1"/>
            <a:r>
              <a:rPr lang="sl-SI" altLang="sl-SI" sz="3400" b="1">
                <a:latin typeface="Times New Roman" pitchFamily="18" charset="0"/>
              </a:rPr>
              <a:t>EMPATIJA</a:t>
            </a:r>
            <a:endParaRPr lang="en-US" altLang="sl-SI" sz="3400" b="1">
              <a:latin typeface="Times New Roman" pitchFamily="18" charset="0"/>
            </a:endParaRPr>
          </a:p>
        </p:txBody>
      </p:sp>
      <p:sp>
        <p:nvSpPr>
          <p:cNvPr id="59395"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59396" name="Rectangle 5"/>
          <p:cNvSpPr>
            <a:spLocks noChangeArrowheads="1"/>
          </p:cNvSpPr>
          <p:nvPr/>
        </p:nvSpPr>
        <p:spPr bwMode="auto">
          <a:xfrm>
            <a:off x="2971800" y="18288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entury" pitchFamily="18" charset="0"/>
              </a:defRPr>
            </a:lvl1pPr>
            <a:lvl2pPr marL="742950" indent="-285750" eaLnBrk="0" hangingPunct="0">
              <a:defRPr>
                <a:solidFill>
                  <a:schemeClr val="tx1"/>
                </a:solidFill>
                <a:latin typeface="Century" pitchFamily="18" charset="0"/>
              </a:defRPr>
            </a:lvl2pPr>
            <a:lvl3pPr marL="1143000" indent="-228600" eaLnBrk="0" hangingPunct="0">
              <a:defRPr>
                <a:solidFill>
                  <a:schemeClr val="tx1"/>
                </a:solidFill>
                <a:latin typeface="Century" pitchFamily="18" charset="0"/>
              </a:defRPr>
            </a:lvl3pPr>
            <a:lvl4pPr marL="1600200" indent="-228600" eaLnBrk="0" hangingPunct="0">
              <a:defRPr>
                <a:solidFill>
                  <a:schemeClr val="tx1"/>
                </a:solidFill>
                <a:latin typeface="Century" pitchFamily="18" charset="0"/>
              </a:defRPr>
            </a:lvl4pPr>
            <a:lvl5pPr marL="2057400" indent="-228600" eaLnBrk="0" hangingPunct="0">
              <a:defRPr>
                <a:solidFill>
                  <a:schemeClr val="tx1"/>
                </a:solidFill>
                <a:latin typeface="Century" pitchFamily="18" charset="0"/>
              </a:defRPr>
            </a:lvl5pPr>
            <a:lvl6pPr marL="2514600" indent="-228600" eaLnBrk="0" fontAlgn="base" hangingPunct="0">
              <a:spcBef>
                <a:spcPct val="0"/>
              </a:spcBef>
              <a:spcAft>
                <a:spcPct val="0"/>
              </a:spcAft>
              <a:defRPr>
                <a:solidFill>
                  <a:schemeClr val="tx1"/>
                </a:solidFill>
                <a:latin typeface="Century" pitchFamily="18" charset="0"/>
              </a:defRPr>
            </a:lvl6pPr>
            <a:lvl7pPr marL="2971800" indent="-228600" eaLnBrk="0" fontAlgn="base" hangingPunct="0">
              <a:spcBef>
                <a:spcPct val="0"/>
              </a:spcBef>
              <a:spcAft>
                <a:spcPct val="0"/>
              </a:spcAft>
              <a:defRPr>
                <a:solidFill>
                  <a:schemeClr val="tx1"/>
                </a:solidFill>
                <a:latin typeface="Century" pitchFamily="18" charset="0"/>
              </a:defRPr>
            </a:lvl7pPr>
            <a:lvl8pPr marL="3429000" indent="-228600" eaLnBrk="0" fontAlgn="base" hangingPunct="0">
              <a:spcBef>
                <a:spcPct val="0"/>
              </a:spcBef>
              <a:spcAft>
                <a:spcPct val="0"/>
              </a:spcAft>
              <a:defRPr>
                <a:solidFill>
                  <a:schemeClr val="tx1"/>
                </a:solidFill>
                <a:latin typeface="Century" pitchFamily="18" charset="0"/>
              </a:defRPr>
            </a:lvl8pPr>
            <a:lvl9pPr marL="3886200" indent="-228600" eaLnBrk="0" fontAlgn="base" hangingPunct="0">
              <a:spcBef>
                <a:spcPct val="0"/>
              </a:spcBef>
              <a:spcAft>
                <a:spcPct val="0"/>
              </a:spcAft>
              <a:defRPr>
                <a:solidFill>
                  <a:schemeClr val="tx1"/>
                </a:solidFill>
                <a:latin typeface="Century" pitchFamily="18" charset="0"/>
              </a:defRPr>
            </a:lvl9pPr>
          </a:lstStyle>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  </a:t>
            </a:r>
            <a:r>
              <a:rPr lang="sl-SI" altLang="sl-SI" sz="2800" b="1">
                <a:solidFill>
                  <a:srgbClr val="000000"/>
                </a:solidFill>
                <a:latin typeface="Times New Roman" pitchFamily="18" charset="0"/>
                <a:cs typeface="Times New Roman" pitchFamily="18" charset="0"/>
              </a:rPr>
              <a:t>vživljanje v sočloveka</a:t>
            </a:r>
            <a:r>
              <a:rPr lang="sl-SI" altLang="sl-SI" sz="2800" b="1">
                <a:solidFill>
                  <a:srgbClr val="FFFFCC"/>
                </a:solidFill>
                <a:latin typeface="Comic Sans MS" pitchFamily="66" charset="0"/>
                <a:cs typeface="Times New Roman" pitchFamily="18" charset="0"/>
              </a:rPr>
              <a:t> </a:t>
            </a:r>
          </a:p>
        </p:txBody>
      </p:sp>
      <p:sp>
        <p:nvSpPr>
          <p:cNvPr id="63494" name="Rectangle 6"/>
          <p:cNvSpPr>
            <a:spLocks noChangeArrowheads="1"/>
          </p:cNvSpPr>
          <p:nvPr/>
        </p:nvSpPr>
        <p:spPr bwMode="blackWhite">
          <a:xfrm>
            <a:off x="2495550" y="2781300"/>
            <a:ext cx="7620000" cy="32004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fontAlgn="base">
              <a:spcBef>
                <a:spcPct val="0"/>
              </a:spcBef>
              <a:spcAft>
                <a:spcPct val="0"/>
              </a:spcAft>
              <a:buFontTx/>
              <a:buAutoNum type="arabicPeriod"/>
              <a:defRPr/>
            </a:pPr>
            <a:r>
              <a:rPr kumimoji="1" lang="sl-SI" altLang="sl-SI" sz="2800">
                <a:solidFill>
                  <a:srgbClr val="000000"/>
                </a:solidFill>
                <a:latin typeface="Times New Roman" pitchFamily="18" charset="0"/>
                <a:cs typeface="Times New Roman" pitchFamily="18" charset="0"/>
              </a:rPr>
              <a:t>Pomeni razumevanje sočloveka, njegovih želja in potreb</a:t>
            </a:r>
            <a:endParaRPr kumimoji="1" lang="sl-SI" altLang="sl-SI" sz="2800">
              <a:solidFill>
                <a:srgbClr val="000000"/>
              </a:solidFill>
              <a:latin typeface="Times New Roman" pitchFamily="18" charset="0"/>
            </a:endParaRPr>
          </a:p>
          <a:p>
            <a:pPr fontAlgn="base">
              <a:spcBef>
                <a:spcPct val="0"/>
              </a:spcBef>
              <a:spcAft>
                <a:spcPct val="0"/>
              </a:spcAft>
              <a:buFontTx/>
              <a:buAutoNum type="arabicPeriod"/>
              <a:defRPr/>
            </a:pPr>
            <a:r>
              <a:rPr kumimoji="1" lang="sl-SI" altLang="sl-SI" sz="2800">
                <a:solidFill>
                  <a:srgbClr val="000000"/>
                </a:solidFill>
                <a:latin typeface="Times New Roman" pitchFamily="18" charset="0"/>
                <a:cs typeface="Times New Roman" pitchFamily="18" charset="0"/>
              </a:rPr>
              <a:t>s tem dajemo podrejenim dober zgled za njihove odnose z gosti </a:t>
            </a:r>
            <a:endParaRPr kumimoji="1" lang="sl-SI" altLang="sl-SI" sz="2800">
              <a:solidFill>
                <a:srgbClr val="000000"/>
              </a:solidFill>
              <a:latin typeface="Times New Roman" pitchFamily="18" charset="0"/>
            </a:endParaRPr>
          </a:p>
          <a:p>
            <a:pPr fontAlgn="base">
              <a:spcBef>
                <a:spcPct val="0"/>
              </a:spcBef>
              <a:spcAft>
                <a:spcPct val="0"/>
              </a:spcAft>
              <a:buFontTx/>
              <a:buAutoNum type="arabicPeriod"/>
              <a:defRPr/>
            </a:pPr>
            <a:r>
              <a:rPr kumimoji="1" lang="sl-SI" altLang="sl-SI" sz="2800">
                <a:solidFill>
                  <a:srgbClr val="000000"/>
                </a:solidFill>
                <a:latin typeface="Times New Roman" pitchFamily="18" charset="0"/>
                <a:cs typeface="Times New Roman" pitchFamily="18" charset="0"/>
              </a:rPr>
              <a:t>Poznavanje ljudi in živo zanimanje za njihove potrebe in trenutne težave je nujno potrebno vsakemu vodji </a:t>
            </a:r>
          </a:p>
        </p:txBody>
      </p:sp>
    </p:spTree>
    <p:extLst>
      <p:ext uri="{BB962C8B-B14F-4D97-AF65-F5344CB8AC3E}">
        <p14:creationId xmlns:p14="http://schemas.microsoft.com/office/powerpoint/2010/main" val="38694827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971800" y="0"/>
            <a:ext cx="7486650" cy="1104900"/>
          </a:xfrm>
        </p:spPr>
        <p:txBody>
          <a:bodyPr/>
          <a:lstStyle/>
          <a:p>
            <a:pPr algn="ctr" eaLnBrk="1" hangingPunct="1"/>
            <a:r>
              <a:rPr lang="sl-SI" altLang="sl-SI" sz="3400" b="1">
                <a:latin typeface="Times New Roman" pitchFamily="18" charset="0"/>
              </a:rPr>
              <a:t>VZOR</a:t>
            </a:r>
            <a:endParaRPr lang="en-US" altLang="sl-SI" sz="3400" b="1">
              <a:latin typeface="Times New Roman" pitchFamily="18" charset="0"/>
            </a:endParaRPr>
          </a:p>
        </p:txBody>
      </p:sp>
      <p:sp>
        <p:nvSpPr>
          <p:cNvPr id="60419"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60420" name="Rectangle 5"/>
          <p:cNvSpPr>
            <a:spLocks noChangeArrowheads="1"/>
          </p:cNvSpPr>
          <p:nvPr/>
        </p:nvSpPr>
        <p:spPr bwMode="auto">
          <a:xfrm>
            <a:off x="2971800" y="18288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entury" pitchFamily="18" charset="0"/>
              </a:defRPr>
            </a:lvl1pPr>
            <a:lvl2pPr marL="742950" indent="-285750" eaLnBrk="0" hangingPunct="0">
              <a:defRPr>
                <a:solidFill>
                  <a:schemeClr val="tx1"/>
                </a:solidFill>
                <a:latin typeface="Century" pitchFamily="18" charset="0"/>
              </a:defRPr>
            </a:lvl2pPr>
            <a:lvl3pPr marL="1143000" indent="-228600" eaLnBrk="0" hangingPunct="0">
              <a:defRPr>
                <a:solidFill>
                  <a:schemeClr val="tx1"/>
                </a:solidFill>
                <a:latin typeface="Century" pitchFamily="18" charset="0"/>
              </a:defRPr>
            </a:lvl3pPr>
            <a:lvl4pPr marL="1600200" indent="-228600" eaLnBrk="0" hangingPunct="0">
              <a:defRPr>
                <a:solidFill>
                  <a:schemeClr val="tx1"/>
                </a:solidFill>
                <a:latin typeface="Century" pitchFamily="18" charset="0"/>
              </a:defRPr>
            </a:lvl4pPr>
            <a:lvl5pPr marL="2057400" indent="-228600" eaLnBrk="0" hangingPunct="0">
              <a:defRPr>
                <a:solidFill>
                  <a:schemeClr val="tx1"/>
                </a:solidFill>
                <a:latin typeface="Century" pitchFamily="18" charset="0"/>
              </a:defRPr>
            </a:lvl5pPr>
            <a:lvl6pPr marL="2514600" indent="-228600" eaLnBrk="0" fontAlgn="base" hangingPunct="0">
              <a:spcBef>
                <a:spcPct val="0"/>
              </a:spcBef>
              <a:spcAft>
                <a:spcPct val="0"/>
              </a:spcAft>
              <a:defRPr>
                <a:solidFill>
                  <a:schemeClr val="tx1"/>
                </a:solidFill>
                <a:latin typeface="Century" pitchFamily="18" charset="0"/>
              </a:defRPr>
            </a:lvl6pPr>
            <a:lvl7pPr marL="2971800" indent="-228600" eaLnBrk="0" fontAlgn="base" hangingPunct="0">
              <a:spcBef>
                <a:spcPct val="0"/>
              </a:spcBef>
              <a:spcAft>
                <a:spcPct val="0"/>
              </a:spcAft>
              <a:defRPr>
                <a:solidFill>
                  <a:schemeClr val="tx1"/>
                </a:solidFill>
                <a:latin typeface="Century" pitchFamily="18" charset="0"/>
              </a:defRPr>
            </a:lvl7pPr>
            <a:lvl8pPr marL="3429000" indent="-228600" eaLnBrk="0" fontAlgn="base" hangingPunct="0">
              <a:spcBef>
                <a:spcPct val="0"/>
              </a:spcBef>
              <a:spcAft>
                <a:spcPct val="0"/>
              </a:spcAft>
              <a:defRPr>
                <a:solidFill>
                  <a:schemeClr val="tx1"/>
                </a:solidFill>
                <a:latin typeface="Century" pitchFamily="18" charset="0"/>
              </a:defRPr>
            </a:lvl8pPr>
            <a:lvl9pPr marL="3886200" indent="-228600" eaLnBrk="0" fontAlgn="base" hangingPunct="0">
              <a:spcBef>
                <a:spcPct val="0"/>
              </a:spcBef>
              <a:spcAft>
                <a:spcPct val="0"/>
              </a:spcAft>
              <a:defRPr>
                <a:solidFill>
                  <a:schemeClr val="tx1"/>
                </a:solidFill>
                <a:latin typeface="Century" pitchFamily="18" charset="0"/>
              </a:defRPr>
            </a:lvl9pPr>
          </a:lstStyle>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FFFFCC"/>
                </a:solidFill>
                <a:latin typeface="Comic Sans MS" pitchFamily="66" charset="0"/>
              </a:rPr>
              <a:t>  </a:t>
            </a:r>
            <a:r>
              <a:rPr lang="sl-SI" altLang="sl-SI" sz="2800" b="1">
                <a:solidFill>
                  <a:srgbClr val="000000"/>
                </a:solidFill>
                <a:latin typeface="Times New Roman" pitchFamily="18" charset="0"/>
                <a:cs typeface="Times New Roman" pitchFamily="18" charset="0"/>
              </a:rPr>
              <a:t>Pri vodenju šteje samo vzor</a:t>
            </a:r>
            <a:r>
              <a:rPr lang="sl-SI" altLang="sl-SI" sz="2800" b="1">
                <a:solidFill>
                  <a:srgbClr val="FFFFCC"/>
                </a:solidFill>
                <a:latin typeface="Comic Sans MS" pitchFamily="66" charset="0"/>
              </a:rPr>
              <a:t> </a:t>
            </a:r>
          </a:p>
        </p:txBody>
      </p:sp>
      <p:sp>
        <p:nvSpPr>
          <p:cNvPr id="64518" name="Rectangle 6"/>
          <p:cNvSpPr>
            <a:spLocks noChangeArrowheads="1"/>
          </p:cNvSpPr>
          <p:nvPr/>
        </p:nvSpPr>
        <p:spPr bwMode="blackWhite">
          <a:xfrm>
            <a:off x="2279650" y="2708275"/>
            <a:ext cx="7620000" cy="34290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fontAlgn="base">
              <a:spcBef>
                <a:spcPct val="0"/>
              </a:spcBef>
              <a:spcAft>
                <a:spcPct val="0"/>
              </a:spcAft>
              <a:buFontTx/>
              <a:buAutoNum type="arabicPeriod"/>
              <a:defRPr/>
            </a:pPr>
            <a:r>
              <a:rPr kumimoji="1" lang="sl-SI" altLang="sl-SI" sz="2800">
                <a:solidFill>
                  <a:srgbClr val="000000"/>
                </a:solidFill>
                <a:latin typeface="Times New Roman" pitchFamily="18" charset="0"/>
                <a:cs typeface="Times New Roman" pitchFamily="18" charset="0"/>
              </a:rPr>
              <a:t>Od drugih lahko pričakujemo samo stvari, ki jih delamo sami </a:t>
            </a:r>
            <a:endParaRPr kumimoji="1" lang="sl-SI" altLang="sl-SI" sz="2800">
              <a:solidFill>
                <a:srgbClr val="000000"/>
              </a:solidFill>
              <a:latin typeface="Times New Roman" pitchFamily="18" charset="0"/>
            </a:endParaRPr>
          </a:p>
          <a:p>
            <a:pPr fontAlgn="base">
              <a:spcBef>
                <a:spcPct val="0"/>
              </a:spcBef>
              <a:spcAft>
                <a:spcPct val="0"/>
              </a:spcAft>
              <a:buFontTx/>
              <a:buAutoNum type="arabicPeriod"/>
              <a:defRPr/>
            </a:pPr>
            <a:r>
              <a:rPr kumimoji="1" lang="sl-SI" altLang="sl-SI" sz="2800">
                <a:solidFill>
                  <a:srgbClr val="000000"/>
                </a:solidFill>
                <a:latin typeface="Times New Roman" pitchFamily="18" charset="0"/>
                <a:cs typeface="Times New Roman" pitchFamily="18" charset="0"/>
              </a:rPr>
              <a:t>Zgled podrejenim dajemo v strokovnem in človeškem pogledu </a:t>
            </a:r>
            <a:endParaRPr kumimoji="1" lang="sl-SI" altLang="sl-SI" sz="2800">
              <a:solidFill>
                <a:srgbClr val="000000"/>
              </a:solidFill>
              <a:latin typeface="Times New Roman" pitchFamily="18" charset="0"/>
            </a:endParaRPr>
          </a:p>
          <a:p>
            <a:pPr fontAlgn="base">
              <a:spcBef>
                <a:spcPct val="0"/>
              </a:spcBef>
              <a:spcAft>
                <a:spcPct val="0"/>
              </a:spcAft>
              <a:buFontTx/>
              <a:buAutoNum type="arabicPeriod"/>
              <a:defRPr/>
            </a:pPr>
            <a:r>
              <a:rPr kumimoji="1" lang="sl-SI" altLang="sl-SI" sz="2800">
                <a:solidFill>
                  <a:srgbClr val="000000"/>
                </a:solidFill>
                <a:latin typeface="Times New Roman" pitchFamily="18" charset="0"/>
                <a:cs typeface="Times New Roman" pitchFamily="18" charset="0"/>
              </a:rPr>
              <a:t>Vodja je prvi, ki mora biti urejena osebnost, ki se je sposobna prilagajati </a:t>
            </a:r>
            <a:endParaRPr kumimoji="1" lang="sl-SI" altLang="sl-SI" sz="2800">
              <a:solidFill>
                <a:srgbClr val="000000"/>
              </a:solidFill>
              <a:latin typeface="Times New Roman" pitchFamily="18" charset="0"/>
            </a:endParaRPr>
          </a:p>
          <a:p>
            <a:pPr fontAlgn="base">
              <a:spcBef>
                <a:spcPct val="0"/>
              </a:spcBef>
              <a:spcAft>
                <a:spcPct val="0"/>
              </a:spcAft>
              <a:buFontTx/>
              <a:buAutoNum type="arabicPeriod"/>
              <a:defRPr/>
            </a:pPr>
            <a:r>
              <a:rPr kumimoji="1" lang="sl-SI" altLang="sl-SI" sz="2800">
                <a:solidFill>
                  <a:srgbClr val="000000"/>
                </a:solidFill>
                <a:latin typeface="Times New Roman" pitchFamily="18" charset="0"/>
                <a:cs typeface="Times New Roman" pitchFamily="18" charset="0"/>
              </a:rPr>
              <a:t>Brez vzornosti težko vzpostavimo avtoriteto </a:t>
            </a:r>
          </a:p>
        </p:txBody>
      </p:sp>
      <p:pic>
        <p:nvPicPr>
          <p:cNvPr id="60422" name="Picture 7" descr="bd05358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0788" y="0"/>
            <a:ext cx="1827212"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63440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971800" y="0"/>
            <a:ext cx="7486650" cy="1104900"/>
          </a:xfrm>
        </p:spPr>
        <p:txBody>
          <a:bodyPr/>
          <a:lstStyle/>
          <a:p>
            <a:pPr algn="ctr" eaLnBrk="1" hangingPunct="1"/>
            <a:r>
              <a:rPr lang="sl-SI" altLang="sl-SI" sz="3400" b="1">
                <a:latin typeface="Times New Roman" pitchFamily="18" charset="0"/>
              </a:rPr>
              <a:t>DELOVNI ČAS VODIJ</a:t>
            </a:r>
            <a:endParaRPr lang="en-US" altLang="sl-SI" sz="3400" b="1">
              <a:latin typeface="Times New Roman" pitchFamily="18" charset="0"/>
            </a:endParaRPr>
          </a:p>
        </p:txBody>
      </p:sp>
      <p:sp>
        <p:nvSpPr>
          <p:cNvPr id="61443"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61444" name="Rectangle 5"/>
          <p:cNvSpPr>
            <a:spLocks noChangeArrowheads="1"/>
          </p:cNvSpPr>
          <p:nvPr/>
        </p:nvSpPr>
        <p:spPr bwMode="auto">
          <a:xfrm>
            <a:off x="4648200" y="1828800"/>
            <a:ext cx="5867400" cy="265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entury" pitchFamily="18" charset="0"/>
              </a:defRPr>
            </a:lvl1pPr>
            <a:lvl2pPr marL="742950" indent="-285750" eaLnBrk="0" hangingPunct="0">
              <a:defRPr>
                <a:solidFill>
                  <a:schemeClr val="tx1"/>
                </a:solidFill>
                <a:latin typeface="Century" pitchFamily="18" charset="0"/>
              </a:defRPr>
            </a:lvl2pPr>
            <a:lvl3pPr marL="1143000" indent="-228600" eaLnBrk="0" hangingPunct="0">
              <a:defRPr>
                <a:solidFill>
                  <a:schemeClr val="tx1"/>
                </a:solidFill>
                <a:latin typeface="Century" pitchFamily="18" charset="0"/>
              </a:defRPr>
            </a:lvl3pPr>
            <a:lvl4pPr marL="1600200" indent="-228600" eaLnBrk="0" hangingPunct="0">
              <a:defRPr>
                <a:solidFill>
                  <a:schemeClr val="tx1"/>
                </a:solidFill>
                <a:latin typeface="Century" pitchFamily="18" charset="0"/>
              </a:defRPr>
            </a:lvl4pPr>
            <a:lvl5pPr marL="2057400" indent="-228600" eaLnBrk="0" hangingPunct="0">
              <a:defRPr>
                <a:solidFill>
                  <a:schemeClr val="tx1"/>
                </a:solidFill>
                <a:latin typeface="Century" pitchFamily="18" charset="0"/>
              </a:defRPr>
            </a:lvl5pPr>
            <a:lvl6pPr marL="2514600" indent="-228600" eaLnBrk="0" fontAlgn="base" hangingPunct="0">
              <a:spcBef>
                <a:spcPct val="0"/>
              </a:spcBef>
              <a:spcAft>
                <a:spcPct val="0"/>
              </a:spcAft>
              <a:defRPr>
                <a:solidFill>
                  <a:schemeClr val="tx1"/>
                </a:solidFill>
                <a:latin typeface="Century" pitchFamily="18" charset="0"/>
              </a:defRPr>
            </a:lvl6pPr>
            <a:lvl7pPr marL="2971800" indent="-228600" eaLnBrk="0" fontAlgn="base" hangingPunct="0">
              <a:spcBef>
                <a:spcPct val="0"/>
              </a:spcBef>
              <a:spcAft>
                <a:spcPct val="0"/>
              </a:spcAft>
              <a:defRPr>
                <a:solidFill>
                  <a:schemeClr val="tx1"/>
                </a:solidFill>
                <a:latin typeface="Century" pitchFamily="18" charset="0"/>
              </a:defRPr>
            </a:lvl7pPr>
            <a:lvl8pPr marL="3429000" indent="-228600" eaLnBrk="0" fontAlgn="base" hangingPunct="0">
              <a:spcBef>
                <a:spcPct val="0"/>
              </a:spcBef>
              <a:spcAft>
                <a:spcPct val="0"/>
              </a:spcAft>
              <a:defRPr>
                <a:solidFill>
                  <a:schemeClr val="tx1"/>
                </a:solidFill>
                <a:latin typeface="Century" pitchFamily="18" charset="0"/>
              </a:defRPr>
            </a:lvl8pPr>
            <a:lvl9pPr marL="3886200" indent="-228600" eaLnBrk="0" fontAlgn="base" hangingPunct="0">
              <a:spcBef>
                <a:spcPct val="0"/>
              </a:spcBef>
              <a:spcAft>
                <a:spcPct val="0"/>
              </a:spcAft>
              <a:defRPr>
                <a:solidFill>
                  <a:schemeClr val="tx1"/>
                </a:solidFill>
                <a:latin typeface="Century" pitchFamily="18" charset="0"/>
              </a:defRPr>
            </a:lvl9pPr>
          </a:lstStyle>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a:t>
            </a:r>
            <a:r>
              <a:rPr lang="sl-SI" altLang="sl-SI" sz="2800" b="1">
                <a:solidFill>
                  <a:srgbClr val="000000"/>
                </a:solidFill>
                <a:latin typeface="Times New Roman" pitchFamily="18" charset="0"/>
                <a:cs typeface="Times New Roman" pitchFamily="18" charset="0"/>
              </a:rPr>
              <a:t>polovica direktorjev dela 10-12 ur na dan, četrtina pa celo več </a:t>
            </a:r>
            <a:r>
              <a:rPr lang="sl-SI" altLang="sl-SI" sz="2800" b="1">
                <a:solidFill>
                  <a:srgbClr val="000000"/>
                </a:solidFill>
                <a:latin typeface="Times New Roman" pitchFamily="18" charset="0"/>
              </a:rPr>
              <a:t> </a:t>
            </a:r>
          </a:p>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a:t>
            </a:r>
            <a:r>
              <a:rPr lang="sl-SI" altLang="sl-SI" sz="2800" b="1">
                <a:solidFill>
                  <a:srgbClr val="000000"/>
                </a:solidFill>
                <a:latin typeface="Times New Roman" pitchFamily="18" charset="0"/>
                <a:cs typeface="Times New Roman" pitchFamily="18" charset="0"/>
              </a:rPr>
              <a:t>60% jih delo nosi domov</a:t>
            </a:r>
            <a:r>
              <a:rPr lang="sl-SI" altLang="sl-SI" sz="2800" b="1">
                <a:solidFill>
                  <a:srgbClr val="000000"/>
                </a:solidFill>
                <a:latin typeface="Times New Roman" pitchFamily="18" charset="0"/>
              </a:rPr>
              <a:t> </a:t>
            </a:r>
          </a:p>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a:t>
            </a:r>
            <a:r>
              <a:rPr lang="sl-SI" altLang="sl-SI" sz="2800" b="1">
                <a:solidFill>
                  <a:srgbClr val="000000"/>
                </a:solidFill>
                <a:latin typeface="Times New Roman" pitchFamily="18" charset="0"/>
                <a:cs typeface="Times New Roman" pitchFamily="18" charset="0"/>
              </a:rPr>
              <a:t>Povprečno imajo 13-15 dni dopusta</a:t>
            </a:r>
            <a:r>
              <a:rPr lang="sl-SI" altLang="sl-SI" sz="2800" b="1">
                <a:solidFill>
                  <a:srgbClr val="FFFFCC"/>
                </a:solidFill>
                <a:latin typeface="Comic Sans MS" pitchFamily="66" charset="0"/>
              </a:rPr>
              <a:t> </a:t>
            </a:r>
          </a:p>
        </p:txBody>
      </p:sp>
      <p:sp>
        <p:nvSpPr>
          <p:cNvPr id="65542" name="Rectangle 6"/>
          <p:cNvSpPr>
            <a:spLocks noChangeArrowheads="1"/>
          </p:cNvSpPr>
          <p:nvPr/>
        </p:nvSpPr>
        <p:spPr bwMode="blackWhite">
          <a:xfrm>
            <a:off x="2566988" y="4652963"/>
            <a:ext cx="7620000" cy="15240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fontAlgn="base">
              <a:spcBef>
                <a:spcPct val="0"/>
              </a:spcBef>
              <a:spcAft>
                <a:spcPct val="0"/>
              </a:spcAft>
              <a:buFontTx/>
              <a:buAutoNum type="arabicPeriod"/>
              <a:defRPr/>
            </a:pPr>
            <a:r>
              <a:rPr kumimoji="1" lang="sl-SI" altLang="sl-SI" sz="2800">
                <a:solidFill>
                  <a:srgbClr val="000000"/>
                </a:solidFill>
                <a:latin typeface="Times New Roman" pitchFamily="18" charset="0"/>
                <a:cs typeface="Times New Roman" pitchFamily="18" charset="0"/>
              </a:rPr>
              <a:t>Za izobraževanje porabijo 7 dni na leto </a:t>
            </a:r>
            <a:endParaRPr kumimoji="1" lang="sl-SI" altLang="sl-SI" sz="2800">
              <a:solidFill>
                <a:srgbClr val="000000"/>
              </a:solidFill>
              <a:latin typeface="Times New Roman" pitchFamily="18" charset="0"/>
            </a:endParaRPr>
          </a:p>
          <a:p>
            <a:pPr fontAlgn="base">
              <a:spcBef>
                <a:spcPct val="0"/>
              </a:spcBef>
              <a:spcAft>
                <a:spcPct val="0"/>
              </a:spcAft>
              <a:buFontTx/>
              <a:buAutoNum type="arabicPeriod"/>
              <a:defRPr/>
            </a:pPr>
            <a:r>
              <a:rPr kumimoji="1" lang="sl-SI" altLang="sl-SI" sz="2800">
                <a:solidFill>
                  <a:srgbClr val="000000"/>
                </a:solidFill>
                <a:latin typeface="Times New Roman" pitchFamily="18" charset="0"/>
                <a:cs typeface="Times New Roman" pitchFamily="18" charset="0"/>
              </a:rPr>
              <a:t>za službene poti ravno toliko, a na mesec.</a:t>
            </a:r>
            <a:r>
              <a:rPr kumimoji="1" lang="sl-SI" altLang="sl-SI" sz="2800">
                <a:solidFill>
                  <a:srgbClr val="CCFFCC"/>
                </a:solidFill>
                <a:latin typeface="Comic Sans MS" pitchFamily="66" charset="0"/>
                <a:cs typeface="Times New Roman" pitchFamily="18" charset="0"/>
              </a:rPr>
              <a:t> </a:t>
            </a:r>
            <a:endParaRPr kumimoji="1" lang="sl-SI" altLang="sl-SI" sz="2800">
              <a:solidFill>
                <a:srgbClr val="CCFFCC"/>
              </a:solidFill>
              <a:latin typeface="Comic Sans MS" pitchFamily="66" charset="0"/>
            </a:endParaRPr>
          </a:p>
        </p:txBody>
      </p:sp>
      <p:pic>
        <p:nvPicPr>
          <p:cNvPr id="61446" name="Picture 7" descr="pe01931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752601"/>
            <a:ext cx="29718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64925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971800" y="0"/>
            <a:ext cx="7486650" cy="1104900"/>
          </a:xfrm>
        </p:spPr>
        <p:txBody>
          <a:bodyPr/>
          <a:lstStyle/>
          <a:p>
            <a:pPr algn="ctr"/>
            <a:r>
              <a:rPr lang="sl-SI" altLang="en-US" sz="3400" b="1">
                <a:latin typeface="Times New Roman" pitchFamily="18" charset="0"/>
              </a:rPr>
              <a:t>DELOVNI ČAS VODIJ</a:t>
            </a:r>
            <a:endParaRPr lang="en-US" altLang="en-US" sz="3400" b="1">
              <a:latin typeface="Times New Roman" pitchFamily="18" charset="0"/>
            </a:endParaRPr>
          </a:p>
        </p:txBody>
      </p:sp>
      <p:sp>
        <p:nvSpPr>
          <p:cNvPr id="10243" name="Rectangle 3"/>
          <p:cNvSpPr>
            <a:spLocks noGrp="1" noChangeArrowheads="1"/>
          </p:cNvSpPr>
          <p:nvPr>
            <p:ph type="body" sz="half" idx="1"/>
          </p:nvPr>
        </p:nvSpPr>
        <p:spPr>
          <a:xfrm>
            <a:off x="2667000" y="1676400"/>
            <a:ext cx="7772400" cy="3200400"/>
          </a:xfrm>
        </p:spPr>
        <p:txBody>
          <a:bodyPr/>
          <a:lstStyle/>
          <a:p>
            <a:pPr>
              <a:buFont typeface="Wingdings" pitchFamily="2" charset="2"/>
              <a:buNone/>
            </a:pPr>
            <a:r>
              <a:rPr lang="sl-SI" altLang="en-US" b="1">
                <a:solidFill>
                  <a:srgbClr val="FFFFCC"/>
                </a:solidFill>
                <a:latin typeface="Comic Sans MS" pitchFamily="66" charset="0"/>
              </a:rPr>
              <a:t>  </a:t>
            </a:r>
          </a:p>
        </p:txBody>
      </p:sp>
      <p:pic>
        <p:nvPicPr>
          <p:cNvPr id="10245" name="Picture 5" descr="de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9067800" cy="478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713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sl-SI" altLang="sl-SI" sz="3800"/>
              <a:t>Razlike med vodjo in managerjem</a:t>
            </a:r>
            <a:endParaRPr lang="en-GB" altLang="sl-SI" sz="3800"/>
          </a:p>
        </p:txBody>
      </p:sp>
      <p:pic>
        <p:nvPicPr>
          <p:cNvPr id="819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12741" t="33226" r="10938" b="11386"/>
          <a:stretch>
            <a:fillRect/>
          </a:stretch>
        </p:blipFill>
        <p:spPr>
          <a:xfrm>
            <a:off x="1847850" y="1484314"/>
            <a:ext cx="8351838" cy="4681537"/>
          </a:xfrm>
        </p:spPr>
      </p:pic>
    </p:spTree>
    <p:extLst>
      <p:ext uri="{BB962C8B-B14F-4D97-AF65-F5344CB8AC3E}">
        <p14:creationId xmlns:p14="http://schemas.microsoft.com/office/powerpoint/2010/main" val="7084167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blackWhite">
          <a:xfrm>
            <a:off x="1847850" y="3573463"/>
            <a:ext cx="7924800" cy="28194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267" name="Rectangle 3"/>
          <p:cNvSpPr>
            <a:spLocks noGrp="1" noChangeArrowheads="1"/>
          </p:cNvSpPr>
          <p:nvPr>
            <p:ph type="title"/>
          </p:nvPr>
        </p:nvSpPr>
        <p:spPr>
          <a:xfrm>
            <a:off x="2544764" y="228600"/>
            <a:ext cx="7189787" cy="914400"/>
          </a:xfrm>
        </p:spPr>
        <p:txBody>
          <a:bodyPr>
            <a:normAutofit fontScale="90000"/>
          </a:bodyPr>
          <a:lstStyle/>
          <a:p>
            <a:pPr algn="ctr"/>
            <a:r>
              <a:rPr lang="sl-SI" altLang="en-US" sz="3400" b="1">
                <a:latin typeface="Comic Sans MS" pitchFamily="66" charset="0"/>
              </a:rPr>
              <a:t>      </a:t>
            </a:r>
            <a:r>
              <a:rPr lang="sl-SI" altLang="en-US" sz="3400" b="1">
                <a:latin typeface="Times New Roman" pitchFamily="18" charset="0"/>
              </a:rPr>
              <a:t>DELITEV DELA IN     </a:t>
            </a:r>
            <a:br>
              <a:rPr lang="sl-SI" altLang="en-US" sz="3400" b="1">
                <a:latin typeface="Times New Roman" pitchFamily="18" charset="0"/>
              </a:rPr>
            </a:br>
            <a:r>
              <a:rPr lang="sl-SI" altLang="en-US" sz="3400" b="1">
                <a:latin typeface="Times New Roman" pitchFamily="18" charset="0"/>
              </a:rPr>
              <a:t>       ODGOVORNOSTI</a:t>
            </a:r>
            <a:endParaRPr lang="en-US" altLang="en-US" sz="3400" b="1">
              <a:latin typeface="Times New Roman" pitchFamily="18" charset="0"/>
            </a:endParaRPr>
          </a:p>
        </p:txBody>
      </p:sp>
      <p:sp>
        <p:nvSpPr>
          <p:cNvPr id="11268" name="Rectangle 4"/>
          <p:cNvSpPr>
            <a:spLocks noGrp="1" noChangeArrowheads="1"/>
          </p:cNvSpPr>
          <p:nvPr>
            <p:ph type="body" sz="half" idx="1"/>
          </p:nvPr>
        </p:nvSpPr>
        <p:spPr>
          <a:xfrm>
            <a:off x="2133600" y="1600200"/>
            <a:ext cx="7924800" cy="2128838"/>
          </a:xfrm>
        </p:spPr>
        <p:txBody>
          <a:bodyPr/>
          <a:lstStyle/>
          <a:p>
            <a:r>
              <a:rPr lang="sl-SI" altLang="en-US">
                <a:latin typeface="Times New Roman" pitchFamily="18" charset="0"/>
                <a:cs typeface="Arial" charset="0"/>
              </a:rPr>
              <a:t>Delitev dela in odgovornosti je eno od najnujnejših in tudi najtežjih nalog vodij</a:t>
            </a:r>
            <a:r>
              <a:rPr lang="sl-SI" altLang="en-US">
                <a:latin typeface="Times New Roman" pitchFamily="18" charset="0"/>
              </a:rPr>
              <a:t> </a:t>
            </a:r>
          </a:p>
          <a:p>
            <a:r>
              <a:rPr lang="sl-SI" altLang="en-US">
                <a:latin typeface="Times New Roman" pitchFamily="18" charset="0"/>
                <a:cs typeface="Arial" charset="0"/>
              </a:rPr>
              <a:t>Največje probleme imajo z njo vodje – začetniki</a:t>
            </a:r>
            <a:r>
              <a:rPr lang="sl-SI" altLang="en-US">
                <a:latin typeface="Times New Roman" pitchFamily="18" charset="0"/>
              </a:rPr>
              <a:t> </a:t>
            </a:r>
            <a:endParaRPr lang="en-US" altLang="en-US">
              <a:latin typeface="Times New Roman" pitchFamily="18" charset="0"/>
            </a:endParaRPr>
          </a:p>
        </p:txBody>
      </p:sp>
      <p:sp>
        <p:nvSpPr>
          <p:cNvPr id="11269" name="Rectangle 5"/>
          <p:cNvSpPr>
            <a:spLocks noGrp="1" noChangeArrowheads="1"/>
          </p:cNvSpPr>
          <p:nvPr>
            <p:ph sz="half" idx="2"/>
          </p:nvPr>
        </p:nvSpPr>
        <p:spPr>
          <a:xfrm>
            <a:off x="1847850" y="3716338"/>
            <a:ext cx="7543800" cy="2590800"/>
          </a:xfrm>
        </p:spPr>
        <p:txBody>
          <a:bodyPr/>
          <a:lstStyle/>
          <a:p>
            <a:pPr>
              <a:buFont typeface="Wingdings" pitchFamily="2" charset="2"/>
              <a:buNone/>
            </a:pPr>
            <a:r>
              <a:rPr lang="sl-SI" altLang="en-US">
                <a:latin typeface="Comic Sans MS" pitchFamily="66" charset="0"/>
              </a:rPr>
              <a:t> 1</a:t>
            </a:r>
            <a:r>
              <a:rPr lang="sl-SI" altLang="en-US">
                <a:latin typeface="Times New Roman" pitchFamily="18" charset="0"/>
              </a:rPr>
              <a:t>. </a:t>
            </a:r>
            <a:r>
              <a:rPr lang="sl-SI" altLang="en-US">
                <a:latin typeface="Times New Roman" pitchFamily="18" charset="0"/>
                <a:cs typeface="Arial" charset="0"/>
              </a:rPr>
              <a:t>Takoj ko postanejo vodje težko preklopijo iz položaja, ko so svoje delo opravljali sami v novo situacijo, ko morajo naloge poverjati tudi drugim</a:t>
            </a:r>
            <a:r>
              <a:rPr lang="sl-SI" altLang="en-US">
                <a:latin typeface="Times New Roman" pitchFamily="18" charset="0"/>
              </a:rPr>
              <a:t> </a:t>
            </a:r>
          </a:p>
          <a:p>
            <a:pPr>
              <a:buFont typeface="Wingdings" pitchFamily="2" charset="2"/>
              <a:buNone/>
            </a:pPr>
            <a:r>
              <a:rPr lang="sl-SI" altLang="en-US">
                <a:latin typeface="Times New Roman" pitchFamily="18" charset="0"/>
              </a:rPr>
              <a:t>2. </a:t>
            </a:r>
            <a:r>
              <a:rPr lang="sl-SI" altLang="en-US">
                <a:latin typeface="Times New Roman" pitchFamily="18" charset="0"/>
                <a:cs typeface="Arial" charset="0"/>
              </a:rPr>
              <a:t>Še vedno menijo, da so vse naloge njihova skrb</a:t>
            </a:r>
            <a:r>
              <a:rPr lang="sl-SI" altLang="en-US">
                <a:solidFill>
                  <a:srgbClr val="CCFFCC"/>
                </a:solidFill>
                <a:latin typeface="Comic Sans MS" pitchFamily="66" charset="0"/>
              </a:rPr>
              <a:t> </a:t>
            </a:r>
            <a:endParaRPr lang="en-US" altLang="en-US">
              <a:solidFill>
                <a:srgbClr val="CCFFCC"/>
              </a:solidFill>
              <a:latin typeface="Comic Sans MS" pitchFamily="66" charset="0"/>
            </a:endParaRPr>
          </a:p>
        </p:txBody>
      </p:sp>
      <p:pic>
        <p:nvPicPr>
          <p:cNvPr id="11271" name="Picture 7" descr="bd06141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1752600" cy="1830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5170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blackWhite">
          <a:xfrm>
            <a:off x="1919288" y="4149725"/>
            <a:ext cx="7924800" cy="22860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2291" name="Rectangle 3"/>
          <p:cNvSpPr>
            <a:spLocks noGrp="1" noChangeArrowheads="1"/>
          </p:cNvSpPr>
          <p:nvPr>
            <p:ph type="title"/>
          </p:nvPr>
        </p:nvSpPr>
        <p:spPr>
          <a:xfrm>
            <a:off x="2544764" y="228600"/>
            <a:ext cx="7189787" cy="914400"/>
          </a:xfrm>
        </p:spPr>
        <p:txBody>
          <a:bodyPr>
            <a:normAutofit fontScale="90000"/>
          </a:bodyPr>
          <a:lstStyle/>
          <a:p>
            <a:pPr algn="ctr"/>
            <a:r>
              <a:rPr lang="sl-SI" altLang="en-US" sz="3400" b="1">
                <a:latin typeface="Times New Roman" pitchFamily="18" charset="0"/>
              </a:rPr>
              <a:t>DELITEV DELA IN ODGOVORNOSTI</a:t>
            </a:r>
            <a:endParaRPr lang="en-US" altLang="en-US" sz="3400" b="1">
              <a:latin typeface="Times New Roman" pitchFamily="18" charset="0"/>
            </a:endParaRPr>
          </a:p>
        </p:txBody>
      </p:sp>
      <p:sp>
        <p:nvSpPr>
          <p:cNvPr id="12292" name="Rectangle 4"/>
          <p:cNvSpPr>
            <a:spLocks noGrp="1" noChangeArrowheads="1"/>
          </p:cNvSpPr>
          <p:nvPr>
            <p:ph type="body" sz="half" idx="1"/>
          </p:nvPr>
        </p:nvSpPr>
        <p:spPr>
          <a:xfrm>
            <a:off x="2133600" y="1600201"/>
            <a:ext cx="7924800" cy="2498725"/>
          </a:xfrm>
        </p:spPr>
        <p:txBody>
          <a:bodyPr/>
          <a:lstStyle/>
          <a:p>
            <a:r>
              <a:rPr lang="sl-SI" altLang="en-US">
                <a:latin typeface="Times New Roman" pitchFamily="18" charset="0"/>
                <a:cs typeface="Arial" charset="0"/>
              </a:rPr>
              <a:t>Ujamejo se v past, ko hočejo vse narediti sami</a:t>
            </a:r>
            <a:r>
              <a:rPr lang="sl-SI" altLang="en-US">
                <a:latin typeface="Times New Roman" pitchFamily="18" charset="0"/>
              </a:rPr>
              <a:t> </a:t>
            </a:r>
          </a:p>
          <a:p>
            <a:r>
              <a:rPr lang="sl-SI" altLang="en-US">
                <a:latin typeface="Times New Roman" pitchFamily="18" charset="0"/>
                <a:cs typeface="Arial" charset="0"/>
              </a:rPr>
              <a:t>delo jih povozi </a:t>
            </a:r>
            <a:endParaRPr lang="sl-SI" altLang="en-US">
              <a:latin typeface="Times New Roman" pitchFamily="18" charset="0"/>
            </a:endParaRPr>
          </a:p>
          <a:p>
            <a:r>
              <a:rPr lang="sl-SI" altLang="en-US">
                <a:latin typeface="Times New Roman" pitchFamily="18" charset="0"/>
                <a:cs typeface="Arial" charset="0"/>
              </a:rPr>
              <a:t>podrejeni se nikoli ne usposobijo za opravljanje svojega dela </a:t>
            </a:r>
            <a:endParaRPr lang="en-US" altLang="en-US">
              <a:latin typeface="Times New Roman" pitchFamily="18" charset="0"/>
              <a:cs typeface="Arial" charset="0"/>
            </a:endParaRPr>
          </a:p>
        </p:txBody>
      </p:sp>
      <p:sp>
        <p:nvSpPr>
          <p:cNvPr id="12293" name="Rectangle 5"/>
          <p:cNvSpPr>
            <a:spLocks noGrp="1" noChangeArrowheads="1"/>
          </p:cNvSpPr>
          <p:nvPr>
            <p:ph sz="half" idx="2"/>
          </p:nvPr>
        </p:nvSpPr>
        <p:spPr>
          <a:xfrm>
            <a:off x="2667000" y="4495800"/>
            <a:ext cx="7543800" cy="1981200"/>
          </a:xfrm>
        </p:spPr>
        <p:txBody>
          <a:bodyPr/>
          <a:lstStyle/>
          <a:p>
            <a:pPr>
              <a:buFont typeface="Wingdings" pitchFamily="2" charset="2"/>
              <a:buNone/>
            </a:pPr>
            <a:r>
              <a:rPr lang="sl-SI" altLang="en-US">
                <a:latin typeface="Times New Roman" pitchFamily="18" charset="0"/>
              </a:rPr>
              <a:t> 1. </a:t>
            </a:r>
            <a:r>
              <a:rPr lang="sl-SI" altLang="en-US">
                <a:latin typeface="Times New Roman" pitchFamily="18" charset="0"/>
                <a:cs typeface="Arial" charset="0"/>
              </a:rPr>
              <a:t>Vodja se mora otresti nalog, ki jih lahko opravijo podrejeni</a:t>
            </a:r>
            <a:r>
              <a:rPr lang="sl-SI" altLang="en-US">
                <a:latin typeface="Times New Roman" pitchFamily="18" charset="0"/>
              </a:rPr>
              <a:t> </a:t>
            </a:r>
          </a:p>
          <a:p>
            <a:pPr>
              <a:buFont typeface="Wingdings" pitchFamily="2" charset="2"/>
              <a:buNone/>
            </a:pPr>
            <a:r>
              <a:rPr lang="sl-SI" altLang="en-US">
                <a:latin typeface="Times New Roman" pitchFamily="18" charset="0"/>
              </a:rPr>
              <a:t>2. </a:t>
            </a:r>
            <a:r>
              <a:rPr lang="sl-SI" altLang="en-US">
                <a:latin typeface="Times New Roman" pitchFamily="18" charset="0"/>
                <a:cs typeface="Arial" charset="0"/>
              </a:rPr>
              <a:t>Poverjanje nalog je spretnost, ki se jo lahko naučimo</a:t>
            </a:r>
            <a:r>
              <a:rPr lang="sl-SI" altLang="en-US">
                <a:latin typeface="Times New Roman" pitchFamily="18" charset="0"/>
              </a:rPr>
              <a:t> </a:t>
            </a:r>
            <a:endParaRPr lang="en-US" altLang="en-US">
              <a:latin typeface="Times New Roman" pitchFamily="18" charset="0"/>
            </a:endParaRPr>
          </a:p>
        </p:txBody>
      </p:sp>
    </p:spTree>
    <p:extLst>
      <p:ext uri="{BB962C8B-B14F-4D97-AF65-F5344CB8AC3E}">
        <p14:creationId xmlns:p14="http://schemas.microsoft.com/office/powerpoint/2010/main" val="13580386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p:nvPr>
        </p:nvSpPr>
        <p:spPr>
          <a:xfrm>
            <a:off x="2544764" y="228600"/>
            <a:ext cx="7189787" cy="914400"/>
          </a:xfrm>
        </p:spPr>
        <p:txBody>
          <a:bodyPr>
            <a:normAutofit fontScale="90000"/>
          </a:bodyPr>
          <a:lstStyle/>
          <a:p>
            <a:pPr algn="ctr"/>
            <a:r>
              <a:rPr lang="sl-SI" altLang="en-US" sz="3400" b="1">
                <a:latin typeface="Times New Roman" pitchFamily="18" charset="0"/>
              </a:rPr>
              <a:t>DELITEV DELA IN ODGOVORNOSTI</a:t>
            </a:r>
            <a:endParaRPr lang="en-US" altLang="en-US" sz="3400" b="1">
              <a:latin typeface="Times New Roman" pitchFamily="18" charset="0"/>
            </a:endParaRPr>
          </a:p>
        </p:txBody>
      </p:sp>
      <p:pic>
        <p:nvPicPr>
          <p:cNvPr id="13319" name="Picture 7" descr="POL ČLOVEKA"/>
          <p:cNvPicPr>
            <a:picLocks noChangeAspect="1" noChangeArrowheads="1"/>
          </p:cNvPicPr>
          <p:nvPr/>
        </p:nvPicPr>
        <p:blipFill>
          <a:blip r:embed="rId2">
            <a:extLst>
              <a:ext uri="{28A0092B-C50C-407E-A947-70E740481C1C}">
                <a14:useLocalDpi xmlns:a14="http://schemas.microsoft.com/office/drawing/2010/main" val="0"/>
              </a:ext>
            </a:extLst>
          </a:blip>
          <a:srcRect r="-485" b="11238"/>
          <a:stretch>
            <a:fillRect/>
          </a:stretch>
        </p:blipFill>
        <p:spPr bwMode="auto">
          <a:xfrm>
            <a:off x="2667000" y="1447800"/>
            <a:ext cx="5589588" cy="4789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2219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blackWhite">
          <a:xfrm>
            <a:off x="1992313" y="3284538"/>
            <a:ext cx="7924800" cy="2971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4339" name="Rectangle 3"/>
          <p:cNvSpPr>
            <a:spLocks noGrp="1" noChangeArrowheads="1"/>
          </p:cNvSpPr>
          <p:nvPr>
            <p:ph type="title"/>
          </p:nvPr>
        </p:nvSpPr>
        <p:spPr>
          <a:xfrm>
            <a:off x="1524000" y="188913"/>
            <a:ext cx="6516688" cy="914400"/>
          </a:xfrm>
        </p:spPr>
        <p:txBody>
          <a:bodyPr>
            <a:normAutofit fontScale="90000"/>
          </a:bodyPr>
          <a:lstStyle/>
          <a:p>
            <a:pPr algn="ctr"/>
            <a:r>
              <a:rPr lang="sl-SI" altLang="en-US" sz="3400" b="1">
                <a:solidFill>
                  <a:schemeClr val="bg1"/>
                </a:solidFill>
                <a:latin typeface="Times New Roman" pitchFamily="18" charset="0"/>
              </a:rPr>
              <a:t>DELITEV DELA IN ODGOVORNOSTI</a:t>
            </a:r>
            <a:endParaRPr lang="en-US" altLang="en-US" sz="3400" b="1">
              <a:solidFill>
                <a:schemeClr val="bg1"/>
              </a:solidFill>
              <a:latin typeface="Times New Roman" pitchFamily="18" charset="0"/>
            </a:endParaRPr>
          </a:p>
        </p:txBody>
      </p:sp>
      <p:sp>
        <p:nvSpPr>
          <p:cNvPr id="14340" name="Rectangle 4"/>
          <p:cNvSpPr>
            <a:spLocks noGrp="1" noChangeArrowheads="1"/>
          </p:cNvSpPr>
          <p:nvPr>
            <p:ph type="body" sz="half" idx="1"/>
          </p:nvPr>
        </p:nvSpPr>
        <p:spPr>
          <a:xfrm>
            <a:off x="2133601" y="1600201"/>
            <a:ext cx="5762625" cy="1806575"/>
          </a:xfrm>
        </p:spPr>
        <p:txBody>
          <a:bodyPr/>
          <a:lstStyle/>
          <a:p>
            <a:r>
              <a:rPr lang="sl-SI" altLang="en-US">
                <a:latin typeface="Times New Roman" pitchFamily="18" charset="0"/>
                <a:cs typeface="Arial" charset="0"/>
              </a:rPr>
              <a:t>Zato, da dela ne preložimo na sodelavce običajno najdemo vrsto razlogov</a:t>
            </a:r>
            <a:r>
              <a:rPr lang="sl-SI" altLang="en-US">
                <a:latin typeface="Times New Roman" pitchFamily="18" charset="0"/>
                <a:cs typeface="Arial" charset="0"/>
              </a:rPr>
              <a:t> </a:t>
            </a:r>
            <a:endParaRPr lang="en-US" altLang="en-US">
              <a:latin typeface="Times New Roman" pitchFamily="18" charset="0"/>
              <a:cs typeface="Arial" charset="0"/>
            </a:endParaRPr>
          </a:p>
        </p:txBody>
      </p:sp>
      <p:sp>
        <p:nvSpPr>
          <p:cNvPr id="14341" name="Rectangle 5"/>
          <p:cNvSpPr>
            <a:spLocks noGrp="1" noChangeArrowheads="1"/>
          </p:cNvSpPr>
          <p:nvPr>
            <p:ph sz="half" idx="2"/>
          </p:nvPr>
        </p:nvSpPr>
        <p:spPr>
          <a:xfrm>
            <a:off x="2640013" y="3716338"/>
            <a:ext cx="7543800" cy="2743200"/>
          </a:xfrm>
        </p:spPr>
        <p:txBody>
          <a:bodyPr/>
          <a:lstStyle/>
          <a:p>
            <a:pPr>
              <a:buFont typeface="Wingdings" pitchFamily="2" charset="2"/>
              <a:buNone/>
            </a:pPr>
            <a:r>
              <a:rPr lang="sl-SI" altLang="en-US">
                <a:latin typeface="Times New Roman" pitchFamily="18" charset="0"/>
              </a:rPr>
              <a:t> 1. </a:t>
            </a:r>
            <a:r>
              <a:rPr lang="sl-SI" altLang="en-US">
                <a:latin typeface="Times New Roman" pitchFamily="18" charset="0"/>
                <a:cs typeface="Arial" charset="0"/>
              </a:rPr>
              <a:t>vse lahko najbolje opravim sam</a:t>
            </a:r>
            <a:r>
              <a:rPr lang="sl-SI" altLang="en-US">
                <a:latin typeface="Times New Roman" pitchFamily="18" charset="0"/>
              </a:rPr>
              <a:t> </a:t>
            </a:r>
          </a:p>
          <a:p>
            <a:pPr>
              <a:buFont typeface="Wingdings" pitchFamily="2" charset="2"/>
              <a:buNone/>
            </a:pPr>
            <a:r>
              <a:rPr lang="sl-SI" altLang="en-US">
                <a:latin typeface="Times New Roman" pitchFamily="18" charset="0"/>
              </a:rPr>
              <a:t> 2. </a:t>
            </a:r>
            <a:r>
              <a:rPr lang="sl-SI" altLang="en-US">
                <a:latin typeface="Times New Roman" pitchFamily="18" charset="0"/>
                <a:cs typeface="Arial" charset="0"/>
              </a:rPr>
              <a:t>zmot</a:t>
            </a:r>
            <a:r>
              <a:rPr lang="sl-SI" altLang="en-US">
                <a:latin typeface="Times New Roman" pitchFamily="18" charset="0"/>
              </a:rPr>
              <a:t>a</a:t>
            </a:r>
            <a:r>
              <a:rPr lang="sl-SI" altLang="en-US">
                <a:latin typeface="Times New Roman" pitchFamily="18" charset="0"/>
                <a:cs typeface="Arial" charset="0"/>
              </a:rPr>
              <a:t> o svoji vsemogočnosti</a:t>
            </a:r>
            <a:endParaRPr lang="sl-SI" altLang="en-US">
              <a:latin typeface="Times New Roman" pitchFamily="18" charset="0"/>
            </a:endParaRPr>
          </a:p>
          <a:p>
            <a:pPr>
              <a:buFont typeface="Wingdings" pitchFamily="2" charset="2"/>
              <a:buNone/>
            </a:pPr>
            <a:r>
              <a:rPr lang="sl-SI" altLang="en-US">
                <a:latin typeface="Times New Roman" pitchFamily="18" charset="0"/>
              </a:rPr>
              <a:t> 3. </a:t>
            </a:r>
            <a:r>
              <a:rPr lang="sl-SI" altLang="en-US">
                <a:latin typeface="Times New Roman" pitchFamily="18" charset="0"/>
                <a:cs typeface="Arial" charset="0"/>
              </a:rPr>
              <a:t>Čas, ki ga vodja pridobi s prenašanjem nalog na sodelavce lahko koristno uporabi za vodenje in oblikovanje učinkovite skupine </a:t>
            </a:r>
            <a:endParaRPr lang="en-US" altLang="en-US">
              <a:latin typeface="Times New Roman" pitchFamily="18" charset="0"/>
              <a:cs typeface="Arial" charset="0"/>
            </a:endParaRPr>
          </a:p>
        </p:txBody>
      </p:sp>
      <p:pic>
        <p:nvPicPr>
          <p:cNvPr id="14344" name="Picture 8" descr="gospodinj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9864" y="1"/>
            <a:ext cx="2878137" cy="3573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3028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blackWhite">
          <a:xfrm>
            <a:off x="1774825" y="3284538"/>
            <a:ext cx="8001000" cy="3352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5363" name="Rectangle 3"/>
          <p:cNvSpPr>
            <a:spLocks noGrp="1" noChangeArrowheads="1"/>
          </p:cNvSpPr>
          <p:nvPr>
            <p:ph type="title"/>
          </p:nvPr>
        </p:nvSpPr>
        <p:spPr>
          <a:xfrm>
            <a:off x="2544764" y="228600"/>
            <a:ext cx="7189787" cy="914400"/>
          </a:xfrm>
        </p:spPr>
        <p:txBody>
          <a:bodyPr>
            <a:normAutofit fontScale="90000"/>
          </a:bodyPr>
          <a:lstStyle/>
          <a:p>
            <a:pPr algn="ctr"/>
            <a:r>
              <a:rPr lang="sl-SI" altLang="en-US" sz="3400" b="1">
                <a:latin typeface="Times New Roman" pitchFamily="18" charset="0"/>
              </a:rPr>
              <a:t>DELITEV DELA IN ODGOVORNOSTI</a:t>
            </a:r>
            <a:endParaRPr lang="en-US" altLang="en-US" sz="3400" b="1">
              <a:latin typeface="Times New Roman" pitchFamily="18" charset="0"/>
            </a:endParaRPr>
          </a:p>
        </p:txBody>
      </p:sp>
      <p:sp>
        <p:nvSpPr>
          <p:cNvPr id="15364" name="Rectangle 4"/>
          <p:cNvSpPr>
            <a:spLocks noGrp="1" noChangeArrowheads="1"/>
          </p:cNvSpPr>
          <p:nvPr>
            <p:ph type="body" sz="half" idx="1"/>
          </p:nvPr>
        </p:nvSpPr>
        <p:spPr>
          <a:xfrm>
            <a:off x="2133600" y="1600201"/>
            <a:ext cx="7924800" cy="1806575"/>
          </a:xfrm>
        </p:spPr>
        <p:txBody>
          <a:bodyPr/>
          <a:lstStyle/>
          <a:p>
            <a:r>
              <a:rPr lang="sl-SI" altLang="en-US">
                <a:latin typeface="Times New Roman" pitchFamily="18" charset="0"/>
              </a:rPr>
              <a:t> </a:t>
            </a:r>
            <a:r>
              <a:rPr lang="sl-SI" altLang="en-US">
                <a:latin typeface="Times New Roman" pitchFamily="18" charset="0"/>
                <a:cs typeface="Arial" charset="0"/>
              </a:rPr>
              <a:t>strah vodje, da ga sodelavci ne bodo marali, če jim bo nalagal delo</a:t>
            </a:r>
            <a:r>
              <a:rPr lang="sl-SI" altLang="en-US">
                <a:solidFill>
                  <a:srgbClr val="FFFFCC"/>
                </a:solidFill>
                <a:latin typeface="Comic Sans MS" pitchFamily="66" charset="0"/>
              </a:rPr>
              <a:t> </a:t>
            </a:r>
            <a:endParaRPr lang="en-US" altLang="en-US">
              <a:solidFill>
                <a:srgbClr val="FFFFCC"/>
              </a:solidFill>
              <a:latin typeface="Comic Sans MS" pitchFamily="66" charset="0"/>
            </a:endParaRPr>
          </a:p>
        </p:txBody>
      </p:sp>
      <p:sp>
        <p:nvSpPr>
          <p:cNvPr id="15365" name="Rectangle 5"/>
          <p:cNvSpPr>
            <a:spLocks noGrp="1" noChangeArrowheads="1"/>
          </p:cNvSpPr>
          <p:nvPr>
            <p:ph sz="half" idx="2"/>
          </p:nvPr>
        </p:nvSpPr>
        <p:spPr>
          <a:xfrm>
            <a:off x="1847850" y="3357563"/>
            <a:ext cx="7772400" cy="3124200"/>
          </a:xfrm>
        </p:spPr>
        <p:txBody>
          <a:bodyPr/>
          <a:lstStyle/>
          <a:p>
            <a:pPr>
              <a:buFont typeface="Wingdings" pitchFamily="2" charset="2"/>
              <a:buNone/>
            </a:pPr>
            <a:r>
              <a:rPr lang="sl-SI" altLang="en-US">
                <a:latin typeface="Times New Roman" pitchFamily="18" charset="0"/>
              </a:rPr>
              <a:t> 1. </a:t>
            </a:r>
            <a:r>
              <a:rPr lang="sl-SI" altLang="en-US">
                <a:latin typeface="Times New Roman" pitchFamily="18" charset="0"/>
                <a:cs typeface="Arial" charset="0"/>
              </a:rPr>
              <a:t>Z nalogami vodje dobijo tudi občutek pomembnosti in odgovornosti, to pa je večini všeč</a:t>
            </a:r>
            <a:r>
              <a:rPr lang="sl-SI" altLang="en-US">
                <a:latin typeface="Times New Roman" pitchFamily="18" charset="0"/>
              </a:rPr>
              <a:t> </a:t>
            </a:r>
          </a:p>
          <a:p>
            <a:pPr>
              <a:buFont typeface="Wingdings" pitchFamily="2" charset="2"/>
              <a:buNone/>
            </a:pPr>
            <a:r>
              <a:rPr lang="sl-SI" altLang="en-US">
                <a:latin typeface="Times New Roman" pitchFamily="18" charset="0"/>
              </a:rPr>
              <a:t> 2. </a:t>
            </a:r>
            <a:r>
              <a:rPr lang="sl-SI" altLang="en-US">
                <a:latin typeface="Times New Roman" pitchFamily="18" charset="0"/>
                <a:cs typeface="Arial" charset="0"/>
              </a:rPr>
              <a:t>Zaposleni veliko bolj cenijo vodjo, ki zna dobro razporediti naloge</a:t>
            </a:r>
            <a:r>
              <a:rPr lang="sl-SI" altLang="en-US">
                <a:latin typeface="Times New Roman" pitchFamily="18" charset="0"/>
              </a:rPr>
              <a:t> </a:t>
            </a:r>
          </a:p>
          <a:p>
            <a:pPr>
              <a:buFont typeface="Wingdings" pitchFamily="2" charset="2"/>
              <a:buNone/>
            </a:pPr>
            <a:r>
              <a:rPr lang="sl-SI" altLang="en-US">
                <a:latin typeface="Times New Roman" pitchFamily="18" charset="0"/>
              </a:rPr>
              <a:t> 3. </a:t>
            </a:r>
            <a:r>
              <a:rPr lang="sl-SI" altLang="en-US">
                <a:latin typeface="Times New Roman" pitchFamily="18" charset="0"/>
                <a:cs typeface="Arial" charset="0"/>
              </a:rPr>
              <a:t>Vodjem pogosto manjka tudi zaupanje v sodelavce</a:t>
            </a:r>
            <a:r>
              <a:rPr lang="sl-SI" altLang="en-US">
                <a:latin typeface="Times New Roman" pitchFamily="18" charset="0"/>
              </a:rPr>
              <a:t> </a:t>
            </a:r>
            <a:endParaRPr lang="en-US" altLang="en-US">
              <a:latin typeface="Times New Roman" pitchFamily="18" charset="0"/>
            </a:endParaRPr>
          </a:p>
        </p:txBody>
      </p:sp>
      <p:pic>
        <p:nvPicPr>
          <p:cNvPr id="15368" name="Picture 8" descr="social-responsibi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2851" y="2133600"/>
            <a:ext cx="1704975"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2529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blackWhite">
          <a:xfrm>
            <a:off x="2667000" y="3276600"/>
            <a:ext cx="8001000" cy="3352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6387" name="Rectangle 3"/>
          <p:cNvSpPr>
            <a:spLocks noGrp="1" noChangeArrowheads="1"/>
          </p:cNvSpPr>
          <p:nvPr>
            <p:ph type="title"/>
          </p:nvPr>
        </p:nvSpPr>
        <p:spPr>
          <a:xfrm>
            <a:off x="2544764" y="228600"/>
            <a:ext cx="7189787" cy="914400"/>
          </a:xfrm>
        </p:spPr>
        <p:txBody>
          <a:bodyPr>
            <a:normAutofit fontScale="90000"/>
          </a:bodyPr>
          <a:lstStyle/>
          <a:p>
            <a:pPr algn="ctr"/>
            <a:r>
              <a:rPr lang="sl-SI" altLang="en-US" sz="3400" b="1">
                <a:latin typeface="Times New Roman" pitchFamily="18" charset="0"/>
              </a:rPr>
              <a:t>DELITEV DELA IN ODGOVORNOSTI</a:t>
            </a:r>
            <a:endParaRPr lang="en-US" altLang="en-US" sz="3400" b="1">
              <a:latin typeface="Times New Roman" pitchFamily="18" charset="0"/>
            </a:endParaRPr>
          </a:p>
        </p:txBody>
      </p:sp>
      <p:sp>
        <p:nvSpPr>
          <p:cNvPr id="16388" name="Rectangle 4"/>
          <p:cNvSpPr>
            <a:spLocks noGrp="1" noChangeArrowheads="1"/>
          </p:cNvSpPr>
          <p:nvPr>
            <p:ph type="body" sz="half" idx="1"/>
          </p:nvPr>
        </p:nvSpPr>
        <p:spPr>
          <a:xfrm>
            <a:off x="2667000" y="1600200"/>
            <a:ext cx="7772400" cy="1790700"/>
          </a:xfrm>
        </p:spPr>
        <p:txBody>
          <a:bodyPr/>
          <a:lstStyle/>
          <a:p>
            <a:r>
              <a:rPr lang="sl-SI" altLang="en-US">
                <a:latin typeface="Times New Roman" pitchFamily="18" charset="0"/>
                <a:cs typeface="Arial" charset="0"/>
              </a:rPr>
              <a:t>Trditev, da delo najhitreje opravim sam ima dopolnilo – da ampak samo prvič</a:t>
            </a:r>
            <a:r>
              <a:rPr lang="sl-SI" altLang="en-US">
                <a:latin typeface="Times New Roman" pitchFamily="18" charset="0"/>
              </a:rPr>
              <a:t> !</a:t>
            </a:r>
            <a:r>
              <a:rPr lang="sl-SI" altLang="en-US">
                <a:latin typeface="Times New Roman" pitchFamily="18" charset="0"/>
              </a:rPr>
              <a:t> </a:t>
            </a:r>
            <a:endParaRPr lang="en-US" altLang="en-US">
              <a:latin typeface="Times New Roman" pitchFamily="18" charset="0"/>
            </a:endParaRPr>
          </a:p>
        </p:txBody>
      </p:sp>
      <p:sp>
        <p:nvSpPr>
          <p:cNvPr id="16389" name="Rectangle 5"/>
          <p:cNvSpPr>
            <a:spLocks noGrp="1" noChangeArrowheads="1"/>
          </p:cNvSpPr>
          <p:nvPr>
            <p:ph sz="half" idx="2"/>
          </p:nvPr>
        </p:nvSpPr>
        <p:spPr>
          <a:xfrm>
            <a:off x="2667000" y="3352800"/>
            <a:ext cx="7772400" cy="3124200"/>
          </a:xfrm>
        </p:spPr>
        <p:txBody>
          <a:bodyPr/>
          <a:lstStyle/>
          <a:p>
            <a:pPr>
              <a:buFont typeface="Wingdings" pitchFamily="2" charset="2"/>
              <a:buNone/>
            </a:pPr>
            <a:r>
              <a:rPr lang="sl-SI" altLang="en-US">
                <a:latin typeface="Times New Roman" pitchFamily="18" charset="0"/>
              </a:rPr>
              <a:t> 1. </a:t>
            </a:r>
            <a:r>
              <a:rPr lang="sl-SI" altLang="en-US">
                <a:latin typeface="Times New Roman" pitchFamily="18" charset="0"/>
                <a:cs typeface="Arial" charset="0"/>
              </a:rPr>
              <a:t>Če si vodja nikoli ne vzame časa, da bi sodelavce naučil, bo to delo vedno opravljal sam</a:t>
            </a:r>
            <a:r>
              <a:rPr lang="sl-SI" altLang="en-US">
                <a:latin typeface="Times New Roman" pitchFamily="18" charset="0"/>
              </a:rPr>
              <a:t> </a:t>
            </a:r>
          </a:p>
          <a:p>
            <a:pPr>
              <a:buFont typeface="Wingdings" pitchFamily="2" charset="2"/>
              <a:buNone/>
            </a:pPr>
            <a:r>
              <a:rPr lang="sl-SI" altLang="en-US">
                <a:latin typeface="Times New Roman" pitchFamily="18" charset="0"/>
              </a:rPr>
              <a:t> 2. </a:t>
            </a:r>
            <a:r>
              <a:rPr lang="sl-SI" altLang="en-US">
                <a:latin typeface="Times New Roman" pitchFamily="18" charset="0"/>
                <a:cs typeface="Arial" charset="0"/>
              </a:rPr>
              <a:t>Operativne naloge mu tako jemljejo čas, ki bi ga moral posvetiti vodenju</a:t>
            </a:r>
            <a:r>
              <a:rPr lang="sl-SI" altLang="en-US">
                <a:latin typeface="Times New Roman" pitchFamily="18" charset="0"/>
              </a:rPr>
              <a:t> </a:t>
            </a:r>
          </a:p>
          <a:p>
            <a:pPr>
              <a:buFont typeface="Wingdings" pitchFamily="2" charset="2"/>
              <a:buNone/>
            </a:pPr>
            <a:r>
              <a:rPr lang="sl-SI" altLang="en-US">
                <a:latin typeface="Times New Roman" pitchFamily="18" charset="0"/>
              </a:rPr>
              <a:t> 3. </a:t>
            </a:r>
            <a:r>
              <a:rPr lang="sl-SI" altLang="en-US">
                <a:latin typeface="Times New Roman" pitchFamily="18" charset="0"/>
                <a:cs typeface="Arial" charset="0"/>
              </a:rPr>
              <a:t>Razmerje med vodenjem in izvajanjem dela se spremeni z nivojem vodenja</a:t>
            </a:r>
            <a:r>
              <a:rPr lang="sl-SI" altLang="en-US">
                <a:solidFill>
                  <a:srgbClr val="CCFFCC"/>
                </a:solidFill>
                <a:latin typeface="Comic Sans MS" pitchFamily="66" charset="0"/>
              </a:rPr>
              <a:t> </a:t>
            </a:r>
            <a:endParaRPr lang="en-US" altLang="en-US">
              <a:solidFill>
                <a:srgbClr val="CCFFCC"/>
              </a:solidFill>
              <a:latin typeface="Comic Sans MS" pitchFamily="66" charset="0"/>
            </a:endParaRPr>
          </a:p>
        </p:txBody>
      </p:sp>
    </p:spTree>
    <p:extLst>
      <p:ext uri="{BB962C8B-B14F-4D97-AF65-F5344CB8AC3E}">
        <p14:creationId xmlns:p14="http://schemas.microsoft.com/office/powerpoint/2010/main" val="36559578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544764" y="228600"/>
            <a:ext cx="7189787" cy="914400"/>
          </a:xfrm>
        </p:spPr>
        <p:txBody>
          <a:bodyPr/>
          <a:lstStyle/>
          <a:p>
            <a:pPr algn="ctr"/>
            <a:r>
              <a:rPr lang="sl-SI" altLang="en-US" sz="3400" b="1">
                <a:latin typeface="Times New Roman" pitchFamily="18" charset="0"/>
              </a:rPr>
              <a:t>POVERJANJE NALOG</a:t>
            </a:r>
            <a:endParaRPr lang="en-US" altLang="en-US" sz="3400" b="1">
              <a:latin typeface="Times New Roman" pitchFamily="18" charset="0"/>
            </a:endParaRPr>
          </a:p>
        </p:txBody>
      </p:sp>
      <p:sp>
        <p:nvSpPr>
          <p:cNvPr id="17411" name="Rectangle 3"/>
          <p:cNvSpPr>
            <a:spLocks noGrp="1" noChangeArrowheads="1"/>
          </p:cNvSpPr>
          <p:nvPr>
            <p:ph type="body" sz="half" idx="1"/>
          </p:nvPr>
        </p:nvSpPr>
        <p:spPr>
          <a:xfrm>
            <a:off x="2640013" y="2060575"/>
            <a:ext cx="7772400" cy="3810000"/>
          </a:xfrm>
        </p:spPr>
        <p:txBody>
          <a:bodyPr>
            <a:normAutofit lnSpcReduction="10000"/>
          </a:bodyPr>
          <a:lstStyle/>
          <a:p>
            <a:pPr marL="533400" indent="-533400" algn="just">
              <a:buNone/>
            </a:pPr>
            <a:r>
              <a:rPr lang="sl-SI" altLang="en-US">
                <a:latin typeface="Times New Roman" pitchFamily="18" charset="0"/>
                <a:cs typeface="Arial" charset="0"/>
              </a:rPr>
              <a:t>Poverjanje nalog poteka v naslednjih korakih:</a:t>
            </a:r>
            <a:endParaRPr lang="sl-SI" altLang="en-US">
              <a:latin typeface="Times New Roman" pitchFamily="18" charset="0"/>
              <a:cs typeface="Times New Roman" pitchFamily="18" charset="0"/>
            </a:endParaRPr>
          </a:p>
          <a:p>
            <a:pPr marL="533400" indent="-533400" algn="just">
              <a:buNone/>
            </a:pPr>
            <a:r>
              <a:rPr lang="sl-SI" altLang="en-US">
                <a:latin typeface="Times New Roman" pitchFamily="18" charset="0"/>
                <a:cs typeface="Arial" charset="0"/>
              </a:rPr>
              <a:t> </a:t>
            </a:r>
            <a:endParaRPr lang="sl-SI" altLang="en-US">
              <a:latin typeface="Times New Roman" pitchFamily="18" charset="0"/>
              <a:cs typeface="Times New Roman" pitchFamily="18" charset="0"/>
            </a:endParaRPr>
          </a:p>
          <a:p>
            <a:pPr marL="533400" indent="-533400" algn="just">
              <a:buFont typeface="Wingdings" pitchFamily="2" charset="2"/>
              <a:buAutoNum type="arabicPeriod"/>
            </a:pPr>
            <a:r>
              <a:rPr lang="sl-SI" altLang="en-US">
                <a:latin typeface="Times New Roman" pitchFamily="18" charset="0"/>
                <a:cs typeface="Arial" charset="0"/>
              </a:rPr>
              <a:t>analiziranje svojega dela</a:t>
            </a:r>
            <a:endParaRPr lang="sl-SI" altLang="en-US">
              <a:latin typeface="Times New Roman" pitchFamily="18" charset="0"/>
            </a:endParaRPr>
          </a:p>
          <a:p>
            <a:pPr marL="533400" indent="-533400" algn="just">
              <a:buFont typeface="Wingdings" pitchFamily="2" charset="2"/>
              <a:buAutoNum type="arabicPeriod"/>
            </a:pPr>
            <a:r>
              <a:rPr lang="sl-SI" altLang="en-US">
                <a:latin typeface="Times New Roman" pitchFamily="18" charset="0"/>
                <a:cs typeface="Arial" charset="0"/>
              </a:rPr>
              <a:t>izbira nalog – odločitev katere naloge boste poverili</a:t>
            </a:r>
            <a:endParaRPr lang="sl-SI" altLang="en-US">
              <a:latin typeface="Times New Roman" pitchFamily="18" charset="0"/>
            </a:endParaRPr>
          </a:p>
          <a:p>
            <a:pPr marL="533400" indent="-533400" algn="just">
              <a:buFont typeface="Wingdings" pitchFamily="2" charset="2"/>
              <a:buAutoNum type="arabicPeriod"/>
            </a:pPr>
            <a:r>
              <a:rPr lang="sl-SI" altLang="en-US">
                <a:latin typeface="Times New Roman" pitchFamily="18" charset="0"/>
                <a:cs typeface="Arial" charset="0"/>
              </a:rPr>
              <a:t>izbira pravega izvajalca</a:t>
            </a:r>
            <a:endParaRPr lang="sl-SI" altLang="en-US">
              <a:latin typeface="Times New Roman" pitchFamily="18" charset="0"/>
            </a:endParaRPr>
          </a:p>
          <a:p>
            <a:pPr marL="533400" indent="-533400" algn="just">
              <a:buFont typeface="Wingdings" pitchFamily="2" charset="2"/>
              <a:buAutoNum type="arabicPeriod"/>
            </a:pPr>
            <a:r>
              <a:rPr lang="sl-SI" altLang="en-US">
                <a:latin typeface="Times New Roman" pitchFamily="18" charset="0"/>
                <a:cs typeface="Arial" charset="0"/>
              </a:rPr>
              <a:t>priprava izvajalca na izvajanje nalog</a:t>
            </a:r>
            <a:endParaRPr lang="sl-SI" altLang="en-US">
              <a:latin typeface="Times New Roman" pitchFamily="18" charset="0"/>
            </a:endParaRPr>
          </a:p>
          <a:p>
            <a:pPr marL="533400" indent="-533400" algn="just">
              <a:buFont typeface="Wingdings" pitchFamily="2" charset="2"/>
              <a:buAutoNum type="arabicPeriod"/>
            </a:pPr>
            <a:r>
              <a:rPr lang="sl-SI" altLang="en-US">
                <a:latin typeface="Times New Roman" pitchFamily="18" charset="0"/>
                <a:cs typeface="Arial" charset="0"/>
              </a:rPr>
              <a:t>spremljanje izvajanja nalog</a:t>
            </a:r>
            <a:r>
              <a:rPr lang="sl-SI" altLang="en-US">
                <a:latin typeface="Times New Roman" pitchFamily="18" charset="0"/>
              </a:rPr>
              <a:t> </a:t>
            </a:r>
            <a:endParaRPr lang="en-US" altLang="en-US">
              <a:latin typeface="Times New Roman" pitchFamily="18" charset="0"/>
            </a:endParaRPr>
          </a:p>
        </p:txBody>
      </p:sp>
      <p:pic>
        <p:nvPicPr>
          <p:cNvPr id="17414" name="Picture 6" descr="ma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2238375"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3442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971800" y="0"/>
            <a:ext cx="7467600" cy="1104900"/>
          </a:xfrm>
        </p:spPr>
        <p:txBody>
          <a:bodyPr/>
          <a:lstStyle/>
          <a:p>
            <a:pPr algn="ctr"/>
            <a:r>
              <a:rPr lang="sl-SI" altLang="en-US" sz="3400" b="1">
                <a:latin typeface="Times New Roman" pitchFamily="18" charset="0"/>
              </a:rPr>
              <a:t>POVERJANJE NALOG</a:t>
            </a:r>
            <a:endParaRPr lang="en-US" altLang="en-US" sz="3400" b="1">
              <a:latin typeface="Times New Roman" pitchFamily="18" charset="0"/>
            </a:endParaRPr>
          </a:p>
        </p:txBody>
      </p:sp>
      <p:sp>
        <p:nvSpPr>
          <p:cNvPr id="18435" name="Rectangle 3"/>
          <p:cNvSpPr>
            <a:spLocks noGrp="1" noChangeArrowheads="1"/>
          </p:cNvSpPr>
          <p:nvPr>
            <p:ph type="body" sz="half" idx="1"/>
          </p:nvPr>
        </p:nvSpPr>
        <p:spPr>
          <a:xfrm>
            <a:off x="2667000" y="1600200"/>
            <a:ext cx="7772400" cy="3810000"/>
          </a:xfrm>
        </p:spPr>
        <p:txBody>
          <a:bodyPr/>
          <a:lstStyle/>
          <a:p>
            <a:pPr marL="533400" indent="-533400" algn="just">
              <a:buNone/>
            </a:pPr>
            <a:endParaRPr lang="sl-SI" altLang="en-US">
              <a:solidFill>
                <a:srgbClr val="FFFFCC"/>
              </a:solidFill>
              <a:latin typeface="Comic Sans MS" pitchFamily="66" charset="0"/>
            </a:endParaRPr>
          </a:p>
        </p:txBody>
      </p:sp>
      <p:pic>
        <p:nvPicPr>
          <p:cNvPr id="18437" name="Picture 5" descr="AKTIV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219200"/>
            <a:ext cx="5075238"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5557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blackWhite">
          <a:xfrm>
            <a:off x="2667000" y="3276600"/>
            <a:ext cx="8001000" cy="3352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9459" name="Rectangle 3"/>
          <p:cNvSpPr>
            <a:spLocks noGrp="1" noChangeArrowheads="1"/>
          </p:cNvSpPr>
          <p:nvPr>
            <p:ph type="title"/>
          </p:nvPr>
        </p:nvSpPr>
        <p:spPr>
          <a:xfrm>
            <a:off x="2544764" y="228600"/>
            <a:ext cx="7189787" cy="914400"/>
          </a:xfrm>
        </p:spPr>
        <p:txBody>
          <a:bodyPr/>
          <a:lstStyle/>
          <a:p>
            <a:pPr algn="ctr"/>
            <a:r>
              <a:rPr lang="sl-SI" altLang="en-US" sz="3400" b="1">
                <a:latin typeface="Times New Roman" pitchFamily="18" charset="0"/>
              </a:rPr>
              <a:t>ANALIZA DELA</a:t>
            </a:r>
            <a:endParaRPr lang="en-US" altLang="en-US" sz="3400" b="1">
              <a:latin typeface="Times New Roman" pitchFamily="18" charset="0"/>
            </a:endParaRPr>
          </a:p>
        </p:txBody>
      </p:sp>
      <p:sp>
        <p:nvSpPr>
          <p:cNvPr id="19460" name="Rectangle 4"/>
          <p:cNvSpPr>
            <a:spLocks noGrp="1" noChangeArrowheads="1"/>
          </p:cNvSpPr>
          <p:nvPr>
            <p:ph type="body" sz="half" idx="1"/>
          </p:nvPr>
        </p:nvSpPr>
        <p:spPr>
          <a:xfrm>
            <a:off x="2855914" y="1700213"/>
            <a:ext cx="7627937" cy="1790700"/>
          </a:xfrm>
        </p:spPr>
        <p:txBody>
          <a:bodyPr/>
          <a:lstStyle/>
          <a:p>
            <a:r>
              <a:rPr lang="sl-SI" altLang="en-US">
                <a:latin typeface="Times New Roman" pitchFamily="18" charset="0"/>
                <a:cs typeface="Arial" charset="0"/>
              </a:rPr>
              <a:t>je potrebna zlasti, ko postanemo vodja. Pregledamo kaj se je z našim napredovanjem za nas spremenilo</a:t>
            </a:r>
            <a:r>
              <a:rPr lang="sl-SI" altLang="en-US">
                <a:solidFill>
                  <a:srgbClr val="FFFFCC"/>
                </a:solidFill>
                <a:latin typeface="Comic Sans MS" pitchFamily="66" charset="0"/>
              </a:rPr>
              <a:t> </a:t>
            </a:r>
            <a:endParaRPr lang="en-US" altLang="en-US">
              <a:solidFill>
                <a:srgbClr val="FFFFCC"/>
              </a:solidFill>
              <a:latin typeface="Comic Sans MS" pitchFamily="66" charset="0"/>
            </a:endParaRPr>
          </a:p>
        </p:txBody>
      </p:sp>
      <p:sp>
        <p:nvSpPr>
          <p:cNvPr id="19461" name="Rectangle 5"/>
          <p:cNvSpPr>
            <a:spLocks noGrp="1" noChangeArrowheads="1"/>
          </p:cNvSpPr>
          <p:nvPr>
            <p:ph sz="half" idx="2"/>
          </p:nvPr>
        </p:nvSpPr>
        <p:spPr>
          <a:xfrm>
            <a:off x="2667000" y="3352800"/>
            <a:ext cx="7772400" cy="3124200"/>
          </a:xfrm>
        </p:spPr>
        <p:txBody>
          <a:bodyPr/>
          <a:lstStyle/>
          <a:p>
            <a:r>
              <a:rPr lang="sl-SI" altLang="en-US">
                <a:latin typeface="Times New Roman" pitchFamily="18" charset="0"/>
              </a:rPr>
              <a:t> </a:t>
            </a:r>
            <a:r>
              <a:rPr lang="sl-SI" altLang="en-US" sz="2400" b="1">
                <a:latin typeface="Times New Roman" pitchFamily="18" charset="0"/>
                <a:cs typeface="Arial" charset="0"/>
              </a:rPr>
              <a:t>kakšne naloge in odgovornosti imamo kot vodja</a:t>
            </a:r>
            <a:endParaRPr lang="sl-SI" altLang="en-US" sz="2400" b="1">
              <a:latin typeface="Times New Roman" pitchFamily="18" charset="0"/>
            </a:endParaRPr>
          </a:p>
          <a:p>
            <a:r>
              <a:rPr lang="sl-SI" altLang="en-US" sz="2400" b="1">
                <a:latin typeface="Times New Roman" pitchFamily="18" charset="0"/>
                <a:cs typeface="Times New Roman" pitchFamily="18" charset="0"/>
              </a:rPr>
              <a:t> </a:t>
            </a:r>
            <a:r>
              <a:rPr lang="sl-SI" altLang="en-US" sz="2400" b="1">
                <a:latin typeface="Times New Roman" pitchFamily="18" charset="0"/>
                <a:cs typeface="Arial" charset="0"/>
              </a:rPr>
              <a:t>kaj se moramo še naučiti</a:t>
            </a:r>
            <a:endParaRPr lang="sl-SI" altLang="en-US" sz="2400" b="1">
              <a:latin typeface="Times New Roman" pitchFamily="18" charset="0"/>
            </a:endParaRPr>
          </a:p>
          <a:p>
            <a:r>
              <a:rPr lang="sl-SI" altLang="en-US" sz="2400" b="1">
                <a:latin typeface="Times New Roman" pitchFamily="18" charset="0"/>
                <a:cs typeface="Arial" charset="0"/>
              </a:rPr>
              <a:t>naredimo prednostno listo nalog našega oddelka in skupine</a:t>
            </a:r>
            <a:endParaRPr lang="sl-SI" altLang="en-US" sz="2400" b="1">
              <a:latin typeface="Times New Roman" pitchFamily="18" charset="0"/>
            </a:endParaRPr>
          </a:p>
          <a:p>
            <a:r>
              <a:rPr lang="sl-SI" altLang="en-US" sz="2400" b="1">
                <a:latin typeface="Times New Roman" pitchFamily="18" charset="0"/>
                <a:cs typeface="Arial" charset="0"/>
              </a:rPr>
              <a:t>ugotovimo kaj nam prinaša uspeh ali kaj nas ovira</a:t>
            </a:r>
            <a:endParaRPr lang="sl-SI" altLang="en-US" sz="2400" b="1">
              <a:latin typeface="Times New Roman" pitchFamily="18" charset="0"/>
            </a:endParaRPr>
          </a:p>
          <a:p>
            <a:r>
              <a:rPr lang="sl-SI" altLang="en-US" sz="2400" b="1">
                <a:latin typeface="Times New Roman" pitchFamily="18" charset="0"/>
                <a:cs typeface="Arial" charset="0"/>
              </a:rPr>
              <a:t>pregledamo svoje obremenitve.</a:t>
            </a:r>
            <a:endParaRPr lang="sl-SI" altLang="en-US" sz="2400" b="1">
              <a:latin typeface="Times New Roman" pitchFamily="18" charset="0"/>
              <a:cs typeface="Times New Roman" pitchFamily="18" charset="0"/>
            </a:endParaRPr>
          </a:p>
          <a:p>
            <a:pPr algn="just">
              <a:buFont typeface="Wingdings" pitchFamily="2" charset="2"/>
              <a:buNone/>
            </a:pPr>
            <a:endParaRPr lang="en-US" altLang="en-US" sz="2400" b="1">
              <a:latin typeface="Times New Roman" pitchFamily="18" charset="0"/>
            </a:endParaRPr>
          </a:p>
        </p:txBody>
      </p:sp>
      <p:pic>
        <p:nvPicPr>
          <p:cNvPr id="19464" name="Picture 8" descr="analiza-spletne-stra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
            <a:ext cx="2555875" cy="255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1923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a:xfrm>
            <a:off x="2544764" y="228600"/>
            <a:ext cx="7189787" cy="914400"/>
          </a:xfrm>
        </p:spPr>
        <p:txBody>
          <a:bodyPr/>
          <a:lstStyle/>
          <a:p>
            <a:pPr algn="ctr"/>
            <a:r>
              <a:rPr lang="sl-SI" altLang="en-US" sz="3400" b="1">
                <a:latin typeface="Times New Roman" pitchFamily="18" charset="0"/>
              </a:rPr>
              <a:t>ANALIZA DELA</a:t>
            </a:r>
            <a:endParaRPr lang="en-US" altLang="en-US" sz="3400" b="1">
              <a:latin typeface="Times New Roman" pitchFamily="18" charset="0"/>
            </a:endParaRPr>
          </a:p>
        </p:txBody>
      </p:sp>
      <p:pic>
        <p:nvPicPr>
          <p:cNvPr id="20486" name="Picture 6" descr="PAMETEN ODNEH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590800" y="1447800"/>
            <a:ext cx="7086600" cy="5126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1643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sl-SI" altLang="sl-SI" sz="3400" b="1">
                <a:latin typeface="Times New Roman" pitchFamily="18" charset="0"/>
              </a:rPr>
              <a:t>UPRAVLJANJE</a:t>
            </a:r>
            <a:endParaRPr lang="en-US" altLang="sl-SI" sz="3400" b="1">
              <a:latin typeface="Times New Roman" pitchFamily="18" charset="0"/>
            </a:endParaRPr>
          </a:p>
        </p:txBody>
      </p:sp>
      <p:sp>
        <p:nvSpPr>
          <p:cNvPr id="9219"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9220" name="Rectangle 5"/>
          <p:cNvSpPr>
            <a:spLocks noChangeArrowheads="1"/>
          </p:cNvSpPr>
          <p:nvPr/>
        </p:nvSpPr>
        <p:spPr bwMode="auto">
          <a:xfrm>
            <a:off x="1752600" y="1566863"/>
            <a:ext cx="8763000" cy="244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entury" pitchFamily="18" charset="0"/>
              </a:defRPr>
            </a:lvl1pPr>
            <a:lvl2pPr marL="742950" indent="-285750" eaLnBrk="0" hangingPunct="0">
              <a:defRPr>
                <a:solidFill>
                  <a:schemeClr val="tx1"/>
                </a:solidFill>
                <a:latin typeface="Century" pitchFamily="18" charset="0"/>
              </a:defRPr>
            </a:lvl2pPr>
            <a:lvl3pPr marL="1143000" indent="-228600" eaLnBrk="0" hangingPunct="0">
              <a:defRPr>
                <a:solidFill>
                  <a:schemeClr val="tx1"/>
                </a:solidFill>
                <a:latin typeface="Century" pitchFamily="18" charset="0"/>
              </a:defRPr>
            </a:lvl3pPr>
            <a:lvl4pPr marL="1600200" indent="-228600" eaLnBrk="0" hangingPunct="0">
              <a:defRPr>
                <a:solidFill>
                  <a:schemeClr val="tx1"/>
                </a:solidFill>
                <a:latin typeface="Century" pitchFamily="18" charset="0"/>
              </a:defRPr>
            </a:lvl4pPr>
            <a:lvl5pPr marL="2057400" indent="-228600" eaLnBrk="0" hangingPunct="0">
              <a:defRPr>
                <a:solidFill>
                  <a:schemeClr val="tx1"/>
                </a:solidFill>
                <a:latin typeface="Century" pitchFamily="18" charset="0"/>
              </a:defRPr>
            </a:lvl5pPr>
            <a:lvl6pPr marL="2514600" indent="-228600" eaLnBrk="0" fontAlgn="base" hangingPunct="0">
              <a:spcBef>
                <a:spcPct val="0"/>
              </a:spcBef>
              <a:spcAft>
                <a:spcPct val="0"/>
              </a:spcAft>
              <a:defRPr>
                <a:solidFill>
                  <a:schemeClr val="tx1"/>
                </a:solidFill>
                <a:latin typeface="Century" pitchFamily="18" charset="0"/>
              </a:defRPr>
            </a:lvl6pPr>
            <a:lvl7pPr marL="2971800" indent="-228600" eaLnBrk="0" fontAlgn="base" hangingPunct="0">
              <a:spcBef>
                <a:spcPct val="0"/>
              </a:spcBef>
              <a:spcAft>
                <a:spcPct val="0"/>
              </a:spcAft>
              <a:defRPr>
                <a:solidFill>
                  <a:schemeClr val="tx1"/>
                </a:solidFill>
                <a:latin typeface="Century" pitchFamily="18" charset="0"/>
              </a:defRPr>
            </a:lvl7pPr>
            <a:lvl8pPr marL="3429000" indent="-228600" eaLnBrk="0" fontAlgn="base" hangingPunct="0">
              <a:spcBef>
                <a:spcPct val="0"/>
              </a:spcBef>
              <a:spcAft>
                <a:spcPct val="0"/>
              </a:spcAft>
              <a:defRPr>
                <a:solidFill>
                  <a:schemeClr val="tx1"/>
                </a:solidFill>
                <a:latin typeface="Century" pitchFamily="18" charset="0"/>
              </a:defRPr>
            </a:lvl8pPr>
            <a:lvl9pPr marL="3886200" indent="-228600" eaLnBrk="0" fontAlgn="base" hangingPunct="0">
              <a:spcBef>
                <a:spcPct val="0"/>
              </a:spcBef>
              <a:spcAft>
                <a:spcPct val="0"/>
              </a:spcAft>
              <a:defRPr>
                <a:solidFill>
                  <a:schemeClr val="tx1"/>
                </a:solidFill>
                <a:latin typeface="Century" pitchFamily="18" charset="0"/>
              </a:defRPr>
            </a:lvl9pPr>
          </a:lstStyle>
          <a:p>
            <a:pPr eaLnBrk="1" fontAlgn="base" hangingPunct="1">
              <a:spcBef>
                <a:spcPct val="50000"/>
              </a:spcBef>
              <a:spcAft>
                <a:spcPct val="0"/>
              </a:spcAft>
              <a:buClr>
                <a:srgbClr val="FFFFFF"/>
              </a:buClr>
              <a:buSzPct val="90000"/>
              <a:buFont typeface="Wingdings" pitchFamily="2" charset="2"/>
              <a:buNone/>
            </a:pPr>
            <a:r>
              <a:rPr lang="sl-SI" altLang="sl-SI" sz="2800" b="1">
                <a:solidFill>
                  <a:srgbClr val="FFFFCC"/>
                </a:solidFill>
                <a:latin typeface="Comic Sans MS" pitchFamily="66" charset="0"/>
              </a:rPr>
              <a:t>        </a:t>
            </a:r>
            <a:r>
              <a:rPr lang="sl-SI" altLang="sl-SI" sz="2800" b="1">
                <a:solidFill>
                  <a:srgbClr val="000000"/>
                </a:solidFill>
                <a:latin typeface="Times New Roman" pitchFamily="18" charset="0"/>
              </a:rPr>
              <a:t>UPRAVLJANJE pomeni</a:t>
            </a:r>
          </a:p>
          <a:p>
            <a:pPr eaLnBrk="1" fontAlgn="base" hangingPunct="1">
              <a:spcBef>
                <a:spcPct val="50000"/>
              </a:spcBef>
              <a:spcAft>
                <a:spcPct val="0"/>
              </a:spcAft>
              <a:buClr>
                <a:srgbClr val="FFFFFF"/>
              </a:buClr>
              <a:buSzPct val="90000"/>
              <a:buFont typeface="Wingdings" pitchFamily="2" charset="2"/>
              <a:buNone/>
            </a:pPr>
            <a:endParaRPr lang="sl-SI" altLang="sl-SI" sz="2800" b="1">
              <a:solidFill>
                <a:srgbClr val="000000"/>
              </a:solidFill>
              <a:latin typeface="Times New Roman" pitchFamily="18" charset="0"/>
            </a:endParaRPr>
          </a:p>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Usklajevanje in odločanje v zvezi z lastništvom</a:t>
            </a:r>
            <a:r>
              <a:rPr lang="sl-SI" altLang="sl-SI" sz="2800" b="1">
                <a:solidFill>
                  <a:srgbClr val="FFFFCC"/>
                </a:solidFill>
                <a:latin typeface="Comic Sans MS" pitchFamily="66" charset="0"/>
              </a:rPr>
              <a:t>.</a:t>
            </a:r>
          </a:p>
          <a:p>
            <a:pPr eaLnBrk="1" fontAlgn="base" hangingPunct="1">
              <a:spcBef>
                <a:spcPct val="50000"/>
              </a:spcBef>
              <a:spcAft>
                <a:spcPct val="0"/>
              </a:spcAft>
              <a:buClr>
                <a:srgbClr val="FFFFFF"/>
              </a:buClr>
              <a:buSzPct val="90000"/>
              <a:buFont typeface="Wingdings" pitchFamily="2" charset="2"/>
              <a:buNone/>
            </a:pPr>
            <a:endParaRPr lang="sl-SI" altLang="sl-SI" sz="2800" b="1">
              <a:solidFill>
                <a:srgbClr val="FFFFCC"/>
              </a:solidFill>
              <a:latin typeface="Comic Sans MS" pitchFamily="66" charset="0"/>
            </a:endParaRPr>
          </a:p>
        </p:txBody>
      </p:sp>
      <p:sp>
        <p:nvSpPr>
          <p:cNvPr id="14342" name="Rectangle 6"/>
          <p:cNvSpPr>
            <a:spLocks noChangeArrowheads="1"/>
          </p:cNvSpPr>
          <p:nvPr/>
        </p:nvSpPr>
        <p:spPr bwMode="blackWhite">
          <a:xfrm>
            <a:off x="1992313" y="3644900"/>
            <a:ext cx="7620000" cy="28956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r>
              <a:rPr kumimoji="1" lang="sl-SI" altLang="sl-SI" sz="2400">
                <a:solidFill>
                  <a:srgbClr val="000000"/>
                </a:solidFill>
                <a:latin typeface="Times New Roman" pitchFamily="18" charset="0"/>
              </a:rPr>
              <a:t>Lastniki podjetja potrebujejo managerje in </a:t>
            </a:r>
          </a:p>
          <a:p>
            <a:pPr fontAlgn="base">
              <a:spcBef>
                <a:spcPct val="0"/>
              </a:spcBef>
              <a:spcAft>
                <a:spcPct val="0"/>
              </a:spcAft>
              <a:defRPr/>
            </a:pPr>
            <a:r>
              <a:rPr kumimoji="1" lang="sl-SI" altLang="sl-SI" sz="2400">
                <a:solidFill>
                  <a:srgbClr val="000000"/>
                </a:solidFill>
                <a:latin typeface="Times New Roman" pitchFamily="18" charset="0"/>
              </a:rPr>
              <a:t> vodje, zase obdržijo vloge povezane s</a:t>
            </a:r>
          </a:p>
          <a:p>
            <a:pPr fontAlgn="base">
              <a:spcBef>
                <a:spcPct val="0"/>
              </a:spcBef>
              <a:spcAft>
                <a:spcPct val="0"/>
              </a:spcAft>
              <a:defRPr/>
            </a:pPr>
            <a:endParaRPr kumimoji="1" lang="sl-SI" altLang="sl-SI" sz="2400">
              <a:solidFill>
                <a:srgbClr val="000000"/>
              </a:solidFill>
              <a:latin typeface="Times New Roman" pitchFamily="18" charset="0"/>
            </a:endParaRPr>
          </a:p>
          <a:p>
            <a:pPr fontAlgn="base">
              <a:spcBef>
                <a:spcPct val="0"/>
              </a:spcBef>
              <a:spcAft>
                <a:spcPct val="0"/>
              </a:spcAft>
              <a:buFontTx/>
              <a:buChar char="•"/>
              <a:defRPr/>
            </a:pPr>
            <a:r>
              <a:rPr kumimoji="1" lang="sl-SI" altLang="sl-SI" sz="2800">
                <a:solidFill>
                  <a:srgbClr val="000000"/>
                </a:solidFill>
                <a:latin typeface="Times New Roman" pitchFamily="18" charset="0"/>
              </a:rPr>
              <a:t> kontrolo</a:t>
            </a:r>
          </a:p>
          <a:p>
            <a:pPr fontAlgn="base">
              <a:spcBef>
                <a:spcPct val="0"/>
              </a:spcBef>
              <a:spcAft>
                <a:spcPct val="0"/>
              </a:spcAft>
              <a:buFontTx/>
              <a:buChar char="•"/>
              <a:defRPr/>
            </a:pPr>
            <a:r>
              <a:rPr kumimoji="1" lang="sl-SI" altLang="sl-SI" sz="2800">
                <a:solidFill>
                  <a:srgbClr val="000000"/>
                </a:solidFill>
                <a:latin typeface="Times New Roman" pitchFamily="18" charset="0"/>
              </a:rPr>
              <a:t> nadzorom</a:t>
            </a:r>
          </a:p>
          <a:p>
            <a:pPr fontAlgn="base">
              <a:spcBef>
                <a:spcPct val="0"/>
              </a:spcBef>
              <a:spcAft>
                <a:spcPct val="0"/>
              </a:spcAft>
              <a:buFontTx/>
              <a:buChar char="•"/>
              <a:defRPr/>
            </a:pPr>
            <a:r>
              <a:rPr kumimoji="1" lang="sl-SI" altLang="sl-SI" sz="2800">
                <a:solidFill>
                  <a:srgbClr val="000000"/>
                </a:solidFill>
                <a:latin typeface="Times New Roman" pitchFamily="18" charset="0"/>
              </a:rPr>
              <a:t> usmerjanjem podjetja</a:t>
            </a:r>
          </a:p>
          <a:p>
            <a:pPr fontAlgn="base">
              <a:spcBef>
                <a:spcPct val="0"/>
              </a:spcBef>
              <a:spcAft>
                <a:spcPct val="0"/>
              </a:spcAft>
              <a:buFontTx/>
              <a:buChar char="•"/>
              <a:defRPr/>
            </a:pPr>
            <a:r>
              <a:rPr kumimoji="1" lang="sl-SI" altLang="sl-SI" sz="2800">
                <a:solidFill>
                  <a:srgbClr val="000000"/>
                </a:solidFill>
                <a:latin typeface="Times New Roman" pitchFamily="18" charset="0"/>
              </a:rPr>
              <a:t> pristop ob kriznih situacijah</a:t>
            </a:r>
            <a:r>
              <a:rPr kumimoji="1" lang="sl-SI" altLang="sl-SI" sz="2800">
                <a:solidFill>
                  <a:srgbClr val="CCFFCC"/>
                </a:solidFill>
                <a:latin typeface="Comic Sans MS" pitchFamily="66" charset="0"/>
              </a:rPr>
              <a:t>.</a:t>
            </a:r>
            <a:r>
              <a:rPr kumimoji="1" lang="sl-SI" altLang="sl-SI" sz="2800">
                <a:solidFill>
                  <a:srgbClr val="000000"/>
                </a:solidFill>
              </a:rPr>
              <a:t>                                              </a:t>
            </a:r>
            <a:endParaRPr kumimoji="1" lang="sl-SI" altLang="sl-SI" sz="2800">
              <a:solidFill>
                <a:srgbClr val="FFFFCC"/>
              </a:solidFill>
              <a:latin typeface="Comic Sans MS" pitchFamily="66" charset="0"/>
            </a:endParaRPr>
          </a:p>
        </p:txBody>
      </p:sp>
      <p:pic>
        <p:nvPicPr>
          <p:cNvPr id="9222" name="Picture 8" descr="F87RR_uvod_upravljanje_t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2263" y="3500439"/>
            <a:ext cx="2551112"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35117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blackWhite">
          <a:xfrm>
            <a:off x="1992313" y="3068638"/>
            <a:ext cx="8001000" cy="3352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1507" name="Rectangle 3"/>
          <p:cNvSpPr>
            <a:spLocks noGrp="1" noChangeArrowheads="1"/>
          </p:cNvSpPr>
          <p:nvPr>
            <p:ph type="title"/>
          </p:nvPr>
        </p:nvSpPr>
        <p:spPr>
          <a:xfrm>
            <a:off x="3719514" y="152400"/>
            <a:ext cx="6719887" cy="1219200"/>
          </a:xfrm>
        </p:spPr>
        <p:txBody>
          <a:bodyPr/>
          <a:lstStyle/>
          <a:p>
            <a:pPr algn="ctr"/>
            <a:r>
              <a:rPr lang="sl-SI" altLang="en-US" sz="3400" b="1">
                <a:latin typeface="Times New Roman" pitchFamily="18" charset="0"/>
              </a:rPr>
              <a:t>ODLOČITEV KATERE NALOGE BOMO POVERILI</a:t>
            </a:r>
            <a:endParaRPr lang="en-US" altLang="en-US" sz="3400" b="1">
              <a:latin typeface="Times New Roman" pitchFamily="18" charset="0"/>
            </a:endParaRPr>
          </a:p>
        </p:txBody>
      </p:sp>
      <p:sp>
        <p:nvSpPr>
          <p:cNvPr id="21508" name="Rectangle 4"/>
          <p:cNvSpPr>
            <a:spLocks noGrp="1" noChangeArrowheads="1"/>
          </p:cNvSpPr>
          <p:nvPr>
            <p:ph type="body" sz="half" idx="1"/>
          </p:nvPr>
        </p:nvSpPr>
        <p:spPr>
          <a:xfrm>
            <a:off x="2667000" y="1447800"/>
            <a:ext cx="7772400" cy="1790700"/>
          </a:xfrm>
        </p:spPr>
        <p:txBody>
          <a:bodyPr/>
          <a:lstStyle/>
          <a:p>
            <a:pPr>
              <a:lnSpc>
                <a:spcPct val="90000"/>
              </a:lnSpc>
            </a:pPr>
            <a:r>
              <a:rPr lang="sl-SI" altLang="en-US">
                <a:latin typeface="Times New Roman" pitchFamily="18" charset="0"/>
                <a:cs typeface="Arial" charset="0"/>
              </a:rPr>
              <a:t>Vsakokrat, ko izvajate nalogo, ki bi jo lahko opravil nekdo drug, si kradete čas za naloge, ki jih lahko opravite samo vi</a:t>
            </a:r>
            <a:r>
              <a:rPr lang="sl-SI" altLang="en-US">
                <a:latin typeface="Times New Roman" pitchFamily="18" charset="0"/>
              </a:rPr>
              <a:t> </a:t>
            </a:r>
            <a:endParaRPr lang="en-US" altLang="en-US">
              <a:latin typeface="Times New Roman" pitchFamily="18" charset="0"/>
            </a:endParaRPr>
          </a:p>
        </p:txBody>
      </p:sp>
      <p:sp>
        <p:nvSpPr>
          <p:cNvPr id="21509" name="Rectangle 5"/>
          <p:cNvSpPr>
            <a:spLocks noGrp="1" noChangeArrowheads="1"/>
          </p:cNvSpPr>
          <p:nvPr>
            <p:ph sz="half" idx="2"/>
          </p:nvPr>
        </p:nvSpPr>
        <p:spPr>
          <a:xfrm>
            <a:off x="2208213" y="3213100"/>
            <a:ext cx="7848600" cy="3352800"/>
          </a:xfrm>
        </p:spPr>
        <p:txBody>
          <a:bodyPr/>
          <a:lstStyle/>
          <a:p>
            <a:r>
              <a:rPr lang="sl-SI" altLang="en-US">
                <a:solidFill>
                  <a:srgbClr val="CCFFCC"/>
                </a:solidFill>
                <a:latin typeface="Comic Sans MS" pitchFamily="66" charset="0"/>
              </a:rPr>
              <a:t> </a:t>
            </a:r>
            <a:r>
              <a:rPr lang="sl-SI" altLang="en-US">
                <a:latin typeface="Times New Roman" pitchFamily="18" charset="0"/>
                <a:cs typeface="Arial" charset="0"/>
              </a:rPr>
              <a:t>Manj pomembna in rutinska opravila nam dobesedno kradejo čas</a:t>
            </a:r>
            <a:r>
              <a:rPr lang="sl-SI" altLang="en-US">
                <a:latin typeface="Times New Roman" pitchFamily="18" charset="0"/>
              </a:rPr>
              <a:t> </a:t>
            </a:r>
          </a:p>
          <a:p>
            <a:r>
              <a:rPr lang="sl-SI" altLang="en-US">
                <a:latin typeface="Times New Roman" pitchFamily="18" charset="0"/>
              </a:rPr>
              <a:t> </a:t>
            </a:r>
            <a:r>
              <a:rPr lang="sl-SI" altLang="en-US">
                <a:latin typeface="Times New Roman" pitchFamily="18" charset="0"/>
                <a:cs typeface="Arial" charset="0"/>
              </a:rPr>
              <a:t>Dostikrat smo presenečeni kaj vse lahko opravijo drugi namesto nas</a:t>
            </a:r>
            <a:r>
              <a:rPr lang="sl-SI" altLang="en-US">
                <a:latin typeface="Times New Roman" pitchFamily="18" charset="0"/>
              </a:rPr>
              <a:t> </a:t>
            </a:r>
          </a:p>
          <a:p>
            <a:r>
              <a:rPr lang="sl-SI" altLang="en-US">
                <a:latin typeface="Times New Roman" pitchFamily="18" charset="0"/>
              </a:rPr>
              <a:t> </a:t>
            </a:r>
            <a:r>
              <a:rPr lang="sl-SI" altLang="en-US">
                <a:latin typeface="Times New Roman" pitchFamily="18" charset="0"/>
                <a:cs typeface="Arial" charset="0"/>
              </a:rPr>
              <a:t>Izkoristiti moramo njihove sposobnosti</a:t>
            </a:r>
            <a:r>
              <a:rPr lang="sl-SI" altLang="en-US">
                <a:latin typeface="Times New Roman" pitchFamily="18" charset="0"/>
              </a:rPr>
              <a:t> </a:t>
            </a:r>
          </a:p>
          <a:p>
            <a:r>
              <a:rPr lang="sl-SI" altLang="en-US">
                <a:latin typeface="Times New Roman" pitchFamily="18" charset="0"/>
              </a:rPr>
              <a:t> </a:t>
            </a:r>
            <a:r>
              <a:rPr lang="sl-SI" altLang="en-US">
                <a:latin typeface="Times New Roman" pitchFamily="18" charset="0"/>
                <a:cs typeface="Arial" charset="0"/>
              </a:rPr>
              <a:t>Na marsikaterem področju so celo boljši od nas</a:t>
            </a:r>
            <a:r>
              <a:rPr lang="sl-SI" altLang="en-US">
                <a:latin typeface="Times New Roman" pitchFamily="18" charset="0"/>
              </a:rPr>
              <a:t> </a:t>
            </a:r>
            <a:endParaRPr lang="en-US" altLang="en-US">
              <a:latin typeface="Times New Roman" pitchFamily="18" charset="0"/>
            </a:endParaRPr>
          </a:p>
        </p:txBody>
      </p:sp>
      <p:pic>
        <p:nvPicPr>
          <p:cNvPr id="21512" name="Picture 8" descr="prijateljstvo7fx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
            <a:ext cx="2124075" cy="1592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3388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blackWhite">
          <a:xfrm>
            <a:off x="1992313" y="2924175"/>
            <a:ext cx="8001000" cy="3352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2531" name="Rectangle 3"/>
          <p:cNvSpPr>
            <a:spLocks noGrp="1" noChangeArrowheads="1"/>
          </p:cNvSpPr>
          <p:nvPr>
            <p:ph type="title"/>
          </p:nvPr>
        </p:nvSpPr>
        <p:spPr>
          <a:xfrm>
            <a:off x="2971800" y="228600"/>
            <a:ext cx="7467600" cy="1143000"/>
          </a:xfrm>
        </p:spPr>
        <p:txBody>
          <a:bodyPr/>
          <a:lstStyle/>
          <a:p>
            <a:pPr algn="ctr"/>
            <a:r>
              <a:rPr lang="sl-SI" altLang="en-US" sz="3400" b="1">
                <a:latin typeface="Times New Roman" pitchFamily="18" charset="0"/>
              </a:rPr>
              <a:t>PROCES RAZPOREJANJA NALOG</a:t>
            </a:r>
            <a:endParaRPr lang="en-US" altLang="en-US" sz="3400" b="1">
              <a:latin typeface="Times New Roman" pitchFamily="18" charset="0"/>
            </a:endParaRPr>
          </a:p>
        </p:txBody>
      </p:sp>
      <p:sp>
        <p:nvSpPr>
          <p:cNvPr id="22532" name="Rectangle 4"/>
          <p:cNvSpPr>
            <a:spLocks noGrp="1" noChangeArrowheads="1"/>
          </p:cNvSpPr>
          <p:nvPr>
            <p:ph type="body" sz="half" idx="1"/>
          </p:nvPr>
        </p:nvSpPr>
        <p:spPr>
          <a:xfrm>
            <a:off x="2135188" y="1557338"/>
            <a:ext cx="7772400" cy="1790700"/>
          </a:xfrm>
        </p:spPr>
        <p:txBody>
          <a:bodyPr/>
          <a:lstStyle/>
          <a:p>
            <a:r>
              <a:rPr lang="sl-SI" altLang="en-US">
                <a:latin typeface="Times New Roman" pitchFamily="18" charset="0"/>
                <a:cs typeface="Arial" charset="0"/>
              </a:rPr>
              <a:t>Pravi človek na pravem delovnem mestu – ali </a:t>
            </a:r>
            <a:r>
              <a:rPr lang="sl-SI" altLang="en-US" u="sng">
                <a:latin typeface="Times New Roman" pitchFamily="18" charset="0"/>
                <a:cs typeface="Arial" charset="0"/>
              </a:rPr>
              <a:t>pravilno razporejanje nalog</a:t>
            </a:r>
            <a:r>
              <a:rPr lang="sl-SI" altLang="en-US">
                <a:solidFill>
                  <a:srgbClr val="FFFFCC"/>
                </a:solidFill>
                <a:latin typeface="Comic Sans MS" pitchFamily="66" charset="0"/>
                <a:cs typeface="Arial" charset="0"/>
              </a:rPr>
              <a:t> </a:t>
            </a:r>
            <a:endParaRPr lang="en-US" altLang="en-US">
              <a:solidFill>
                <a:srgbClr val="FFFFCC"/>
              </a:solidFill>
              <a:latin typeface="Comic Sans MS" pitchFamily="66" charset="0"/>
              <a:cs typeface="Arial" charset="0"/>
            </a:endParaRPr>
          </a:p>
        </p:txBody>
      </p:sp>
      <p:sp>
        <p:nvSpPr>
          <p:cNvPr id="22533" name="Rectangle 5"/>
          <p:cNvSpPr>
            <a:spLocks noGrp="1" noChangeArrowheads="1"/>
          </p:cNvSpPr>
          <p:nvPr>
            <p:ph sz="half" idx="2"/>
          </p:nvPr>
        </p:nvSpPr>
        <p:spPr>
          <a:xfrm>
            <a:off x="2667000" y="3352800"/>
            <a:ext cx="7316788" cy="3124200"/>
          </a:xfrm>
        </p:spPr>
        <p:txBody>
          <a:bodyPr/>
          <a:lstStyle/>
          <a:p>
            <a:r>
              <a:rPr lang="sl-SI" altLang="en-US">
                <a:latin typeface="Times New Roman" pitchFamily="18" charset="0"/>
              </a:rPr>
              <a:t> </a:t>
            </a:r>
            <a:r>
              <a:rPr lang="sl-SI" altLang="en-US">
                <a:latin typeface="Times New Roman" pitchFamily="18" charset="0"/>
                <a:cs typeface="Arial" charset="0"/>
              </a:rPr>
              <a:t>Osnova za to je dobro poznavanje sodelavce</a:t>
            </a:r>
            <a:r>
              <a:rPr lang="sl-SI" altLang="en-US">
                <a:latin typeface="Times New Roman" pitchFamily="18" charset="0"/>
              </a:rPr>
              <a:t> </a:t>
            </a:r>
          </a:p>
          <a:p>
            <a:r>
              <a:rPr lang="sl-SI" altLang="en-US">
                <a:latin typeface="Times New Roman" pitchFamily="18" charset="0"/>
              </a:rPr>
              <a:t> </a:t>
            </a:r>
            <a:r>
              <a:rPr lang="sl-SI" altLang="en-US">
                <a:latin typeface="Times New Roman" pitchFamily="18" charset="0"/>
                <a:cs typeface="Arial" charset="0"/>
              </a:rPr>
              <a:t>Učinkovita komunikacija nam pomaga, da zvemo o njih čimveč, koristnih lastnosti</a:t>
            </a:r>
            <a:r>
              <a:rPr lang="sl-SI" altLang="en-US">
                <a:latin typeface="Times New Roman" pitchFamily="18" charset="0"/>
              </a:rPr>
              <a:t> </a:t>
            </a:r>
          </a:p>
          <a:p>
            <a:r>
              <a:rPr lang="sl-SI" altLang="en-US">
                <a:latin typeface="Times New Roman" pitchFamily="18" charset="0"/>
              </a:rPr>
              <a:t> </a:t>
            </a:r>
            <a:r>
              <a:rPr lang="sl-SI" altLang="en-US">
                <a:latin typeface="Times New Roman" pitchFamily="18" charset="0"/>
                <a:cs typeface="Arial" charset="0"/>
              </a:rPr>
              <a:t>Tako vedno vemo kdo je primeren za kakšno nalogo</a:t>
            </a:r>
            <a:r>
              <a:rPr lang="sl-SI" altLang="en-US">
                <a:solidFill>
                  <a:srgbClr val="CCFFCC"/>
                </a:solidFill>
                <a:latin typeface="Comic Sans MS" pitchFamily="66" charset="0"/>
              </a:rPr>
              <a:t> </a:t>
            </a:r>
            <a:endParaRPr lang="en-US" altLang="en-US">
              <a:solidFill>
                <a:srgbClr val="CCFFCC"/>
              </a:solidFill>
              <a:latin typeface="Comic Sans MS" pitchFamily="66" charset="0"/>
            </a:endParaRPr>
          </a:p>
        </p:txBody>
      </p:sp>
    </p:spTree>
    <p:extLst>
      <p:ext uri="{BB962C8B-B14F-4D97-AF65-F5344CB8AC3E}">
        <p14:creationId xmlns:p14="http://schemas.microsoft.com/office/powerpoint/2010/main" val="40208302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body" sz="half" idx="1"/>
          </p:nvPr>
        </p:nvSpPr>
        <p:spPr>
          <a:xfrm>
            <a:off x="2667000" y="1600200"/>
            <a:ext cx="7772400" cy="1790700"/>
          </a:xfrm>
        </p:spPr>
        <p:txBody>
          <a:bodyPr/>
          <a:lstStyle/>
          <a:p>
            <a:pPr>
              <a:buFont typeface="Wingdings" pitchFamily="2" charset="2"/>
              <a:buNone/>
            </a:pPr>
            <a:endParaRPr lang="sl-SI" altLang="en-US">
              <a:solidFill>
                <a:srgbClr val="FFFFCC"/>
              </a:solidFill>
              <a:latin typeface="Comic Sans MS" pitchFamily="66" charset="0"/>
              <a:cs typeface="Arial" charset="0"/>
            </a:endParaRPr>
          </a:p>
        </p:txBody>
      </p:sp>
      <p:pic>
        <p:nvPicPr>
          <p:cNvPr id="23558" name="Picture 6" descr="PROBLEMI"/>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2971801" y="0"/>
            <a:ext cx="4562475"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5503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blackWhite">
          <a:xfrm>
            <a:off x="2667000" y="3886200"/>
            <a:ext cx="8001000" cy="27432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4579" name="Rectangle 3"/>
          <p:cNvSpPr>
            <a:spLocks noGrp="1" noChangeArrowheads="1"/>
          </p:cNvSpPr>
          <p:nvPr>
            <p:ph type="title"/>
          </p:nvPr>
        </p:nvSpPr>
        <p:spPr>
          <a:xfrm>
            <a:off x="2208213" y="188913"/>
            <a:ext cx="7467600" cy="1143000"/>
          </a:xfrm>
        </p:spPr>
        <p:txBody>
          <a:bodyPr/>
          <a:lstStyle/>
          <a:p>
            <a:pPr algn="ctr"/>
            <a:r>
              <a:rPr lang="sl-SI" altLang="en-US" sz="3800" b="1">
                <a:latin typeface="Times New Roman" pitchFamily="18" charset="0"/>
              </a:rPr>
              <a:t>PROCES POVERJANJA NALOG</a:t>
            </a:r>
            <a:endParaRPr lang="en-US" altLang="en-US" sz="3800" b="1">
              <a:latin typeface="Times New Roman" pitchFamily="18" charset="0"/>
            </a:endParaRPr>
          </a:p>
        </p:txBody>
      </p:sp>
      <p:sp>
        <p:nvSpPr>
          <p:cNvPr id="24580" name="Rectangle 4"/>
          <p:cNvSpPr>
            <a:spLocks noGrp="1" noChangeArrowheads="1"/>
          </p:cNvSpPr>
          <p:nvPr>
            <p:ph type="body" sz="half" idx="1"/>
          </p:nvPr>
        </p:nvSpPr>
        <p:spPr>
          <a:xfrm>
            <a:off x="2667000" y="1600200"/>
            <a:ext cx="7772400" cy="1790700"/>
          </a:xfrm>
        </p:spPr>
        <p:txBody>
          <a:bodyPr/>
          <a:lstStyle/>
          <a:p>
            <a:r>
              <a:rPr lang="sl-SI" altLang="en-US">
                <a:latin typeface="Times New Roman" pitchFamily="18" charset="0"/>
                <a:cs typeface="Arial" charset="0"/>
              </a:rPr>
              <a:t>Osebni stik med vodjo in izvajalcem ob prenosu naloge je jedro vsakega poverjanja </a:t>
            </a:r>
            <a:endParaRPr lang="en-US" altLang="en-US">
              <a:latin typeface="Times New Roman" pitchFamily="18" charset="0"/>
              <a:cs typeface="Arial" charset="0"/>
            </a:endParaRPr>
          </a:p>
        </p:txBody>
      </p:sp>
      <p:sp>
        <p:nvSpPr>
          <p:cNvPr id="24581" name="Rectangle 5"/>
          <p:cNvSpPr>
            <a:spLocks noGrp="1" noChangeArrowheads="1"/>
          </p:cNvSpPr>
          <p:nvPr>
            <p:ph sz="half" idx="2"/>
          </p:nvPr>
        </p:nvSpPr>
        <p:spPr>
          <a:xfrm>
            <a:off x="2667000" y="4495800"/>
            <a:ext cx="7772400" cy="1981200"/>
          </a:xfrm>
        </p:spPr>
        <p:txBody>
          <a:bodyPr/>
          <a:lstStyle/>
          <a:p>
            <a:r>
              <a:rPr lang="sl-SI" altLang="en-US">
                <a:solidFill>
                  <a:srgbClr val="CCFFCC"/>
                </a:solidFill>
                <a:latin typeface="Comic Sans MS" pitchFamily="66" charset="0"/>
              </a:rPr>
              <a:t> </a:t>
            </a:r>
            <a:r>
              <a:rPr lang="sl-SI" altLang="en-US">
                <a:latin typeface="Times New Roman" pitchFamily="18" charset="0"/>
                <a:cs typeface="Arial" charset="0"/>
              </a:rPr>
              <a:t>Slaba komunikacija in pomanjkanje zaupanja sta najhujši oviri za uspešno delo</a:t>
            </a:r>
            <a:r>
              <a:rPr lang="sl-SI" altLang="en-US">
                <a:solidFill>
                  <a:srgbClr val="CCFFCC"/>
                </a:solidFill>
                <a:latin typeface="Comic Sans MS" pitchFamily="66" charset="0"/>
              </a:rPr>
              <a:t> </a:t>
            </a:r>
            <a:endParaRPr lang="en-US" altLang="en-US">
              <a:solidFill>
                <a:srgbClr val="CCFFCC"/>
              </a:solidFill>
              <a:latin typeface="Comic Sans MS" pitchFamily="66" charset="0"/>
            </a:endParaRPr>
          </a:p>
        </p:txBody>
      </p:sp>
      <p:pic>
        <p:nvPicPr>
          <p:cNvPr id="24584" name="Picture 8" descr="USA-H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3113" y="2565400"/>
            <a:ext cx="3217862" cy="2097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634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blackWhite">
          <a:xfrm>
            <a:off x="2667000" y="1447800"/>
            <a:ext cx="8001000" cy="51816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5603" name="Rectangle 3"/>
          <p:cNvSpPr>
            <a:spLocks noGrp="1" noChangeArrowheads="1"/>
          </p:cNvSpPr>
          <p:nvPr>
            <p:ph type="title"/>
          </p:nvPr>
        </p:nvSpPr>
        <p:spPr>
          <a:xfrm>
            <a:off x="2971800" y="228600"/>
            <a:ext cx="7467600" cy="1143000"/>
          </a:xfrm>
        </p:spPr>
        <p:txBody>
          <a:bodyPr/>
          <a:lstStyle/>
          <a:p>
            <a:pPr algn="ctr"/>
            <a:r>
              <a:rPr lang="sl-SI" altLang="en-US" sz="3800" b="1">
                <a:latin typeface="Times New Roman" pitchFamily="18" charset="0"/>
              </a:rPr>
              <a:t>PROCES POVERJANJA NALOG</a:t>
            </a:r>
            <a:endParaRPr lang="en-US" altLang="en-US" sz="3800" b="1">
              <a:latin typeface="Times New Roman" pitchFamily="18" charset="0"/>
            </a:endParaRPr>
          </a:p>
        </p:txBody>
      </p:sp>
      <p:sp>
        <p:nvSpPr>
          <p:cNvPr id="25604" name="Rectangle 4"/>
          <p:cNvSpPr>
            <a:spLocks noGrp="1" noChangeArrowheads="1"/>
          </p:cNvSpPr>
          <p:nvPr>
            <p:ph type="body" sz="half" idx="1"/>
          </p:nvPr>
        </p:nvSpPr>
        <p:spPr>
          <a:xfrm>
            <a:off x="2286000" y="1600200"/>
            <a:ext cx="8153400" cy="5105400"/>
          </a:xfrm>
        </p:spPr>
        <p:txBody>
          <a:bodyPr/>
          <a:lstStyle/>
          <a:p>
            <a:r>
              <a:rPr lang="sl-SI" altLang="en-US" sz="2400">
                <a:solidFill>
                  <a:srgbClr val="FFFFCC"/>
                </a:solidFill>
                <a:latin typeface="Wingdings" pitchFamily="2" charset="2"/>
                <a:cs typeface="Arial" charset="0"/>
              </a:rPr>
              <a:t>Ø</a:t>
            </a:r>
            <a:r>
              <a:rPr lang="sl-SI" altLang="en-US" sz="2400">
                <a:solidFill>
                  <a:srgbClr val="FFFFCC"/>
                </a:solidFill>
                <a:latin typeface="Times New Roman" pitchFamily="18" charset="0"/>
                <a:cs typeface="Times New Roman" pitchFamily="18" charset="0"/>
              </a:rPr>
              <a:t> </a:t>
            </a:r>
            <a:r>
              <a:rPr lang="sl-SI" altLang="en-US" sz="2400">
                <a:latin typeface="Times New Roman" pitchFamily="18" charset="0"/>
                <a:cs typeface="Arial" charset="0"/>
              </a:rPr>
              <a:t>natančen opis naloge – oddajte celotne naloge, to sodelavce bolj motivira Ø</a:t>
            </a:r>
            <a:r>
              <a:rPr lang="sl-SI" altLang="en-US" sz="2400">
                <a:latin typeface="Times New Roman" pitchFamily="18" charset="0"/>
                <a:cs typeface="Times New Roman" pitchFamily="18" charset="0"/>
              </a:rPr>
              <a:t>   </a:t>
            </a:r>
            <a:r>
              <a:rPr lang="sl-SI" altLang="en-US" sz="2400">
                <a:latin typeface="Times New Roman" pitchFamily="18" charset="0"/>
                <a:cs typeface="Arial" charset="0"/>
              </a:rPr>
              <a:t>povejte kakšne rezultate pričakujete</a:t>
            </a:r>
            <a:endParaRPr lang="sl-SI" altLang="en-US" sz="2400">
              <a:latin typeface="Times New Roman" pitchFamily="18" charset="0"/>
              <a:cs typeface="Times New Roman" pitchFamily="18" charset="0"/>
            </a:endParaRPr>
          </a:p>
          <a:p>
            <a:pPr algn="just"/>
            <a:r>
              <a:rPr lang="sl-SI" altLang="en-US" sz="2400">
                <a:latin typeface="Times New Roman" pitchFamily="18" charset="0"/>
                <a:cs typeface="Times New Roman" pitchFamily="18" charset="0"/>
              </a:rPr>
              <a:t>  </a:t>
            </a:r>
            <a:r>
              <a:rPr lang="sl-SI" altLang="en-US" sz="2400">
                <a:latin typeface="Times New Roman" pitchFamily="18" charset="0"/>
                <a:cs typeface="Arial" charset="0"/>
              </a:rPr>
              <a:t>dogovorite pogoje dela</a:t>
            </a:r>
            <a:endParaRPr lang="sl-SI" altLang="en-US" sz="2400">
              <a:latin typeface="Times New Roman" pitchFamily="18" charset="0"/>
              <a:cs typeface="Times New Roman" pitchFamily="18" charset="0"/>
            </a:endParaRPr>
          </a:p>
          <a:p>
            <a:pPr algn="just"/>
            <a:r>
              <a:rPr lang="sl-SI" altLang="en-US" sz="2400">
                <a:latin typeface="Times New Roman" pitchFamily="18" charset="0"/>
                <a:cs typeface="Times New Roman" pitchFamily="18" charset="0"/>
              </a:rPr>
              <a:t>   </a:t>
            </a:r>
            <a:r>
              <a:rPr lang="sl-SI" altLang="en-US" sz="2400">
                <a:latin typeface="Times New Roman" pitchFamily="18" charset="0"/>
                <a:cs typeface="Arial" charset="0"/>
              </a:rPr>
              <a:t>določite roke izvedbe</a:t>
            </a:r>
            <a:endParaRPr lang="sl-SI" altLang="en-US" sz="2400">
              <a:latin typeface="Times New Roman" pitchFamily="18" charset="0"/>
            </a:endParaRPr>
          </a:p>
          <a:p>
            <a:pPr algn="just"/>
            <a:r>
              <a:rPr lang="sl-SI" altLang="en-US" sz="2400">
                <a:latin typeface="Times New Roman" pitchFamily="18" charset="0"/>
                <a:cs typeface="Times New Roman" pitchFamily="18" charset="0"/>
              </a:rPr>
              <a:t> </a:t>
            </a:r>
            <a:r>
              <a:rPr lang="sl-SI" altLang="en-US" sz="2400">
                <a:latin typeface="Times New Roman" pitchFamily="18" charset="0"/>
              </a:rPr>
              <a:t> </a:t>
            </a:r>
            <a:r>
              <a:rPr lang="sl-SI" altLang="en-US" sz="2400">
                <a:latin typeface="Times New Roman" pitchFamily="18" charset="0"/>
                <a:cs typeface="Arial" charset="0"/>
              </a:rPr>
              <a:t>ali je potrebno dodatno usposabljanje </a:t>
            </a:r>
            <a:endParaRPr lang="sl-SI" altLang="en-US" sz="2400">
              <a:latin typeface="Times New Roman" pitchFamily="18" charset="0"/>
            </a:endParaRPr>
          </a:p>
          <a:p>
            <a:pPr algn="just"/>
            <a:r>
              <a:rPr lang="sl-SI" altLang="en-US" sz="2400">
                <a:latin typeface="Times New Roman" pitchFamily="18" charset="0"/>
                <a:cs typeface="Times New Roman" pitchFamily="18" charset="0"/>
              </a:rPr>
              <a:t>  </a:t>
            </a:r>
            <a:r>
              <a:rPr lang="sl-SI" altLang="en-US" sz="2400">
                <a:latin typeface="Times New Roman" pitchFamily="18" charset="0"/>
                <a:cs typeface="Arial" charset="0"/>
              </a:rPr>
              <a:t>določite potrebna finančna sredstva</a:t>
            </a:r>
            <a:endParaRPr lang="sl-SI" altLang="en-US" sz="2400">
              <a:latin typeface="Times New Roman" pitchFamily="18" charset="0"/>
              <a:cs typeface="Times New Roman" pitchFamily="18" charset="0"/>
            </a:endParaRPr>
          </a:p>
          <a:p>
            <a:pPr algn="just"/>
            <a:r>
              <a:rPr lang="sl-SI" altLang="en-US" sz="2400">
                <a:latin typeface="Times New Roman" pitchFamily="18" charset="0"/>
              </a:rPr>
              <a:t> </a:t>
            </a:r>
            <a:r>
              <a:rPr lang="sl-SI" altLang="en-US" sz="2400">
                <a:latin typeface="Times New Roman" pitchFamily="18" charset="0"/>
                <a:cs typeface="Arial" charset="0"/>
              </a:rPr>
              <a:t>dogovorite se o pogostosti povratnih informacij</a:t>
            </a:r>
            <a:endParaRPr lang="sl-SI" altLang="en-US" sz="2400">
              <a:latin typeface="Times New Roman" pitchFamily="18" charset="0"/>
              <a:cs typeface="Times New Roman" pitchFamily="18" charset="0"/>
            </a:endParaRPr>
          </a:p>
          <a:p>
            <a:pPr algn="just"/>
            <a:r>
              <a:rPr lang="sl-SI" altLang="en-US" sz="2400">
                <a:latin typeface="Times New Roman" pitchFamily="18" charset="0"/>
              </a:rPr>
              <a:t> </a:t>
            </a:r>
            <a:r>
              <a:rPr lang="sl-SI" altLang="en-US" sz="2400">
                <a:latin typeface="Times New Roman" pitchFamily="18" charset="0"/>
                <a:cs typeface="Arial" charset="0"/>
              </a:rPr>
              <a:t>povejte koliko pristojnosti boste prenesli na izvajalca – med vse ali nič</a:t>
            </a:r>
            <a:endParaRPr lang="sl-SI" altLang="en-US" sz="2400">
              <a:latin typeface="Times New Roman" pitchFamily="18" charset="0"/>
              <a:cs typeface="Times New Roman" pitchFamily="18" charset="0"/>
            </a:endParaRPr>
          </a:p>
          <a:p>
            <a:pPr algn="just"/>
            <a:r>
              <a:rPr lang="sl-SI" altLang="en-US" sz="2400">
                <a:latin typeface="Times New Roman" pitchFamily="18" charset="0"/>
              </a:rPr>
              <a:t> </a:t>
            </a:r>
            <a:r>
              <a:rPr lang="sl-SI" altLang="en-US" sz="2400">
                <a:latin typeface="Times New Roman" pitchFamily="18" charset="0"/>
                <a:cs typeface="Arial" charset="0"/>
              </a:rPr>
              <a:t>obvestite druge sodelavce, kdo je odgovoren</a:t>
            </a:r>
            <a:endParaRPr lang="sl-SI" altLang="en-US" sz="2400">
              <a:latin typeface="Times New Roman" pitchFamily="18" charset="0"/>
              <a:cs typeface="Times New Roman" pitchFamily="18" charset="0"/>
            </a:endParaRPr>
          </a:p>
          <a:p>
            <a:pPr>
              <a:buFont typeface="Wingdings" pitchFamily="2" charset="2"/>
              <a:buNone/>
            </a:pPr>
            <a:r>
              <a:rPr lang="sl-SI" altLang="en-US" sz="2400">
                <a:latin typeface="Times New Roman" pitchFamily="18" charset="0"/>
              </a:rPr>
              <a:t>    </a:t>
            </a:r>
            <a:r>
              <a:rPr lang="sl-SI" altLang="en-US" sz="2400">
                <a:latin typeface="Times New Roman" pitchFamily="18" charset="0"/>
                <a:cs typeface="Arial" charset="0"/>
              </a:rPr>
              <a:t>nekaj časa dajmo sodelavcu, ki je prevzel nalogo.</a:t>
            </a:r>
            <a:r>
              <a:rPr lang="sl-SI" altLang="en-US">
                <a:latin typeface="Times New Roman" pitchFamily="18" charset="0"/>
                <a:cs typeface="Arial" charset="0"/>
              </a:rPr>
              <a:t> </a:t>
            </a:r>
            <a:endParaRPr lang="en-US" altLang="en-US">
              <a:latin typeface="Times New Roman" pitchFamily="18" charset="0"/>
              <a:cs typeface="Arial" charset="0"/>
            </a:endParaRPr>
          </a:p>
        </p:txBody>
      </p:sp>
    </p:spTree>
    <p:extLst>
      <p:ext uri="{BB962C8B-B14F-4D97-AF65-F5344CB8AC3E}">
        <p14:creationId xmlns:p14="http://schemas.microsoft.com/office/powerpoint/2010/main" val="26856816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blackWhite">
          <a:xfrm>
            <a:off x="1524000" y="2362200"/>
            <a:ext cx="9144000" cy="4495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6627" name="Rectangle 3"/>
          <p:cNvSpPr>
            <a:spLocks noGrp="1" noChangeArrowheads="1"/>
          </p:cNvSpPr>
          <p:nvPr>
            <p:ph type="title"/>
          </p:nvPr>
        </p:nvSpPr>
        <p:spPr>
          <a:xfrm>
            <a:off x="2971800" y="0"/>
            <a:ext cx="7467600" cy="1371600"/>
          </a:xfrm>
        </p:spPr>
        <p:txBody>
          <a:bodyPr/>
          <a:lstStyle/>
          <a:p>
            <a:pPr algn="ctr"/>
            <a:r>
              <a:rPr lang="sl-SI" altLang="en-US" sz="3400" b="1">
                <a:latin typeface="Times New Roman" pitchFamily="18" charset="0"/>
              </a:rPr>
              <a:t>SPREMLJANJE IZVAJANJE DELA</a:t>
            </a:r>
            <a:endParaRPr lang="en-US" altLang="en-US" sz="3400" b="1">
              <a:latin typeface="Times New Roman" pitchFamily="18" charset="0"/>
            </a:endParaRPr>
          </a:p>
        </p:txBody>
      </p:sp>
      <p:sp>
        <p:nvSpPr>
          <p:cNvPr id="26628" name="Rectangle 4"/>
          <p:cNvSpPr>
            <a:spLocks noGrp="1" noChangeArrowheads="1"/>
          </p:cNvSpPr>
          <p:nvPr>
            <p:ph type="body" sz="half" idx="1"/>
          </p:nvPr>
        </p:nvSpPr>
        <p:spPr>
          <a:xfrm>
            <a:off x="2667000" y="1600200"/>
            <a:ext cx="7772400" cy="914400"/>
          </a:xfrm>
        </p:spPr>
        <p:txBody>
          <a:bodyPr/>
          <a:lstStyle/>
          <a:p>
            <a:r>
              <a:rPr lang="sl-SI" altLang="en-US" u="sng">
                <a:latin typeface="Times New Roman" pitchFamily="18" charset="0"/>
                <a:cs typeface="Arial" charset="0"/>
              </a:rPr>
              <a:t>da mi opravimo nalogo</a:t>
            </a:r>
            <a:r>
              <a:rPr lang="sl-SI" altLang="en-US" u="sng">
                <a:latin typeface="Times New Roman" pitchFamily="18" charset="0"/>
              </a:rPr>
              <a:t>, </a:t>
            </a:r>
            <a:r>
              <a:rPr lang="sl-SI" altLang="en-US" u="sng">
                <a:latin typeface="Times New Roman" pitchFamily="18" charset="0"/>
                <a:cs typeface="Arial" charset="0"/>
              </a:rPr>
              <a:t>da smo ves čas zraven</a:t>
            </a:r>
            <a:r>
              <a:rPr lang="sl-SI" altLang="en-US">
                <a:solidFill>
                  <a:srgbClr val="FFFFCC"/>
                </a:solidFill>
                <a:latin typeface="Comic Sans MS" pitchFamily="66" charset="0"/>
                <a:cs typeface="Arial" charset="0"/>
              </a:rPr>
              <a:t> </a:t>
            </a:r>
            <a:endParaRPr lang="en-US" altLang="en-US">
              <a:solidFill>
                <a:srgbClr val="FFFFCC"/>
              </a:solidFill>
              <a:latin typeface="Comic Sans MS" pitchFamily="66" charset="0"/>
            </a:endParaRPr>
          </a:p>
        </p:txBody>
      </p:sp>
      <p:sp>
        <p:nvSpPr>
          <p:cNvPr id="26629" name="Rectangle 5"/>
          <p:cNvSpPr>
            <a:spLocks noGrp="1" noChangeArrowheads="1"/>
          </p:cNvSpPr>
          <p:nvPr>
            <p:ph sz="half" idx="2"/>
          </p:nvPr>
        </p:nvSpPr>
        <p:spPr>
          <a:xfrm>
            <a:off x="1524000" y="2286000"/>
            <a:ext cx="9144000" cy="4572000"/>
          </a:xfrm>
        </p:spPr>
        <p:txBody>
          <a:bodyPr>
            <a:normAutofit lnSpcReduction="10000"/>
          </a:bodyPr>
          <a:lstStyle/>
          <a:p>
            <a:pPr algn="just"/>
            <a:r>
              <a:rPr lang="sl-SI" altLang="en-US" sz="2000">
                <a:solidFill>
                  <a:srgbClr val="CCFFCC"/>
                </a:solidFill>
                <a:latin typeface="Comic Sans MS" pitchFamily="66" charset="0"/>
                <a:cs typeface="Arial" charset="0"/>
              </a:rPr>
              <a:t> </a:t>
            </a:r>
            <a:r>
              <a:rPr lang="sl-SI" altLang="en-US" sz="2000">
                <a:solidFill>
                  <a:srgbClr val="CCFFCC"/>
                </a:solidFill>
                <a:latin typeface="Comic Sans MS" pitchFamily="66" charset="0"/>
              </a:rPr>
              <a:t>  </a:t>
            </a:r>
            <a:r>
              <a:rPr lang="sl-SI" altLang="en-US" sz="2000">
                <a:latin typeface="Times New Roman" pitchFamily="18" charset="0"/>
                <a:cs typeface="Times New Roman" pitchFamily="18" charset="0"/>
              </a:rPr>
              <a:t>       </a:t>
            </a:r>
            <a:r>
              <a:rPr lang="sl-SI" altLang="en-US" sz="2000">
                <a:latin typeface="Times New Roman" pitchFamily="18" charset="0"/>
                <a:cs typeface="Arial" charset="0"/>
              </a:rPr>
              <a:t>spodbujamo samostojnost sodelavcev</a:t>
            </a:r>
            <a:endParaRPr lang="sl-SI" altLang="en-US" sz="2000">
              <a:latin typeface="Times New Roman" pitchFamily="18" charset="0"/>
              <a:cs typeface="Times New Roman" pitchFamily="18" charset="0"/>
            </a:endParaRPr>
          </a:p>
          <a:p>
            <a:pPr algn="just"/>
            <a:r>
              <a:rPr lang="sl-SI" altLang="en-US" sz="2000">
                <a:latin typeface="Times New Roman" pitchFamily="18" charset="0"/>
                <a:cs typeface="Arial" charset="0"/>
              </a:rPr>
              <a:t>   </a:t>
            </a:r>
            <a:r>
              <a:rPr lang="sl-SI" altLang="en-US" sz="2000">
                <a:latin typeface="Times New Roman" pitchFamily="18" charset="0"/>
                <a:cs typeface="Times New Roman" pitchFamily="18" charset="0"/>
              </a:rPr>
              <a:t>      </a:t>
            </a:r>
            <a:r>
              <a:rPr lang="sl-SI" altLang="en-US" sz="2000">
                <a:latin typeface="Times New Roman" pitchFamily="18" charset="0"/>
                <a:cs typeface="Arial" charset="0"/>
              </a:rPr>
              <a:t>podpiramo samoiniciativnost in ustvarjalnost</a:t>
            </a:r>
            <a:endParaRPr lang="sl-SI" altLang="en-US" sz="2000">
              <a:latin typeface="Times New Roman" pitchFamily="18" charset="0"/>
              <a:cs typeface="Times New Roman" pitchFamily="18" charset="0"/>
            </a:endParaRPr>
          </a:p>
          <a:p>
            <a:pPr algn="just"/>
            <a:r>
              <a:rPr lang="sl-SI" altLang="en-US" sz="2000">
                <a:latin typeface="Times New Roman" pitchFamily="18" charset="0"/>
                <a:cs typeface="Arial" charset="0"/>
              </a:rPr>
              <a:t>  </a:t>
            </a:r>
            <a:r>
              <a:rPr lang="sl-SI" altLang="en-US" sz="2000">
                <a:latin typeface="Times New Roman" pitchFamily="18" charset="0"/>
                <a:cs typeface="Times New Roman" pitchFamily="18" charset="0"/>
              </a:rPr>
              <a:t>       </a:t>
            </a:r>
            <a:r>
              <a:rPr lang="sl-SI" altLang="en-US" sz="2000">
                <a:latin typeface="Times New Roman" pitchFamily="18" charset="0"/>
                <a:cs typeface="Arial" charset="0"/>
              </a:rPr>
              <a:t>zanimamo se za nalogo</a:t>
            </a:r>
            <a:endParaRPr lang="sl-SI" altLang="en-US" sz="2000">
              <a:latin typeface="Times New Roman" pitchFamily="18" charset="0"/>
              <a:cs typeface="Times New Roman" pitchFamily="18" charset="0"/>
            </a:endParaRPr>
          </a:p>
          <a:p>
            <a:pPr algn="just"/>
            <a:r>
              <a:rPr lang="sl-SI" altLang="en-US" sz="2000">
                <a:latin typeface="Times New Roman" pitchFamily="18" charset="0"/>
                <a:cs typeface="Arial" charset="0"/>
              </a:rPr>
              <a:t>  </a:t>
            </a:r>
            <a:r>
              <a:rPr lang="sl-SI" altLang="en-US" sz="2000">
                <a:latin typeface="Times New Roman" pitchFamily="18" charset="0"/>
                <a:cs typeface="Times New Roman" pitchFamily="18" charset="0"/>
              </a:rPr>
              <a:t>       </a:t>
            </a:r>
            <a:r>
              <a:rPr lang="sl-SI" altLang="en-US" sz="2000">
                <a:latin typeface="Times New Roman" pitchFamily="18" charset="0"/>
                <a:cs typeface="Arial" charset="0"/>
              </a:rPr>
              <a:t>nudimo pomoč in nasvete</a:t>
            </a:r>
            <a:endParaRPr lang="sl-SI" altLang="en-US" sz="2000">
              <a:latin typeface="Times New Roman" pitchFamily="18" charset="0"/>
              <a:cs typeface="Times New Roman" pitchFamily="18" charset="0"/>
            </a:endParaRPr>
          </a:p>
          <a:p>
            <a:pPr algn="just"/>
            <a:r>
              <a:rPr lang="sl-SI" altLang="en-US" sz="2000">
                <a:latin typeface="Times New Roman" pitchFamily="18" charset="0"/>
                <a:cs typeface="Arial" charset="0"/>
              </a:rPr>
              <a:t>  </a:t>
            </a:r>
            <a:r>
              <a:rPr lang="sl-SI" altLang="en-US" sz="2000">
                <a:latin typeface="Times New Roman" pitchFamily="18" charset="0"/>
                <a:cs typeface="Times New Roman" pitchFamily="18" charset="0"/>
              </a:rPr>
              <a:t>     </a:t>
            </a:r>
            <a:r>
              <a:rPr lang="sl-SI" altLang="en-US" sz="2000">
                <a:latin typeface="Times New Roman" pitchFamily="18" charset="0"/>
                <a:cs typeface="Arial" charset="0"/>
              </a:rPr>
              <a:t>spremljamo tudi napake in se iz njih skupaj s sodelavcem kaj naučimo</a:t>
            </a:r>
            <a:endParaRPr lang="sl-SI" altLang="en-US" sz="2000">
              <a:latin typeface="Times New Roman" pitchFamily="18" charset="0"/>
              <a:cs typeface="Times New Roman" pitchFamily="18" charset="0"/>
            </a:endParaRPr>
          </a:p>
          <a:p>
            <a:pPr algn="just"/>
            <a:r>
              <a:rPr lang="sl-SI" altLang="en-US" sz="2000">
                <a:latin typeface="Times New Roman" pitchFamily="18" charset="0"/>
                <a:cs typeface="Arial" charset="0"/>
              </a:rPr>
              <a:t>  </a:t>
            </a:r>
            <a:r>
              <a:rPr lang="sl-SI" altLang="en-US" sz="2000">
                <a:latin typeface="Times New Roman" pitchFamily="18" charset="0"/>
                <a:cs typeface="Times New Roman" pitchFamily="18" charset="0"/>
              </a:rPr>
              <a:t>       </a:t>
            </a:r>
            <a:r>
              <a:rPr lang="sl-SI" altLang="en-US" sz="2000">
                <a:latin typeface="Times New Roman" pitchFamily="18" charset="0"/>
                <a:cs typeface="Arial" charset="0"/>
              </a:rPr>
              <a:t>zagotovimo ustrezno usposabljanje</a:t>
            </a:r>
            <a:endParaRPr lang="sl-SI" altLang="en-US" sz="2000">
              <a:latin typeface="Times New Roman" pitchFamily="18" charset="0"/>
              <a:cs typeface="Times New Roman" pitchFamily="18" charset="0"/>
            </a:endParaRPr>
          </a:p>
          <a:p>
            <a:pPr algn="just"/>
            <a:r>
              <a:rPr lang="sl-SI" altLang="en-US" sz="2000">
                <a:latin typeface="Times New Roman" pitchFamily="18" charset="0"/>
                <a:cs typeface="Arial" charset="0"/>
              </a:rPr>
              <a:t>  </a:t>
            </a:r>
            <a:r>
              <a:rPr lang="sl-SI" altLang="en-US" sz="2000">
                <a:latin typeface="Times New Roman" pitchFamily="18" charset="0"/>
                <a:cs typeface="Times New Roman" pitchFamily="18" charset="0"/>
              </a:rPr>
              <a:t>     </a:t>
            </a:r>
            <a:r>
              <a:rPr lang="sl-SI" altLang="en-US" sz="2000">
                <a:latin typeface="Times New Roman" pitchFamily="18" charset="0"/>
              </a:rPr>
              <a:t> </a:t>
            </a:r>
            <a:r>
              <a:rPr lang="sl-SI" altLang="en-US" sz="2000">
                <a:latin typeface="Times New Roman" pitchFamily="18" charset="0"/>
                <a:cs typeface="Arial" charset="0"/>
              </a:rPr>
              <a:t>naučimo sodelavce načine reševanja problemov</a:t>
            </a:r>
            <a:endParaRPr lang="sl-SI" altLang="en-US" sz="2000">
              <a:latin typeface="Times New Roman" pitchFamily="18" charset="0"/>
              <a:cs typeface="Times New Roman" pitchFamily="18" charset="0"/>
            </a:endParaRPr>
          </a:p>
          <a:p>
            <a:pPr algn="just"/>
            <a:r>
              <a:rPr lang="sl-SI" altLang="en-US" sz="2000">
                <a:latin typeface="Times New Roman" pitchFamily="18" charset="0"/>
                <a:cs typeface="Arial" charset="0"/>
              </a:rPr>
              <a:t>  </a:t>
            </a:r>
            <a:r>
              <a:rPr lang="sl-SI" altLang="en-US" sz="2000">
                <a:latin typeface="Times New Roman" pitchFamily="18" charset="0"/>
                <a:cs typeface="Times New Roman" pitchFamily="18" charset="0"/>
              </a:rPr>
              <a:t>      </a:t>
            </a:r>
            <a:r>
              <a:rPr lang="sl-SI" altLang="en-US" sz="2000">
                <a:latin typeface="Times New Roman" pitchFamily="18" charset="0"/>
                <a:cs typeface="Arial" charset="0"/>
              </a:rPr>
              <a:t>dopuščamo tudi druge rešitve, če so boljše</a:t>
            </a:r>
            <a:endParaRPr lang="sl-SI" altLang="en-US" sz="2000">
              <a:latin typeface="Times New Roman" pitchFamily="18" charset="0"/>
              <a:cs typeface="Times New Roman" pitchFamily="18" charset="0"/>
            </a:endParaRPr>
          </a:p>
          <a:p>
            <a:pPr algn="just"/>
            <a:r>
              <a:rPr lang="sl-SI" altLang="en-US" sz="2000">
                <a:latin typeface="Times New Roman" pitchFamily="18" charset="0"/>
                <a:cs typeface="Arial" charset="0"/>
              </a:rPr>
              <a:t>  </a:t>
            </a:r>
            <a:r>
              <a:rPr lang="sl-SI" altLang="en-US" sz="2000">
                <a:latin typeface="Times New Roman" pitchFamily="18" charset="0"/>
                <a:cs typeface="Times New Roman" pitchFamily="18" charset="0"/>
              </a:rPr>
              <a:t>    </a:t>
            </a:r>
            <a:r>
              <a:rPr lang="sl-SI" altLang="en-US" sz="2000">
                <a:latin typeface="Times New Roman" pitchFamily="18" charset="0"/>
                <a:cs typeface="Arial" charset="0"/>
              </a:rPr>
              <a:t>na sredi naloge ne prevzamemo dela nase, če to ni nujno – sprejmemo le končno    </a:t>
            </a:r>
          </a:p>
          <a:p>
            <a:pPr algn="just">
              <a:buFont typeface="Wingdings" pitchFamily="2" charset="2"/>
              <a:buNone/>
            </a:pPr>
            <a:r>
              <a:rPr lang="sl-SI" altLang="en-US" sz="2000">
                <a:latin typeface="Times New Roman" pitchFamily="18" charset="0"/>
                <a:cs typeface="Arial" charset="0"/>
              </a:rPr>
              <a:t>           delo</a:t>
            </a:r>
            <a:endParaRPr lang="sl-SI" altLang="en-US" sz="2000">
              <a:latin typeface="Times New Roman" pitchFamily="18" charset="0"/>
              <a:cs typeface="Times New Roman" pitchFamily="18" charset="0"/>
            </a:endParaRPr>
          </a:p>
          <a:p>
            <a:pPr algn="just"/>
            <a:r>
              <a:rPr lang="sl-SI" altLang="en-US" sz="2000">
                <a:latin typeface="Times New Roman" pitchFamily="18" charset="0"/>
                <a:cs typeface="Times New Roman" pitchFamily="18" charset="0"/>
              </a:rPr>
              <a:t>      </a:t>
            </a:r>
            <a:r>
              <a:rPr lang="sl-SI" altLang="en-US" sz="2000">
                <a:latin typeface="Times New Roman" pitchFamily="18" charset="0"/>
                <a:cs typeface="Arial" charset="0"/>
              </a:rPr>
              <a:t>prepustimo delo sodelavcem</a:t>
            </a:r>
            <a:endParaRPr lang="sl-SI" altLang="en-US" sz="2000">
              <a:latin typeface="Times New Roman" pitchFamily="18" charset="0"/>
              <a:cs typeface="Times New Roman" pitchFamily="18" charset="0"/>
            </a:endParaRPr>
          </a:p>
          <a:p>
            <a:pPr algn="just"/>
            <a:r>
              <a:rPr lang="sl-SI" altLang="en-US" sz="2000">
                <a:latin typeface="Times New Roman" pitchFamily="18" charset="0"/>
                <a:cs typeface="Times New Roman" pitchFamily="18" charset="0"/>
              </a:rPr>
              <a:t>     </a:t>
            </a:r>
            <a:r>
              <a:rPr lang="sl-SI" altLang="en-US" sz="2000">
                <a:latin typeface="Times New Roman" pitchFamily="18" charset="0"/>
                <a:cs typeface="Arial" charset="0"/>
              </a:rPr>
              <a:t>pohvalimo dobro opravljeno delo.</a:t>
            </a:r>
            <a:endParaRPr lang="en-US" altLang="en-US" sz="2000">
              <a:latin typeface="Times New Roman" pitchFamily="18" charset="0"/>
            </a:endParaRPr>
          </a:p>
        </p:txBody>
      </p:sp>
    </p:spTree>
    <p:extLst>
      <p:ext uri="{BB962C8B-B14F-4D97-AF65-F5344CB8AC3E}">
        <p14:creationId xmlns:p14="http://schemas.microsoft.com/office/powerpoint/2010/main" val="9581463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blackWhite">
          <a:xfrm>
            <a:off x="1992313" y="2781300"/>
            <a:ext cx="8001000" cy="3352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7651" name="Rectangle 3"/>
          <p:cNvSpPr>
            <a:spLocks noGrp="1" noChangeArrowheads="1"/>
          </p:cNvSpPr>
          <p:nvPr>
            <p:ph type="title"/>
          </p:nvPr>
        </p:nvSpPr>
        <p:spPr>
          <a:xfrm>
            <a:off x="2971800" y="152400"/>
            <a:ext cx="7467600" cy="1219200"/>
          </a:xfrm>
        </p:spPr>
        <p:txBody>
          <a:bodyPr/>
          <a:lstStyle/>
          <a:p>
            <a:pPr algn="ctr"/>
            <a:r>
              <a:rPr lang="sl-SI" altLang="en-US" sz="3400" b="1">
                <a:latin typeface="Times New Roman" pitchFamily="18" charset="0"/>
              </a:rPr>
              <a:t>UGOVORI PRI POVERJANJU NALOG</a:t>
            </a:r>
            <a:endParaRPr lang="en-US" altLang="en-US" sz="3400" b="1">
              <a:latin typeface="Times New Roman" pitchFamily="18" charset="0"/>
            </a:endParaRPr>
          </a:p>
        </p:txBody>
      </p:sp>
      <p:sp>
        <p:nvSpPr>
          <p:cNvPr id="27652" name="Rectangle 4"/>
          <p:cNvSpPr>
            <a:spLocks noGrp="1" noChangeArrowheads="1"/>
          </p:cNvSpPr>
          <p:nvPr>
            <p:ph type="body" sz="half" idx="1"/>
          </p:nvPr>
        </p:nvSpPr>
        <p:spPr>
          <a:xfrm>
            <a:off x="2667000" y="1600200"/>
            <a:ext cx="7772400" cy="1790700"/>
          </a:xfrm>
        </p:spPr>
        <p:txBody>
          <a:bodyPr/>
          <a:lstStyle/>
          <a:p>
            <a:r>
              <a:rPr lang="sl-SI" altLang="en-US">
                <a:latin typeface="Times New Roman" pitchFamily="18" charset="0"/>
                <a:cs typeface="Arial" charset="0"/>
              </a:rPr>
              <a:t>vodja razdeljuje le nepomembne naloge, ostale pa obdrži zase</a:t>
            </a:r>
            <a:r>
              <a:rPr lang="sl-SI" altLang="en-US">
                <a:solidFill>
                  <a:srgbClr val="FFFFCC"/>
                </a:solidFill>
                <a:latin typeface="Comic Sans MS" pitchFamily="66" charset="0"/>
                <a:cs typeface="Arial" charset="0"/>
              </a:rPr>
              <a:t> </a:t>
            </a:r>
            <a:endParaRPr lang="en-US" altLang="en-US">
              <a:solidFill>
                <a:srgbClr val="FFFFCC"/>
              </a:solidFill>
              <a:latin typeface="Comic Sans MS" pitchFamily="66" charset="0"/>
              <a:cs typeface="Arial" charset="0"/>
            </a:endParaRPr>
          </a:p>
        </p:txBody>
      </p:sp>
      <p:sp>
        <p:nvSpPr>
          <p:cNvPr id="27653" name="Rectangle 5"/>
          <p:cNvSpPr>
            <a:spLocks noGrp="1" noChangeArrowheads="1"/>
          </p:cNvSpPr>
          <p:nvPr>
            <p:ph sz="half" idx="2"/>
          </p:nvPr>
        </p:nvSpPr>
        <p:spPr>
          <a:xfrm>
            <a:off x="2667000" y="3352800"/>
            <a:ext cx="7772400" cy="3124200"/>
          </a:xfrm>
        </p:spPr>
        <p:txBody>
          <a:bodyPr/>
          <a:lstStyle/>
          <a:p>
            <a:r>
              <a:rPr lang="sl-SI" altLang="en-US">
                <a:latin typeface="Times New Roman" pitchFamily="18" charset="0"/>
              </a:rPr>
              <a:t> </a:t>
            </a:r>
            <a:r>
              <a:rPr lang="sl-SI" altLang="en-US">
                <a:latin typeface="Times New Roman" pitchFamily="18" charset="0"/>
                <a:cs typeface="Arial" charset="0"/>
              </a:rPr>
              <a:t>To povzroča negodovanje,</a:t>
            </a:r>
            <a:r>
              <a:rPr lang="sl-SI" altLang="en-US">
                <a:latin typeface="Times New Roman" pitchFamily="18" charset="0"/>
              </a:rPr>
              <a:t> </a:t>
            </a:r>
          </a:p>
          <a:p>
            <a:r>
              <a:rPr lang="sl-SI" altLang="en-US">
                <a:latin typeface="Times New Roman" pitchFamily="18" charset="0"/>
              </a:rPr>
              <a:t> </a:t>
            </a:r>
            <a:r>
              <a:rPr lang="sl-SI" altLang="en-US">
                <a:latin typeface="Times New Roman" pitchFamily="18" charset="0"/>
                <a:cs typeface="Arial" charset="0"/>
              </a:rPr>
              <a:t>Dajte jim tiste, ki jih najraje opravljate in vsi boste zadovoljni</a:t>
            </a:r>
            <a:r>
              <a:rPr lang="sl-SI" altLang="en-US">
                <a:latin typeface="Times New Roman" pitchFamily="18" charset="0"/>
              </a:rPr>
              <a:t> </a:t>
            </a:r>
            <a:endParaRPr lang="en-US" altLang="en-US">
              <a:latin typeface="Times New Roman" pitchFamily="18" charset="0"/>
            </a:endParaRPr>
          </a:p>
        </p:txBody>
      </p:sp>
    </p:spTree>
    <p:extLst>
      <p:ext uri="{BB962C8B-B14F-4D97-AF65-F5344CB8AC3E}">
        <p14:creationId xmlns:p14="http://schemas.microsoft.com/office/powerpoint/2010/main" val="38315132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blackWhite">
          <a:xfrm>
            <a:off x="2667000" y="3276600"/>
            <a:ext cx="8001000" cy="3352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8675" name="Rectangle 3"/>
          <p:cNvSpPr>
            <a:spLocks noGrp="1" noChangeArrowheads="1"/>
          </p:cNvSpPr>
          <p:nvPr>
            <p:ph type="title"/>
          </p:nvPr>
        </p:nvSpPr>
        <p:spPr>
          <a:xfrm>
            <a:off x="2971800" y="152400"/>
            <a:ext cx="7467600" cy="1219200"/>
          </a:xfrm>
        </p:spPr>
        <p:txBody>
          <a:bodyPr/>
          <a:lstStyle/>
          <a:p>
            <a:pPr algn="ctr"/>
            <a:r>
              <a:rPr lang="sl-SI" altLang="en-US" sz="3400" b="1">
                <a:latin typeface="Times New Roman" pitchFamily="18" charset="0"/>
              </a:rPr>
              <a:t>UGOVORI PRI POVERJANJU NALOG</a:t>
            </a:r>
            <a:endParaRPr lang="en-US" altLang="en-US" sz="3400" b="1">
              <a:latin typeface="Times New Roman" pitchFamily="18" charset="0"/>
            </a:endParaRPr>
          </a:p>
        </p:txBody>
      </p:sp>
      <p:sp>
        <p:nvSpPr>
          <p:cNvPr id="28676" name="Rectangle 4"/>
          <p:cNvSpPr>
            <a:spLocks noGrp="1" noChangeArrowheads="1"/>
          </p:cNvSpPr>
          <p:nvPr>
            <p:ph type="body" sz="half" idx="1"/>
          </p:nvPr>
        </p:nvSpPr>
        <p:spPr>
          <a:xfrm>
            <a:off x="2667000" y="1600200"/>
            <a:ext cx="7772400" cy="1790700"/>
          </a:xfrm>
        </p:spPr>
        <p:txBody>
          <a:bodyPr/>
          <a:lstStyle/>
          <a:p>
            <a:r>
              <a:rPr lang="sl-SI" altLang="en-US">
                <a:latin typeface="Times New Roman" pitchFamily="18" charset="0"/>
                <a:cs typeface="Arial" charset="0"/>
              </a:rPr>
              <a:t>Sodelavci se upirajo delu z izgovorom, da ga ne znajo izvesti </a:t>
            </a:r>
            <a:endParaRPr lang="en-US" altLang="en-US">
              <a:latin typeface="Times New Roman" pitchFamily="18" charset="0"/>
              <a:cs typeface="Arial" charset="0"/>
            </a:endParaRPr>
          </a:p>
        </p:txBody>
      </p:sp>
      <p:sp>
        <p:nvSpPr>
          <p:cNvPr id="28677" name="Rectangle 5"/>
          <p:cNvSpPr>
            <a:spLocks noGrp="1" noChangeArrowheads="1"/>
          </p:cNvSpPr>
          <p:nvPr>
            <p:ph sz="half" idx="2"/>
          </p:nvPr>
        </p:nvSpPr>
        <p:spPr>
          <a:xfrm>
            <a:off x="2495550" y="3284538"/>
            <a:ext cx="7772400" cy="3124200"/>
          </a:xfrm>
        </p:spPr>
        <p:txBody>
          <a:bodyPr/>
          <a:lstStyle/>
          <a:p>
            <a:pPr>
              <a:buFont typeface="Wingdings" pitchFamily="2" charset="2"/>
              <a:buNone/>
            </a:pPr>
            <a:endParaRPr lang="sl-SI" altLang="en-US">
              <a:solidFill>
                <a:srgbClr val="CCFFCC"/>
              </a:solidFill>
              <a:latin typeface="Comic Sans MS" pitchFamily="66" charset="0"/>
            </a:endParaRPr>
          </a:p>
          <a:p>
            <a:endParaRPr lang="sl-SI" altLang="en-US">
              <a:solidFill>
                <a:srgbClr val="CCFFCC"/>
              </a:solidFill>
              <a:latin typeface="Comic Sans MS" pitchFamily="66" charset="0"/>
            </a:endParaRPr>
          </a:p>
          <a:p>
            <a:r>
              <a:rPr lang="sl-SI" altLang="en-US">
                <a:latin typeface="Times New Roman" pitchFamily="18" charset="0"/>
                <a:cs typeface="Arial" charset="0"/>
              </a:rPr>
              <a:t>Usposobite jih, ali pa razbijte nalogo in dajte vsakemu tisti del, ki ga obvlada</a:t>
            </a:r>
            <a:r>
              <a:rPr lang="sl-SI" altLang="en-US">
                <a:latin typeface="Times New Roman" pitchFamily="18" charset="0"/>
              </a:rPr>
              <a:t> </a:t>
            </a:r>
            <a:endParaRPr lang="en-US" altLang="en-US">
              <a:latin typeface="Times New Roman" pitchFamily="18" charset="0"/>
            </a:endParaRPr>
          </a:p>
        </p:txBody>
      </p:sp>
      <p:pic>
        <p:nvPicPr>
          <p:cNvPr id="28680" name="Picture 8" descr="teos"/>
          <p:cNvPicPr>
            <a:picLocks noChangeAspect="1" noChangeArrowheads="1"/>
          </p:cNvPicPr>
          <p:nvPr/>
        </p:nvPicPr>
        <p:blipFill>
          <a:blip r:embed="rId2">
            <a:extLst>
              <a:ext uri="{28A0092B-C50C-407E-A947-70E740481C1C}">
                <a14:useLocalDpi xmlns:a14="http://schemas.microsoft.com/office/drawing/2010/main" val="0"/>
              </a:ext>
            </a:extLst>
          </a:blip>
          <a:srcRect l="3273" t="9402" r="3273" b="13881"/>
          <a:stretch>
            <a:fillRect/>
          </a:stretch>
        </p:blipFill>
        <p:spPr bwMode="auto">
          <a:xfrm>
            <a:off x="4440239" y="2528889"/>
            <a:ext cx="4103687" cy="2052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5094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blackWhite">
          <a:xfrm>
            <a:off x="2667000" y="3276600"/>
            <a:ext cx="8001000" cy="3352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ltLang="en-US">
              <a:solidFill>
                <a:srgbClr val="000000"/>
              </a:solidFill>
            </a:endParaRPr>
          </a:p>
        </p:txBody>
      </p:sp>
      <p:sp>
        <p:nvSpPr>
          <p:cNvPr id="29699" name="Rectangle 3"/>
          <p:cNvSpPr>
            <a:spLocks noGrp="1" noChangeArrowheads="1"/>
          </p:cNvSpPr>
          <p:nvPr>
            <p:ph type="title"/>
          </p:nvPr>
        </p:nvSpPr>
        <p:spPr>
          <a:xfrm>
            <a:off x="2971800" y="152400"/>
            <a:ext cx="7467600" cy="1219200"/>
          </a:xfrm>
        </p:spPr>
        <p:txBody>
          <a:bodyPr/>
          <a:lstStyle/>
          <a:p>
            <a:pPr algn="ctr"/>
            <a:r>
              <a:rPr lang="sl-SI" altLang="en-US" sz="3400" b="1">
                <a:latin typeface="Times New Roman" pitchFamily="18" charset="0"/>
              </a:rPr>
              <a:t>UGOVORI PRI POVERJANJU NALOG</a:t>
            </a:r>
            <a:endParaRPr lang="en-US" altLang="en-US" sz="3400" b="1">
              <a:latin typeface="Times New Roman" pitchFamily="18" charset="0"/>
            </a:endParaRPr>
          </a:p>
        </p:txBody>
      </p:sp>
      <p:sp>
        <p:nvSpPr>
          <p:cNvPr id="29700" name="Rectangle 4"/>
          <p:cNvSpPr>
            <a:spLocks noGrp="1" noChangeArrowheads="1"/>
          </p:cNvSpPr>
          <p:nvPr>
            <p:ph type="body" sz="half" idx="1"/>
          </p:nvPr>
        </p:nvSpPr>
        <p:spPr>
          <a:xfrm>
            <a:off x="2667000" y="1600200"/>
            <a:ext cx="7772400" cy="1790700"/>
          </a:xfrm>
        </p:spPr>
        <p:txBody>
          <a:bodyPr/>
          <a:lstStyle/>
          <a:p>
            <a:r>
              <a:rPr lang="sl-SI" altLang="en-US">
                <a:latin typeface="Times New Roman" pitchFamily="18" charset="0"/>
                <a:cs typeface="Arial" charset="0"/>
              </a:rPr>
              <a:t>Sodelavci se pritožujejo, da so preobremenjeni </a:t>
            </a:r>
            <a:endParaRPr lang="en-US" altLang="en-US">
              <a:latin typeface="Times New Roman" pitchFamily="18" charset="0"/>
              <a:cs typeface="Arial" charset="0"/>
            </a:endParaRPr>
          </a:p>
        </p:txBody>
      </p:sp>
      <p:sp>
        <p:nvSpPr>
          <p:cNvPr id="29701" name="Rectangle 5"/>
          <p:cNvSpPr>
            <a:spLocks noGrp="1" noChangeArrowheads="1"/>
          </p:cNvSpPr>
          <p:nvPr>
            <p:ph sz="half" idx="2"/>
          </p:nvPr>
        </p:nvSpPr>
        <p:spPr>
          <a:xfrm>
            <a:off x="2667000" y="3352800"/>
            <a:ext cx="7772400" cy="3124200"/>
          </a:xfrm>
        </p:spPr>
        <p:txBody>
          <a:bodyPr/>
          <a:lstStyle/>
          <a:p>
            <a:pPr>
              <a:buFont typeface="Wingdings" pitchFamily="2" charset="2"/>
              <a:buNone/>
            </a:pPr>
            <a:endParaRPr lang="sl-SI" altLang="en-US">
              <a:latin typeface="Times New Roman" pitchFamily="18" charset="0"/>
            </a:endParaRPr>
          </a:p>
          <a:p>
            <a:r>
              <a:rPr lang="sl-SI" altLang="en-US">
                <a:latin typeface="Times New Roman" pitchFamily="18" charset="0"/>
                <a:cs typeface="Arial" charset="0"/>
              </a:rPr>
              <a:t>Preverite in če je res, jo dajte drugim</a:t>
            </a:r>
            <a:r>
              <a:rPr lang="sl-SI" altLang="en-US">
                <a:latin typeface="Times New Roman" pitchFamily="18" charset="0"/>
              </a:rPr>
              <a:t> </a:t>
            </a:r>
          </a:p>
        </p:txBody>
      </p:sp>
      <p:pic>
        <p:nvPicPr>
          <p:cNvPr id="29706" name="Picture 10"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4797426"/>
            <a:ext cx="5329238" cy="126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248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blackWhite">
          <a:xfrm>
            <a:off x="1919288" y="3213100"/>
            <a:ext cx="8001000" cy="3352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ltLang="en-US">
              <a:solidFill>
                <a:srgbClr val="000000"/>
              </a:solidFill>
            </a:endParaRPr>
          </a:p>
        </p:txBody>
      </p:sp>
      <p:sp>
        <p:nvSpPr>
          <p:cNvPr id="30723" name="Rectangle 3"/>
          <p:cNvSpPr>
            <a:spLocks noGrp="1" noChangeArrowheads="1"/>
          </p:cNvSpPr>
          <p:nvPr>
            <p:ph type="title"/>
          </p:nvPr>
        </p:nvSpPr>
        <p:spPr>
          <a:xfrm>
            <a:off x="2971800" y="152400"/>
            <a:ext cx="7467600" cy="1219200"/>
          </a:xfrm>
        </p:spPr>
        <p:txBody>
          <a:bodyPr/>
          <a:lstStyle/>
          <a:p>
            <a:pPr algn="ctr"/>
            <a:r>
              <a:rPr lang="sl-SI" altLang="en-US" sz="3400" b="1">
                <a:solidFill>
                  <a:schemeClr val="bg1"/>
                </a:solidFill>
                <a:latin typeface="Times New Roman" pitchFamily="18" charset="0"/>
              </a:rPr>
              <a:t>UGOVORI PRI POVERJANJU NALOG</a:t>
            </a:r>
            <a:endParaRPr lang="en-US" altLang="en-US" sz="3400" b="1">
              <a:solidFill>
                <a:schemeClr val="bg1"/>
              </a:solidFill>
              <a:latin typeface="Times New Roman" pitchFamily="18" charset="0"/>
            </a:endParaRPr>
          </a:p>
        </p:txBody>
      </p:sp>
      <p:sp>
        <p:nvSpPr>
          <p:cNvPr id="30724" name="Rectangle 4"/>
          <p:cNvSpPr>
            <a:spLocks noGrp="1" noChangeArrowheads="1"/>
          </p:cNvSpPr>
          <p:nvPr>
            <p:ph type="body" sz="half" idx="1"/>
          </p:nvPr>
        </p:nvSpPr>
        <p:spPr>
          <a:xfrm>
            <a:off x="2667000" y="1600200"/>
            <a:ext cx="7772400" cy="1790700"/>
          </a:xfrm>
        </p:spPr>
        <p:txBody>
          <a:bodyPr/>
          <a:lstStyle/>
          <a:p>
            <a:r>
              <a:rPr lang="sl-SI" altLang="en-US">
                <a:solidFill>
                  <a:srgbClr val="FFFFCC"/>
                </a:solidFill>
                <a:latin typeface="Comic Sans MS" pitchFamily="66" charset="0"/>
              </a:rPr>
              <a:t> </a:t>
            </a:r>
            <a:r>
              <a:rPr lang="sl-SI" altLang="en-US">
                <a:latin typeface="Times New Roman" pitchFamily="18" charset="0"/>
                <a:cs typeface="Arial" charset="0"/>
              </a:rPr>
              <a:t>Naloga se ponavlja in poverjanje bi vam vzelo toliko časa, kot če jo opravite sami</a:t>
            </a:r>
            <a:r>
              <a:rPr lang="sl-SI" altLang="en-US">
                <a:latin typeface="Times New Roman" pitchFamily="18" charset="0"/>
              </a:rPr>
              <a:t> </a:t>
            </a:r>
            <a:endParaRPr lang="en-US" altLang="en-US">
              <a:latin typeface="Times New Roman" pitchFamily="18" charset="0"/>
            </a:endParaRPr>
          </a:p>
        </p:txBody>
      </p:sp>
      <p:sp>
        <p:nvSpPr>
          <p:cNvPr id="30725" name="Rectangle 5"/>
          <p:cNvSpPr>
            <a:spLocks noGrp="1" noChangeArrowheads="1"/>
          </p:cNvSpPr>
          <p:nvPr>
            <p:ph sz="half" idx="2"/>
          </p:nvPr>
        </p:nvSpPr>
        <p:spPr>
          <a:xfrm>
            <a:off x="2063750" y="3357563"/>
            <a:ext cx="7772400" cy="3124200"/>
          </a:xfrm>
        </p:spPr>
        <p:txBody>
          <a:bodyPr/>
          <a:lstStyle/>
          <a:p>
            <a:r>
              <a:rPr lang="sl-SI" altLang="en-US">
                <a:latin typeface="Times New Roman" pitchFamily="18" charset="0"/>
                <a:cs typeface="Arial" charset="0"/>
              </a:rPr>
              <a:t>Enkrat morate začeti. </a:t>
            </a:r>
            <a:endParaRPr lang="sl-SI" altLang="en-US">
              <a:latin typeface="Times New Roman" pitchFamily="18" charset="0"/>
            </a:endParaRPr>
          </a:p>
          <a:p>
            <a:r>
              <a:rPr lang="sl-SI" altLang="en-US">
                <a:latin typeface="Times New Roman" pitchFamily="18" charset="0"/>
                <a:cs typeface="Arial" charset="0"/>
              </a:rPr>
              <a:t>Če je ne poverite takoj, boste vedno delali sami</a:t>
            </a:r>
            <a:r>
              <a:rPr lang="sl-SI" altLang="en-US">
                <a:solidFill>
                  <a:srgbClr val="CCFFCC"/>
                </a:solidFill>
                <a:latin typeface="Comic Sans MS" pitchFamily="66" charset="0"/>
              </a:rPr>
              <a:t> </a:t>
            </a:r>
          </a:p>
        </p:txBody>
      </p:sp>
      <p:pic>
        <p:nvPicPr>
          <p:cNvPr id="30728" name="Picture 8" descr="1610_0-"/>
          <p:cNvPicPr>
            <a:picLocks noChangeAspect="1" noChangeArrowheads="1"/>
          </p:cNvPicPr>
          <p:nvPr/>
        </p:nvPicPr>
        <p:blipFill>
          <a:blip r:embed="rId2">
            <a:extLst>
              <a:ext uri="{28A0092B-C50C-407E-A947-70E740481C1C}">
                <a14:useLocalDpi xmlns:a14="http://schemas.microsoft.com/office/drawing/2010/main" val="0"/>
              </a:ext>
            </a:extLst>
          </a:blip>
          <a:srcRect t="27493"/>
          <a:stretch>
            <a:fillRect/>
          </a:stretch>
        </p:blipFill>
        <p:spPr bwMode="auto">
          <a:xfrm>
            <a:off x="4295775" y="4833939"/>
            <a:ext cx="2952750"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31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719264" y="228600"/>
            <a:ext cx="6105525" cy="914400"/>
          </a:xfrm>
        </p:spPr>
        <p:txBody>
          <a:bodyPr/>
          <a:lstStyle/>
          <a:p>
            <a:pPr algn="ctr" eaLnBrk="1" hangingPunct="1"/>
            <a:r>
              <a:rPr lang="sl-SI" altLang="sl-SI" sz="3400" b="1">
                <a:latin typeface="Times New Roman" pitchFamily="18" charset="0"/>
              </a:rPr>
              <a:t>VODENJE</a:t>
            </a:r>
            <a:endParaRPr lang="en-US" altLang="sl-SI" sz="3400" b="1">
              <a:latin typeface="Times New Roman" pitchFamily="18" charset="0"/>
            </a:endParaRPr>
          </a:p>
        </p:txBody>
      </p:sp>
      <p:sp>
        <p:nvSpPr>
          <p:cNvPr id="10243"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10244" name="Rectangle 5"/>
          <p:cNvSpPr>
            <a:spLocks noChangeArrowheads="1"/>
          </p:cNvSpPr>
          <p:nvPr/>
        </p:nvSpPr>
        <p:spPr bwMode="auto">
          <a:xfrm>
            <a:off x="2351088" y="1412876"/>
            <a:ext cx="7543800" cy="372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entury" pitchFamily="18" charset="0"/>
              </a:defRPr>
            </a:lvl1pPr>
            <a:lvl2pPr marL="742950" indent="-285750" eaLnBrk="0" hangingPunct="0">
              <a:defRPr>
                <a:solidFill>
                  <a:schemeClr val="tx1"/>
                </a:solidFill>
                <a:latin typeface="Century" pitchFamily="18" charset="0"/>
              </a:defRPr>
            </a:lvl2pPr>
            <a:lvl3pPr marL="1143000" indent="-228600" eaLnBrk="0" hangingPunct="0">
              <a:defRPr>
                <a:solidFill>
                  <a:schemeClr val="tx1"/>
                </a:solidFill>
                <a:latin typeface="Century" pitchFamily="18" charset="0"/>
              </a:defRPr>
            </a:lvl3pPr>
            <a:lvl4pPr marL="1600200" indent="-228600" eaLnBrk="0" hangingPunct="0">
              <a:defRPr>
                <a:solidFill>
                  <a:schemeClr val="tx1"/>
                </a:solidFill>
                <a:latin typeface="Century" pitchFamily="18" charset="0"/>
              </a:defRPr>
            </a:lvl4pPr>
            <a:lvl5pPr marL="2057400" indent="-228600" eaLnBrk="0" hangingPunct="0">
              <a:defRPr>
                <a:solidFill>
                  <a:schemeClr val="tx1"/>
                </a:solidFill>
                <a:latin typeface="Century" pitchFamily="18" charset="0"/>
              </a:defRPr>
            </a:lvl5pPr>
            <a:lvl6pPr marL="2514600" indent="-228600" eaLnBrk="0" fontAlgn="base" hangingPunct="0">
              <a:spcBef>
                <a:spcPct val="0"/>
              </a:spcBef>
              <a:spcAft>
                <a:spcPct val="0"/>
              </a:spcAft>
              <a:defRPr>
                <a:solidFill>
                  <a:schemeClr val="tx1"/>
                </a:solidFill>
                <a:latin typeface="Century" pitchFamily="18" charset="0"/>
              </a:defRPr>
            </a:lvl6pPr>
            <a:lvl7pPr marL="2971800" indent="-228600" eaLnBrk="0" fontAlgn="base" hangingPunct="0">
              <a:spcBef>
                <a:spcPct val="0"/>
              </a:spcBef>
              <a:spcAft>
                <a:spcPct val="0"/>
              </a:spcAft>
              <a:defRPr>
                <a:solidFill>
                  <a:schemeClr val="tx1"/>
                </a:solidFill>
                <a:latin typeface="Century" pitchFamily="18" charset="0"/>
              </a:defRPr>
            </a:lvl7pPr>
            <a:lvl8pPr marL="3429000" indent="-228600" eaLnBrk="0" fontAlgn="base" hangingPunct="0">
              <a:spcBef>
                <a:spcPct val="0"/>
              </a:spcBef>
              <a:spcAft>
                <a:spcPct val="0"/>
              </a:spcAft>
              <a:defRPr>
                <a:solidFill>
                  <a:schemeClr val="tx1"/>
                </a:solidFill>
                <a:latin typeface="Century" pitchFamily="18" charset="0"/>
              </a:defRPr>
            </a:lvl8pPr>
            <a:lvl9pPr marL="3886200" indent="-228600" eaLnBrk="0" fontAlgn="base" hangingPunct="0">
              <a:spcBef>
                <a:spcPct val="0"/>
              </a:spcBef>
              <a:spcAft>
                <a:spcPct val="0"/>
              </a:spcAft>
              <a:defRPr>
                <a:solidFill>
                  <a:schemeClr val="tx1"/>
                </a:solidFill>
                <a:latin typeface="Century" pitchFamily="18" charset="0"/>
              </a:defRPr>
            </a:lvl9pPr>
          </a:lstStyle>
          <a:p>
            <a:pPr eaLnBrk="1" fontAlgn="base" hangingPunct="1">
              <a:spcBef>
                <a:spcPct val="50000"/>
              </a:spcBef>
              <a:spcAft>
                <a:spcPct val="0"/>
              </a:spcAft>
              <a:buClr>
                <a:srgbClr val="FFFFFF"/>
              </a:buClr>
              <a:buSzPct val="90000"/>
              <a:buFont typeface="Wingdings" pitchFamily="2" charset="2"/>
              <a:buNone/>
            </a:pPr>
            <a:r>
              <a:rPr lang="sl-SI" altLang="sl-SI" sz="2800" b="1">
                <a:solidFill>
                  <a:srgbClr val="000000"/>
                </a:solidFill>
                <a:latin typeface="Times New Roman" pitchFamily="18" charset="0"/>
              </a:rPr>
              <a:t>VODENJE je</a:t>
            </a:r>
          </a:p>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vplivanje, </a:t>
            </a:r>
          </a:p>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usmerjanje</a:t>
            </a:r>
          </a:p>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spodbujanje delavcev pri delu</a:t>
            </a:r>
          </a:p>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spremljanje in preverjanje  </a:t>
            </a:r>
          </a:p>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uresničevanja ciljev.</a:t>
            </a:r>
          </a:p>
        </p:txBody>
      </p:sp>
      <p:sp>
        <p:nvSpPr>
          <p:cNvPr id="15366" name="Rectangle 6"/>
          <p:cNvSpPr>
            <a:spLocks noChangeArrowheads="1"/>
          </p:cNvSpPr>
          <p:nvPr/>
        </p:nvSpPr>
        <p:spPr bwMode="blackWhite">
          <a:xfrm>
            <a:off x="2424113" y="5300663"/>
            <a:ext cx="7620000" cy="12954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r>
              <a:rPr kumimoji="1" lang="sl-SI" altLang="sl-SI" sz="2400">
                <a:solidFill>
                  <a:srgbClr val="000000"/>
                </a:solidFill>
                <a:latin typeface="Times New Roman" pitchFamily="18" charset="0"/>
              </a:rPr>
              <a:t> Nanaša se v glavnem na ljudi, saj je osnovna naloga  </a:t>
            </a:r>
          </a:p>
          <a:p>
            <a:pPr fontAlgn="base">
              <a:spcBef>
                <a:spcPct val="0"/>
              </a:spcBef>
              <a:spcAft>
                <a:spcPct val="0"/>
              </a:spcAft>
              <a:defRPr/>
            </a:pPr>
            <a:r>
              <a:rPr kumimoji="1" lang="sl-SI" altLang="sl-SI" sz="2400">
                <a:solidFill>
                  <a:srgbClr val="000000"/>
                </a:solidFill>
                <a:latin typeface="Times New Roman" pitchFamily="18" charset="0"/>
              </a:rPr>
              <a:t> vodij oblikovanje smisla za podrejene.</a:t>
            </a:r>
            <a:endParaRPr kumimoji="1" lang="sl-SI" altLang="sl-SI" sz="2800">
              <a:solidFill>
                <a:srgbClr val="000000"/>
              </a:solidFill>
              <a:latin typeface="Times New Roman" pitchFamily="18" charset="0"/>
            </a:endParaRPr>
          </a:p>
        </p:txBody>
      </p:sp>
      <p:pic>
        <p:nvPicPr>
          <p:cNvPr id="10246" name="Picture 8" descr="leadership-risesm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4564" y="106364"/>
            <a:ext cx="4643437"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5579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blackWhite">
          <a:xfrm>
            <a:off x="1992313" y="3068638"/>
            <a:ext cx="8001000" cy="3352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endParaRPr>
          </a:p>
        </p:txBody>
      </p:sp>
      <p:sp>
        <p:nvSpPr>
          <p:cNvPr id="31747" name="Rectangle 3"/>
          <p:cNvSpPr>
            <a:spLocks noGrp="1" noChangeArrowheads="1"/>
          </p:cNvSpPr>
          <p:nvPr>
            <p:ph type="title"/>
          </p:nvPr>
        </p:nvSpPr>
        <p:spPr>
          <a:xfrm>
            <a:off x="2971800" y="152400"/>
            <a:ext cx="7467600" cy="1219200"/>
          </a:xfrm>
        </p:spPr>
        <p:txBody>
          <a:bodyPr/>
          <a:lstStyle/>
          <a:p>
            <a:pPr algn="ctr"/>
            <a:r>
              <a:rPr lang="sl-SI" altLang="en-US" sz="3400" b="1">
                <a:latin typeface="Times New Roman" pitchFamily="18" charset="0"/>
              </a:rPr>
              <a:t>UGOVORI PRI POVERJANJU NALOG</a:t>
            </a:r>
            <a:endParaRPr lang="en-US" altLang="en-US" sz="3400" b="1">
              <a:latin typeface="Times New Roman" pitchFamily="18" charset="0"/>
            </a:endParaRPr>
          </a:p>
        </p:txBody>
      </p:sp>
      <p:sp>
        <p:nvSpPr>
          <p:cNvPr id="31748" name="Rectangle 4"/>
          <p:cNvSpPr>
            <a:spLocks noGrp="1" noChangeArrowheads="1"/>
          </p:cNvSpPr>
          <p:nvPr>
            <p:ph type="body" sz="half" idx="1"/>
          </p:nvPr>
        </p:nvSpPr>
        <p:spPr>
          <a:xfrm>
            <a:off x="2667000" y="1600200"/>
            <a:ext cx="7772400" cy="1790700"/>
          </a:xfrm>
        </p:spPr>
        <p:txBody>
          <a:bodyPr/>
          <a:lstStyle/>
          <a:p>
            <a:r>
              <a:rPr lang="sl-SI" altLang="en-US">
                <a:solidFill>
                  <a:srgbClr val="FFFFCC"/>
                </a:solidFill>
                <a:latin typeface="Comic Sans MS" pitchFamily="66" charset="0"/>
              </a:rPr>
              <a:t> </a:t>
            </a:r>
            <a:r>
              <a:rPr lang="sl-SI" altLang="en-US">
                <a:latin typeface="Times New Roman" pitchFamily="18" charset="0"/>
                <a:cs typeface="Arial" charset="0"/>
              </a:rPr>
              <a:t>Nadrejeni pričakujejo, da pomembne naloge opravim sam</a:t>
            </a:r>
            <a:r>
              <a:rPr lang="sl-SI" altLang="en-US">
                <a:solidFill>
                  <a:srgbClr val="FFFFCC"/>
                </a:solidFill>
                <a:latin typeface="Comic Sans MS" pitchFamily="66" charset="0"/>
              </a:rPr>
              <a:t> </a:t>
            </a:r>
            <a:endParaRPr lang="en-US" altLang="en-US">
              <a:solidFill>
                <a:srgbClr val="FFFFCC"/>
              </a:solidFill>
              <a:latin typeface="Comic Sans MS" pitchFamily="66" charset="0"/>
            </a:endParaRPr>
          </a:p>
        </p:txBody>
      </p:sp>
      <p:sp>
        <p:nvSpPr>
          <p:cNvPr id="31749" name="Rectangle 5"/>
          <p:cNvSpPr>
            <a:spLocks noGrp="1" noChangeArrowheads="1"/>
          </p:cNvSpPr>
          <p:nvPr>
            <p:ph sz="half" idx="2"/>
          </p:nvPr>
        </p:nvSpPr>
        <p:spPr>
          <a:xfrm>
            <a:off x="2667000" y="3352800"/>
            <a:ext cx="7772400" cy="3124200"/>
          </a:xfrm>
        </p:spPr>
        <p:txBody>
          <a:bodyPr/>
          <a:lstStyle/>
          <a:p>
            <a:endParaRPr lang="sl-SI" altLang="en-US">
              <a:solidFill>
                <a:srgbClr val="CCFFCC"/>
              </a:solidFill>
              <a:latin typeface="Comic Sans MS" pitchFamily="66" charset="0"/>
            </a:endParaRPr>
          </a:p>
          <a:p>
            <a:r>
              <a:rPr lang="sl-SI" altLang="en-US">
                <a:latin typeface="Times New Roman" pitchFamily="18" charset="0"/>
                <a:cs typeface="Arial" charset="0"/>
              </a:rPr>
              <a:t>nadrejene zanima kvaliteta izvedbe, ne pa izvajalec. </a:t>
            </a:r>
            <a:endParaRPr lang="sl-SI" altLang="en-US">
              <a:latin typeface="Times New Roman" pitchFamily="18" charset="0"/>
            </a:endParaRPr>
          </a:p>
          <a:p>
            <a:r>
              <a:rPr lang="sl-SI" altLang="en-US">
                <a:latin typeface="Times New Roman" pitchFamily="18" charset="0"/>
                <a:cs typeface="Arial" charset="0"/>
              </a:rPr>
              <a:t>Kako , ne pa kdo!</a:t>
            </a:r>
            <a:r>
              <a:rPr lang="sl-SI" altLang="en-US">
                <a:latin typeface="Times New Roman" pitchFamily="18" charset="0"/>
              </a:rPr>
              <a:t> </a:t>
            </a:r>
          </a:p>
        </p:txBody>
      </p:sp>
      <p:pic>
        <p:nvPicPr>
          <p:cNvPr id="31752" name="Picture 8" descr="pmi_08_1"/>
          <p:cNvPicPr>
            <a:picLocks noChangeAspect="1" noChangeArrowheads="1"/>
          </p:cNvPicPr>
          <p:nvPr/>
        </p:nvPicPr>
        <p:blipFill>
          <a:blip r:embed="rId2">
            <a:extLst>
              <a:ext uri="{28A0092B-C50C-407E-A947-70E740481C1C}">
                <a14:useLocalDpi xmlns:a14="http://schemas.microsoft.com/office/drawing/2010/main" val="0"/>
              </a:ext>
            </a:extLst>
          </a:blip>
          <a:srcRect l="62885" t="20178" r="2809" b="26700"/>
          <a:stretch>
            <a:fillRect/>
          </a:stretch>
        </p:blipFill>
        <p:spPr bwMode="auto">
          <a:xfrm>
            <a:off x="7248525" y="4437064"/>
            <a:ext cx="2736850" cy="205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5590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blackWhite">
          <a:xfrm>
            <a:off x="1919288" y="2349500"/>
            <a:ext cx="8001000" cy="3352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ltLang="en-US">
              <a:solidFill>
                <a:srgbClr val="000000"/>
              </a:solidFill>
            </a:endParaRPr>
          </a:p>
        </p:txBody>
      </p:sp>
      <p:sp>
        <p:nvSpPr>
          <p:cNvPr id="32771" name="Rectangle 3"/>
          <p:cNvSpPr>
            <a:spLocks noGrp="1" noChangeArrowheads="1"/>
          </p:cNvSpPr>
          <p:nvPr>
            <p:ph type="title"/>
          </p:nvPr>
        </p:nvSpPr>
        <p:spPr>
          <a:xfrm>
            <a:off x="2971800" y="152400"/>
            <a:ext cx="7467600" cy="1219200"/>
          </a:xfrm>
        </p:spPr>
        <p:txBody>
          <a:bodyPr/>
          <a:lstStyle/>
          <a:p>
            <a:pPr algn="ctr"/>
            <a:r>
              <a:rPr lang="sl-SI" altLang="en-US" sz="3400" b="1">
                <a:solidFill>
                  <a:schemeClr val="bg1"/>
                </a:solidFill>
                <a:latin typeface="Times New Roman" pitchFamily="18" charset="0"/>
              </a:rPr>
              <a:t>UGOVORI PRI POVERJANJU NALOG</a:t>
            </a:r>
            <a:endParaRPr lang="en-US" altLang="en-US" sz="3400" b="1">
              <a:solidFill>
                <a:schemeClr val="bg1"/>
              </a:solidFill>
              <a:latin typeface="Times New Roman" pitchFamily="18" charset="0"/>
            </a:endParaRPr>
          </a:p>
        </p:txBody>
      </p:sp>
      <p:sp>
        <p:nvSpPr>
          <p:cNvPr id="32772" name="Rectangle 4"/>
          <p:cNvSpPr>
            <a:spLocks noGrp="1" noChangeArrowheads="1"/>
          </p:cNvSpPr>
          <p:nvPr>
            <p:ph type="body" sz="half" idx="1"/>
          </p:nvPr>
        </p:nvSpPr>
        <p:spPr>
          <a:xfrm>
            <a:off x="2667000" y="1600200"/>
            <a:ext cx="7772400" cy="1790700"/>
          </a:xfrm>
        </p:spPr>
        <p:txBody>
          <a:bodyPr/>
          <a:lstStyle/>
          <a:p>
            <a:r>
              <a:rPr lang="sl-SI" altLang="en-US">
                <a:latin typeface="Times New Roman" pitchFamily="18" charset="0"/>
              </a:rPr>
              <a:t> </a:t>
            </a:r>
            <a:r>
              <a:rPr lang="sl-SI" altLang="en-US">
                <a:latin typeface="Times New Roman" pitchFamily="18" charset="0"/>
                <a:cs typeface="Arial" charset="0"/>
              </a:rPr>
              <a:t>Slabi uspehi lahko pokvarijo ugled podjetja</a:t>
            </a:r>
            <a:r>
              <a:rPr lang="sl-SI" altLang="en-US">
                <a:latin typeface="Times New Roman" pitchFamily="18" charset="0"/>
              </a:rPr>
              <a:t> </a:t>
            </a:r>
            <a:endParaRPr lang="en-US" altLang="en-US">
              <a:latin typeface="Times New Roman" pitchFamily="18" charset="0"/>
            </a:endParaRPr>
          </a:p>
        </p:txBody>
      </p:sp>
      <p:sp>
        <p:nvSpPr>
          <p:cNvPr id="32773" name="Rectangle 5"/>
          <p:cNvSpPr>
            <a:spLocks noGrp="1" noChangeArrowheads="1"/>
          </p:cNvSpPr>
          <p:nvPr>
            <p:ph sz="half" idx="2"/>
          </p:nvPr>
        </p:nvSpPr>
        <p:spPr>
          <a:xfrm>
            <a:off x="1919288" y="2349500"/>
            <a:ext cx="7772400" cy="3124200"/>
          </a:xfrm>
        </p:spPr>
        <p:txBody>
          <a:bodyPr/>
          <a:lstStyle/>
          <a:p>
            <a:endParaRPr lang="sl-SI" altLang="en-US">
              <a:solidFill>
                <a:srgbClr val="CCFFCC"/>
              </a:solidFill>
              <a:latin typeface="Comic Sans MS" pitchFamily="66" charset="0"/>
            </a:endParaRPr>
          </a:p>
          <a:p>
            <a:r>
              <a:rPr lang="sl-SI" altLang="en-US">
                <a:latin typeface="Times New Roman" pitchFamily="18" charset="0"/>
                <a:cs typeface="Arial" charset="0"/>
              </a:rPr>
              <a:t>Razvijajte sposobnosti sodelavcev, usposabljajte jih, dovolite tudi učenje na napakah.</a:t>
            </a:r>
            <a:r>
              <a:rPr lang="sl-SI" altLang="en-US">
                <a:solidFill>
                  <a:srgbClr val="CCFFCC"/>
                </a:solidFill>
                <a:latin typeface="Comic Sans MS" pitchFamily="66" charset="0"/>
              </a:rPr>
              <a:t> </a:t>
            </a:r>
          </a:p>
        </p:txBody>
      </p:sp>
      <p:pic>
        <p:nvPicPr>
          <p:cNvPr id="32776" name="Picture 8" descr="leeet-1"/>
          <p:cNvPicPr>
            <a:picLocks noChangeAspect="1" noChangeArrowheads="1"/>
          </p:cNvPicPr>
          <p:nvPr/>
        </p:nvPicPr>
        <p:blipFill>
          <a:blip r:embed="rId2">
            <a:extLst>
              <a:ext uri="{28A0092B-C50C-407E-A947-70E740481C1C}">
                <a14:useLocalDpi xmlns:a14="http://schemas.microsoft.com/office/drawing/2010/main" val="0"/>
              </a:ext>
            </a:extLst>
          </a:blip>
          <a:srcRect l="417" t="49110"/>
          <a:stretch>
            <a:fillRect/>
          </a:stretch>
        </p:blipFill>
        <p:spPr bwMode="auto">
          <a:xfrm>
            <a:off x="5375276" y="4392614"/>
            <a:ext cx="4824413" cy="2465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1945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blackWhite">
          <a:xfrm>
            <a:off x="2279650" y="3068638"/>
            <a:ext cx="8001000" cy="3352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endParaRPr>
          </a:p>
        </p:txBody>
      </p:sp>
      <p:sp>
        <p:nvSpPr>
          <p:cNvPr id="33795" name="Rectangle 3"/>
          <p:cNvSpPr>
            <a:spLocks noGrp="1" noChangeArrowheads="1"/>
          </p:cNvSpPr>
          <p:nvPr>
            <p:ph type="title"/>
          </p:nvPr>
        </p:nvSpPr>
        <p:spPr>
          <a:xfrm>
            <a:off x="2971800" y="152400"/>
            <a:ext cx="7467600" cy="1219200"/>
          </a:xfrm>
        </p:spPr>
        <p:txBody>
          <a:bodyPr/>
          <a:lstStyle/>
          <a:p>
            <a:pPr algn="ctr"/>
            <a:r>
              <a:rPr lang="sl-SI" altLang="en-US" sz="3400" b="1">
                <a:latin typeface="Times New Roman" pitchFamily="18" charset="0"/>
              </a:rPr>
              <a:t>UGOVORI PRI POVERJANJU NALOG</a:t>
            </a:r>
            <a:endParaRPr lang="en-US" altLang="en-US" sz="3400" b="1">
              <a:latin typeface="Times New Roman" pitchFamily="18" charset="0"/>
            </a:endParaRPr>
          </a:p>
        </p:txBody>
      </p:sp>
      <p:sp>
        <p:nvSpPr>
          <p:cNvPr id="33796" name="Rectangle 4"/>
          <p:cNvSpPr>
            <a:spLocks noGrp="1" noChangeArrowheads="1"/>
          </p:cNvSpPr>
          <p:nvPr>
            <p:ph type="body" sz="half" idx="1"/>
          </p:nvPr>
        </p:nvSpPr>
        <p:spPr>
          <a:xfrm>
            <a:off x="2667000" y="1600200"/>
            <a:ext cx="7772400" cy="1790700"/>
          </a:xfrm>
        </p:spPr>
        <p:txBody>
          <a:bodyPr/>
          <a:lstStyle/>
          <a:p>
            <a:r>
              <a:rPr lang="sl-SI" altLang="en-US">
                <a:solidFill>
                  <a:srgbClr val="FFFFCC"/>
                </a:solidFill>
                <a:latin typeface="Comic Sans MS" pitchFamily="66" charset="0"/>
              </a:rPr>
              <a:t> </a:t>
            </a:r>
            <a:r>
              <a:rPr lang="sl-SI" altLang="en-US">
                <a:latin typeface="Times New Roman" pitchFamily="18" charset="0"/>
                <a:cs typeface="Arial" charset="0"/>
              </a:rPr>
              <a:t>Kaj bom potem delal jaz? </a:t>
            </a:r>
            <a:endParaRPr lang="en-US" altLang="en-US">
              <a:latin typeface="Times New Roman" pitchFamily="18" charset="0"/>
              <a:cs typeface="Arial" charset="0"/>
            </a:endParaRPr>
          </a:p>
        </p:txBody>
      </p:sp>
      <p:sp>
        <p:nvSpPr>
          <p:cNvPr id="33797" name="Rectangle 5"/>
          <p:cNvSpPr>
            <a:spLocks noGrp="1" noChangeArrowheads="1"/>
          </p:cNvSpPr>
          <p:nvPr>
            <p:ph sz="half" idx="2"/>
          </p:nvPr>
        </p:nvSpPr>
        <p:spPr>
          <a:xfrm>
            <a:off x="2279650" y="3068638"/>
            <a:ext cx="7772400" cy="3124200"/>
          </a:xfrm>
        </p:spPr>
        <p:txBody>
          <a:bodyPr/>
          <a:lstStyle/>
          <a:p>
            <a:r>
              <a:rPr lang="sl-SI" altLang="en-US">
                <a:latin typeface="Times New Roman" pitchFamily="18" charset="0"/>
                <a:cs typeface="Arial" charset="0"/>
              </a:rPr>
              <a:t>Delo vodje ostane načrtovanje, organiziranje, motiviranje in preverjanje</a:t>
            </a:r>
            <a:r>
              <a:rPr lang="sl-SI" altLang="en-US">
                <a:latin typeface="Times New Roman" pitchFamily="18" charset="0"/>
              </a:rPr>
              <a:t> </a:t>
            </a:r>
          </a:p>
          <a:p>
            <a:r>
              <a:rPr lang="sl-SI" altLang="en-US">
                <a:latin typeface="Times New Roman" pitchFamily="18" charset="0"/>
                <a:cs typeface="Arial" charset="0"/>
              </a:rPr>
              <a:t>Tega ne moremo dati drugim, če pa ne damo ničesar, nam zmanjka časa za ta dela.</a:t>
            </a:r>
            <a:r>
              <a:rPr lang="sl-SI" altLang="en-US">
                <a:latin typeface="Times New Roman" pitchFamily="18" charset="0"/>
              </a:rPr>
              <a:t> </a:t>
            </a:r>
          </a:p>
          <a:p>
            <a:r>
              <a:rPr lang="sl-SI" altLang="en-US">
                <a:latin typeface="Times New Roman" pitchFamily="18" charset="0"/>
                <a:cs typeface="Arial" charset="0"/>
              </a:rPr>
              <a:t>Nadzor in spremljanje dela ekipe ostane nepreklicno vam, kot tudi zadnja odgovornost za uspeh</a:t>
            </a:r>
            <a:r>
              <a:rPr lang="sl-SI" altLang="en-US">
                <a:latin typeface="Times New Roman" pitchFamily="18" charset="0"/>
              </a:rPr>
              <a:t> </a:t>
            </a:r>
          </a:p>
        </p:txBody>
      </p:sp>
    </p:spTree>
    <p:extLst>
      <p:ext uri="{BB962C8B-B14F-4D97-AF65-F5344CB8AC3E}">
        <p14:creationId xmlns:p14="http://schemas.microsoft.com/office/powerpoint/2010/main" val="2071516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blackWhite">
          <a:xfrm>
            <a:off x="1992313" y="3213100"/>
            <a:ext cx="8001000" cy="3352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endParaRPr>
          </a:p>
        </p:txBody>
      </p:sp>
      <p:sp>
        <p:nvSpPr>
          <p:cNvPr id="34819" name="Rectangle 3"/>
          <p:cNvSpPr>
            <a:spLocks noGrp="1" noChangeArrowheads="1"/>
          </p:cNvSpPr>
          <p:nvPr>
            <p:ph type="title"/>
          </p:nvPr>
        </p:nvSpPr>
        <p:spPr>
          <a:xfrm>
            <a:off x="2971800" y="152400"/>
            <a:ext cx="7467600" cy="1219200"/>
          </a:xfrm>
        </p:spPr>
        <p:txBody>
          <a:bodyPr/>
          <a:lstStyle/>
          <a:p>
            <a:pPr algn="ctr"/>
            <a:r>
              <a:rPr lang="sl-SI" altLang="en-US" sz="3400" b="1">
                <a:latin typeface="Times New Roman" pitchFamily="18" charset="0"/>
              </a:rPr>
              <a:t>UGOVORI PRI POVERJANJU NALOG</a:t>
            </a:r>
            <a:endParaRPr lang="en-US" altLang="en-US" sz="3400" b="1">
              <a:latin typeface="Times New Roman" pitchFamily="18" charset="0"/>
            </a:endParaRPr>
          </a:p>
        </p:txBody>
      </p:sp>
      <p:sp>
        <p:nvSpPr>
          <p:cNvPr id="34820" name="Rectangle 4"/>
          <p:cNvSpPr>
            <a:spLocks noGrp="1" noChangeArrowheads="1"/>
          </p:cNvSpPr>
          <p:nvPr>
            <p:ph type="body" sz="half" idx="1"/>
          </p:nvPr>
        </p:nvSpPr>
        <p:spPr>
          <a:xfrm>
            <a:off x="2667000" y="1600200"/>
            <a:ext cx="7772400" cy="1790700"/>
          </a:xfrm>
        </p:spPr>
        <p:txBody>
          <a:bodyPr/>
          <a:lstStyle/>
          <a:p>
            <a:r>
              <a:rPr lang="sl-SI" altLang="en-US">
                <a:solidFill>
                  <a:srgbClr val="FFFFCC"/>
                </a:solidFill>
                <a:latin typeface="Comic Sans MS" pitchFamily="66" charset="0"/>
              </a:rPr>
              <a:t> </a:t>
            </a:r>
            <a:r>
              <a:rPr lang="sl-SI" altLang="en-US">
                <a:latin typeface="Times New Roman" pitchFamily="18" charset="0"/>
                <a:cs typeface="Arial" charset="0"/>
              </a:rPr>
              <a:t>Če poverim preveč nalog, bom prišel iz prakse</a:t>
            </a:r>
            <a:r>
              <a:rPr lang="sl-SI" altLang="en-US">
                <a:latin typeface="Times New Roman" pitchFamily="18" charset="0"/>
              </a:rPr>
              <a:t> </a:t>
            </a:r>
            <a:endParaRPr lang="en-US" altLang="en-US">
              <a:latin typeface="Times New Roman" pitchFamily="18" charset="0"/>
            </a:endParaRPr>
          </a:p>
        </p:txBody>
      </p:sp>
      <p:sp>
        <p:nvSpPr>
          <p:cNvPr id="34821" name="Rectangle 5"/>
          <p:cNvSpPr>
            <a:spLocks noGrp="1" noChangeArrowheads="1"/>
          </p:cNvSpPr>
          <p:nvPr>
            <p:ph sz="half" idx="2"/>
          </p:nvPr>
        </p:nvSpPr>
        <p:spPr>
          <a:xfrm>
            <a:off x="2135188" y="3284538"/>
            <a:ext cx="7772400" cy="3124200"/>
          </a:xfrm>
        </p:spPr>
        <p:txBody>
          <a:bodyPr/>
          <a:lstStyle/>
          <a:p>
            <a:pPr marL="533400" indent="-533400" algn="just">
              <a:buFont typeface="Wingdings" pitchFamily="2" charset="2"/>
              <a:buAutoNum type="arabicPeriod"/>
            </a:pPr>
            <a:r>
              <a:rPr lang="sl-SI" altLang="en-US">
                <a:latin typeface="Times New Roman" pitchFamily="18" charset="0"/>
              </a:rPr>
              <a:t>* </a:t>
            </a:r>
            <a:r>
              <a:rPr lang="sl-SI" altLang="en-US">
                <a:latin typeface="Times New Roman" pitchFamily="18" charset="0"/>
                <a:cs typeface="Arial" charset="0"/>
              </a:rPr>
              <a:t>Postali ste vodja, vsega kar ste delali do sedaj ne morete več ohraniti na tem nivoju in v tem obsegu. </a:t>
            </a:r>
            <a:endParaRPr lang="sl-SI" altLang="en-US">
              <a:latin typeface="Times New Roman" pitchFamily="18" charset="0"/>
            </a:endParaRPr>
          </a:p>
          <a:p>
            <a:pPr marL="533400" indent="-533400" algn="just">
              <a:buFont typeface="Wingdings" pitchFamily="2" charset="2"/>
              <a:buAutoNum type="arabicPeriod"/>
            </a:pPr>
            <a:r>
              <a:rPr lang="sl-SI" altLang="en-US">
                <a:latin typeface="Times New Roman" pitchFamily="18" charset="0"/>
              </a:rPr>
              <a:t>* </a:t>
            </a:r>
            <a:r>
              <a:rPr lang="sl-SI" altLang="en-US">
                <a:latin typeface="Times New Roman" pitchFamily="18" charset="0"/>
                <a:cs typeface="Arial" charset="0"/>
              </a:rPr>
              <a:t>Če ste dolgo delali dobro, zlepa ne boste pozabili.</a:t>
            </a:r>
            <a:endParaRPr lang="sl-SI" altLang="en-US">
              <a:latin typeface="Times New Roman" pitchFamily="18" charset="0"/>
              <a:cs typeface="Times New Roman" pitchFamily="18" charset="0"/>
            </a:endParaRPr>
          </a:p>
          <a:p>
            <a:pPr marL="533400" indent="-533400"/>
            <a:endParaRPr lang="sl-SI" altLang="en-US">
              <a:latin typeface="Times New Roman" pitchFamily="18" charset="0"/>
            </a:endParaRPr>
          </a:p>
        </p:txBody>
      </p:sp>
    </p:spTree>
    <p:extLst>
      <p:ext uri="{BB962C8B-B14F-4D97-AF65-F5344CB8AC3E}">
        <p14:creationId xmlns:p14="http://schemas.microsoft.com/office/powerpoint/2010/main" val="20235888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blackWhite">
          <a:xfrm>
            <a:off x="2667000" y="3276600"/>
            <a:ext cx="8001000" cy="3352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ltLang="en-US">
              <a:solidFill>
                <a:srgbClr val="000000"/>
              </a:solidFill>
            </a:endParaRPr>
          </a:p>
        </p:txBody>
      </p:sp>
      <p:sp>
        <p:nvSpPr>
          <p:cNvPr id="35843" name="Rectangle 3"/>
          <p:cNvSpPr>
            <a:spLocks noGrp="1" noChangeArrowheads="1"/>
          </p:cNvSpPr>
          <p:nvPr>
            <p:ph type="title"/>
          </p:nvPr>
        </p:nvSpPr>
        <p:spPr>
          <a:xfrm>
            <a:off x="2971800" y="152400"/>
            <a:ext cx="7467600" cy="1219200"/>
          </a:xfrm>
        </p:spPr>
        <p:txBody>
          <a:bodyPr/>
          <a:lstStyle/>
          <a:p>
            <a:pPr algn="ctr"/>
            <a:r>
              <a:rPr lang="sl-SI" altLang="en-US" sz="3400" b="1">
                <a:latin typeface="Times New Roman" pitchFamily="18" charset="0"/>
              </a:rPr>
              <a:t>UGOVORI PRI POVERJANJU NALOG</a:t>
            </a:r>
            <a:endParaRPr lang="en-US" altLang="en-US" sz="3400" b="1">
              <a:latin typeface="Times New Roman" pitchFamily="18" charset="0"/>
            </a:endParaRPr>
          </a:p>
        </p:txBody>
      </p:sp>
      <p:sp>
        <p:nvSpPr>
          <p:cNvPr id="35844" name="Rectangle 4"/>
          <p:cNvSpPr>
            <a:spLocks noGrp="1" noChangeArrowheads="1"/>
          </p:cNvSpPr>
          <p:nvPr>
            <p:ph type="body" sz="half" idx="1"/>
          </p:nvPr>
        </p:nvSpPr>
        <p:spPr>
          <a:xfrm>
            <a:off x="2667000" y="1600200"/>
            <a:ext cx="7772400" cy="1790700"/>
          </a:xfrm>
        </p:spPr>
        <p:txBody>
          <a:bodyPr/>
          <a:lstStyle/>
          <a:p>
            <a:r>
              <a:rPr lang="sl-SI" altLang="en-US">
                <a:latin typeface="Times New Roman" pitchFamily="18" charset="0"/>
              </a:rPr>
              <a:t> </a:t>
            </a:r>
            <a:r>
              <a:rPr lang="sl-SI" altLang="en-US">
                <a:latin typeface="Times New Roman" pitchFamily="18" charset="0"/>
                <a:cs typeface="Arial" charset="0"/>
              </a:rPr>
              <a:t>Dela ne poznam tako dobro, da bi ga lahko nadzoroval in presojal</a:t>
            </a:r>
            <a:r>
              <a:rPr lang="sl-SI" altLang="en-US">
                <a:latin typeface="Times New Roman" pitchFamily="18" charset="0"/>
              </a:rPr>
              <a:t> </a:t>
            </a:r>
            <a:endParaRPr lang="en-US" altLang="en-US">
              <a:latin typeface="Times New Roman" pitchFamily="18" charset="0"/>
            </a:endParaRPr>
          </a:p>
        </p:txBody>
      </p:sp>
      <p:sp>
        <p:nvSpPr>
          <p:cNvPr id="35845" name="Rectangle 5"/>
          <p:cNvSpPr>
            <a:spLocks noGrp="1" noChangeArrowheads="1"/>
          </p:cNvSpPr>
          <p:nvPr>
            <p:ph sz="half" idx="2"/>
          </p:nvPr>
        </p:nvSpPr>
        <p:spPr>
          <a:xfrm>
            <a:off x="2667000" y="3352800"/>
            <a:ext cx="7772400" cy="3124200"/>
          </a:xfrm>
        </p:spPr>
        <p:txBody>
          <a:bodyPr/>
          <a:lstStyle/>
          <a:p>
            <a:pPr algn="just"/>
            <a:r>
              <a:rPr lang="sl-SI" altLang="en-US">
                <a:latin typeface="Times New Roman" pitchFamily="18" charset="0"/>
                <a:cs typeface="Arial" charset="0"/>
              </a:rPr>
              <a:t>Zadnji čas je, da se tega naučite.</a:t>
            </a:r>
            <a:r>
              <a:rPr lang="sl-SI" altLang="en-US">
                <a:solidFill>
                  <a:srgbClr val="CCFFCC"/>
                </a:solidFill>
                <a:latin typeface="Comic Sans MS" pitchFamily="66" charset="0"/>
                <a:cs typeface="Arial" charset="0"/>
              </a:rPr>
              <a:t> </a:t>
            </a:r>
            <a:endParaRPr lang="sl-SI" altLang="en-US">
              <a:solidFill>
                <a:srgbClr val="CCFFCC"/>
              </a:solidFill>
              <a:latin typeface="Comic Sans MS" pitchFamily="66" charset="0"/>
              <a:cs typeface="Times New Roman" pitchFamily="18" charset="0"/>
            </a:endParaRPr>
          </a:p>
          <a:p>
            <a:endParaRPr lang="sl-SI" altLang="en-US">
              <a:solidFill>
                <a:srgbClr val="CCFFCC"/>
              </a:solidFill>
              <a:latin typeface="Comic Sans MS" pitchFamily="66" charset="0"/>
            </a:endParaRPr>
          </a:p>
        </p:txBody>
      </p:sp>
      <p:pic>
        <p:nvPicPr>
          <p:cNvPr id="35848" name="Picture 8" descr="j0411830_cop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500" y="3975100"/>
            <a:ext cx="3302000" cy="2465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6493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blackWhite">
          <a:xfrm>
            <a:off x="1847850" y="2636838"/>
            <a:ext cx="8001000" cy="3352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ltLang="en-US">
              <a:solidFill>
                <a:srgbClr val="000000"/>
              </a:solidFill>
            </a:endParaRPr>
          </a:p>
        </p:txBody>
      </p:sp>
      <p:sp>
        <p:nvSpPr>
          <p:cNvPr id="36867" name="Rectangle 3"/>
          <p:cNvSpPr>
            <a:spLocks noGrp="1" noChangeArrowheads="1"/>
          </p:cNvSpPr>
          <p:nvPr>
            <p:ph type="title"/>
          </p:nvPr>
        </p:nvSpPr>
        <p:spPr>
          <a:xfrm>
            <a:off x="2971800" y="152400"/>
            <a:ext cx="7467600" cy="1219200"/>
          </a:xfrm>
        </p:spPr>
        <p:txBody>
          <a:bodyPr/>
          <a:lstStyle/>
          <a:p>
            <a:pPr algn="ctr"/>
            <a:r>
              <a:rPr lang="sl-SI" altLang="en-US" sz="3400" b="1">
                <a:latin typeface="Times New Roman" pitchFamily="18" charset="0"/>
              </a:rPr>
              <a:t>UGOVORI PRI POVERJANJU NALOG</a:t>
            </a:r>
            <a:endParaRPr lang="en-US" altLang="en-US" sz="3400" b="1">
              <a:latin typeface="Times New Roman" pitchFamily="18" charset="0"/>
            </a:endParaRPr>
          </a:p>
        </p:txBody>
      </p:sp>
      <p:sp>
        <p:nvSpPr>
          <p:cNvPr id="36868" name="Rectangle 4"/>
          <p:cNvSpPr>
            <a:spLocks noGrp="1" noChangeArrowheads="1"/>
          </p:cNvSpPr>
          <p:nvPr>
            <p:ph type="body" sz="half" idx="1"/>
          </p:nvPr>
        </p:nvSpPr>
        <p:spPr>
          <a:xfrm>
            <a:off x="2667000" y="1600200"/>
            <a:ext cx="7772400" cy="1790700"/>
          </a:xfrm>
        </p:spPr>
        <p:txBody>
          <a:bodyPr/>
          <a:lstStyle/>
          <a:p>
            <a:r>
              <a:rPr lang="sl-SI" altLang="en-US">
                <a:solidFill>
                  <a:srgbClr val="FFFFCC"/>
                </a:solidFill>
                <a:latin typeface="Comic Sans MS" pitchFamily="66" charset="0"/>
              </a:rPr>
              <a:t> </a:t>
            </a:r>
            <a:r>
              <a:rPr lang="sl-SI" altLang="en-US">
                <a:latin typeface="Times New Roman" pitchFamily="18" charset="0"/>
                <a:cs typeface="Arial" charset="0"/>
              </a:rPr>
              <a:t>Sodelavci me stalno sprašujejo in hočejo nasvete</a:t>
            </a:r>
            <a:r>
              <a:rPr lang="sl-SI" altLang="en-US">
                <a:latin typeface="Times New Roman" pitchFamily="18" charset="0"/>
              </a:rPr>
              <a:t> </a:t>
            </a:r>
            <a:endParaRPr lang="en-US" altLang="en-US">
              <a:latin typeface="Times New Roman" pitchFamily="18" charset="0"/>
            </a:endParaRPr>
          </a:p>
        </p:txBody>
      </p:sp>
      <p:sp>
        <p:nvSpPr>
          <p:cNvPr id="36869" name="Rectangle 5"/>
          <p:cNvSpPr>
            <a:spLocks noGrp="1" noChangeArrowheads="1"/>
          </p:cNvSpPr>
          <p:nvPr>
            <p:ph sz="half" idx="2"/>
          </p:nvPr>
        </p:nvSpPr>
        <p:spPr>
          <a:xfrm>
            <a:off x="2667000" y="3352800"/>
            <a:ext cx="7772400" cy="3124200"/>
          </a:xfrm>
        </p:spPr>
        <p:txBody>
          <a:bodyPr/>
          <a:lstStyle/>
          <a:p>
            <a:endParaRPr lang="sl-SI" altLang="en-US">
              <a:latin typeface="Times New Roman" pitchFamily="18" charset="0"/>
            </a:endParaRPr>
          </a:p>
          <a:p>
            <a:r>
              <a:rPr lang="sl-SI" altLang="en-US">
                <a:latin typeface="Times New Roman" pitchFamily="18" charset="0"/>
                <a:cs typeface="Arial" charset="0"/>
              </a:rPr>
              <a:t>Vrnite jim vprašanje: kako bi to storili vi</a:t>
            </a:r>
            <a:endParaRPr lang="sl-SI" altLang="en-US">
              <a:latin typeface="Times New Roman" pitchFamily="18" charset="0"/>
            </a:endParaRPr>
          </a:p>
          <a:p>
            <a:r>
              <a:rPr lang="sl-SI" altLang="en-US">
                <a:latin typeface="Times New Roman" pitchFamily="18" charset="0"/>
                <a:cs typeface="Arial" charset="0"/>
              </a:rPr>
              <a:t>Povečajte jim samozaupanje, če delo obvladajo, seveda.</a:t>
            </a:r>
            <a:r>
              <a:rPr lang="sl-SI" altLang="en-US">
                <a:latin typeface="Times New Roman" pitchFamily="18" charset="0"/>
              </a:rPr>
              <a:t> </a:t>
            </a:r>
          </a:p>
        </p:txBody>
      </p:sp>
      <p:pic>
        <p:nvPicPr>
          <p:cNvPr id="36872" name="Picture 8" descr="corax_16b_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2038" y="4941889"/>
            <a:ext cx="2519362" cy="1830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0357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blackWhite">
          <a:xfrm>
            <a:off x="2135188" y="3141663"/>
            <a:ext cx="8001000" cy="3352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ltLang="en-US">
              <a:solidFill>
                <a:srgbClr val="000000"/>
              </a:solidFill>
            </a:endParaRPr>
          </a:p>
        </p:txBody>
      </p:sp>
      <p:sp>
        <p:nvSpPr>
          <p:cNvPr id="37891" name="Rectangle 3"/>
          <p:cNvSpPr>
            <a:spLocks noGrp="1" noChangeArrowheads="1"/>
          </p:cNvSpPr>
          <p:nvPr>
            <p:ph type="title"/>
          </p:nvPr>
        </p:nvSpPr>
        <p:spPr>
          <a:xfrm>
            <a:off x="2971800" y="152400"/>
            <a:ext cx="7467600" cy="1219200"/>
          </a:xfrm>
        </p:spPr>
        <p:txBody>
          <a:bodyPr/>
          <a:lstStyle/>
          <a:p>
            <a:pPr algn="ctr"/>
            <a:r>
              <a:rPr lang="sl-SI" altLang="en-US" sz="3400" b="1">
                <a:latin typeface="Times New Roman" pitchFamily="18" charset="0"/>
              </a:rPr>
              <a:t>UGOVORI PRI POVERJANJU NALOG</a:t>
            </a:r>
            <a:endParaRPr lang="en-US" altLang="en-US" sz="3400" b="1">
              <a:latin typeface="Times New Roman" pitchFamily="18" charset="0"/>
            </a:endParaRPr>
          </a:p>
        </p:txBody>
      </p:sp>
      <p:sp>
        <p:nvSpPr>
          <p:cNvPr id="37892" name="Rectangle 4"/>
          <p:cNvSpPr>
            <a:spLocks noGrp="1" noChangeArrowheads="1"/>
          </p:cNvSpPr>
          <p:nvPr>
            <p:ph type="body" sz="half" idx="1"/>
          </p:nvPr>
        </p:nvSpPr>
        <p:spPr>
          <a:xfrm>
            <a:off x="2667000" y="1600200"/>
            <a:ext cx="7772400" cy="1790700"/>
          </a:xfrm>
        </p:spPr>
        <p:txBody>
          <a:bodyPr/>
          <a:lstStyle/>
          <a:p>
            <a:r>
              <a:rPr lang="sl-SI" altLang="en-US">
                <a:latin typeface="Times New Roman" pitchFamily="18" charset="0"/>
              </a:rPr>
              <a:t> </a:t>
            </a:r>
            <a:r>
              <a:rPr lang="sl-SI" altLang="en-US">
                <a:latin typeface="Times New Roman" pitchFamily="18" charset="0"/>
                <a:cs typeface="Arial" charset="0"/>
              </a:rPr>
              <a:t>Sodelavci so neenakomerno obremenjeni</a:t>
            </a:r>
            <a:r>
              <a:rPr lang="sl-SI" altLang="en-US">
                <a:latin typeface="Times New Roman" pitchFamily="18" charset="0"/>
              </a:rPr>
              <a:t> </a:t>
            </a:r>
            <a:endParaRPr lang="en-US" altLang="en-US">
              <a:latin typeface="Times New Roman" pitchFamily="18" charset="0"/>
            </a:endParaRPr>
          </a:p>
        </p:txBody>
      </p:sp>
      <p:sp>
        <p:nvSpPr>
          <p:cNvPr id="37893" name="Rectangle 5"/>
          <p:cNvSpPr>
            <a:spLocks noGrp="1" noChangeArrowheads="1"/>
          </p:cNvSpPr>
          <p:nvPr>
            <p:ph sz="half" idx="2"/>
          </p:nvPr>
        </p:nvSpPr>
        <p:spPr>
          <a:xfrm>
            <a:off x="2667001" y="3352800"/>
            <a:ext cx="6958013" cy="3124200"/>
          </a:xfrm>
        </p:spPr>
        <p:txBody>
          <a:bodyPr/>
          <a:lstStyle/>
          <a:p>
            <a:endParaRPr lang="sl-SI" altLang="en-US">
              <a:latin typeface="Times New Roman" pitchFamily="18" charset="0"/>
            </a:endParaRPr>
          </a:p>
          <a:p>
            <a:pPr algn="just"/>
            <a:r>
              <a:rPr lang="sl-SI" altLang="en-US">
                <a:latin typeface="Times New Roman" pitchFamily="18" charset="0"/>
                <a:cs typeface="Arial" charset="0"/>
              </a:rPr>
              <a:t>Tistim, ki jim bolj zaupate dajete več nalog. Usposobite še ostale, pa se bo izravnalo.</a:t>
            </a:r>
            <a:endParaRPr lang="sl-SI" altLang="en-US">
              <a:latin typeface="Times New Roman" pitchFamily="18" charset="0"/>
              <a:cs typeface="Times New Roman" pitchFamily="18" charset="0"/>
            </a:endParaRPr>
          </a:p>
          <a:p>
            <a:pPr>
              <a:buFont typeface="Wingdings" pitchFamily="2" charset="2"/>
              <a:buNone/>
            </a:pPr>
            <a:endParaRPr lang="sl-SI" altLang="en-US">
              <a:latin typeface="Times New Roman" pitchFamily="18" charset="0"/>
            </a:endParaRPr>
          </a:p>
        </p:txBody>
      </p:sp>
      <p:pic>
        <p:nvPicPr>
          <p:cNvPr id="37898" name="Picture 10" descr="intro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133600"/>
            <a:ext cx="1771650"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6777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blackWhite">
          <a:xfrm>
            <a:off x="2351088" y="3284538"/>
            <a:ext cx="8001000" cy="3352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endParaRPr>
          </a:p>
        </p:txBody>
      </p:sp>
      <p:sp>
        <p:nvSpPr>
          <p:cNvPr id="38915" name="Rectangle 3"/>
          <p:cNvSpPr>
            <a:spLocks noGrp="1" noChangeArrowheads="1"/>
          </p:cNvSpPr>
          <p:nvPr>
            <p:ph type="title"/>
          </p:nvPr>
        </p:nvSpPr>
        <p:spPr>
          <a:xfrm>
            <a:off x="2971800" y="152400"/>
            <a:ext cx="7467600" cy="1219200"/>
          </a:xfrm>
        </p:spPr>
        <p:txBody>
          <a:bodyPr/>
          <a:lstStyle/>
          <a:p>
            <a:pPr algn="ctr"/>
            <a:r>
              <a:rPr lang="sl-SI" altLang="en-US" sz="3400" b="1">
                <a:latin typeface="Times New Roman" pitchFamily="18" charset="0"/>
              </a:rPr>
              <a:t>UGOVORI PRI POVERJANJU NALOG</a:t>
            </a:r>
            <a:endParaRPr lang="en-US" altLang="en-US" sz="3400" b="1">
              <a:latin typeface="Times New Roman" pitchFamily="18" charset="0"/>
            </a:endParaRPr>
          </a:p>
        </p:txBody>
      </p:sp>
      <p:sp>
        <p:nvSpPr>
          <p:cNvPr id="38916" name="Rectangle 4"/>
          <p:cNvSpPr>
            <a:spLocks noGrp="1" noChangeArrowheads="1"/>
          </p:cNvSpPr>
          <p:nvPr>
            <p:ph type="body" sz="half" idx="1"/>
          </p:nvPr>
        </p:nvSpPr>
        <p:spPr>
          <a:xfrm>
            <a:off x="2667000" y="1600200"/>
            <a:ext cx="7772400" cy="1790700"/>
          </a:xfrm>
        </p:spPr>
        <p:txBody>
          <a:bodyPr/>
          <a:lstStyle/>
          <a:p>
            <a:r>
              <a:rPr lang="sl-SI" altLang="en-US">
                <a:latin typeface="Times New Roman" pitchFamily="18" charset="0"/>
              </a:rPr>
              <a:t> </a:t>
            </a:r>
            <a:r>
              <a:rPr lang="sl-SI" altLang="en-US">
                <a:latin typeface="Times New Roman" pitchFamily="18" charset="0"/>
                <a:cs typeface="Arial" charset="0"/>
              </a:rPr>
              <a:t>Sodelavci ne razumejo ciljev in meril dela</a:t>
            </a:r>
            <a:r>
              <a:rPr lang="sl-SI" altLang="en-US">
                <a:latin typeface="Times New Roman" pitchFamily="18" charset="0"/>
              </a:rPr>
              <a:t> </a:t>
            </a:r>
            <a:endParaRPr lang="en-US" altLang="en-US">
              <a:latin typeface="Times New Roman" pitchFamily="18" charset="0"/>
            </a:endParaRPr>
          </a:p>
        </p:txBody>
      </p:sp>
      <p:sp>
        <p:nvSpPr>
          <p:cNvPr id="38917" name="Rectangle 5"/>
          <p:cNvSpPr>
            <a:spLocks noGrp="1" noChangeArrowheads="1"/>
          </p:cNvSpPr>
          <p:nvPr>
            <p:ph sz="half" idx="2"/>
          </p:nvPr>
        </p:nvSpPr>
        <p:spPr>
          <a:xfrm>
            <a:off x="2667000" y="3352800"/>
            <a:ext cx="7245350" cy="3124200"/>
          </a:xfrm>
        </p:spPr>
        <p:txBody>
          <a:bodyPr/>
          <a:lstStyle/>
          <a:p>
            <a:endParaRPr lang="sl-SI" altLang="en-US">
              <a:solidFill>
                <a:srgbClr val="CCFFCC"/>
              </a:solidFill>
              <a:latin typeface="Comic Sans MS" pitchFamily="66" charset="0"/>
            </a:endParaRPr>
          </a:p>
          <a:p>
            <a:pPr algn="just"/>
            <a:r>
              <a:rPr lang="sl-SI" altLang="en-US">
                <a:latin typeface="Times New Roman" pitchFamily="18" charset="0"/>
                <a:cs typeface="Arial" charset="0"/>
              </a:rPr>
              <a:t>Povejte jim, skupaj oblikujte cilje in merila, pa jih bodo vzeli za svoje.</a:t>
            </a:r>
            <a:endParaRPr lang="sl-SI" altLang="en-US">
              <a:latin typeface="Times New Roman" pitchFamily="18" charset="0"/>
              <a:cs typeface="Times New Roman" pitchFamily="18" charset="0"/>
            </a:endParaRPr>
          </a:p>
          <a:p>
            <a:pPr>
              <a:buFont typeface="Wingdings" pitchFamily="2" charset="2"/>
              <a:buNone/>
            </a:pPr>
            <a:endParaRPr lang="sl-SI" altLang="en-US">
              <a:latin typeface="Times New Roman" pitchFamily="18" charset="0"/>
            </a:endParaRPr>
          </a:p>
        </p:txBody>
      </p:sp>
      <p:pic>
        <p:nvPicPr>
          <p:cNvPr id="38920" name="Picture 8" descr="intro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5" y="46038"/>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6707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blackWhite">
          <a:xfrm>
            <a:off x="2279650" y="3284538"/>
            <a:ext cx="8001000" cy="3352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endParaRPr>
          </a:p>
        </p:txBody>
      </p:sp>
      <p:sp>
        <p:nvSpPr>
          <p:cNvPr id="39939" name="Rectangle 3"/>
          <p:cNvSpPr>
            <a:spLocks noGrp="1" noChangeArrowheads="1"/>
          </p:cNvSpPr>
          <p:nvPr>
            <p:ph type="title"/>
          </p:nvPr>
        </p:nvSpPr>
        <p:spPr>
          <a:xfrm>
            <a:off x="2971800" y="152400"/>
            <a:ext cx="7467600" cy="1219200"/>
          </a:xfrm>
        </p:spPr>
        <p:txBody>
          <a:bodyPr/>
          <a:lstStyle/>
          <a:p>
            <a:pPr algn="ctr"/>
            <a:r>
              <a:rPr lang="sl-SI" altLang="en-US" sz="3400" b="1">
                <a:latin typeface="Times New Roman" pitchFamily="18" charset="0"/>
              </a:rPr>
              <a:t>UGOVORI PRI POVERJANJU NALOG</a:t>
            </a:r>
            <a:endParaRPr lang="en-US" altLang="en-US" sz="3400" b="1">
              <a:latin typeface="Times New Roman" pitchFamily="18" charset="0"/>
            </a:endParaRPr>
          </a:p>
        </p:txBody>
      </p:sp>
      <p:sp>
        <p:nvSpPr>
          <p:cNvPr id="39940" name="Rectangle 4"/>
          <p:cNvSpPr>
            <a:spLocks noGrp="1" noChangeArrowheads="1"/>
          </p:cNvSpPr>
          <p:nvPr>
            <p:ph type="body" sz="half" idx="1"/>
          </p:nvPr>
        </p:nvSpPr>
        <p:spPr>
          <a:xfrm>
            <a:off x="2667000" y="1600200"/>
            <a:ext cx="7772400" cy="1790700"/>
          </a:xfrm>
        </p:spPr>
        <p:txBody>
          <a:bodyPr/>
          <a:lstStyle/>
          <a:p>
            <a:r>
              <a:rPr lang="sl-SI" altLang="en-US">
                <a:latin typeface="Times New Roman" pitchFamily="18" charset="0"/>
              </a:rPr>
              <a:t> </a:t>
            </a:r>
            <a:r>
              <a:rPr lang="sl-SI" altLang="en-US">
                <a:latin typeface="Times New Roman" pitchFamily="18" charset="0"/>
                <a:cs typeface="Arial" charset="0"/>
              </a:rPr>
              <a:t>Dela ne opravljajo tako kot jaz</a:t>
            </a:r>
            <a:r>
              <a:rPr lang="sl-SI" altLang="en-US">
                <a:solidFill>
                  <a:srgbClr val="FFFFCC"/>
                </a:solidFill>
                <a:latin typeface="Comic Sans MS" pitchFamily="66" charset="0"/>
              </a:rPr>
              <a:t> </a:t>
            </a:r>
            <a:endParaRPr lang="en-US" altLang="en-US">
              <a:solidFill>
                <a:srgbClr val="FFFFCC"/>
              </a:solidFill>
              <a:latin typeface="Comic Sans MS" pitchFamily="66" charset="0"/>
            </a:endParaRPr>
          </a:p>
        </p:txBody>
      </p:sp>
      <p:sp>
        <p:nvSpPr>
          <p:cNvPr id="39941" name="Rectangle 5"/>
          <p:cNvSpPr>
            <a:spLocks noGrp="1" noChangeArrowheads="1"/>
          </p:cNvSpPr>
          <p:nvPr>
            <p:ph sz="half" idx="2"/>
          </p:nvPr>
        </p:nvSpPr>
        <p:spPr>
          <a:xfrm>
            <a:off x="2667000" y="3352800"/>
            <a:ext cx="7245350" cy="3124200"/>
          </a:xfrm>
        </p:spPr>
        <p:txBody>
          <a:bodyPr/>
          <a:lstStyle/>
          <a:p>
            <a:endParaRPr lang="sl-SI" altLang="en-US">
              <a:solidFill>
                <a:srgbClr val="CCFFCC"/>
              </a:solidFill>
              <a:latin typeface="Comic Sans MS" pitchFamily="66" charset="0"/>
            </a:endParaRPr>
          </a:p>
          <a:p>
            <a:pPr algn="just"/>
            <a:r>
              <a:rPr lang="sl-SI" altLang="en-US">
                <a:latin typeface="Times New Roman" pitchFamily="18" charset="0"/>
                <a:cs typeface="Arial" charset="0"/>
              </a:rPr>
              <a:t>Naučite se živeti z razlikami. Kaj pa, če ga opravljajo drugače in bolje hkrati.</a:t>
            </a:r>
            <a:endParaRPr lang="sl-SI" altLang="en-US">
              <a:latin typeface="Times New Roman" pitchFamily="18" charset="0"/>
              <a:cs typeface="Times New Roman" pitchFamily="18" charset="0"/>
            </a:endParaRPr>
          </a:p>
          <a:p>
            <a:pPr>
              <a:buFont typeface="Wingdings" pitchFamily="2" charset="2"/>
              <a:buNone/>
            </a:pPr>
            <a:endParaRPr lang="sl-SI" altLang="en-US">
              <a:latin typeface="Times New Roman" pitchFamily="18" charset="0"/>
            </a:endParaRPr>
          </a:p>
        </p:txBody>
      </p:sp>
      <p:pic>
        <p:nvPicPr>
          <p:cNvPr id="39944" name="Picture 8" descr="intro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188913"/>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3482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blackWhite">
          <a:xfrm>
            <a:off x="2279650" y="3284538"/>
            <a:ext cx="8001000" cy="3352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endParaRPr>
          </a:p>
        </p:txBody>
      </p:sp>
      <p:sp>
        <p:nvSpPr>
          <p:cNvPr id="40963" name="Rectangle 3"/>
          <p:cNvSpPr>
            <a:spLocks noGrp="1" noChangeArrowheads="1"/>
          </p:cNvSpPr>
          <p:nvPr>
            <p:ph type="title"/>
          </p:nvPr>
        </p:nvSpPr>
        <p:spPr>
          <a:xfrm>
            <a:off x="2971800" y="152400"/>
            <a:ext cx="7467600" cy="1219200"/>
          </a:xfrm>
        </p:spPr>
        <p:txBody>
          <a:bodyPr/>
          <a:lstStyle/>
          <a:p>
            <a:pPr algn="ctr"/>
            <a:r>
              <a:rPr lang="sl-SI" altLang="en-US" sz="3400" b="1">
                <a:latin typeface="Times New Roman" pitchFamily="18" charset="0"/>
              </a:rPr>
              <a:t>UGOVORI PRI POVERJANJU NALOG</a:t>
            </a:r>
            <a:endParaRPr lang="en-US" altLang="en-US" sz="3400" b="1">
              <a:latin typeface="Times New Roman" pitchFamily="18" charset="0"/>
            </a:endParaRPr>
          </a:p>
        </p:txBody>
      </p:sp>
      <p:sp>
        <p:nvSpPr>
          <p:cNvPr id="40964" name="Rectangle 4"/>
          <p:cNvSpPr>
            <a:spLocks noGrp="1" noChangeArrowheads="1"/>
          </p:cNvSpPr>
          <p:nvPr>
            <p:ph type="body" sz="half" idx="1"/>
          </p:nvPr>
        </p:nvSpPr>
        <p:spPr>
          <a:xfrm>
            <a:off x="2667000" y="1600200"/>
            <a:ext cx="7772400" cy="1790700"/>
          </a:xfrm>
        </p:spPr>
        <p:txBody>
          <a:bodyPr/>
          <a:lstStyle/>
          <a:p>
            <a:r>
              <a:rPr lang="sl-SI" altLang="en-US">
                <a:latin typeface="Times New Roman" pitchFamily="18" charset="0"/>
              </a:rPr>
              <a:t> </a:t>
            </a:r>
            <a:r>
              <a:rPr lang="sl-SI" altLang="en-US">
                <a:latin typeface="Times New Roman" pitchFamily="18" charset="0"/>
                <a:cs typeface="Arial" charset="0"/>
              </a:rPr>
              <a:t>Vodja zaupa najbolj zanimiva dela najbolj sposobnim</a:t>
            </a:r>
            <a:r>
              <a:rPr lang="sl-SI" altLang="en-US">
                <a:latin typeface="Times New Roman" pitchFamily="18" charset="0"/>
              </a:rPr>
              <a:t> </a:t>
            </a:r>
            <a:endParaRPr lang="en-US" altLang="en-US">
              <a:latin typeface="Times New Roman" pitchFamily="18" charset="0"/>
            </a:endParaRPr>
          </a:p>
        </p:txBody>
      </p:sp>
      <p:sp>
        <p:nvSpPr>
          <p:cNvPr id="40965" name="Rectangle 5"/>
          <p:cNvSpPr>
            <a:spLocks noGrp="1" noChangeArrowheads="1"/>
          </p:cNvSpPr>
          <p:nvPr>
            <p:ph sz="half" idx="2"/>
          </p:nvPr>
        </p:nvSpPr>
        <p:spPr>
          <a:xfrm>
            <a:off x="2667000" y="3352800"/>
            <a:ext cx="7772400" cy="3124200"/>
          </a:xfrm>
        </p:spPr>
        <p:txBody>
          <a:bodyPr>
            <a:normAutofit lnSpcReduction="10000"/>
          </a:bodyPr>
          <a:lstStyle/>
          <a:p>
            <a:endParaRPr lang="sl-SI" altLang="en-US">
              <a:solidFill>
                <a:srgbClr val="CCFFCC"/>
              </a:solidFill>
              <a:latin typeface="Comic Sans MS" pitchFamily="66" charset="0"/>
            </a:endParaRPr>
          </a:p>
          <a:p>
            <a:r>
              <a:rPr lang="sl-SI" altLang="en-US">
                <a:latin typeface="Times New Roman" pitchFamily="18" charset="0"/>
                <a:cs typeface="Arial" charset="0"/>
              </a:rPr>
              <a:t>Včasih je to potrebno, večkrat pa kaže le strah pred napakami</a:t>
            </a:r>
            <a:r>
              <a:rPr lang="sl-SI" altLang="en-US">
                <a:latin typeface="Times New Roman" pitchFamily="18" charset="0"/>
              </a:rPr>
              <a:t> </a:t>
            </a:r>
          </a:p>
          <a:p>
            <a:r>
              <a:rPr lang="sl-SI" altLang="en-US">
                <a:latin typeface="Times New Roman" pitchFamily="18" charset="0"/>
                <a:cs typeface="Arial" charset="0"/>
              </a:rPr>
              <a:t>Posledica je, da najboljši pregorijo, ostali pa se dolgočasijo</a:t>
            </a:r>
            <a:r>
              <a:rPr lang="sl-SI" altLang="en-US">
                <a:latin typeface="Times New Roman" pitchFamily="18" charset="0"/>
              </a:rPr>
              <a:t> </a:t>
            </a:r>
          </a:p>
          <a:p>
            <a:r>
              <a:rPr lang="sl-SI" altLang="en-US">
                <a:latin typeface="Times New Roman" pitchFamily="18" charset="0"/>
                <a:cs typeface="Arial" charset="0"/>
              </a:rPr>
              <a:t>Vse napake niso usodne – dopustite kakšno tudi zaradi učenja manj usposobljenih</a:t>
            </a:r>
            <a:r>
              <a:rPr lang="sl-SI" altLang="en-US">
                <a:solidFill>
                  <a:srgbClr val="CCFFCC"/>
                </a:solidFill>
                <a:latin typeface="Comic Sans MS" pitchFamily="66" charset="0"/>
              </a:rPr>
              <a:t> </a:t>
            </a:r>
          </a:p>
        </p:txBody>
      </p:sp>
    </p:spTree>
    <p:extLst>
      <p:ext uri="{BB962C8B-B14F-4D97-AF65-F5344CB8AC3E}">
        <p14:creationId xmlns:p14="http://schemas.microsoft.com/office/powerpoint/2010/main" val="3996006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sl-SI" altLang="sl-SI" sz="3400" b="1">
                <a:latin typeface="Times New Roman" pitchFamily="18" charset="0"/>
              </a:rPr>
              <a:t>MANAGERJI</a:t>
            </a:r>
            <a:endParaRPr lang="en-US" altLang="sl-SI" sz="3400" b="1">
              <a:latin typeface="Times New Roman" pitchFamily="18" charset="0"/>
            </a:endParaRPr>
          </a:p>
        </p:txBody>
      </p:sp>
      <p:sp>
        <p:nvSpPr>
          <p:cNvPr id="11267" name="Rectangle 3"/>
          <p:cNvSpPr>
            <a:spLocks noGrp="1" noChangeArrowheads="1"/>
          </p:cNvSpPr>
          <p:nvPr>
            <p:ph type="body" sz="half" idx="1"/>
          </p:nvPr>
        </p:nvSpPr>
        <p:spPr>
          <a:xfrm>
            <a:off x="2667000" y="1676400"/>
            <a:ext cx="7772400" cy="3200400"/>
          </a:xfrm>
        </p:spPr>
        <p:txBody>
          <a:bodyPr/>
          <a:lstStyle/>
          <a:p>
            <a:pPr eaLnBrk="1" hangingPunct="1">
              <a:buFont typeface="Wingdings" pitchFamily="2" charset="2"/>
              <a:buNone/>
            </a:pPr>
            <a:r>
              <a:rPr lang="sl-SI" altLang="sl-SI" b="1">
                <a:solidFill>
                  <a:srgbClr val="FFFFCC"/>
                </a:solidFill>
                <a:latin typeface="Comic Sans MS" pitchFamily="66" charset="0"/>
              </a:rPr>
              <a:t>  </a:t>
            </a:r>
          </a:p>
        </p:txBody>
      </p:sp>
      <p:sp>
        <p:nvSpPr>
          <p:cNvPr id="11268" name="Rectangle 5"/>
          <p:cNvSpPr>
            <a:spLocks noChangeArrowheads="1"/>
          </p:cNvSpPr>
          <p:nvPr/>
        </p:nvSpPr>
        <p:spPr bwMode="auto">
          <a:xfrm>
            <a:off x="2351088" y="1557338"/>
            <a:ext cx="7543800" cy="308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entury" pitchFamily="18" charset="0"/>
              </a:defRPr>
            </a:lvl1pPr>
            <a:lvl2pPr marL="742950" indent="-285750" eaLnBrk="0" hangingPunct="0">
              <a:defRPr>
                <a:solidFill>
                  <a:schemeClr val="tx1"/>
                </a:solidFill>
                <a:latin typeface="Century" pitchFamily="18" charset="0"/>
              </a:defRPr>
            </a:lvl2pPr>
            <a:lvl3pPr marL="1143000" indent="-228600" eaLnBrk="0" hangingPunct="0">
              <a:defRPr>
                <a:solidFill>
                  <a:schemeClr val="tx1"/>
                </a:solidFill>
                <a:latin typeface="Century" pitchFamily="18" charset="0"/>
              </a:defRPr>
            </a:lvl3pPr>
            <a:lvl4pPr marL="1600200" indent="-228600" eaLnBrk="0" hangingPunct="0">
              <a:defRPr>
                <a:solidFill>
                  <a:schemeClr val="tx1"/>
                </a:solidFill>
                <a:latin typeface="Century" pitchFamily="18" charset="0"/>
              </a:defRPr>
            </a:lvl4pPr>
            <a:lvl5pPr marL="2057400" indent="-228600" eaLnBrk="0" hangingPunct="0">
              <a:defRPr>
                <a:solidFill>
                  <a:schemeClr val="tx1"/>
                </a:solidFill>
                <a:latin typeface="Century" pitchFamily="18" charset="0"/>
              </a:defRPr>
            </a:lvl5pPr>
            <a:lvl6pPr marL="2514600" indent="-228600" eaLnBrk="0" fontAlgn="base" hangingPunct="0">
              <a:spcBef>
                <a:spcPct val="0"/>
              </a:spcBef>
              <a:spcAft>
                <a:spcPct val="0"/>
              </a:spcAft>
              <a:defRPr>
                <a:solidFill>
                  <a:schemeClr val="tx1"/>
                </a:solidFill>
                <a:latin typeface="Century" pitchFamily="18" charset="0"/>
              </a:defRPr>
            </a:lvl6pPr>
            <a:lvl7pPr marL="2971800" indent="-228600" eaLnBrk="0" fontAlgn="base" hangingPunct="0">
              <a:spcBef>
                <a:spcPct val="0"/>
              </a:spcBef>
              <a:spcAft>
                <a:spcPct val="0"/>
              </a:spcAft>
              <a:defRPr>
                <a:solidFill>
                  <a:schemeClr val="tx1"/>
                </a:solidFill>
                <a:latin typeface="Century" pitchFamily="18" charset="0"/>
              </a:defRPr>
            </a:lvl7pPr>
            <a:lvl8pPr marL="3429000" indent="-228600" eaLnBrk="0" fontAlgn="base" hangingPunct="0">
              <a:spcBef>
                <a:spcPct val="0"/>
              </a:spcBef>
              <a:spcAft>
                <a:spcPct val="0"/>
              </a:spcAft>
              <a:defRPr>
                <a:solidFill>
                  <a:schemeClr val="tx1"/>
                </a:solidFill>
                <a:latin typeface="Century" pitchFamily="18" charset="0"/>
              </a:defRPr>
            </a:lvl8pPr>
            <a:lvl9pPr marL="3886200" indent="-228600" eaLnBrk="0" fontAlgn="base" hangingPunct="0">
              <a:spcBef>
                <a:spcPct val="0"/>
              </a:spcBef>
              <a:spcAft>
                <a:spcPct val="0"/>
              </a:spcAft>
              <a:defRPr>
                <a:solidFill>
                  <a:schemeClr val="tx1"/>
                </a:solidFill>
                <a:latin typeface="Century" pitchFamily="18" charset="0"/>
              </a:defRPr>
            </a:lvl9pPr>
          </a:lstStyle>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MANAGERJI so posamezniki, ki </a:t>
            </a:r>
          </a:p>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vzdržujejo ravnotežje operacij v </a:t>
            </a:r>
          </a:p>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organizaciji</a:t>
            </a:r>
          </a:p>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so neosebni, iščejo rešitve</a:t>
            </a:r>
          </a:p>
          <a:p>
            <a:pPr eaLnBrk="1" fontAlgn="base" hangingPunct="1">
              <a:spcBef>
                <a:spcPct val="50000"/>
              </a:spcBef>
              <a:spcAft>
                <a:spcPct val="0"/>
              </a:spcAft>
              <a:buClr>
                <a:srgbClr val="FFFFFF"/>
              </a:buClr>
              <a:buSzPct val="90000"/>
              <a:buFont typeface="Wingdings" pitchFamily="2" charset="2"/>
              <a:buChar char="n"/>
            </a:pPr>
            <a:r>
              <a:rPr lang="sl-SI" altLang="sl-SI" sz="2800" b="1">
                <a:solidFill>
                  <a:srgbClr val="000000"/>
                </a:solidFill>
                <a:latin typeface="Times New Roman" pitchFamily="18" charset="0"/>
              </a:rPr>
              <a:t> se identificirajo z organizacijo.</a:t>
            </a:r>
            <a:r>
              <a:rPr lang="sl-SI" altLang="sl-SI" sz="2800" b="1">
                <a:solidFill>
                  <a:srgbClr val="000000"/>
                </a:solidFill>
                <a:latin typeface="Comic Sans MS" pitchFamily="66" charset="0"/>
              </a:rPr>
              <a:t> </a:t>
            </a:r>
          </a:p>
        </p:txBody>
      </p:sp>
      <p:sp>
        <p:nvSpPr>
          <p:cNvPr id="16390" name="Rectangle 6"/>
          <p:cNvSpPr>
            <a:spLocks noChangeArrowheads="1"/>
          </p:cNvSpPr>
          <p:nvPr/>
        </p:nvSpPr>
        <p:spPr bwMode="blackWhite">
          <a:xfrm>
            <a:off x="1992313" y="5013325"/>
            <a:ext cx="7620000" cy="1066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r>
              <a:rPr kumimoji="1" lang="sl-SI" altLang="sl-SI" sz="2400">
                <a:solidFill>
                  <a:srgbClr val="000000"/>
                </a:solidFill>
              </a:rPr>
              <a:t> </a:t>
            </a:r>
          </a:p>
          <a:p>
            <a:pPr fontAlgn="base">
              <a:spcBef>
                <a:spcPct val="0"/>
              </a:spcBef>
              <a:spcAft>
                <a:spcPct val="0"/>
              </a:spcAft>
              <a:defRPr/>
            </a:pPr>
            <a:r>
              <a:rPr kumimoji="1" lang="sl-SI" altLang="sl-SI" sz="2400">
                <a:solidFill>
                  <a:srgbClr val="000000"/>
                </a:solidFill>
              </a:rPr>
              <a:t>Managerji so direktorji.</a:t>
            </a:r>
            <a:endParaRPr kumimoji="1" lang="sl-SI" altLang="sl-SI" sz="2800">
              <a:solidFill>
                <a:srgbClr val="CCFFCC"/>
              </a:solidFill>
              <a:latin typeface="Comic Sans MS" pitchFamily="66" charset="0"/>
            </a:endParaRPr>
          </a:p>
        </p:txBody>
      </p:sp>
      <p:pic>
        <p:nvPicPr>
          <p:cNvPr id="11270" name="Picture 8" descr="Stressed_Sales_Manag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0" y="2276475"/>
            <a:ext cx="333375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22393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blackWhite">
          <a:xfrm>
            <a:off x="2667000" y="3276600"/>
            <a:ext cx="8001000" cy="3352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endParaRPr>
          </a:p>
        </p:txBody>
      </p:sp>
      <p:sp>
        <p:nvSpPr>
          <p:cNvPr id="41987" name="Rectangle 3"/>
          <p:cNvSpPr>
            <a:spLocks noGrp="1" noChangeArrowheads="1"/>
          </p:cNvSpPr>
          <p:nvPr>
            <p:ph type="title"/>
          </p:nvPr>
        </p:nvSpPr>
        <p:spPr>
          <a:xfrm>
            <a:off x="2971800" y="152400"/>
            <a:ext cx="7467600" cy="1219200"/>
          </a:xfrm>
        </p:spPr>
        <p:txBody>
          <a:bodyPr/>
          <a:lstStyle/>
          <a:p>
            <a:pPr algn="ctr"/>
            <a:r>
              <a:rPr lang="sl-SI" altLang="en-US" sz="3400" b="1">
                <a:latin typeface="Times New Roman" pitchFamily="18" charset="0"/>
              </a:rPr>
              <a:t>UGOVORI PRI POVERJANJU NALOG</a:t>
            </a:r>
            <a:endParaRPr lang="en-US" altLang="en-US" sz="3400" b="1">
              <a:latin typeface="Times New Roman" pitchFamily="18" charset="0"/>
            </a:endParaRPr>
          </a:p>
        </p:txBody>
      </p:sp>
      <p:sp>
        <p:nvSpPr>
          <p:cNvPr id="41988" name="Rectangle 4"/>
          <p:cNvSpPr>
            <a:spLocks noGrp="1" noChangeArrowheads="1"/>
          </p:cNvSpPr>
          <p:nvPr>
            <p:ph type="body" sz="half" idx="1"/>
          </p:nvPr>
        </p:nvSpPr>
        <p:spPr>
          <a:xfrm>
            <a:off x="2667000" y="1600200"/>
            <a:ext cx="7772400" cy="1790700"/>
          </a:xfrm>
        </p:spPr>
        <p:txBody>
          <a:bodyPr/>
          <a:lstStyle/>
          <a:p>
            <a:r>
              <a:rPr lang="sl-SI" altLang="en-US">
                <a:latin typeface="Times New Roman" pitchFamily="18" charset="0"/>
              </a:rPr>
              <a:t> </a:t>
            </a:r>
            <a:r>
              <a:rPr lang="sl-SI" altLang="en-US">
                <a:latin typeface="Times New Roman" pitchFamily="18" charset="0"/>
                <a:cs typeface="Arial" charset="0"/>
              </a:rPr>
              <a:t>Ne morete se dogovoriti o podrobnostih poverjanja nalog</a:t>
            </a:r>
            <a:r>
              <a:rPr lang="sl-SI" altLang="en-US">
                <a:latin typeface="Times New Roman" pitchFamily="18" charset="0"/>
              </a:rPr>
              <a:t> </a:t>
            </a:r>
            <a:endParaRPr lang="en-US" altLang="en-US">
              <a:latin typeface="Times New Roman" pitchFamily="18" charset="0"/>
            </a:endParaRPr>
          </a:p>
        </p:txBody>
      </p:sp>
      <p:sp>
        <p:nvSpPr>
          <p:cNvPr id="41989" name="Rectangle 5"/>
          <p:cNvSpPr>
            <a:spLocks noGrp="1" noChangeArrowheads="1"/>
          </p:cNvSpPr>
          <p:nvPr>
            <p:ph sz="half" idx="2"/>
          </p:nvPr>
        </p:nvSpPr>
        <p:spPr>
          <a:xfrm>
            <a:off x="2667000" y="3352800"/>
            <a:ext cx="7772400" cy="3124200"/>
          </a:xfrm>
        </p:spPr>
        <p:txBody>
          <a:bodyPr/>
          <a:lstStyle/>
          <a:p>
            <a:endParaRPr lang="sl-SI" altLang="en-US">
              <a:solidFill>
                <a:srgbClr val="CCFFCC"/>
              </a:solidFill>
              <a:latin typeface="Comic Sans MS" pitchFamily="66" charset="0"/>
            </a:endParaRPr>
          </a:p>
          <a:p>
            <a:r>
              <a:rPr lang="sl-SI" altLang="en-US">
                <a:latin typeface="Times New Roman" pitchFamily="18" charset="0"/>
                <a:cs typeface="Arial" charset="0"/>
              </a:rPr>
              <a:t>Preglejte in pojasnite cilje. Prepričajte se, če so jih razumeli</a:t>
            </a:r>
            <a:r>
              <a:rPr lang="sl-SI" altLang="en-US">
                <a:latin typeface="Times New Roman" pitchFamily="18" charset="0"/>
              </a:rPr>
              <a:t> </a:t>
            </a:r>
          </a:p>
          <a:p>
            <a:r>
              <a:rPr lang="sl-SI" altLang="en-US">
                <a:latin typeface="Times New Roman" pitchFamily="18" charset="0"/>
                <a:cs typeface="Arial" charset="0"/>
              </a:rPr>
              <a:t>Sledite z občutkom</a:t>
            </a:r>
            <a:r>
              <a:rPr lang="sl-SI" altLang="en-US">
                <a:latin typeface="Times New Roman" pitchFamily="18" charset="0"/>
              </a:rPr>
              <a:t> </a:t>
            </a:r>
          </a:p>
        </p:txBody>
      </p:sp>
    </p:spTree>
    <p:extLst>
      <p:ext uri="{BB962C8B-B14F-4D97-AF65-F5344CB8AC3E}">
        <p14:creationId xmlns:p14="http://schemas.microsoft.com/office/powerpoint/2010/main" val="24204686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blackWhite">
          <a:xfrm>
            <a:off x="2667000" y="3276600"/>
            <a:ext cx="8001000" cy="3352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endParaRPr>
          </a:p>
        </p:txBody>
      </p:sp>
      <p:sp>
        <p:nvSpPr>
          <p:cNvPr id="43011" name="Rectangle 3"/>
          <p:cNvSpPr>
            <a:spLocks noGrp="1" noChangeArrowheads="1"/>
          </p:cNvSpPr>
          <p:nvPr>
            <p:ph type="title"/>
          </p:nvPr>
        </p:nvSpPr>
        <p:spPr>
          <a:xfrm>
            <a:off x="2971800" y="152400"/>
            <a:ext cx="7467600" cy="1219200"/>
          </a:xfrm>
        </p:spPr>
        <p:txBody>
          <a:bodyPr/>
          <a:lstStyle/>
          <a:p>
            <a:pPr algn="ctr"/>
            <a:r>
              <a:rPr lang="sl-SI" altLang="en-US" sz="3400" b="1">
                <a:solidFill>
                  <a:schemeClr val="bg1"/>
                </a:solidFill>
                <a:latin typeface="Times New Roman" pitchFamily="18" charset="0"/>
              </a:rPr>
              <a:t>UGOVORI PRI POVERJANJU NALOG</a:t>
            </a:r>
            <a:endParaRPr lang="en-US" altLang="en-US" sz="3400" b="1">
              <a:solidFill>
                <a:schemeClr val="bg1"/>
              </a:solidFill>
              <a:latin typeface="Times New Roman" pitchFamily="18" charset="0"/>
            </a:endParaRPr>
          </a:p>
        </p:txBody>
      </p:sp>
      <p:sp>
        <p:nvSpPr>
          <p:cNvPr id="43012" name="Rectangle 4"/>
          <p:cNvSpPr>
            <a:spLocks noGrp="1" noChangeArrowheads="1"/>
          </p:cNvSpPr>
          <p:nvPr>
            <p:ph type="body" sz="half" idx="1"/>
          </p:nvPr>
        </p:nvSpPr>
        <p:spPr>
          <a:xfrm>
            <a:off x="2667000" y="1600200"/>
            <a:ext cx="7772400" cy="1790700"/>
          </a:xfrm>
        </p:spPr>
        <p:txBody>
          <a:bodyPr/>
          <a:lstStyle/>
          <a:p>
            <a:r>
              <a:rPr lang="sl-SI" altLang="en-US">
                <a:latin typeface="Times New Roman" pitchFamily="18" charset="0"/>
              </a:rPr>
              <a:t> </a:t>
            </a:r>
            <a:r>
              <a:rPr lang="sl-SI" altLang="en-US">
                <a:latin typeface="Times New Roman" pitchFamily="18" charset="0"/>
                <a:cs typeface="Arial" charset="0"/>
              </a:rPr>
              <a:t>Poverjene naloge so slabo opravljene</a:t>
            </a:r>
            <a:r>
              <a:rPr lang="sl-SI" altLang="en-US">
                <a:solidFill>
                  <a:srgbClr val="FFFFCC"/>
                </a:solidFill>
                <a:latin typeface="Comic Sans MS" pitchFamily="66" charset="0"/>
              </a:rPr>
              <a:t> </a:t>
            </a:r>
            <a:endParaRPr lang="en-US" altLang="en-US">
              <a:solidFill>
                <a:srgbClr val="FFFFCC"/>
              </a:solidFill>
              <a:latin typeface="Comic Sans MS" pitchFamily="66" charset="0"/>
            </a:endParaRPr>
          </a:p>
        </p:txBody>
      </p:sp>
      <p:sp>
        <p:nvSpPr>
          <p:cNvPr id="43013" name="Rectangle 5"/>
          <p:cNvSpPr>
            <a:spLocks noGrp="1" noChangeArrowheads="1"/>
          </p:cNvSpPr>
          <p:nvPr>
            <p:ph sz="half" idx="2"/>
          </p:nvPr>
        </p:nvSpPr>
        <p:spPr>
          <a:xfrm>
            <a:off x="2667000" y="3352800"/>
            <a:ext cx="7772400" cy="3124200"/>
          </a:xfrm>
        </p:spPr>
        <p:txBody>
          <a:bodyPr/>
          <a:lstStyle/>
          <a:p>
            <a:r>
              <a:rPr lang="sl-SI" altLang="en-US">
                <a:latin typeface="Times New Roman" pitchFamily="18" charset="0"/>
                <a:cs typeface="Arial" charset="0"/>
              </a:rPr>
              <a:t>Ugotovite razlog in ukrepajte</a:t>
            </a:r>
            <a:r>
              <a:rPr lang="sl-SI" altLang="en-US">
                <a:latin typeface="Times New Roman" pitchFamily="18" charset="0"/>
              </a:rPr>
              <a:t> </a:t>
            </a:r>
          </a:p>
          <a:p>
            <a:r>
              <a:rPr lang="sl-SI" altLang="en-US">
                <a:latin typeface="Times New Roman" pitchFamily="18" charset="0"/>
                <a:cs typeface="Arial" charset="0"/>
              </a:rPr>
              <a:t>Spremenite raven poverjene naloge, pristojnosti odločanja, zagotovite podporo – več sredstev, usposabljanje</a:t>
            </a:r>
            <a:r>
              <a:rPr lang="sl-SI" altLang="en-US">
                <a:latin typeface="Times New Roman" pitchFamily="18" charset="0"/>
              </a:rPr>
              <a:t> </a:t>
            </a:r>
          </a:p>
        </p:txBody>
      </p:sp>
    </p:spTree>
    <p:extLst>
      <p:ext uri="{BB962C8B-B14F-4D97-AF65-F5344CB8AC3E}">
        <p14:creationId xmlns:p14="http://schemas.microsoft.com/office/powerpoint/2010/main" val="19290122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blackWhite">
          <a:xfrm>
            <a:off x="2667000" y="3276600"/>
            <a:ext cx="8001000" cy="3352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endParaRPr>
          </a:p>
        </p:txBody>
      </p:sp>
      <p:sp>
        <p:nvSpPr>
          <p:cNvPr id="44035" name="Rectangle 3"/>
          <p:cNvSpPr>
            <a:spLocks noGrp="1" noChangeArrowheads="1"/>
          </p:cNvSpPr>
          <p:nvPr>
            <p:ph type="title"/>
          </p:nvPr>
        </p:nvSpPr>
        <p:spPr>
          <a:xfrm>
            <a:off x="2971800" y="152400"/>
            <a:ext cx="7467600" cy="1219200"/>
          </a:xfrm>
        </p:spPr>
        <p:txBody>
          <a:bodyPr/>
          <a:lstStyle/>
          <a:p>
            <a:pPr algn="ctr"/>
            <a:r>
              <a:rPr lang="sl-SI" altLang="en-US" sz="3400" b="1">
                <a:latin typeface="Times New Roman" pitchFamily="18" charset="0"/>
              </a:rPr>
              <a:t>UGOVORI PRI POVERJANJU NALOG</a:t>
            </a:r>
            <a:endParaRPr lang="en-US" altLang="en-US" sz="3400" b="1">
              <a:latin typeface="Times New Roman" pitchFamily="18" charset="0"/>
            </a:endParaRPr>
          </a:p>
        </p:txBody>
      </p:sp>
      <p:sp>
        <p:nvSpPr>
          <p:cNvPr id="44036" name="Rectangle 4"/>
          <p:cNvSpPr>
            <a:spLocks noGrp="1" noChangeArrowheads="1"/>
          </p:cNvSpPr>
          <p:nvPr>
            <p:ph type="body" sz="half" idx="1"/>
          </p:nvPr>
        </p:nvSpPr>
        <p:spPr>
          <a:xfrm>
            <a:off x="2667000" y="1600200"/>
            <a:ext cx="7772400" cy="1790700"/>
          </a:xfrm>
        </p:spPr>
        <p:txBody>
          <a:bodyPr/>
          <a:lstStyle/>
          <a:p>
            <a:r>
              <a:rPr lang="sl-SI" altLang="en-US">
                <a:latin typeface="Times New Roman" pitchFamily="18" charset="0"/>
              </a:rPr>
              <a:t> </a:t>
            </a:r>
            <a:r>
              <a:rPr lang="sl-SI" altLang="en-US">
                <a:latin typeface="Times New Roman" pitchFamily="18" charset="0"/>
                <a:cs typeface="Arial" charset="0"/>
              </a:rPr>
              <a:t>Roki niso izpolnjeni</a:t>
            </a:r>
            <a:r>
              <a:rPr lang="sl-SI" altLang="en-US">
                <a:solidFill>
                  <a:srgbClr val="FFFFCC"/>
                </a:solidFill>
                <a:latin typeface="Comic Sans MS" pitchFamily="66" charset="0"/>
              </a:rPr>
              <a:t> </a:t>
            </a:r>
            <a:endParaRPr lang="en-US" altLang="en-US">
              <a:solidFill>
                <a:srgbClr val="FFFFCC"/>
              </a:solidFill>
              <a:latin typeface="Comic Sans MS" pitchFamily="66" charset="0"/>
            </a:endParaRPr>
          </a:p>
        </p:txBody>
      </p:sp>
      <p:sp>
        <p:nvSpPr>
          <p:cNvPr id="44037" name="Rectangle 5"/>
          <p:cNvSpPr>
            <a:spLocks noGrp="1" noChangeArrowheads="1"/>
          </p:cNvSpPr>
          <p:nvPr>
            <p:ph sz="half" idx="2"/>
          </p:nvPr>
        </p:nvSpPr>
        <p:spPr>
          <a:xfrm>
            <a:off x="2667000" y="3352800"/>
            <a:ext cx="7772400" cy="3124200"/>
          </a:xfrm>
        </p:spPr>
        <p:txBody>
          <a:bodyPr/>
          <a:lstStyle/>
          <a:p>
            <a:endParaRPr lang="sl-SI" altLang="en-US">
              <a:solidFill>
                <a:srgbClr val="CCFFCC"/>
              </a:solidFill>
              <a:latin typeface="Comic Sans MS" pitchFamily="66" charset="0"/>
            </a:endParaRPr>
          </a:p>
          <a:p>
            <a:r>
              <a:rPr lang="sl-SI" altLang="en-US">
                <a:latin typeface="Times New Roman" pitchFamily="18" charset="0"/>
                <a:cs typeface="Arial" charset="0"/>
              </a:rPr>
              <a:t>Ponovno skupaj ocenite cilje, merila in prioritete ter ugotovite vzroke zamude. Končno a nazadnje: poverjanje nalog ne ogroža vaše avtoritete</a:t>
            </a:r>
            <a:r>
              <a:rPr lang="sl-SI" altLang="en-US">
                <a:solidFill>
                  <a:srgbClr val="CCFFCC"/>
                </a:solidFill>
                <a:latin typeface="Comic Sans MS" pitchFamily="66" charset="0"/>
              </a:rPr>
              <a:t> </a:t>
            </a:r>
          </a:p>
        </p:txBody>
      </p:sp>
    </p:spTree>
    <p:extLst>
      <p:ext uri="{BB962C8B-B14F-4D97-AF65-F5344CB8AC3E}">
        <p14:creationId xmlns:p14="http://schemas.microsoft.com/office/powerpoint/2010/main" val="40802523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blackWhite">
          <a:xfrm>
            <a:off x="2667000" y="4724400"/>
            <a:ext cx="8001000" cy="19050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endParaRPr>
          </a:p>
        </p:txBody>
      </p:sp>
      <p:sp>
        <p:nvSpPr>
          <p:cNvPr id="45059" name="Rectangle 3"/>
          <p:cNvSpPr>
            <a:spLocks noGrp="1" noChangeArrowheads="1"/>
          </p:cNvSpPr>
          <p:nvPr>
            <p:ph type="title"/>
          </p:nvPr>
        </p:nvSpPr>
        <p:spPr>
          <a:xfrm>
            <a:off x="2971800" y="0"/>
            <a:ext cx="7467600" cy="1143000"/>
          </a:xfrm>
        </p:spPr>
        <p:txBody>
          <a:bodyPr/>
          <a:lstStyle/>
          <a:p>
            <a:pPr algn="ctr"/>
            <a:r>
              <a:rPr lang="sl-SI" altLang="en-US" sz="3400" b="1">
                <a:latin typeface="Times New Roman" pitchFamily="18" charset="0"/>
              </a:rPr>
              <a:t>VODENJE KOT PROCES</a:t>
            </a:r>
            <a:endParaRPr lang="en-US" altLang="en-US" sz="3400" b="1">
              <a:latin typeface="Times New Roman" pitchFamily="18" charset="0"/>
            </a:endParaRPr>
          </a:p>
        </p:txBody>
      </p:sp>
      <p:sp>
        <p:nvSpPr>
          <p:cNvPr id="45060" name="Rectangle 4"/>
          <p:cNvSpPr>
            <a:spLocks noGrp="1" noChangeArrowheads="1"/>
          </p:cNvSpPr>
          <p:nvPr>
            <p:ph type="body" sz="half" idx="1"/>
          </p:nvPr>
        </p:nvSpPr>
        <p:spPr>
          <a:xfrm>
            <a:off x="2667000" y="1600200"/>
            <a:ext cx="7772400" cy="1790700"/>
          </a:xfrm>
        </p:spPr>
        <p:txBody>
          <a:bodyPr>
            <a:normAutofit fontScale="55000" lnSpcReduction="20000"/>
          </a:bodyPr>
          <a:lstStyle/>
          <a:p>
            <a:pPr algn="just">
              <a:lnSpc>
                <a:spcPct val="90000"/>
              </a:lnSpc>
            </a:pPr>
            <a:r>
              <a:rPr lang="sl-SI" altLang="en-US">
                <a:latin typeface="Times New Roman" pitchFamily="18" charset="0"/>
                <a:cs typeface="Arial" charset="0"/>
              </a:rPr>
              <a:t>Vodenje ima štiri temeljne naloge:</a:t>
            </a:r>
            <a:endParaRPr lang="sl-SI" altLang="en-US">
              <a:latin typeface="Times New Roman" pitchFamily="18" charset="0"/>
              <a:cs typeface="Times New Roman" pitchFamily="18" charset="0"/>
            </a:endParaRPr>
          </a:p>
          <a:p>
            <a:pPr algn="just">
              <a:lnSpc>
                <a:spcPct val="90000"/>
              </a:lnSpc>
              <a:buFont typeface="Wingdings" pitchFamily="2" charset="2"/>
              <a:buNone/>
            </a:pPr>
            <a:endParaRPr lang="sl-SI" altLang="en-US">
              <a:latin typeface="Times New Roman" pitchFamily="18" charset="0"/>
              <a:cs typeface="Times New Roman" pitchFamily="18" charset="0"/>
            </a:endParaRPr>
          </a:p>
          <a:p>
            <a:pPr algn="just">
              <a:lnSpc>
                <a:spcPct val="90000"/>
              </a:lnSpc>
              <a:buFont typeface="Wingdings" pitchFamily="2" charset="2"/>
              <a:buAutoNum type="arabicPeriod"/>
            </a:pPr>
            <a:r>
              <a:rPr lang="sl-SI" altLang="en-US">
                <a:latin typeface="Times New Roman" pitchFamily="18" charset="0"/>
                <a:cs typeface="Arial" charset="0"/>
              </a:rPr>
              <a:t>načrtovanje</a:t>
            </a:r>
          </a:p>
          <a:p>
            <a:pPr algn="just">
              <a:lnSpc>
                <a:spcPct val="90000"/>
              </a:lnSpc>
              <a:buFont typeface="Wingdings" pitchFamily="2" charset="2"/>
              <a:buAutoNum type="arabicPeriod"/>
            </a:pPr>
            <a:r>
              <a:rPr lang="sl-SI" altLang="en-US">
                <a:latin typeface="Times New Roman" pitchFamily="18" charset="0"/>
                <a:cs typeface="Arial" charset="0"/>
              </a:rPr>
              <a:t>organiziranje</a:t>
            </a:r>
          </a:p>
          <a:p>
            <a:pPr algn="just">
              <a:lnSpc>
                <a:spcPct val="90000"/>
              </a:lnSpc>
              <a:buFont typeface="Wingdings" pitchFamily="2" charset="2"/>
              <a:buAutoNum type="arabicPeriod"/>
            </a:pPr>
            <a:r>
              <a:rPr lang="sl-SI" altLang="en-US">
                <a:latin typeface="Times New Roman" pitchFamily="18" charset="0"/>
                <a:cs typeface="Arial" charset="0"/>
              </a:rPr>
              <a:t>motiviranje in</a:t>
            </a:r>
          </a:p>
          <a:p>
            <a:pPr algn="just">
              <a:lnSpc>
                <a:spcPct val="90000"/>
              </a:lnSpc>
              <a:buFont typeface="Wingdings" pitchFamily="2" charset="2"/>
              <a:buAutoNum type="arabicPeriod"/>
            </a:pPr>
            <a:r>
              <a:rPr lang="sl-SI" altLang="en-US">
                <a:latin typeface="Times New Roman" pitchFamily="18" charset="0"/>
                <a:cs typeface="Arial" charset="0"/>
              </a:rPr>
              <a:t>preverjanje.</a:t>
            </a:r>
          </a:p>
          <a:p>
            <a:pPr>
              <a:lnSpc>
                <a:spcPct val="90000"/>
              </a:lnSpc>
              <a:buFont typeface="Wingdings" pitchFamily="2" charset="2"/>
              <a:buNone/>
            </a:pPr>
            <a:endParaRPr lang="en-US" altLang="en-US">
              <a:latin typeface="Times New Roman" pitchFamily="18" charset="0"/>
              <a:cs typeface="Arial" charset="0"/>
            </a:endParaRPr>
          </a:p>
        </p:txBody>
      </p:sp>
      <p:sp>
        <p:nvSpPr>
          <p:cNvPr id="45061" name="Rectangle 5"/>
          <p:cNvSpPr>
            <a:spLocks noGrp="1" noChangeArrowheads="1"/>
          </p:cNvSpPr>
          <p:nvPr>
            <p:ph sz="half" idx="2"/>
          </p:nvPr>
        </p:nvSpPr>
        <p:spPr>
          <a:xfrm>
            <a:off x="2667000" y="5181600"/>
            <a:ext cx="7772400" cy="1295400"/>
          </a:xfrm>
        </p:spPr>
        <p:txBody>
          <a:bodyPr/>
          <a:lstStyle/>
          <a:p>
            <a:r>
              <a:rPr lang="sl-SI" altLang="en-US">
                <a:solidFill>
                  <a:srgbClr val="CCFFCC"/>
                </a:solidFill>
                <a:latin typeface="Comic Sans MS" pitchFamily="66" charset="0"/>
              </a:rPr>
              <a:t> </a:t>
            </a:r>
            <a:r>
              <a:rPr lang="sl-SI" altLang="en-US">
                <a:latin typeface="Times New Roman" pitchFamily="18" charset="0"/>
                <a:cs typeface="Arial" charset="0"/>
              </a:rPr>
              <a:t>Učinkovito poverjanje nalog zahteva od vodje usposobljenost prav za vse štiri</a:t>
            </a:r>
            <a:r>
              <a:rPr lang="sl-SI" altLang="en-US">
                <a:latin typeface="Times New Roman" pitchFamily="18" charset="0"/>
              </a:rPr>
              <a:t> </a:t>
            </a:r>
            <a:endParaRPr lang="en-US" altLang="en-US">
              <a:latin typeface="Times New Roman" pitchFamily="18" charset="0"/>
            </a:endParaRPr>
          </a:p>
        </p:txBody>
      </p:sp>
    </p:spTree>
    <p:extLst>
      <p:ext uri="{BB962C8B-B14F-4D97-AF65-F5344CB8AC3E}">
        <p14:creationId xmlns:p14="http://schemas.microsoft.com/office/powerpoint/2010/main" val="36705985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title"/>
          </p:nvPr>
        </p:nvSpPr>
        <p:spPr>
          <a:xfrm>
            <a:off x="2971800" y="0"/>
            <a:ext cx="7467600" cy="1143000"/>
          </a:xfrm>
        </p:spPr>
        <p:txBody>
          <a:bodyPr/>
          <a:lstStyle/>
          <a:p>
            <a:pPr algn="ctr"/>
            <a:r>
              <a:rPr lang="sl-SI" altLang="en-US" sz="3400" b="1">
                <a:latin typeface="Times New Roman" pitchFamily="18" charset="0"/>
              </a:rPr>
              <a:t>TEMELJNE NELOGE VODJE</a:t>
            </a:r>
            <a:endParaRPr lang="en-US" altLang="en-US" sz="3400" b="1">
              <a:latin typeface="Times New Roman" pitchFamily="18" charset="0"/>
            </a:endParaRPr>
          </a:p>
        </p:txBody>
      </p:sp>
      <p:sp>
        <p:nvSpPr>
          <p:cNvPr id="46084" name="Rectangle 4"/>
          <p:cNvSpPr>
            <a:spLocks noGrp="1" noChangeArrowheads="1"/>
          </p:cNvSpPr>
          <p:nvPr>
            <p:ph type="body" sz="half" idx="1"/>
          </p:nvPr>
        </p:nvSpPr>
        <p:spPr>
          <a:xfrm>
            <a:off x="2667000" y="1600200"/>
            <a:ext cx="7772400" cy="1790700"/>
          </a:xfrm>
        </p:spPr>
        <p:txBody>
          <a:bodyPr/>
          <a:lstStyle/>
          <a:p>
            <a:pPr>
              <a:buFont typeface="Wingdings" pitchFamily="2" charset="2"/>
              <a:buNone/>
            </a:pPr>
            <a:endParaRPr lang="sl-SI" altLang="en-US">
              <a:solidFill>
                <a:srgbClr val="FFFFCC"/>
              </a:solidFill>
              <a:latin typeface="Comic Sans MS" pitchFamily="66" charset="0"/>
              <a:cs typeface="Arial" charset="0"/>
            </a:endParaRPr>
          </a:p>
        </p:txBody>
      </p:sp>
      <p:graphicFrame>
        <p:nvGraphicFramePr>
          <p:cNvPr id="46085" name="Object 5"/>
          <p:cNvGraphicFramePr>
            <a:graphicFrameLocks noGrp="1" noChangeAspect="1"/>
          </p:cNvGraphicFramePr>
          <p:nvPr>
            <p:ph sz="half" idx="2"/>
          </p:nvPr>
        </p:nvGraphicFramePr>
        <p:xfrm>
          <a:off x="5905500" y="5181600"/>
          <a:ext cx="1295400" cy="1295400"/>
        </p:xfrm>
        <a:graphic>
          <a:graphicData uri="http://schemas.openxmlformats.org/presentationml/2006/ole">
            <mc:AlternateContent xmlns:mc="http://schemas.openxmlformats.org/markup-compatibility/2006">
              <mc:Choice xmlns:v="urn:schemas-microsoft-com:vml" Requires="v">
                <p:oleObj spid="_x0000_s12290" name="Bitna slika" r:id="rId3" imgW="1800476" imgH="1800476" progId="Paint.Picture">
                  <p:embed/>
                </p:oleObj>
              </mc:Choice>
              <mc:Fallback>
                <p:oleObj name="Bitna slika" r:id="rId3" imgW="1800476" imgH="1800476" progId="Paint.Picture">
                  <p:embed/>
                  <p:pic>
                    <p:nvPicPr>
                      <p:cNvPr id="4608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0" y="5181600"/>
                        <a:ext cx="1295400" cy="1295400"/>
                      </a:xfrm>
                      <a:prstGeom prst="rect">
                        <a:avLst/>
                      </a:prstGeom>
                    </p:spPr>
                  </p:pic>
                </p:oleObj>
              </mc:Fallback>
            </mc:AlternateContent>
          </a:graphicData>
        </a:graphic>
      </p:graphicFrame>
      <p:sp>
        <p:nvSpPr>
          <p:cNvPr id="46087" name="Rectangle 7"/>
          <p:cNvSpPr>
            <a:spLocks noChangeArrowheads="1"/>
          </p:cNvSpPr>
          <p:nvPr/>
        </p:nvSpPr>
        <p:spPr bwMode="auto">
          <a:xfrm>
            <a:off x="4243388" y="2028825"/>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solidFill>
                <a:srgbClr val="000000"/>
              </a:solidFill>
            </a:endParaRPr>
          </a:p>
        </p:txBody>
      </p:sp>
      <p:graphicFrame>
        <p:nvGraphicFramePr>
          <p:cNvPr id="46088" name="Object 8"/>
          <p:cNvGraphicFramePr>
            <a:graphicFrameLocks noChangeAspect="1"/>
          </p:cNvGraphicFramePr>
          <p:nvPr/>
        </p:nvGraphicFramePr>
        <p:xfrm>
          <a:off x="4243389" y="2028825"/>
          <a:ext cx="3705225" cy="2800350"/>
        </p:xfrm>
        <a:graphic>
          <a:graphicData uri="http://schemas.openxmlformats.org/presentationml/2006/ole">
            <mc:AlternateContent xmlns:mc="http://schemas.openxmlformats.org/markup-compatibility/2006">
              <mc:Choice xmlns:v="urn:schemas-microsoft-com:vml" Requires="v">
                <p:oleObj spid="_x0000_s12291" r:id="rId5" imgW="3709416" imgH="2801112" progId="Visio.Drawing.3">
                  <p:embed/>
                </p:oleObj>
              </mc:Choice>
              <mc:Fallback>
                <p:oleObj r:id="rId5" imgW="3709416" imgH="2801112" progId="Visio.Drawing.3">
                  <p:embed/>
                  <p:pic>
                    <p:nvPicPr>
                      <p:cNvPr id="46088"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3389" y="2028825"/>
                        <a:ext cx="3705225" cy="280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89" name="Rectangle 9"/>
          <p:cNvSpPr>
            <a:spLocks noChangeArrowheads="1"/>
          </p:cNvSpPr>
          <p:nvPr/>
        </p:nvSpPr>
        <p:spPr bwMode="auto">
          <a:xfrm>
            <a:off x="4243388" y="2028825"/>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solidFill>
                <a:srgbClr val="000000"/>
              </a:solidFill>
            </a:endParaRPr>
          </a:p>
        </p:txBody>
      </p:sp>
      <p:graphicFrame>
        <p:nvGraphicFramePr>
          <p:cNvPr id="46090" name="Object 10"/>
          <p:cNvGraphicFramePr>
            <a:graphicFrameLocks noChangeAspect="1"/>
          </p:cNvGraphicFramePr>
          <p:nvPr/>
        </p:nvGraphicFramePr>
        <p:xfrm>
          <a:off x="2208213" y="908050"/>
          <a:ext cx="7772400" cy="6161088"/>
        </p:xfrm>
        <a:graphic>
          <a:graphicData uri="http://schemas.openxmlformats.org/presentationml/2006/ole">
            <mc:AlternateContent xmlns:mc="http://schemas.openxmlformats.org/markup-compatibility/2006">
              <mc:Choice xmlns:v="urn:schemas-microsoft-com:vml" Requires="v">
                <p:oleObj spid="_x0000_s12292" r:id="rId7" imgW="3709416" imgH="2801112" progId="Visio.Drawing.3">
                  <p:embed/>
                </p:oleObj>
              </mc:Choice>
              <mc:Fallback>
                <p:oleObj r:id="rId7" imgW="3709416" imgH="2801112" progId="Visio.Drawing.3">
                  <p:embed/>
                  <p:pic>
                    <p:nvPicPr>
                      <p:cNvPr id="4609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8213" y="908050"/>
                        <a:ext cx="7772400" cy="6161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2249818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blackWhite">
          <a:xfrm>
            <a:off x="2667000" y="3276600"/>
            <a:ext cx="8001000" cy="3352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endParaRPr>
          </a:p>
        </p:txBody>
      </p:sp>
      <p:sp>
        <p:nvSpPr>
          <p:cNvPr id="47107" name="Rectangle 3"/>
          <p:cNvSpPr>
            <a:spLocks noGrp="1" noChangeArrowheads="1"/>
          </p:cNvSpPr>
          <p:nvPr>
            <p:ph type="title"/>
          </p:nvPr>
        </p:nvSpPr>
        <p:spPr>
          <a:xfrm>
            <a:off x="2971800" y="152400"/>
            <a:ext cx="7467600" cy="1219200"/>
          </a:xfrm>
        </p:spPr>
        <p:txBody>
          <a:bodyPr/>
          <a:lstStyle/>
          <a:p>
            <a:pPr algn="ctr"/>
            <a:r>
              <a:rPr lang="sl-SI" altLang="en-US" sz="3800" b="1">
                <a:latin typeface="Century" pitchFamily="18" charset="0"/>
              </a:rPr>
              <a:t>ORGANIZIRANJE DELA</a:t>
            </a:r>
            <a:endParaRPr lang="en-US" altLang="en-US" sz="3800" b="1">
              <a:latin typeface="Century" pitchFamily="18" charset="0"/>
            </a:endParaRPr>
          </a:p>
        </p:txBody>
      </p:sp>
      <p:sp>
        <p:nvSpPr>
          <p:cNvPr id="47108" name="Rectangle 4"/>
          <p:cNvSpPr>
            <a:spLocks noGrp="1" noChangeArrowheads="1"/>
          </p:cNvSpPr>
          <p:nvPr>
            <p:ph type="body" sz="half" idx="1"/>
          </p:nvPr>
        </p:nvSpPr>
        <p:spPr>
          <a:xfrm>
            <a:off x="2667000" y="1600200"/>
            <a:ext cx="7772400" cy="1790700"/>
          </a:xfrm>
        </p:spPr>
        <p:txBody>
          <a:bodyPr/>
          <a:lstStyle/>
          <a:p>
            <a:r>
              <a:rPr lang="sl-SI" altLang="en-US">
                <a:latin typeface="Times New Roman" pitchFamily="18" charset="0"/>
              </a:rPr>
              <a:t> </a:t>
            </a:r>
            <a:r>
              <a:rPr lang="sl-SI" altLang="en-US">
                <a:latin typeface="Times New Roman" pitchFamily="18" charset="0"/>
                <a:cs typeface="Arial" charset="0"/>
              </a:rPr>
              <a:t>Skupine</a:t>
            </a:r>
            <a:r>
              <a:rPr lang="sl-SI" altLang="en-US">
                <a:latin typeface="Times New Roman" pitchFamily="18" charset="0"/>
              </a:rPr>
              <a:t>:</a:t>
            </a:r>
            <a:endParaRPr lang="en-US" altLang="en-US">
              <a:latin typeface="Times New Roman" pitchFamily="18" charset="0"/>
            </a:endParaRPr>
          </a:p>
        </p:txBody>
      </p:sp>
      <p:sp>
        <p:nvSpPr>
          <p:cNvPr id="47109" name="Rectangle 5"/>
          <p:cNvSpPr>
            <a:spLocks noGrp="1" noChangeArrowheads="1"/>
          </p:cNvSpPr>
          <p:nvPr>
            <p:ph sz="half" idx="2"/>
          </p:nvPr>
        </p:nvSpPr>
        <p:spPr>
          <a:xfrm>
            <a:off x="2667000" y="3352800"/>
            <a:ext cx="7772400" cy="3124200"/>
          </a:xfrm>
        </p:spPr>
        <p:txBody>
          <a:bodyPr/>
          <a:lstStyle/>
          <a:p>
            <a:r>
              <a:rPr lang="sl-SI" altLang="en-US">
                <a:latin typeface="Times New Roman" pitchFamily="18" charset="0"/>
                <a:cs typeface="Times New Roman" pitchFamily="18" charset="0"/>
              </a:rPr>
              <a:t>Ljudje se že od samega začetka povezujemo v skupine</a:t>
            </a:r>
            <a:r>
              <a:rPr lang="sl-SI" altLang="en-US">
                <a:latin typeface="Times New Roman" pitchFamily="18" charset="0"/>
              </a:rPr>
              <a:t> </a:t>
            </a:r>
          </a:p>
          <a:p>
            <a:r>
              <a:rPr lang="sl-SI" altLang="en-US">
                <a:latin typeface="Times New Roman" pitchFamily="18" charset="0"/>
                <a:cs typeface="Arial" charset="0"/>
              </a:rPr>
              <a:t>V skupine vstopamo, da lažje zadovoljimo svoje potrebe</a:t>
            </a:r>
            <a:r>
              <a:rPr lang="sl-SI" altLang="en-US">
                <a:latin typeface="Times New Roman" pitchFamily="18" charset="0"/>
              </a:rPr>
              <a:t> </a:t>
            </a:r>
          </a:p>
          <a:p>
            <a:r>
              <a:rPr lang="sl-SI" altLang="en-US">
                <a:latin typeface="Times New Roman" pitchFamily="18" charset="0"/>
                <a:cs typeface="Arial" charset="0"/>
              </a:rPr>
              <a:t>Skupina sta dva ali več posameznikov, ki so v medsebojni vzajemni povezavi</a:t>
            </a:r>
            <a:r>
              <a:rPr lang="sl-SI" altLang="en-US">
                <a:latin typeface="Times New Roman" pitchFamily="18" charset="0"/>
              </a:rPr>
              <a:t> </a:t>
            </a:r>
          </a:p>
        </p:txBody>
      </p:sp>
      <p:pic>
        <p:nvPicPr>
          <p:cNvPr id="47111" name="Picture 7" descr="happyfrie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447800"/>
            <a:ext cx="4572000" cy="181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6651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blackWhite">
          <a:xfrm>
            <a:off x="2667000" y="3276600"/>
            <a:ext cx="8001000" cy="35814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endParaRPr>
          </a:p>
        </p:txBody>
      </p:sp>
      <p:sp>
        <p:nvSpPr>
          <p:cNvPr id="48131" name="Rectangle 3"/>
          <p:cNvSpPr>
            <a:spLocks noGrp="1" noChangeArrowheads="1"/>
          </p:cNvSpPr>
          <p:nvPr>
            <p:ph type="title"/>
          </p:nvPr>
        </p:nvSpPr>
        <p:spPr>
          <a:xfrm>
            <a:off x="2971800" y="152400"/>
            <a:ext cx="7467600" cy="1219200"/>
          </a:xfrm>
        </p:spPr>
        <p:txBody>
          <a:bodyPr/>
          <a:lstStyle/>
          <a:p>
            <a:pPr algn="ctr"/>
            <a:r>
              <a:rPr lang="sl-SI" altLang="en-US" sz="3800" b="1">
                <a:latin typeface="Times New Roman" pitchFamily="18" charset="0"/>
              </a:rPr>
              <a:t>ORGANIZIRANJE DELA</a:t>
            </a:r>
            <a:endParaRPr lang="en-US" altLang="en-US" sz="3800" b="1">
              <a:latin typeface="Times New Roman" pitchFamily="18" charset="0"/>
            </a:endParaRPr>
          </a:p>
        </p:txBody>
      </p:sp>
      <p:sp>
        <p:nvSpPr>
          <p:cNvPr id="48132" name="Rectangle 4"/>
          <p:cNvSpPr>
            <a:spLocks noGrp="1" noChangeArrowheads="1"/>
          </p:cNvSpPr>
          <p:nvPr>
            <p:ph type="body" sz="half" idx="1"/>
          </p:nvPr>
        </p:nvSpPr>
        <p:spPr>
          <a:xfrm>
            <a:off x="2667000" y="1600200"/>
            <a:ext cx="7772400" cy="1790700"/>
          </a:xfrm>
        </p:spPr>
        <p:txBody>
          <a:bodyPr/>
          <a:lstStyle/>
          <a:p>
            <a:r>
              <a:rPr lang="sl-SI" altLang="en-US">
                <a:latin typeface="Times New Roman" pitchFamily="18" charset="0"/>
              </a:rPr>
              <a:t> Struktura skupine:</a:t>
            </a:r>
            <a:endParaRPr lang="en-US" altLang="en-US">
              <a:latin typeface="Times New Roman" pitchFamily="18" charset="0"/>
            </a:endParaRPr>
          </a:p>
        </p:txBody>
      </p:sp>
      <p:sp>
        <p:nvSpPr>
          <p:cNvPr id="48133" name="Rectangle 5"/>
          <p:cNvSpPr>
            <a:spLocks noGrp="1" noChangeArrowheads="1"/>
          </p:cNvSpPr>
          <p:nvPr>
            <p:ph sz="half" idx="2"/>
          </p:nvPr>
        </p:nvSpPr>
        <p:spPr>
          <a:xfrm>
            <a:off x="2667000" y="3124200"/>
            <a:ext cx="7772400" cy="3581400"/>
          </a:xfrm>
        </p:spPr>
        <p:txBody>
          <a:bodyPr/>
          <a:lstStyle/>
          <a:p>
            <a:r>
              <a:rPr lang="sl-SI" altLang="en-US">
                <a:latin typeface="Times New Roman" pitchFamily="18" charset="0"/>
                <a:cs typeface="Arial" charset="0"/>
              </a:rPr>
              <a:t>Notranja urejenost, organizacija odnosov v skupini je odvisna od posameznikov in od njihovih položajev</a:t>
            </a:r>
            <a:r>
              <a:rPr lang="sl-SI" altLang="en-US">
                <a:latin typeface="Times New Roman" pitchFamily="18" charset="0"/>
              </a:rPr>
              <a:t> </a:t>
            </a:r>
          </a:p>
          <a:p>
            <a:r>
              <a:rPr lang="sl-SI" altLang="en-US">
                <a:latin typeface="Times New Roman" pitchFamily="18" charset="0"/>
                <a:cs typeface="Arial" charset="0"/>
              </a:rPr>
              <a:t>Želja po skupnih ciljih člane povezujejo in se kaže kot prizadevanje, da bi te cilje tudi dosegli</a:t>
            </a:r>
            <a:r>
              <a:rPr lang="sl-SI" altLang="en-US">
                <a:latin typeface="Times New Roman" pitchFamily="18" charset="0"/>
              </a:rPr>
              <a:t> </a:t>
            </a:r>
          </a:p>
          <a:p>
            <a:r>
              <a:rPr lang="sl-SI" altLang="en-US">
                <a:latin typeface="Times New Roman" pitchFamily="18" charset="0"/>
                <a:cs typeface="Arial" charset="0"/>
              </a:rPr>
              <a:t>Nujen pogoj za doseganje skupnih ciljev pa je sodelovanje</a:t>
            </a:r>
            <a:r>
              <a:rPr lang="sl-SI" altLang="en-US">
                <a:latin typeface="Times New Roman" pitchFamily="18" charset="0"/>
              </a:rPr>
              <a:t> </a:t>
            </a:r>
          </a:p>
        </p:txBody>
      </p:sp>
      <p:pic>
        <p:nvPicPr>
          <p:cNvPr id="48135" name="Picture 7" descr="happyfrie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676400"/>
            <a:ext cx="3962400" cy="157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9882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blackWhite">
          <a:xfrm>
            <a:off x="1524000" y="1600200"/>
            <a:ext cx="9144000" cy="52578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endParaRPr>
          </a:p>
        </p:txBody>
      </p:sp>
      <p:sp>
        <p:nvSpPr>
          <p:cNvPr id="49155" name="Rectangle 3"/>
          <p:cNvSpPr>
            <a:spLocks noGrp="1" noChangeArrowheads="1"/>
          </p:cNvSpPr>
          <p:nvPr>
            <p:ph type="title"/>
          </p:nvPr>
        </p:nvSpPr>
        <p:spPr>
          <a:xfrm>
            <a:off x="2971800" y="152400"/>
            <a:ext cx="7467600" cy="1219200"/>
          </a:xfrm>
        </p:spPr>
        <p:txBody>
          <a:bodyPr/>
          <a:lstStyle/>
          <a:p>
            <a:pPr algn="ctr"/>
            <a:r>
              <a:rPr lang="sl-SI" altLang="en-US" sz="3800" b="1">
                <a:latin typeface="Times New Roman" pitchFamily="18" charset="0"/>
              </a:rPr>
              <a:t>ORGANIZIRANJE DELA</a:t>
            </a:r>
            <a:endParaRPr lang="en-US" altLang="en-US" sz="3800" b="1">
              <a:latin typeface="Times New Roman" pitchFamily="18" charset="0"/>
            </a:endParaRPr>
          </a:p>
        </p:txBody>
      </p:sp>
      <p:sp>
        <p:nvSpPr>
          <p:cNvPr id="49156" name="Rectangle 4"/>
          <p:cNvSpPr>
            <a:spLocks noGrp="1" noChangeArrowheads="1"/>
          </p:cNvSpPr>
          <p:nvPr>
            <p:ph type="body" sz="half" idx="1"/>
          </p:nvPr>
        </p:nvSpPr>
        <p:spPr>
          <a:xfrm>
            <a:off x="2667000" y="1600200"/>
            <a:ext cx="7772400" cy="1790700"/>
          </a:xfrm>
        </p:spPr>
        <p:txBody>
          <a:bodyPr/>
          <a:lstStyle/>
          <a:p>
            <a:pPr>
              <a:buFont typeface="Wingdings" pitchFamily="2" charset="2"/>
              <a:buNone/>
            </a:pPr>
            <a:r>
              <a:rPr lang="sl-SI" altLang="en-US">
                <a:solidFill>
                  <a:srgbClr val="FFFFCC"/>
                </a:solidFill>
                <a:latin typeface="Comic Sans MS" pitchFamily="66" charset="0"/>
              </a:rPr>
              <a:t> </a:t>
            </a:r>
          </a:p>
        </p:txBody>
      </p:sp>
      <p:sp>
        <p:nvSpPr>
          <p:cNvPr id="49157" name="Rectangle 5"/>
          <p:cNvSpPr>
            <a:spLocks noGrp="1" noChangeArrowheads="1"/>
          </p:cNvSpPr>
          <p:nvPr>
            <p:ph sz="half" idx="2"/>
          </p:nvPr>
        </p:nvSpPr>
        <p:spPr>
          <a:xfrm>
            <a:off x="1524000" y="1628775"/>
            <a:ext cx="8915400" cy="5105400"/>
          </a:xfrm>
        </p:spPr>
        <p:txBody>
          <a:bodyPr/>
          <a:lstStyle/>
          <a:p>
            <a:pPr algn="just">
              <a:buFont typeface="Wingdings" pitchFamily="2" charset="2"/>
              <a:buNone/>
            </a:pPr>
            <a:r>
              <a:rPr lang="sl-SI" altLang="en-US">
                <a:solidFill>
                  <a:srgbClr val="CCFFCC"/>
                </a:solidFill>
                <a:latin typeface="Times New Roman" pitchFamily="18" charset="0"/>
              </a:rPr>
              <a:t> * </a:t>
            </a:r>
            <a:r>
              <a:rPr lang="sl-SI" altLang="en-US" sz="2400">
                <a:latin typeface="Times New Roman" pitchFamily="18" charset="0"/>
                <a:cs typeface="Arial" charset="0"/>
              </a:rPr>
              <a:t>Struktura – notranja urejenost položajev in vlog</a:t>
            </a:r>
            <a:endParaRPr lang="sl-SI" altLang="en-US" sz="2400">
              <a:latin typeface="Times New Roman" pitchFamily="18" charset="0"/>
              <a:cs typeface="Times New Roman" pitchFamily="18" charset="0"/>
            </a:endParaRPr>
          </a:p>
          <a:p>
            <a:pPr algn="just">
              <a:buFont typeface="Wingdings" pitchFamily="2" charset="2"/>
              <a:buNone/>
            </a:pPr>
            <a:r>
              <a:rPr lang="sl-SI" altLang="en-US" sz="2400">
                <a:latin typeface="Times New Roman" pitchFamily="18" charset="0"/>
                <a:cs typeface="Arial" charset="0"/>
              </a:rPr>
              <a:t>  </a:t>
            </a:r>
            <a:r>
              <a:rPr lang="sl-SI" altLang="en-US" sz="2400">
                <a:latin typeface="Times New Roman" pitchFamily="18" charset="0"/>
              </a:rPr>
              <a:t>* </a:t>
            </a:r>
            <a:r>
              <a:rPr lang="sl-SI" altLang="en-US" sz="2400">
                <a:latin typeface="Times New Roman" pitchFamily="18" charset="0"/>
                <a:cs typeface="Arial" charset="0"/>
              </a:rPr>
              <a:t>Usmerjenost k skupnemu delovnemu cilju </a:t>
            </a:r>
            <a:endParaRPr lang="sl-SI" altLang="en-US" sz="2400">
              <a:latin typeface="Times New Roman" pitchFamily="18" charset="0"/>
            </a:endParaRPr>
          </a:p>
          <a:p>
            <a:pPr algn="just">
              <a:buFont typeface="Wingdings" pitchFamily="2" charset="2"/>
              <a:buNone/>
            </a:pPr>
            <a:r>
              <a:rPr lang="sl-SI" altLang="en-US" sz="2400">
                <a:latin typeface="Times New Roman" pitchFamily="18" charset="0"/>
              </a:rPr>
              <a:t>  * </a:t>
            </a:r>
            <a:r>
              <a:rPr lang="sl-SI" altLang="en-US" sz="2400">
                <a:latin typeface="Times New Roman" pitchFamily="18" charset="0"/>
                <a:cs typeface="Arial" charset="0"/>
              </a:rPr>
              <a:t>Skupni interesi, potrebe in vrednote </a:t>
            </a:r>
            <a:endParaRPr lang="sl-SI" altLang="en-US" sz="2400">
              <a:latin typeface="Times New Roman" pitchFamily="18" charset="0"/>
              <a:cs typeface="Times New Roman" pitchFamily="18" charset="0"/>
            </a:endParaRPr>
          </a:p>
          <a:p>
            <a:pPr algn="just">
              <a:buFont typeface="Wingdings" pitchFamily="2" charset="2"/>
              <a:buNone/>
            </a:pPr>
            <a:r>
              <a:rPr lang="sl-SI" altLang="en-US" sz="2400">
                <a:latin typeface="Times New Roman" pitchFamily="18" charset="0"/>
                <a:cs typeface="Arial" charset="0"/>
              </a:rPr>
              <a:t>  </a:t>
            </a:r>
            <a:r>
              <a:rPr lang="sl-SI" altLang="en-US" sz="2400">
                <a:latin typeface="Times New Roman" pitchFamily="18" charset="0"/>
              </a:rPr>
              <a:t>* </a:t>
            </a:r>
            <a:r>
              <a:rPr lang="sl-SI" altLang="en-US" sz="2400">
                <a:latin typeface="Times New Roman" pitchFamily="18" charset="0"/>
                <a:cs typeface="Arial" charset="0"/>
              </a:rPr>
              <a:t>Medsebojni vzajemni odnosi –omogočajo stike med člani</a:t>
            </a:r>
            <a:endParaRPr lang="sl-SI" altLang="en-US" sz="2400">
              <a:latin typeface="Times New Roman" pitchFamily="18" charset="0"/>
              <a:cs typeface="Times New Roman" pitchFamily="18" charset="0"/>
            </a:endParaRPr>
          </a:p>
          <a:p>
            <a:pPr algn="just">
              <a:buFont typeface="Wingdings" pitchFamily="2" charset="2"/>
              <a:buNone/>
            </a:pPr>
            <a:r>
              <a:rPr lang="sl-SI" altLang="en-US" sz="2400">
                <a:latin typeface="Times New Roman" pitchFamily="18" charset="0"/>
                <a:cs typeface="Arial" charset="0"/>
              </a:rPr>
              <a:t>  </a:t>
            </a:r>
            <a:r>
              <a:rPr lang="sl-SI" altLang="en-US" sz="2400">
                <a:latin typeface="Times New Roman" pitchFamily="18" charset="0"/>
              </a:rPr>
              <a:t>* </a:t>
            </a:r>
            <a:r>
              <a:rPr lang="sl-SI" altLang="en-US" sz="2400">
                <a:latin typeface="Times New Roman" pitchFamily="18" charset="0"/>
                <a:cs typeface="Arial" charset="0"/>
              </a:rPr>
              <a:t>Norme in pravila vedenja – pravila igre v skupini, ki se jim morajo člani prilagoditi</a:t>
            </a:r>
            <a:r>
              <a:rPr lang="sl-SI" altLang="en-US" sz="2400">
                <a:latin typeface="Times New Roman" pitchFamily="18" charset="0"/>
                <a:cs typeface="Times New Roman" pitchFamily="18" charset="0"/>
              </a:rPr>
              <a:t>  </a:t>
            </a:r>
            <a:r>
              <a:rPr lang="sl-SI" altLang="en-US" sz="2400">
                <a:latin typeface="Times New Roman" pitchFamily="18" charset="0"/>
                <a:cs typeface="Arial" charset="0"/>
              </a:rPr>
              <a:t>Ø</a:t>
            </a:r>
            <a:r>
              <a:rPr lang="sl-SI" altLang="en-US" sz="2400">
                <a:latin typeface="Times New Roman" pitchFamily="18" charset="0"/>
              </a:rPr>
              <a:t>* </a:t>
            </a:r>
            <a:r>
              <a:rPr lang="sl-SI" altLang="en-US" sz="2400">
                <a:latin typeface="Times New Roman" pitchFamily="18" charset="0"/>
                <a:cs typeface="Arial" charset="0"/>
              </a:rPr>
              <a:t>Vsak član ima določeno mesto in položaj v skupini</a:t>
            </a:r>
            <a:endParaRPr lang="sl-SI" altLang="en-US" sz="2400">
              <a:latin typeface="Times New Roman" pitchFamily="18" charset="0"/>
              <a:cs typeface="Times New Roman" pitchFamily="18" charset="0"/>
            </a:endParaRPr>
          </a:p>
          <a:p>
            <a:pPr algn="just">
              <a:buFont typeface="Wingdings" pitchFamily="2" charset="2"/>
              <a:buNone/>
            </a:pPr>
            <a:r>
              <a:rPr lang="sl-SI" altLang="en-US" sz="2400">
                <a:latin typeface="Times New Roman" pitchFamily="18" charset="0"/>
                <a:cs typeface="Arial" charset="0"/>
              </a:rPr>
              <a:t> </a:t>
            </a:r>
            <a:r>
              <a:rPr lang="sl-SI" altLang="en-US" sz="2400">
                <a:latin typeface="Times New Roman" pitchFamily="18" charset="0"/>
              </a:rPr>
              <a:t>* </a:t>
            </a:r>
            <a:r>
              <a:rPr lang="sl-SI" altLang="en-US" sz="2400">
                <a:latin typeface="Times New Roman" pitchFamily="18" charset="0"/>
                <a:cs typeface="Arial" charset="0"/>
              </a:rPr>
              <a:t>Vloge članov izvirajo iz prejšnje značilnosti</a:t>
            </a:r>
            <a:endParaRPr lang="sl-SI" altLang="en-US" sz="2400">
              <a:latin typeface="Times New Roman" pitchFamily="18" charset="0"/>
              <a:cs typeface="Times New Roman" pitchFamily="18" charset="0"/>
            </a:endParaRPr>
          </a:p>
          <a:p>
            <a:pPr algn="just">
              <a:buFont typeface="Wingdings" pitchFamily="2" charset="2"/>
              <a:buNone/>
            </a:pPr>
            <a:r>
              <a:rPr lang="sl-SI" altLang="en-US" sz="2400">
                <a:latin typeface="Times New Roman" pitchFamily="18" charset="0"/>
                <a:cs typeface="Arial" charset="0"/>
              </a:rPr>
              <a:t> </a:t>
            </a:r>
            <a:r>
              <a:rPr lang="sl-SI" altLang="en-US" sz="2400">
                <a:latin typeface="Times New Roman" pitchFamily="18" charset="0"/>
              </a:rPr>
              <a:t>* </a:t>
            </a:r>
            <a:r>
              <a:rPr lang="sl-SI" altLang="en-US" sz="2400">
                <a:latin typeface="Times New Roman" pitchFamily="18" charset="0"/>
                <a:cs typeface="Arial" charset="0"/>
              </a:rPr>
              <a:t>Moč posameznika – izvira iz položaja, vloge, osebnih značilnosti</a:t>
            </a:r>
            <a:endParaRPr lang="sl-SI" altLang="en-US" sz="2400">
              <a:latin typeface="Times New Roman" pitchFamily="18" charset="0"/>
              <a:cs typeface="Times New Roman" pitchFamily="18" charset="0"/>
            </a:endParaRPr>
          </a:p>
          <a:p>
            <a:pPr algn="just">
              <a:buFont typeface="Wingdings" pitchFamily="2" charset="2"/>
              <a:buNone/>
            </a:pPr>
            <a:r>
              <a:rPr lang="sl-SI" altLang="en-US" sz="2400">
                <a:latin typeface="Times New Roman" pitchFamily="18" charset="0"/>
              </a:rPr>
              <a:t>* </a:t>
            </a:r>
            <a:r>
              <a:rPr lang="sl-SI" altLang="en-US" sz="2400">
                <a:latin typeface="Times New Roman" pitchFamily="18" charset="0"/>
                <a:cs typeface="Arial" charset="0"/>
              </a:rPr>
              <a:t>Trajnost skupine </a:t>
            </a:r>
            <a:endParaRPr lang="sl-SI" altLang="en-US" sz="2400">
              <a:latin typeface="Times New Roman" pitchFamily="18" charset="0"/>
            </a:endParaRPr>
          </a:p>
          <a:p>
            <a:pPr algn="just">
              <a:buFont typeface="Wingdings" pitchFamily="2" charset="2"/>
              <a:buNone/>
            </a:pPr>
            <a:r>
              <a:rPr lang="sl-SI" altLang="en-US" sz="2400">
                <a:latin typeface="Times New Roman" pitchFamily="18" charset="0"/>
              </a:rPr>
              <a:t>* </a:t>
            </a:r>
            <a:r>
              <a:rPr lang="sl-SI" altLang="en-US" sz="2400">
                <a:latin typeface="Times New Roman" pitchFamily="18" charset="0"/>
                <a:cs typeface="Arial" charset="0"/>
              </a:rPr>
              <a:t>Skupina je povezana</a:t>
            </a:r>
            <a:r>
              <a:rPr lang="sl-SI" altLang="en-US" sz="2400">
                <a:latin typeface="Times New Roman" pitchFamily="18" charset="0"/>
              </a:rPr>
              <a:t> </a:t>
            </a:r>
          </a:p>
        </p:txBody>
      </p:sp>
    </p:spTree>
    <p:extLst>
      <p:ext uri="{BB962C8B-B14F-4D97-AF65-F5344CB8AC3E}">
        <p14:creationId xmlns:p14="http://schemas.microsoft.com/office/powerpoint/2010/main" val="323759192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blackWhite">
          <a:xfrm>
            <a:off x="2667000" y="4724400"/>
            <a:ext cx="8001000" cy="19050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endParaRPr>
          </a:p>
        </p:txBody>
      </p:sp>
      <p:sp>
        <p:nvSpPr>
          <p:cNvPr id="50179" name="Rectangle 3"/>
          <p:cNvSpPr>
            <a:spLocks noGrp="1" noChangeArrowheads="1"/>
          </p:cNvSpPr>
          <p:nvPr>
            <p:ph type="title"/>
          </p:nvPr>
        </p:nvSpPr>
        <p:spPr>
          <a:xfrm>
            <a:off x="2971800" y="0"/>
            <a:ext cx="7467600" cy="1143000"/>
          </a:xfrm>
        </p:spPr>
        <p:txBody>
          <a:bodyPr/>
          <a:lstStyle/>
          <a:p>
            <a:pPr algn="ctr"/>
            <a:r>
              <a:rPr lang="sl-SI" altLang="en-US" sz="3400" b="1">
                <a:latin typeface="Times New Roman" pitchFamily="18" charset="0"/>
              </a:rPr>
              <a:t>RAZVOJ SKUPINE</a:t>
            </a:r>
            <a:endParaRPr lang="en-US" altLang="en-US" sz="3400" b="1">
              <a:latin typeface="Times New Roman" pitchFamily="18" charset="0"/>
            </a:endParaRPr>
          </a:p>
        </p:txBody>
      </p:sp>
      <p:sp>
        <p:nvSpPr>
          <p:cNvPr id="50180" name="Rectangle 4"/>
          <p:cNvSpPr>
            <a:spLocks noGrp="1" noChangeArrowheads="1"/>
          </p:cNvSpPr>
          <p:nvPr>
            <p:ph type="body" sz="half" idx="1"/>
          </p:nvPr>
        </p:nvSpPr>
        <p:spPr>
          <a:xfrm>
            <a:off x="2667000" y="1600200"/>
            <a:ext cx="7772400" cy="1790700"/>
          </a:xfrm>
        </p:spPr>
        <p:txBody>
          <a:bodyPr>
            <a:normAutofit fontScale="70000" lnSpcReduction="20000"/>
          </a:bodyPr>
          <a:lstStyle/>
          <a:p>
            <a:pPr>
              <a:lnSpc>
                <a:spcPct val="90000"/>
              </a:lnSpc>
              <a:buFont typeface="Wingdings" pitchFamily="2" charset="2"/>
              <a:buNone/>
            </a:pPr>
            <a:r>
              <a:rPr lang="sl-SI" altLang="en-US">
                <a:latin typeface="Times New Roman" pitchFamily="18" charset="0"/>
              </a:rPr>
              <a:t>   </a:t>
            </a:r>
            <a:r>
              <a:rPr lang="sl-SI" altLang="en-US">
                <a:latin typeface="Times New Roman" pitchFamily="18" charset="0"/>
                <a:cs typeface="Arial" charset="0"/>
              </a:rPr>
              <a:t>Dogajanje v skupini je dinamično. Nanj vpliva vrsta dejavnikov od </a:t>
            </a:r>
            <a:endParaRPr lang="sl-SI" altLang="en-US">
              <a:latin typeface="Times New Roman" pitchFamily="18" charset="0"/>
            </a:endParaRPr>
          </a:p>
          <a:p>
            <a:pPr>
              <a:lnSpc>
                <a:spcPct val="90000"/>
              </a:lnSpc>
            </a:pPr>
            <a:r>
              <a:rPr lang="sl-SI" altLang="en-US">
                <a:latin typeface="Times New Roman" pitchFamily="18" charset="0"/>
                <a:cs typeface="Arial" charset="0"/>
              </a:rPr>
              <a:t>velikosti skupine, </a:t>
            </a:r>
            <a:endParaRPr lang="sl-SI" altLang="en-US">
              <a:latin typeface="Times New Roman" pitchFamily="18" charset="0"/>
            </a:endParaRPr>
          </a:p>
          <a:p>
            <a:pPr>
              <a:lnSpc>
                <a:spcPct val="90000"/>
              </a:lnSpc>
            </a:pPr>
            <a:r>
              <a:rPr lang="sl-SI" altLang="en-US">
                <a:latin typeface="Times New Roman" pitchFamily="18" charset="0"/>
                <a:cs typeface="Arial" charset="0"/>
              </a:rPr>
              <a:t>vrste naloge in ciljev skupine, </a:t>
            </a:r>
            <a:endParaRPr lang="sl-SI" altLang="en-US">
              <a:latin typeface="Times New Roman" pitchFamily="18" charset="0"/>
            </a:endParaRPr>
          </a:p>
          <a:p>
            <a:pPr>
              <a:lnSpc>
                <a:spcPct val="90000"/>
              </a:lnSpc>
            </a:pPr>
            <a:r>
              <a:rPr lang="sl-SI" altLang="en-US">
                <a:latin typeface="Times New Roman" pitchFamily="18" charset="0"/>
                <a:cs typeface="Arial" charset="0"/>
              </a:rPr>
              <a:t>način vodenja, </a:t>
            </a:r>
            <a:endParaRPr lang="sl-SI" altLang="en-US">
              <a:latin typeface="Times New Roman" pitchFamily="18" charset="0"/>
            </a:endParaRPr>
          </a:p>
          <a:p>
            <a:pPr>
              <a:lnSpc>
                <a:spcPct val="90000"/>
              </a:lnSpc>
            </a:pPr>
            <a:r>
              <a:rPr lang="sl-SI" altLang="en-US">
                <a:latin typeface="Times New Roman" pitchFamily="18" charset="0"/>
                <a:cs typeface="Arial" charset="0"/>
              </a:rPr>
              <a:t>okolje s svojimi vrednotami, tradicijo in moralo</a:t>
            </a:r>
            <a:r>
              <a:rPr lang="sl-SI" altLang="en-US">
                <a:latin typeface="Times New Roman" pitchFamily="18" charset="0"/>
              </a:rPr>
              <a:t> </a:t>
            </a:r>
            <a:endParaRPr lang="en-US" altLang="en-US">
              <a:latin typeface="Times New Roman" pitchFamily="18" charset="0"/>
            </a:endParaRPr>
          </a:p>
        </p:txBody>
      </p:sp>
      <p:sp>
        <p:nvSpPr>
          <p:cNvPr id="50181" name="Rectangle 5"/>
          <p:cNvSpPr>
            <a:spLocks noGrp="1" noChangeArrowheads="1"/>
          </p:cNvSpPr>
          <p:nvPr>
            <p:ph sz="half" idx="2"/>
          </p:nvPr>
        </p:nvSpPr>
        <p:spPr>
          <a:xfrm>
            <a:off x="2667000" y="5181600"/>
            <a:ext cx="7772400" cy="1295400"/>
          </a:xfrm>
        </p:spPr>
        <p:txBody>
          <a:bodyPr/>
          <a:lstStyle/>
          <a:p>
            <a:r>
              <a:rPr lang="sl-SI" altLang="en-US">
                <a:latin typeface="Times New Roman" pitchFamily="18" charset="0"/>
              </a:rPr>
              <a:t> </a:t>
            </a:r>
            <a:r>
              <a:rPr lang="sl-SI" altLang="en-US">
                <a:latin typeface="Times New Roman" pitchFamily="18" charset="0"/>
                <a:cs typeface="Arial" charset="0"/>
              </a:rPr>
              <a:t>Večina skupin gre skozi naslednje razvojne faze, ki imajo svoje značilnosti</a:t>
            </a:r>
            <a:r>
              <a:rPr lang="sl-SI" altLang="en-US">
                <a:latin typeface="Times New Roman" pitchFamily="18" charset="0"/>
              </a:rPr>
              <a:t> :</a:t>
            </a:r>
            <a:endParaRPr lang="en-US" altLang="en-US">
              <a:latin typeface="Times New Roman" pitchFamily="18" charset="0"/>
            </a:endParaRPr>
          </a:p>
        </p:txBody>
      </p:sp>
    </p:spTree>
    <p:extLst>
      <p:ext uri="{BB962C8B-B14F-4D97-AF65-F5344CB8AC3E}">
        <p14:creationId xmlns:p14="http://schemas.microsoft.com/office/powerpoint/2010/main" val="224878091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blackWhite">
          <a:xfrm>
            <a:off x="2667000" y="3505200"/>
            <a:ext cx="8001000" cy="3200400"/>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endParaRPr>
          </a:p>
        </p:txBody>
      </p:sp>
      <p:sp>
        <p:nvSpPr>
          <p:cNvPr id="51203" name="Rectangle 3"/>
          <p:cNvSpPr>
            <a:spLocks noGrp="1" noChangeArrowheads="1"/>
          </p:cNvSpPr>
          <p:nvPr>
            <p:ph type="title"/>
          </p:nvPr>
        </p:nvSpPr>
        <p:spPr>
          <a:xfrm>
            <a:off x="2971800" y="0"/>
            <a:ext cx="7467600" cy="1143000"/>
          </a:xfrm>
        </p:spPr>
        <p:txBody>
          <a:bodyPr/>
          <a:lstStyle/>
          <a:p>
            <a:pPr algn="ctr"/>
            <a:r>
              <a:rPr lang="sl-SI" altLang="en-US" sz="3400" b="1">
                <a:latin typeface="Times New Roman" pitchFamily="18" charset="0"/>
              </a:rPr>
              <a:t>RAZVOJ SKUPINE</a:t>
            </a:r>
            <a:endParaRPr lang="en-US" altLang="en-US" sz="3400" b="1">
              <a:latin typeface="Times New Roman" pitchFamily="18" charset="0"/>
            </a:endParaRPr>
          </a:p>
        </p:txBody>
      </p:sp>
      <p:sp>
        <p:nvSpPr>
          <p:cNvPr id="51204" name="Rectangle 4"/>
          <p:cNvSpPr>
            <a:spLocks noGrp="1" noChangeArrowheads="1"/>
          </p:cNvSpPr>
          <p:nvPr>
            <p:ph type="body" sz="half" idx="1"/>
          </p:nvPr>
        </p:nvSpPr>
        <p:spPr>
          <a:xfrm>
            <a:off x="2351088" y="2492376"/>
            <a:ext cx="7772400" cy="1108075"/>
          </a:xfrm>
        </p:spPr>
        <p:txBody>
          <a:bodyPr/>
          <a:lstStyle/>
          <a:p>
            <a:pPr>
              <a:buFont typeface="Wingdings" pitchFamily="2" charset="2"/>
              <a:buNone/>
            </a:pPr>
            <a:r>
              <a:rPr lang="sl-SI" altLang="en-US">
                <a:latin typeface="Times New Roman" pitchFamily="18" charset="0"/>
              </a:rPr>
              <a:t>   1. </a:t>
            </a:r>
            <a:r>
              <a:rPr lang="sl-SI" altLang="en-US">
                <a:latin typeface="Times New Roman" pitchFamily="18" charset="0"/>
                <a:cs typeface="Arial" charset="0"/>
              </a:rPr>
              <a:t>oblikovanje skupine – začetno iskanje članov skupine</a:t>
            </a:r>
            <a:r>
              <a:rPr lang="sl-SI" altLang="en-US">
                <a:latin typeface="Times New Roman" pitchFamily="18" charset="0"/>
              </a:rPr>
              <a:t> </a:t>
            </a:r>
            <a:endParaRPr lang="en-US" altLang="en-US">
              <a:latin typeface="Times New Roman" pitchFamily="18" charset="0"/>
            </a:endParaRPr>
          </a:p>
        </p:txBody>
      </p:sp>
      <p:sp>
        <p:nvSpPr>
          <p:cNvPr id="51205" name="Rectangle 5"/>
          <p:cNvSpPr>
            <a:spLocks noGrp="1" noChangeArrowheads="1"/>
          </p:cNvSpPr>
          <p:nvPr>
            <p:ph sz="half" idx="2"/>
          </p:nvPr>
        </p:nvSpPr>
        <p:spPr>
          <a:xfrm>
            <a:off x="2667000" y="3733800"/>
            <a:ext cx="7772400" cy="2743200"/>
          </a:xfrm>
        </p:spPr>
        <p:txBody>
          <a:bodyPr>
            <a:normAutofit lnSpcReduction="10000"/>
          </a:bodyPr>
          <a:lstStyle/>
          <a:p>
            <a:pPr algn="just">
              <a:buFont typeface="Wingdings" pitchFamily="2" charset="2"/>
              <a:buNone/>
            </a:pPr>
            <a:r>
              <a:rPr lang="sl-SI" altLang="en-US">
                <a:solidFill>
                  <a:srgbClr val="CCFFCC"/>
                </a:solidFill>
                <a:latin typeface="Times New Roman" pitchFamily="18" charset="0"/>
              </a:rPr>
              <a:t>    * </a:t>
            </a:r>
            <a:r>
              <a:rPr lang="sl-SI" altLang="en-US">
                <a:latin typeface="Times New Roman" pitchFamily="18" charset="0"/>
                <a:cs typeface="Arial" charset="0"/>
              </a:rPr>
              <a:t>spoznavanje ostalih članov</a:t>
            </a:r>
            <a:endParaRPr lang="sl-SI" altLang="en-US">
              <a:latin typeface="Times New Roman" pitchFamily="18" charset="0"/>
              <a:cs typeface="Times New Roman" pitchFamily="18" charset="0"/>
            </a:endParaRPr>
          </a:p>
          <a:p>
            <a:pPr algn="just">
              <a:buFont typeface="Wingdings" pitchFamily="2" charset="2"/>
              <a:buNone/>
            </a:pPr>
            <a:r>
              <a:rPr lang="sl-SI" altLang="en-US">
                <a:latin typeface="Times New Roman" pitchFamily="18" charset="0"/>
              </a:rPr>
              <a:t>    * </a:t>
            </a:r>
            <a:r>
              <a:rPr lang="sl-SI" altLang="en-US">
                <a:latin typeface="Times New Roman" pitchFamily="18" charset="0"/>
                <a:cs typeface="Arial" charset="0"/>
              </a:rPr>
              <a:t>iskanje svojega mesta in vloge v skupini</a:t>
            </a:r>
            <a:endParaRPr lang="sl-SI" altLang="en-US">
              <a:latin typeface="Times New Roman" pitchFamily="18" charset="0"/>
              <a:cs typeface="Times New Roman" pitchFamily="18" charset="0"/>
            </a:endParaRPr>
          </a:p>
          <a:p>
            <a:pPr algn="just">
              <a:buFont typeface="Wingdings" pitchFamily="2" charset="2"/>
              <a:buNone/>
            </a:pPr>
            <a:r>
              <a:rPr lang="sl-SI" altLang="en-US">
                <a:latin typeface="Times New Roman" pitchFamily="18" charset="0"/>
              </a:rPr>
              <a:t>    * </a:t>
            </a:r>
            <a:r>
              <a:rPr lang="sl-SI" altLang="en-US">
                <a:latin typeface="Times New Roman" pitchFamily="18" charset="0"/>
                <a:cs typeface="Arial" charset="0"/>
              </a:rPr>
              <a:t>iskanje mogočih zaveznikov</a:t>
            </a:r>
            <a:endParaRPr lang="sl-SI" altLang="en-US">
              <a:latin typeface="Times New Roman" pitchFamily="18" charset="0"/>
              <a:cs typeface="Times New Roman" pitchFamily="18" charset="0"/>
            </a:endParaRPr>
          </a:p>
          <a:p>
            <a:pPr algn="just">
              <a:buFont typeface="Wingdings" pitchFamily="2" charset="2"/>
              <a:buNone/>
            </a:pPr>
            <a:r>
              <a:rPr lang="sl-SI" altLang="en-US">
                <a:latin typeface="Times New Roman" pitchFamily="18" charset="0"/>
              </a:rPr>
              <a:t>    * </a:t>
            </a:r>
            <a:r>
              <a:rPr lang="sl-SI" altLang="en-US">
                <a:latin typeface="Times New Roman" pitchFamily="18" charset="0"/>
                <a:cs typeface="Arial" charset="0"/>
              </a:rPr>
              <a:t>ocenjevanje vodje</a:t>
            </a:r>
            <a:endParaRPr lang="sl-SI" altLang="en-US">
              <a:latin typeface="Times New Roman" pitchFamily="18" charset="0"/>
              <a:cs typeface="Times New Roman" pitchFamily="18" charset="0"/>
            </a:endParaRPr>
          </a:p>
          <a:p>
            <a:pPr>
              <a:buFont typeface="Wingdings" pitchFamily="2" charset="2"/>
              <a:buNone/>
            </a:pPr>
            <a:r>
              <a:rPr lang="sl-SI" altLang="en-US">
                <a:latin typeface="Times New Roman" pitchFamily="18" charset="0"/>
              </a:rPr>
              <a:t> * </a:t>
            </a:r>
            <a:r>
              <a:rPr lang="sl-SI" altLang="en-US">
                <a:latin typeface="Times New Roman" pitchFamily="18" charset="0"/>
                <a:cs typeface="Arial" charset="0"/>
              </a:rPr>
              <a:t>tehtanje odnosov do vodje – kakšen je, ga bom podprl ali ne</a:t>
            </a:r>
            <a:r>
              <a:rPr lang="sl-SI" altLang="en-US">
                <a:latin typeface="Times New Roman" pitchFamily="18" charset="0"/>
              </a:rPr>
              <a:t>  </a:t>
            </a:r>
            <a:endParaRPr lang="en-US" altLang="en-US">
              <a:latin typeface="Times New Roman" pitchFamily="18" charset="0"/>
            </a:endParaRPr>
          </a:p>
        </p:txBody>
      </p:sp>
      <p:pic>
        <p:nvPicPr>
          <p:cNvPr id="51208" name="Picture 8" descr="reflexotherapychart1j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3563938" cy="2354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340730"/>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5757</Words>
  <Application>Microsoft Office PowerPoint</Application>
  <PresentationFormat>Širokozaslonsko</PresentationFormat>
  <Paragraphs>1055</Paragraphs>
  <Slides>162</Slides>
  <Notes>0</Notes>
  <HiddenSlides>0</HiddenSlides>
  <MMClips>0</MMClips>
  <ScaleCrop>false</ScaleCrop>
  <HeadingPairs>
    <vt:vector size="8" baseType="variant">
      <vt:variant>
        <vt:lpstr>Uporabljene pisave</vt:lpstr>
      </vt:variant>
      <vt:variant>
        <vt:i4>7</vt:i4>
      </vt:variant>
      <vt:variant>
        <vt:lpstr>Tema</vt:lpstr>
      </vt:variant>
      <vt:variant>
        <vt:i4>1</vt:i4>
      </vt:variant>
      <vt:variant>
        <vt:lpstr>Vdelani OLE strežniki</vt:lpstr>
      </vt:variant>
      <vt:variant>
        <vt:i4>5</vt:i4>
      </vt:variant>
      <vt:variant>
        <vt:lpstr>Naslovi diapozitivov</vt:lpstr>
      </vt:variant>
      <vt:variant>
        <vt:i4>162</vt:i4>
      </vt:variant>
    </vt:vector>
  </HeadingPairs>
  <TitlesOfParts>
    <vt:vector size="175" baseType="lpstr">
      <vt:lpstr>Arial</vt:lpstr>
      <vt:lpstr>Calibri</vt:lpstr>
      <vt:lpstr>Calibri Light</vt:lpstr>
      <vt:lpstr>Century</vt:lpstr>
      <vt:lpstr>Comic Sans MS</vt:lpstr>
      <vt:lpstr>Times New Roman</vt:lpstr>
      <vt:lpstr>Wingdings</vt:lpstr>
      <vt:lpstr>Officeova tema</vt:lpstr>
      <vt:lpstr>Chart</vt:lpstr>
      <vt:lpstr>Clip</vt:lpstr>
      <vt:lpstr>Visio.Drawing.3</vt:lpstr>
      <vt:lpstr>Bitna slika</vt:lpstr>
      <vt:lpstr>VISIO</vt:lpstr>
      <vt:lpstr>EMP - management</vt:lpstr>
      <vt:lpstr>VODENJE</vt:lpstr>
      <vt:lpstr>VODENJE</vt:lpstr>
      <vt:lpstr>VODENJE</vt:lpstr>
      <vt:lpstr>MANAGEMENT</vt:lpstr>
      <vt:lpstr>Razlike med vodjo in managerjem</vt:lpstr>
      <vt:lpstr>UPRAVLJANJE</vt:lpstr>
      <vt:lpstr>VODENJE</vt:lpstr>
      <vt:lpstr>MANAGERJI</vt:lpstr>
      <vt:lpstr>VODJE</vt:lpstr>
      <vt:lpstr>ORGANIZIRANJE  DELA</vt:lpstr>
      <vt:lpstr>ORGANIZIRANJE  DELA</vt:lpstr>
      <vt:lpstr>ORGANIZIRANJE  DELA</vt:lpstr>
      <vt:lpstr>ORGANIZIRANJE  DELA</vt:lpstr>
      <vt:lpstr>ORGANIZIRANJE  DELA</vt:lpstr>
      <vt:lpstr>VODENJE</vt:lpstr>
      <vt:lpstr>VODENJE</vt:lpstr>
      <vt:lpstr>SESTAVINE VODENJA</vt:lpstr>
      <vt:lpstr>SESTAVINE VODENJA</vt:lpstr>
      <vt:lpstr>MODELI  VODENJA</vt:lpstr>
      <vt:lpstr>SCOTT PECK-ovi SLOGI VODENJA</vt:lpstr>
      <vt:lpstr>Mehanizmi in stili vodenja</vt:lpstr>
      <vt:lpstr>MODELI  VODENJA</vt:lpstr>
      <vt:lpstr>BELBINOVI VEDENJSKI VZORCI</vt:lpstr>
      <vt:lpstr>BELBINOVI VEDENJSKI VZORCI</vt:lpstr>
      <vt:lpstr>BELBINOVI VEDENJSKI VZORCI</vt:lpstr>
      <vt:lpstr>BELBINOVI VEDENJSKI VZORCI</vt:lpstr>
      <vt:lpstr>BELBINOVI VEDENJSKI VZORCI</vt:lpstr>
      <vt:lpstr>BELBINOVI VEDENJSKI VZORCI</vt:lpstr>
      <vt:lpstr>BELBINOVI VEDENJSKI VZORCI</vt:lpstr>
      <vt:lpstr>BELBINOVI VEDENJSKI VZORCI</vt:lpstr>
      <vt:lpstr>BELBINOVI VEDENJSKI VZORCI</vt:lpstr>
      <vt:lpstr>VLOGE IN LASTNOSTI VODIJ</vt:lpstr>
      <vt:lpstr>VLOGE IN LASTNOSTI VODIJ</vt:lpstr>
      <vt:lpstr>VLOGE IN LASTNOSTI VODIJ</vt:lpstr>
      <vt:lpstr>VLOGE IN LASTNOSTI VODIJ</vt:lpstr>
      <vt:lpstr>VLOGE IN LASTNOSTI VODIJ</vt:lpstr>
      <vt:lpstr>INTUICIJA – ORODJE ODLOČANJA</vt:lpstr>
      <vt:lpstr>PROCES ODLOČANJA</vt:lpstr>
      <vt:lpstr>LASTNOSTI IN SPOSOBNOSTI VODIJ</vt:lpstr>
      <vt:lpstr>LASTNOSTI IN SOSOBNOSTI VODIJ</vt:lpstr>
      <vt:lpstr>LASTNOSTI IN SPOSOBNOSTI VODIJ</vt:lpstr>
      <vt:lpstr>LASTNOSTI IN SPOSOBNOSTI VODIJ</vt:lpstr>
      <vt:lpstr>LASTNOSTI IN SPOSOBNOSTI VODIJ</vt:lpstr>
      <vt:lpstr>LASTNOSTI VODIJ</vt:lpstr>
      <vt:lpstr>USPEŠEN VODJA</vt:lpstr>
      <vt:lpstr>USPEŠEN VODJA</vt:lpstr>
      <vt:lpstr>SODOBNA PRAVILA VODENJA IN DELA Z LJUDMI</vt:lpstr>
      <vt:lpstr>PRAVILA VODENJA</vt:lpstr>
      <vt:lpstr>PRAVILA VODENJA</vt:lpstr>
      <vt:lpstr>PRAVILA VODENJA</vt:lpstr>
      <vt:lpstr>PRAVILA VODENJA</vt:lpstr>
      <vt:lpstr>NAČELA VODENJA</vt:lpstr>
      <vt:lpstr>NAČELA VODENJA</vt:lpstr>
      <vt:lpstr>NAČELA VODENJA</vt:lpstr>
      <vt:lpstr>EMPATIJA</vt:lpstr>
      <vt:lpstr>VZOR</vt:lpstr>
      <vt:lpstr>DELOVNI ČAS VODIJ</vt:lpstr>
      <vt:lpstr>DELOVNI ČAS VODIJ</vt:lpstr>
      <vt:lpstr>      DELITEV DELA IN             ODGOVORNOSTI</vt:lpstr>
      <vt:lpstr>DELITEV DELA IN ODGOVORNOSTI</vt:lpstr>
      <vt:lpstr>DELITEV DELA IN ODGOVORNOSTI</vt:lpstr>
      <vt:lpstr>DELITEV DELA IN ODGOVORNOSTI</vt:lpstr>
      <vt:lpstr>DELITEV DELA IN ODGOVORNOSTI</vt:lpstr>
      <vt:lpstr>DELITEV DELA IN ODGOVORNOSTI</vt:lpstr>
      <vt:lpstr>POVERJANJE NALOG</vt:lpstr>
      <vt:lpstr>POVERJANJE NALOG</vt:lpstr>
      <vt:lpstr>ANALIZA DELA</vt:lpstr>
      <vt:lpstr>ANALIZA DELA</vt:lpstr>
      <vt:lpstr>ODLOČITEV KATERE NALOGE BOMO POVERILI</vt:lpstr>
      <vt:lpstr>PROCES RAZPOREJANJA NALOG</vt:lpstr>
      <vt:lpstr>PowerPointova predstavitev</vt:lpstr>
      <vt:lpstr>PROCES POVERJANJA NALOG</vt:lpstr>
      <vt:lpstr>PROCES POVERJANJA NALOG</vt:lpstr>
      <vt:lpstr>SPREMLJANJE IZVAJANJE DELA</vt:lpstr>
      <vt:lpstr>UGOVORI PRI POVERJANJU NALOG</vt:lpstr>
      <vt:lpstr>UGOVORI PRI POVERJANJU NALOG</vt:lpstr>
      <vt:lpstr>UGOVORI PRI POVERJANJU NALOG</vt:lpstr>
      <vt:lpstr>UGOVORI PRI POVERJANJU NALOG</vt:lpstr>
      <vt:lpstr>UGOVORI PRI POVERJANJU NALOG</vt:lpstr>
      <vt:lpstr>UGOVORI PRI POVERJANJU NALOG</vt:lpstr>
      <vt:lpstr>UGOVORI PRI POVERJANJU NALOG</vt:lpstr>
      <vt:lpstr>UGOVORI PRI POVERJANJU NALOG</vt:lpstr>
      <vt:lpstr>UGOVORI PRI POVERJANJU NALOG</vt:lpstr>
      <vt:lpstr>UGOVORI PRI POVERJANJU NALOG</vt:lpstr>
      <vt:lpstr>UGOVORI PRI POVERJANJU NALOG</vt:lpstr>
      <vt:lpstr>UGOVORI PRI POVERJANJU NALOG</vt:lpstr>
      <vt:lpstr>UGOVORI PRI POVERJANJU NALOG</vt:lpstr>
      <vt:lpstr>UGOVORI PRI POVERJANJU NALOG</vt:lpstr>
      <vt:lpstr>UGOVORI PRI POVERJANJU NALOG</vt:lpstr>
      <vt:lpstr>UGOVORI PRI POVERJANJU NALOG</vt:lpstr>
      <vt:lpstr>UGOVORI PRI POVERJANJU NALOG</vt:lpstr>
      <vt:lpstr>VODENJE KOT PROCES</vt:lpstr>
      <vt:lpstr>TEMELJNE NELOGE VODJE</vt:lpstr>
      <vt:lpstr>ORGANIZIRANJE DELA</vt:lpstr>
      <vt:lpstr>ORGANIZIRANJE DELA</vt:lpstr>
      <vt:lpstr>ORGANIZIRANJE DELA</vt:lpstr>
      <vt:lpstr>RAZVOJ SKUPINE</vt:lpstr>
      <vt:lpstr>RAZVOJ SKUPINE</vt:lpstr>
      <vt:lpstr>RAZVOJ SKUPINE</vt:lpstr>
      <vt:lpstr>RAZVOJ SKUPINE</vt:lpstr>
      <vt:lpstr>RAZVOJ SKUPINE</vt:lpstr>
      <vt:lpstr>SKUPINA JE UČINKOVITA ko člani:</vt:lpstr>
      <vt:lpstr>TEAMI</vt:lpstr>
      <vt:lpstr>Razlike med skupino in teamom</vt:lpstr>
      <vt:lpstr>DELOVANJE TEAMA</vt:lpstr>
      <vt:lpstr>DELOVANJE TEAMA</vt:lpstr>
      <vt:lpstr>DELOVANJE TEAMA</vt:lpstr>
      <vt:lpstr>DELOVANJE TEAMA</vt:lpstr>
      <vt:lpstr>DELOVANJE TEAMA</vt:lpstr>
      <vt:lpstr>DELOVANJE TEAMA</vt:lpstr>
      <vt:lpstr>DELOVANJE TEAMA</vt:lpstr>
      <vt:lpstr>SESTAVA IN RAZVOJ TEAMA</vt:lpstr>
      <vt:lpstr>Dejavniki, ki vplivajo na motivacijo </vt:lpstr>
      <vt:lpstr>MOTIVACIJA</vt:lpstr>
      <vt:lpstr>MOTIVACIJA</vt:lpstr>
      <vt:lpstr>MOTIVACIJA</vt:lpstr>
      <vt:lpstr>MOTIVACIJA</vt:lpstr>
      <vt:lpstr>MOTIVACIJA</vt:lpstr>
      <vt:lpstr>MOTIVACIJA</vt:lpstr>
      <vt:lpstr>MOTIVACIJA</vt:lpstr>
      <vt:lpstr>MOTIVACIJA</vt:lpstr>
      <vt:lpstr>MOTIVACIJA</vt:lpstr>
      <vt:lpstr>MOTIVACIJA</vt:lpstr>
      <vt:lpstr>MOTIVACIJA</vt:lpstr>
      <vt:lpstr>MOTIVACIJA</vt:lpstr>
      <vt:lpstr>MOTIVACIJA</vt:lpstr>
      <vt:lpstr>MOTIVACIJA</vt:lpstr>
      <vt:lpstr>Team</vt:lpstr>
      <vt:lpstr>ORGANIZIRANJE DELA</vt:lpstr>
      <vt:lpstr>ORGANIZIRANJE DELA</vt:lpstr>
      <vt:lpstr>TEAMA BUILDING</vt:lpstr>
      <vt:lpstr>KAKOVOST </vt:lpstr>
      <vt:lpstr>KAKOVOST </vt:lpstr>
      <vt:lpstr>KAKOVOST </vt:lpstr>
      <vt:lpstr>REŠEVANJE PROBLEMOV IN ODLOČANJE  </vt:lpstr>
      <vt:lpstr>REŠEVANJE PROBLEMOV IN ODLOČANJE</vt:lpstr>
      <vt:lpstr>REŠEVANJE PROBLEMOV IN ODLOČANJE</vt:lpstr>
      <vt:lpstr>Metode za reševanje problemov </vt:lpstr>
      <vt:lpstr>Metode za reševanje problemov </vt:lpstr>
      <vt:lpstr>Metode za reševanje problemov </vt:lpstr>
      <vt:lpstr>Metode za reševanje problemov </vt:lpstr>
      <vt:lpstr>Metode za reševanje problemov</vt:lpstr>
      <vt:lpstr>Metode za reševanje problemov</vt:lpstr>
      <vt:lpstr>Ustvarjalno reševanje problemov </vt:lpstr>
      <vt:lpstr>KONFLIKTI </vt:lpstr>
      <vt:lpstr>Odnos med konfliktom in problemom </vt:lpstr>
      <vt:lpstr>Odnos med konfliktom in problemom </vt:lpstr>
      <vt:lpstr>Reševanje konfliktov </vt:lpstr>
      <vt:lpstr>ORGANIZACIJSKA KULTURA </vt:lpstr>
      <vt:lpstr>Sestavine organizacijske kulture </vt:lpstr>
      <vt:lpstr>Značilnosti organizacijske kulture </vt:lpstr>
      <vt:lpstr>STRES IN SPROŠČANJE </vt:lpstr>
      <vt:lpstr>STRES IN SPROŠČANJE </vt:lpstr>
      <vt:lpstr>NAČRTOVANJE ČASA – OBVLADOVANJE ČASA </vt:lpstr>
      <vt:lpstr>NAČRTOVANJE ČASA – OBVLADOVANJE ČASA</vt:lpstr>
      <vt:lpstr>NAČRTOVANJE ČASA – OBVLADOVANJE ČASA</vt:lpstr>
      <vt:lpstr>NAČRTOVANJE ČASA – OBVLADOVANJE ČASA</vt:lpstr>
      <vt:lpstr>NAČRTOVANJE ČASA – OBVLADOVANJE ČASA</vt:lpstr>
      <vt:lpstr>NAČRTOVANJE ČASA – OBVLADOVANJE ČASA</vt:lpstr>
      <vt:lpstr>PREDSTAVITEV SEBE, PODJETJA, SVOJEGA DELA </vt:lpstr>
      <vt:lpstr>PREDSTAVITEV SEBE, PODJETJA, SVOJEGA DELA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 - management</dc:title>
  <dc:creator>Vesna Loborec</dc:creator>
  <cp:lastModifiedBy>Vesna Loborec</cp:lastModifiedBy>
  <cp:revision>1</cp:revision>
  <dcterms:created xsi:type="dcterms:W3CDTF">2017-11-06T07:38:47Z</dcterms:created>
  <dcterms:modified xsi:type="dcterms:W3CDTF">2017-11-06T07:39:03Z</dcterms:modified>
</cp:coreProperties>
</file>