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64" r:id="rId5"/>
    <p:sldId id="258" r:id="rId6"/>
    <p:sldId id="279" r:id="rId7"/>
    <p:sldId id="276" r:id="rId8"/>
    <p:sldId id="273" r:id="rId9"/>
    <p:sldId id="274" r:id="rId10"/>
    <p:sldId id="270" r:id="rId11"/>
    <p:sldId id="268" r:id="rId12"/>
    <p:sldId id="257" r:id="rId13"/>
    <p:sldId id="261" r:id="rId14"/>
    <p:sldId id="278" r:id="rId15"/>
    <p:sldId id="259" r:id="rId16"/>
    <p:sldId id="277" r:id="rId17"/>
    <p:sldId id="281" r:id="rId1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C69A59C-9A0B-40BC-BEF3-75E63AAC039B}" type="datetimeFigureOut">
              <a:rPr lang="sl-SI" smtClean="0"/>
              <a:t>2. 11. 2021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C69A59C-9A0B-40BC-BEF3-75E63AAC039B}" type="datetimeFigureOut">
              <a:rPr lang="sl-SI" smtClean="0"/>
              <a:t>2. 11. 2021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Pravokot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ot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7" name="Pravokot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ot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2" name="Ograda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2. 11. 2021</a:t>
            </a:fld>
            <a:endParaRPr lang="sl-SI"/>
          </a:p>
        </p:txBody>
      </p:sp>
      <p:sp>
        <p:nvSpPr>
          <p:cNvPr id="13" name="Ograda številke diapoz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Ograda no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8" name="Ograda datum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C69A59C-9A0B-40BC-BEF3-75E63AAC039B}" type="datetimeFigureOut">
              <a:rPr lang="sl-SI" smtClean="0"/>
              <a:t>2. 11. 2021</a:t>
            </a:fld>
            <a:endParaRPr lang="sl-SI"/>
          </a:p>
        </p:txBody>
      </p:sp>
      <p:sp>
        <p:nvSpPr>
          <p:cNvPr id="10" name="Ograda številke diapozitiv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C69A59C-9A0B-40BC-BEF3-75E63AAC039B}" type="datetimeFigureOut">
              <a:rPr lang="sl-SI" smtClean="0"/>
              <a:t>2. 11. 2021</a:t>
            </a:fld>
            <a:endParaRPr lang="sl-SI"/>
          </a:p>
        </p:txBody>
      </p:sp>
      <p:sp>
        <p:nvSpPr>
          <p:cNvPr id="12" name="Ograda številke diapozitiv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Ograda no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l-SI"/>
          </a:p>
        </p:txBody>
      </p:sp>
      <p:sp>
        <p:nvSpPr>
          <p:cNvPr id="16" name="Ograda besedila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5" name="Ograda besedila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2. 11. 2021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2. 11. 2021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8" name="Pravokot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1" name="Pravokot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grada datum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C69A59C-9A0B-40BC-BEF3-75E63AAC039B}" type="datetimeFigureOut">
              <a:rPr lang="sl-SI" smtClean="0"/>
              <a:t>2. 11. 2021</a:t>
            </a:fld>
            <a:endParaRPr lang="sl-SI"/>
          </a:p>
        </p:txBody>
      </p:sp>
      <p:sp>
        <p:nvSpPr>
          <p:cNvPr id="13" name="Ograda številke diapozitiv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Ograda no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C69A59C-9A0B-40BC-BEF3-75E63AAC039B}" type="datetimeFigureOut">
              <a:rPr lang="sl-SI" smtClean="0"/>
              <a:t>2. 11. 2021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Pravokot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ot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sl.wikipedia.org/wiki/Dan_spomina_na_mrtve" TargetMode="External"/><Relationship Id="rId3" Type="http://schemas.openxmlformats.org/officeDocument/2006/relationships/hyperlink" Target="http://sl.wikipedia.org/wiki/Pre%C5%A1ernov_dan" TargetMode="External"/><Relationship Id="rId7" Type="http://schemas.openxmlformats.org/officeDocument/2006/relationships/hyperlink" Target="http://sl.wikipedia.org/wiki/Dan_reformacije" TargetMode="External"/><Relationship Id="rId2" Type="http://schemas.openxmlformats.org/officeDocument/2006/relationships/hyperlink" Target="http://sl.wikipedia.org/wiki/Novo_let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iki/Dan_dr%C5%BEavnosti" TargetMode="External"/><Relationship Id="rId11" Type="http://schemas.openxmlformats.org/officeDocument/2006/relationships/hyperlink" Target="http://sl.wikipedia.org/wiki/Bo%C5%BEi%C4%8D" TargetMode="External"/><Relationship Id="rId5" Type="http://schemas.openxmlformats.org/officeDocument/2006/relationships/hyperlink" Target="http://sl.wikipedia.org/wiki/Praznik_dela" TargetMode="External"/><Relationship Id="rId10" Type="http://schemas.openxmlformats.org/officeDocument/2006/relationships/hyperlink" Target="http://sl.wikipedia.org/wiki/Marijino_vnebovzetje" TargetMode="External"/><Relationship Id="rId4" Type="http://schemas.openxmlformats.org/officeDocument/2006/relationships/hyperlink" Target="http://sl.wikipedia.org/wiki/Dan_upora_proti_okupatorju" TargetMode="External"/><Relationship Id="rId9" Type="http://schemas.openxmlformats.org/officeDocument/2006/relationships/hyperlink" Target="http://sl.wikipedia.org/wiki/Dan_samostojnosti_in_enotnosti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sK8R0Y-Ad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l.wikipedia.org/wiki/Slovan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8C4RwwNxGI4" TargetMode="External"/><Relationship Id="rId5" Type="http://schemas.openxmlformats.org/officeDocument/2006/relationships/hyperlink" Target="https://www.youtube.com/watch?v=Qdju6GMWd98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34JMnyFrss" TargetMode="External"/><Relationship Id="rId2" Type="http://schemas.openxmlformats.org/officeDocument/2006/relationships/hyperlink" Target="https://www.youtube.com/watch?v=8tiQg-yHVv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91680" y="3789040"/>
            <a:ext cx="7147520" cy="1828800"/>
          </a:xfrm>
        </p:spPr>
        <p:txBody>
          <a:bodyPr>
            <a:normAutofit/>
          </a:bodyPr>
          <a:lstStyle/>
          <a:p>
            <a:r>
              <a:rPr lang="sl-SI" dirty="0" smtClean="0"/>
              <a:t>Skupnost državljanov republike  </a:t>
            </a:r>
            <a:r>
              <a:rPr lang="sl-SI" dirty="0" err="1" smtClean="0"/>
              <a:t>slovenije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59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6820" y="584484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Vsaka država ima tudi ime.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Odgovori na vprašanja: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Katero </a:t>
            </a:r>
            <a:r>
              <a:rPr lang="sl-SI" dirty="0"/>
              <a:t>je uradno ime naše države</a:t>
            </a:r>
            <a:r>
              <a:rPr lang="sl-SI" dirty="0" smtClean="0"/>
              <a:t>?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Katero je glavno mesto te države?</a:t>
            </a:r>
          </a:p>
          <a:p>
            <a:endParaRPr lang="sl-SI" dirty="0" smtClean="0"/>
          </a:p>
          <a:p>
            <a:r>
              <a:rPr lang="sl-SI" dirty="0" smtClean="0"/>
              <a:t>Kateri so državni simboli naše države? Nariši jih.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9445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Državni simboli </a:t>
            </a:r>
            <a:r>
              <a:rPr lang="sl-SI" sz="3600" dirty="0"/>
              <a:t>(zastava, grb, himna, jezik)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 descr="D:\Users\UPORAB~1\AppData\Local\Temp\nzhe0eu7.tmp\strip_t2_658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7"/>
          <a:stretch/>
        </p:blipFill>
        <p:spPr bwMode="auto">
          <a:xfrm>
            <a:off x="1547664" y="1600200"/>
            <a:ext cx="6264696" cy="4637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49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Državni simboli </a:t>
            </a:r>
            <a:r>
              <a:rPr lang="sl-SI" sz="2700" dirty="0" smtClean="0"/>
              <a:t>(zastava, grb, himna, jezik)  </a:t>
            </a:r>
            <a:r>
              <a:rPr lang="sl-SI" sz="2700" dirty="0" smtClean="0">
                <a:solidFill>
                  <a:srgbClr val="FF0000"/>
                </a:solidFill>
              </a:rPr>
              <a:t>U28</a:t>
            </a:r>
            <a:endParaRPr lang="sl-SI" sz="2700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r>
              <a:rPr lang="sl-SI" sz="2800" dirty="0" smtClean="0"/>
              <a:t>Uradni jezik: </a:t>
            </a:r>
            <a:r>
              <a:rPr lang="sl-SI" sz="2800" smtClean="0"/>
              <a:t>slovenski jezik</a:t>
            </a:r>
          </a:p>
          <a:p>
            <a:endParaRPr lang="sl-SI" sz="2800" dirty="0" smtClean="0"/>
          </a:p>
          <a:p>
            <a:r>
              <a:rPr lang="sl-SI" sz="2800" dirty="0" smtClean="0"/>
              <a:t>Najvišji pravni akt v državi: Ustava</a:t>
            </a:r>
            <a:endParaRPr lang="sl-SI" sz="2800" dirty="0"/>
          </a:p>
        </p:txBody>
      </p:sp>
      <p:pic>
        <p:nvPicPr>
          <p:cNvPr id="1026" name="Picture 2" descr="http://www.dvajset.si/uploads/pics/zasta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74" y="1628800"/>
            <a:ext cx="5544616" cy="27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ervices.dedi.si/DEDIServer/res/media/image/1849/MAXIMUM/490x1200?12652672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07662"/>
            <a:ext cx="2958988" cy="366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91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712968" cy="990600"/>
          </a:xfrm>
        </p:spPr>
        <p:txBody>
          <a:bodyPr>
            <a:normAutofit/>
          </a:bodyPr>
          <a:lstStyle/>
          <a:p>
            <a:r>
              <a:rPr lang="sl-SI" dirty="0" smtClean="0"/>
              <a:t>Državni prazniki v Republiki Sloveniji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4116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l-SI" b="1" dirty="0"/>
              <a:t>Državni prazniki:</a:t>
            </a:r>
            <a:endParaRPr lang="sl-SI" dirty="0"/>
          </a:p>
          <a:p>
            <a:pPr lvl="0"/>
            <a:r>
              <a:rPr lang="sl-SI" b="1" dirty="0"/>
              <a:t>1. januar - </a:t>
            </a:r>
            <a:r>
              <a:rPr lang="sl-SI" b="1" u="sng" dirty="0">
                <a:hlinkClick r:id="rId2" tooltip="Novo leto"/>
              </a:rPr>
              <a:t>novo leto</a:t>
            </a:r>
            <a:r>
              <a:rPr lang="sl-SI" dirty="0"/>
              <a:t> </a:t>
            </a:r>
          </a:p>
          <a:p>
            <a:pPr lvl="0"/>
            <a:r>
              <a:rPr lang="sl-SI" b="1" dirty="0"/>
              <a:t>8. februar - </a:t>
            </a:r>
            <a:r>
              <a:rPr lang="sl-SI" b="1" u="sng" dirty="0">
                <a:hlinkClick r:id="rId3" tooltip="Prešernov dan"/>
              </a:rPr>
              <a:t>Prešernov dan</a:t>
            </a:r>
            <a:r>
              <a:rPr lang="sl-SI" dirty="0"/>
              <a:t>, slovenski kulturni praznik</a:t>
            </a:r>
          </a:p>
          <a:p>
            <a:pPr lvl="0"/>
            <a:r>
              <a:rPr lang="sl-SI" b="1" dirty="0"/>
              <a:t>27. april - </a:t>
            </a:r>
            <a:r>
              <a:rPr lang="sl-SI" b="1" u="sng" dirty="0">
                <a:hlinkClick r:id="rId4" tooltip="Dan upora proti okupatorju"/>
              </a:rPr>
              <a:t>dan </a:t>
            </a:r>
            <a:r>
              <a:rPr lang="sl-SI" b="1" u="sng" dirty="0" smtClean="0">
                <a:hlinkClick r:id="rId4" tooltip="Dan upora proti okupatorju"/>
              </a:rPr>
              <a:t>odpora </a:t>
            </a:r>
            <a:r>
              <a:rPr lang="sl-SI" b="1" u="sng" dirty="0">
                <a:hlinkClick r:id="rId4" tooltip="Dan upora proti okupatorju"/>
              </a:rPr>
              <a:t>proti okupatorju</a:t>
            </a:r>
            <a:endParaRPr lang="sl-SI" dirty="0"/>
          </a:p>
          <a:p>
            <a:pPr lvl="0"/>
            <a:r>
              <a:rPr lang="sl-SI" b="1" dirty="0"/>
              <a:t>1. in 2. maj - </a:t>
            </a:r>
            <a:r>
              <a:rPr lang="sl-SI" b="1" u="sng" dirty="0">
                <a:hlinkClick r:id="rId5" tooltip="Praznik dela"/>
              </a:rPr>
              <a:t>praznik </a:t>
            </a:r>
            <a:r>
              <a:rPr lang="sl-SI" b="1" u="sng" dirty="0" smtClean="0">
                <a:hlinkClick r:id="rId5" tooltip="Praznik dela"/>
              </a:rPr>
              <a:t>dela</a:t>
            </a:r>
            <a:endParaRPr lang="sl-SI" b="1" u="sng" dirty="0" smtClean="0"/>
          </a:p>
          <a:p>
            <a:pPr lvl="0"/>
            <a:r>
              <a:rPr lang="sl-SI" b="1" dirty="0" smtClean="0">
                <a:solidFill>
                  <a:srgbClr val="00B050"/>
                </a:solidFill>
              </a:rPr>
              <a:t>8. junij – </a:t>
            </a:r>
            <a:r>
              <a:rPr lang="sl-SI" b="1" u="sng" dirty="0" smtClean="0">
                <a:solidFill>
                  <a:srgbClr val="00B050"/>
                </a:solidFill>
              </a:rPr>
              <a:t>dan Primoža Trubarja</a:t>
            </a:r>
            <a:endParaRPr lang="sl-SI" u="sng" dirty="0">
              <a:solidFill>
                <a:srgbClr val="00B050"/>
              </a:solidFill>
            </a:endParaRPr>
          </a:p>
          <a:p>
            <a:pPr lvl="0"/>
            <a:r>
              <a:rPr lang="sl-SI" b="1" dirty="0"/>
              <a:t>25. junij - </a:t>
            </a:r>
            <a:r>
              <a:rPr lang="sl-SI" b="1" u="sng" dirty="0">
                <a:hlinkClick r:id="rId6" tooltip="Dan državnosti"/>
              </a:rPr>
              <a:t>dan </a:t>
            </a:r>
            <a:r>
              <a:rPr lang="sl-SI" b="1" u="sng" dirty="0" smtClean="0">
                <a:hlinkClick r:id="rId6" tooltip="Dan državnosti"/>
              </a:rPr>
              <a:t>državnosti</a:t>
            </a:r>
            <a:endParaRPr lang="sl-SI" b="1" u="sng" dirty="0" smtClean="0"/>
          </a:p>
          <a:p>
            <a:pPr lvl="0"/>
            <a:r>
              <a:rPr lang="sl-SI" b="1" dirty="0" smtClean="0">
                <a:solidFill>
                  <a:srgbClr val="00B050"/>
                </a:solidFill>
              </a:rPr>
              <a:t>17. avgust – </a:t>
            </a:r>
            <a:r>
              <a:rPr lang="sl-SI" b="1" u="sng" dirty="0" smtClean="0">
                <a:solidFill>
                  <a:srgbClr val="00B050"/>
                </a:solidFill>
              </a:rPr>
              <a:t>združitev prekmurskih Slovencev z matičnim narodom</a:t>
            </a:r>
          </a:p>
          <a:p>
            <a:pPr lvl="0"/>
            <a:r>
              <a:rPr lang="sl-SI" b="1" dirty="0" smtClean="0">
                <a:solidFill>
                  <a:srgbClr val="00B050"/>
                </a:solidFill>
              </a:rPr>
              <a:t>15. september – </a:t>
            </a:r>
            <a:r>
              <a:rPr lang="sl-SI" b="1" u="sng" dirty="0" smtClean="0">
                <a:solidFill>
                  <a:srgbClr val="00B050"/>
                </a:solidFill>
              </a:rPr>
              <a:t>vrnitev Primorske k matični domovini</a:t>
            </a:r>
            <a:endParaRPr lang="sl-SI" u="sng" dirty="0">
              <a:solidFill>
                <a:srgbClr val="00B050"/>
              </a:solidFill>
            </a:endParaRPr>
          </a:p>
          <a:p>
            <a:pPr lvl="0"/>
            <a:r>
              <a:rPr lang="sl-SI" b="1" dirty="0"/>
              <a:t>31. oktober - </a:t>
            </a:r>
            <a:r>
              <a:rPr lang="sl-SI" b="1" u="sng" dirty="0">
                <a:hlinkClick r:id="rId7" tooltip="Dan reformacije"/>
              </a:rPr>
              <a:t>dan reformacije</a:t>
            </a:r>
            <a:endParaRPr lang="sl-SI" dirty="0"/>
          </a:p>
          <a:p>
            <a:pPr lvl="0"/>
            <a:r>
              <a:rPr lang="sl-SI" b="1" dirty="0"/>
              <a:t>1. november - </a:t>
            </a:r>
            <a:r>
              <a:rPr lang="sl-SI" b="1" u="sng" dirty="0">
                <a:hlinkClick r:id="rId8" tooltip="Dan spomina na mrtve"/>
              </a:rPr>
              <a:t>dan spomina na </a:t>
            </a:r>
            <a:r>
              <a:rPr lang="sl-SI" b="1" u="sng" dirty="0" smtClean="0">
                <a:hlinkClick r:id="rId8" tooltip="Dan spomina na mrtve"/>
              </a:rPr>
              <a:t>mrtve</a:t>
            </a:r>
            <a:r>
              <a:rPr lang="sl-SI" b="1" u="sng" dirty="0" smtClean="0">
                <a:solidFill>
                  <a:srgbClr val="FFC000"/>
                </a:solidFill>
              </a:rPr>
              <a:t>, vsi sveti</a:t>
            </a:r>
          </a:p>
          <a:p>
            <a:pPr lvl="0"/>
            <a:r>
              <a:rPr lang="sl-SI" b="1" dirty="0" smtClean="0">
                <a:solidFill>
                  <a:srgbClr val="00B050"/>
                </a:solidFill>
              </a:rPr>
              <a:t>23. november </a:t>
            </a:r>
            <a:r>
              <a:rPr lang="sl-SI" b="1" u="sng" dirty="0" smtClean="0">
                <a:solidFill>
                  <a:srgbClr val="00B050"/>
                </a:solidFill>
              </a:rPr>
              <a:t>– dan Rudolfa Maistra</a:t>
            </a:r>
            <a:endParaRPr lang="sl-SI" dirty="0">
              <a:solidFill>
                <a:srgbClr val="00B050"/>
              </a:solidFill>
            </a:endParaRPr>
          </a:p>
          <a:p>
            <a:pPr lvl="0"/>
            <a:r>
              <a:rPr lang="sl-SI" b="1" dirty="0"/>
              <a:t>26. december- </a:t>
            </a:r>
            <a:r>
              <a:rPr lang="sl-SI" b="1" u="sng" dirty="0">
                <a:hlinkClick r:id="rId9" tooltip="Dan samostojnosti in enotnosti"/>
              </a:rPr>
              <a:t>dan samostojnosti in enotnosti</a:t>
            </a:r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b="1" dirty="0"/>
              <a:t>Krščanski prazniki</a:t>
            </a:r>
            <a:r>
              <a:rPr lang="sl-SI" b="1" dirty="0" smtClean="0"/>
              <a:t>:</a:t>
            </a:r>
          </a:p>
          <a:p>
            <a:r>
              <a:rPr lang="sl-SI" b="1" dirty="0" smtClean="0"/>
              <a:t>1. nedelja po 1. pomladni polni luni – </a:t>
            </a:r>
            <a:r>
              <a:rPr lang="sl-SI" b="1" u="sng" dirty="0" smtClean="0">
                <a:solidFill>
                  <a:srgbClr val="FFC000"/>
                </a:solidFill>
              </a:rPr>
              <a:t>velika noč, velikonočni ponedeljek</a:t>
            </a:r>
          </a:p>
          <a:p>
            <a:r>
              <a:rPr lang="sl-SI" b="1" dirty="0" smtClean="0"/>
              <a:t>50. dan po veliki noči - </a:t>
            </a:r>
            <a:r>
              <a:rPr lang="sl-SI" b="1" u="sng" dirty="0" smtClean="0">
                <a:solidFill>
                  <a:srgbClr val="FFC000"/>
                </a:solidFill>
              </a:rPr>
              <a:t>binkošti</a:t>
            </a:r>
            <a:endParaRPr lang="sl-SI" u="sng" dirty="0">
              <a:solidFill>
                <a:srgbClr val="FFC000"/>
              </a:solidFill>
            </a:endParaRPr>
          </a:p>
          <a:p>
            <a:pPr lvl="0"/>
            <a:r>
              <a:rPr lang="sl-SI" b="1" dirty="0"/>
              <a:t>15. avgust</a:t>
            </a:r>
            <a:r>
              <a:rPr lang="sl-SI" dirty="0"/>
              <a:t> - </a:t>
            </a:r>
            <a:r>
              <a:rPr lang="sl-SI" b="1" u="sng" dirty="0">
                <a:hlinkClick r:id="rId10" tooltip="Marijino vnebovzetje"/>
              </a:rPr>
              <a:t>Marijino vnebovzetje</a:t>
            </a:r>
            <a:endParaRPr lang="sl-SI" dirty="0"/>
          </a:p>
          <a:p>
            <a:pPr lvl="0"/>
            <a:r>
              <a:rPr lang="sl-SI" b="1" dirty="0"/>
              <a:t>25. december</a:t>
            </a:r>
            <a:r>
              <a:rPr lang="sl-SI" dirty="0"/>
              <a:t> - </a:t>
            </a:r>
            <a:r>
              <a:rPr lang="sl-SI" b="1" u="sng" dirty="0">
                <a:hlinkClick r:id="rId11" tooltip="Božič"/>
              </a:rPr>
              <a:t>božič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656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Učbenik 29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568952" cy="4495800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Praznike ustrezno razvrsti, zapiši datum in ime praznika.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Razmisli, zakaj so prazniki pomembni?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Kaj običajno izobesimo ob državnih praznikih?</a:t>
            </a:r>
            <a:endParaRPr lang="sl-SI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994092"/>
              </p:ext>
            </p:extLst>
          </p:nvPr>
        </p:nvGraphicFramePr>
        <p:xfrm>
          <a:off x="1043608" y="2420888"/>
          <a:ext cx="6936431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2405">
                  <a:extLst>
                    <a:ext uri="{9D8B030D-6E8A-4147-A177-3AD203B41FA5}">
                      <a16:colId xmlns:a16="http://schemas.microsoft.com/office/drawing/2014/main" val="3515448574"/>
                    </a:ext>
                  </a:extLst>
                </a:gridCol>
                <a:gridCol w="2152013">
                  <a:extLst>
                    <a:ext uri="{9D8B030D-6E8A-4147-A177-3AD203B41FA5}">
                      <a16:colId xmlns:a16="http://schemas.microsoft.com/office/drawing/2014/main" val="132534711"/>
                    </a:ext>
                  </a:extLst>
                </a:gridCol>
                <a:gridCol w="2152013">
                  <a:extLst>
                    <a:ext uri="{9D8B030D-6E8A-4147-A177-3AD203B41FA5}">
                      <a16:colId xmlns:a16="http://schemas.microsoft.com/office/drawing/2014/main" val="25778217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rgbClr val="FF0000"/>
                          </a:solidFill>
                        </a:rPr>
                        <a:t>Državni</a:t>
                      </a:r>
                      <a:r>
                        <a:rPr lang="sl-SI" baseline="0" dirty="0" smtClean="0">
                          <a:solidFill>
                            <a:srgbClr val="FF0000"/>
                          </a:solidFill>
                        </a:rPr>
                        <a:t> prazniki, ki so dela prosti dnevi:</a:t>
                      </a:r>
                      <a:endParaRPr lang="sl-SI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rgbClr val="FF0000"/>
                          </a:solidFill>
                        </a:rPr>
                        <a:t>Prazniki, ki niso dela prosti:</a:t>
                      </a:r>
                      <a:endParaRPr lang="sl-SI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rgbClr val="FF0000"/>
                          </a:solidFill>
                        </a:rPr>
                        <a:t>Dela prosti dnevi:</a:t>
                      </a:r>
                      <a:endParaRPr lang="sl-SI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313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481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9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Državljanstvo in narodna pripadnost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Razloži pojme:</a:t>
            </a:r>
          </a:p>
          <a:p>
            <a:pPr lvl="1"/>
            <a:r>
              <a:rPr lang="sl-SI" dirty="0" smtClean="0">
                <a:solidFill>
                  <a:srgbClr val="00B050"/>
                </a:solidFill>
              </a:rPr>
              <a:t>država</a:t>
            </a:r>
          </a:p>
          <a:p>
            <a:pPr lvl="1"/>
            <a:r>
              <a:rPr lang="sl-SI" dirty="0" smtClean="0">
                <a:solidFill>
                  <a:srgbClr val="00B050"/>
                </a:solidFill>
              </a:rPr>
              <a:t>državljan</a:t>
            </a:r>
          </a:p>
          <a:p>
            <a:pPr lvl="1"/>
            <a:r>
              <a:rPr lang="sl-SI" dirty="0">
                <a:solidFill>
                  <a:srgbClr val="00B050"/>
                </a:solidFill>
              </a:rPr>
              <a:t>d</a:t>
            </a:r>
            <a:r>
              <a:rPr lang="sl-SI" dirty="0" smtClean="0">
                <a:solidFill>
                  <a:srgbClr val="00B050"/>
                </a:solidFill>
              </a:rPr>
              <a:t>ržavljanstvo</a:t>
            </a:r>
          </a:p>
          <a:p>
            <a:pPr lvl="1"/>
            <a:r>
              <a:rPr lang="sl-SI" dirty="0">
                <a:solidFill>
                  <a:srgbClr val="00B050"/>
                </a:solidFill>
              </a:rPr>
              <a:t>n</a:t>
            </a:r>
            <a:r>
              <a:rPr lang="sl-SI" dirty="0" smtClean="0">
                <a:solidFill>
                  <a:srgbClr val="00B050"/>
                </a:solidFill>
              </a:rPr>
              <a:t>arod – </a:t>
            </a:r>
            <a:r>
              <a:rPr lang="sl-SI" dirty="0" smtClean="0"/>
              <a:t>skupnost ljudi na določenem ozemlju, </a:t>
            </a:r>
            <a:r>
              <a:rPr lang="sl-SI" dirty="0"/>
              <a:t>ki </a:t>
            </a:r>
            <a:r>
              <a:rPr lang="sl-SI" dirty="0" smtClean="0"/>
              <a:t>so zgodovinsko, jezikovno, kulturno in gospodarsko povezani.</a:t>
            </a:r>
          </a:p>
          <a:p>
            <a:pPr lvl="1"/>
            <a:r>
              <a:rPr lang="sl-SI" dirty="0">
                <a:solidFill>
                  <a:srgbClr val="00B050"/>
                </a:solidFill>
              </a:rPr>
              <a:t>n</a:t>
            </a:r>
            <a:r>
              <a:rPr lang="sl-SI" dirty="0" smtClean="0">
                <a:solidFill>
                  <a:srgbClr val="00B050"/>
                </a:solidFill>
              </a:rPr>
              <a:t>arodna pripadnost</a:t>
            </a:r>
          </a:p>
          <a:p>
            <a:pPr lvl="1"/>
            <a:r>
              <a:rPr lang="sl-SI" dirty="0">
                <a:solidFill>
                  <a:srgbClr val="00B050"/>
                </a:solidFill>
              </a:rPr>
              <a:t>z</a:t>
            </a:r>
            <a:r>
              <a:rPr lang="sl-SI" dirty="0" smtClean="0">
                <a:solidFill>
                  <a:srgbClr val="00B050"/>
                </a:solidFill>
              </a:rPr>
              <a:t>amejski </a:t>
            </a:r>
            <a:r>
              <a:rPr lang="sl-SI" dirty="0">
                <a:solidFill>
                  <a:srgbClr val="00B050"/>
                </a:solidFill>
              </a:rPr>
              <a:t>S</a:t>
            </a:r>
            <a:r>
              <a:rPr lang="sl-SI" dirty="0" smtClean="0">
                <a:solidFill>
                  <a:srgbClr val="00B050"/>
                </a:solidFill>
              </a:rPr>
              <a:t>lovenci</a:t>
            </a:r>
          </a:p>
          <a:p>
            <a:pPr lvl="1"/>
            <a:r>
              <a:rPr lang="sl-SI" dirty="0">
                <a:solidFill>
                  <a:srgbClr val="00B050"/>
                </a:solidFill>
              </a:rPr>
              <a:t>s</a:t>
            </a:r>
            <a:r>
              <a:rPr lang="sl-SI" dirty="0" smtClean="0">
                <a:solidFill>
                  <a:srgbClr val="00B050"/>
                </a:solidFill>
              </a:rPr>
              <a:t>lovenski izseljenci</a:t>
            </a:r>
          </a:p>
          <a:p>
            <a:pPr lvl="1"/>
            <a:r>
              <a:rPr lang="sl-SI" dirty="0" smtClean="0">
                <a:solidFill>
                  <a:srgbClr val="00B050"/>
                </a:solidFill>
              </a:rPr>
              <a:t>patriotizem</a:t>
            </a:r>
          </a:p>
          <a:p>
            <a:pPr lvl="1"/>
            <a:r>
              <a:rPr lang="sl-SI" dirty="0" smtClean="0">
                <a:solidFill>
                  <a:srgbClr val="00B050"/>
                </a:solidFill>
              </a:rPr>
              <a:t>plebiscit</a:t>
            </a:r>
          </a:p>
          <a:p>
            <a:pPr lvl="1"/>
            <a:r>
              <a:rPr lang="sl-SI" dirty="0">
                <a:solidFill>
                  <a:srgbClr val="00B050"/>
                </a:solidFill>
              </a:rPr>
              <a:t>u</a:t>
            </a:r>
            <a:r>
              <a:rPr lang="sl-SI" dirty="0" smtClean="0">
                <a:solidFill>
                  <a:srgbClr val="00B050"/>
                </a:solidFill>
              </a:rPr>
              <a:t>stava.</a:t>
            </a:r>
          </a:p>
          <a:p>
            <a:pPr lvl="1"/>
            <a:endParaRPr lang="sl-SI" dirty="0" smtClean="0"/>
          </a:p>
          <a:p>
            <a:pPr marL="4572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Kako pridobiti državljanstvo?</a:t>
            </a:r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7463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600" dirty="0" smtClean="0">
                <a:solidFill>
                  <a:srgbClr val="FF0000"/>
                </a:solidFill>
              </a:rPr>
              <a:t/>
            </a:r>
            <a:br>
              <a:rPr lang="sl-SI" sz="3600" dirty="0" smtClean="0">
                <a:solidFill>
                  <a:srgbClr val="FF0000"/>
                </a:solidFill>
              </a:rPr>
            </a:br>
            <a:r>
              <a:rPr lang="sl-SI" sz="3600" dirty="0" smtClean="0">
                <a:solidFill>
                  <a:srgbClr val="FF0000"/>
                </a:solidFill>
              </a:rPr>
              <a:t>Katere </a:t>
            </a:r>
            <a:r>
              <a:rPr lang="sl-SI" sz="3600" dirty="0">
                <a:solidFill>
                  <a:srgbClr val="FF0000"/>
                </a:solidFill>
              </a:rPr>
              <a:t>so pravice in dolžnosti državljanov</a:t>
            </a:r>
            <a:r>
              <a:rPr lang="sl-SI" sz="3600" dirty="0" smtClean="0">
                <a:solidFill>
                  <a:srgbClr val="FF0000"/>
                </a:solidFill>
              </a:rPr>
              <a:t>?</a:t>
            </a:r>
            <a:br>
              <a:rPr lang="sl-SI" sz="3600" dirty="0" smtClean="0">
                <a:solidFill>
                  <a:srgbClr val="FF0000"/>
                </a:solidFill>
              </a:rPr>
            </a:br>
            <a:r>
              <a:rPr lang="sl-SI" sz="3600" dirty="0" smtClean="0">
                <a:solidFill>
                  <a:schemeClr val="tx1"/>
                </a:solidFill>
              </a:rPr>
              <a:t>V zvezek izpiši pravice in dolžnosti. 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551785" cy="4536504"/>
          </a:xfrm>
        </p:spPr>
      </p:pic>
    </p:spTree>
    <p:extLst>
      <p:ext uri="{BB962C8B-B14F-4D97-AF65-F5344CB8AC3E}">
        <p14:creationId xmlns:p14="http://schemas.microsoft.com/office/powerpoint/2010/main" val="226368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93168" y="266548"/>
            <a:ext cx="6414864" cy="869950"/>
          </a:xfrm>
        </p:spPr>
        <p:txBody>
          <a:bodyPr>
            <a:noAutofit/>
          </a:bodyPr>
          <a:lstStyle/>
          <a:p>
            <a:r>
              <a:rPr lang="sl-SI" sz="4000" dirty="0" smtClean="0"/>
              <a:t>Naravna in kulturna dediščina </a:t>
            </a:r>
            <a:endParaRPr lang="sl-SI" sz="3600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2"/>
          </p:nvPr>
        </p:nvSpPr>
        <p:spPr>
          <a:xfrm>
            <a:off x="683568" y="5472058"/>
            <a:ext cx="3312368" cy="1111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b="1" dirty="0" smtClean="0">
                <a:solidFill>
                  <a:srgbClr val="FF0000"/>
                </a:solidFill>
              </a:rPr>
              <a:t>Katere so naše dolžnosti glede ohranjanja dediščine?</a:t>
            </a:r>
          </a:p>
          <a:p>
            <a:pPr marL="0" indent="0">
              <a:buNone/>
            </a:pPr>
            <a:r>
              <a:rPr lang="sl-SI" sz="2000" b="1" dirty="0" smtClean="0">
                <a:solidFill>
                  <a:srgbClr val="FF0000"/>
                </a:solidFill>
              </a:rPr>
              <a:t>Pojasni zakaj?</a:t>
            </a:r>
            <a:endParaRPr lang="sl-SI" sz="2000" b="1" dirty="0">
              <a:solidFill>
                <a:srgbClr val="FF0000"/>
              </a:solidFill>
            </a:endParaRP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"/>
          </p:nvPr>
        </p:nvSpPr>
        <p:spPr>
          <a:xfrm>
            <a:off x="255690" y="1627454"/>
            <a:ext cx="3886200" cy="640080"/>
          </a:xfrm>
        </p:spPr>
        <p:txBody>
          <a:bodyPr/>
          <a:lstStyle/>
          <a:p>
            <a:pPr algn="ctr"/>
            <a:r>
              <a:rPr lang="sl-SI" dirty="0" smtClean="0"/>
              <a:t>Naravna dediščina</a:t>
            </a:r>
            <a:endParaRPr lang="sl-SI" dirty="0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quarter" idx="3"/>
          </p:nvPr>
        </p:nvSpPr>
        <p:spPr>
          <a:xfrm>
            <a:off x="4800600" y="1606192"/>
            <a:ext cx="3886200" cy="640080"/>
          </a:xfrm>
        </p:spPr>
        <p:txBody>
          <a:bodyPr/>
          <a:lstStyle/>
          <a:p>
            <a:pPr algn="ctr"/>
            <a:r>
              <a:rPr lang="sl-SI" dirty="0" smtClean="0"/>
              <a:t>Kulturna dediščina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5004048" y="5427767"/>
            <a:ext cx="38169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Spletna stran: </a:t>
            </a:r>
          </a:p>
          <a:p>
            <a:r>
              <a:rPr lang="sl-SI" i="1" dirty="0"/>
              <a:t>20 let samostojnosti – za mlajše</a:t>
            </a:r>
          </a:p>
          <a:p>
            <a:r>
              <a:rPr lang="sl-SI" i="1" dirty="0"/>
              <a:t>DEDI – digitalna enciklopedija dediščine </a:t>
            </a:r>
            <a:endParaRPr lang="sl-SI" i="1" dirty="0" smtClean="0"/>
          </a:p>
          <a:p>
            <a:r>
              <a:rPr lang="sl-SI" i="1" dirty="0"/>
              <a:t> </a:t>
            </a:r>
            <a:r>
              <a:rPr lang="sl-SI" i="1" dirty="0" smtClean="0"/>
              <a:t>          na </a:t>
            </a:r>
            <a:r>
              <a:rPr lang="sl-SI" i="1" dirty="0"/>
              <a:t>Slovenskem</a:t>
            </a:r>
          </a:p>
        </p:txBody>
      </p:sp>
      <p:pic>
        <p:nvPicPr>
          <p:cNvPr id="2050" name="Picture 2" descr="Kozolec Kaj je kozolec? Kozolec (v raznih narečjih: kazuc,kzoc,stog ali  kozu) je ponavadi lesena, s strani odprta stavba za sušenje žita in trave,  značilna za slovensko podeželje in arhitekturo. Najbolj znani so kozolci v  Studorju, blizu Bohinjskega jezera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03" y="2452270"/>
            <a:ext cx="173819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Čebelarska zveza Slovenij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53" y="2452270"/>
            <a:ext cx="1728192" cy="134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zeljsko - Klopote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250" y="2438537"/>
            <a:ext cx="909932" cy="135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rad Rihemberk - Branik | Miren Kr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03" y="3932384"/>
            <a:ext cx="2170246" cy="135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amostan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729" y="3906030"/>
            <a:ext cx="2018453" cy="134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lap Savica - Bohinj.s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5" y="2470166"/>
            <a:ext cx="1925157" cy="128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riglav je naš! Tudi na fotografijah - Del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790" y="2470167"/>
            <a:ext cx="2153653" cy="128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Planika - Wikipedija, prosta enciklopedij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5" y="3820422"/>
            <a:ext cx="1932005" cy="144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Človeška ribica je doma tudi v Stični - Informativni portal osrednje  Slovenije in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790" y="3861431"/>
            <a:ext cx="2141036" cy="142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16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je država?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http://www.gliderracing.com/images/Sloven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604121"/>
            <a:ext cx="7505541" cy="525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67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je država?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 descr="https://www.kaartenenatlassen.nl/files/digitaal-satellietbeeld-slovenie-585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562850" cy="50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94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je država?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/>
              <a:t>Država je </a:t>
            </a:r>
            <a:r>
              <a:rPr lang="sl-SI" sz="2400" dirty="0" smtClean="0"/>
              <a:t>mednarodno </a:t>
            </a:r>
            <a:r>
              <a:rPr lang="sl-SI" sz="2400" dirty="0"/>
              <a:t>priznana politična skupnost, ki ima lastno ozemlje in </a:t>
            </a:r>
            <a:r>
              <a:rPr lang="sl-SI" sz="2400" dirty="0" smtClean="0"/>
              <a:t>priznano suvereno oblast, v kateri organizirano živi skupnost ljudi – </a:t>
            </a:r>
            <a:r>
              <a:rPr lang="sl-SI" sz="2400" b="1" dirty="0" smtClean="0"/>
              <a:t>državljani</a:t>
            </a:r>
            <a:r>
              <a:rPr lang="sl-SI" sz="2400" dirty="0" smtClean="0"/>
              <a:t>. </a:t>
            </a:r>
          </a:p>
          <a:p>
            <a:endParaRPr lang="sl-SI" dirty="0" smtClean="0"/>
          </a:p>
          <a:p>
            <a:r>
              <a:rPr lang="sl-SI" sz="2000" dirty="0" smtClean="0"/>
              <a:t>Države </a:t>
            </a:r>
            <a:r>
              <a:rPr lang="sl-SI" sz="2000" dirty="0"/>
              <a:t>se med seboj razlikujejo po obliki vladavine, državni ureditvi, narodni sestavi, verski </a:t>
            </a:r>
            <a:r>
              <a:rPr lang="sl-SI" sz="2000" dirty="0" smtClean="0"/>
              <a:t>sestavi… </a:t>
            </a:r>
          </a:p>
          <a:p>
            <a:endParaRPr lang="sl-SI" sz="2000" dirty="0"/>
          </a:p>
          <a:p>
            <a:r>
              <a:rPr lang="sl-SI" sz="2400" dirty="0" smtClean="0"/>
              <a:t>Slovenija je danes </a:t>
            </a:r>
            <a:r>
              <a:rPr lang="sl-SI" sz="2400" b="1" dirty="0" smtClean="0"/>
              <a:t>samostojna država</a:t>
            </a:r>
            <a:r>
              <a:rPr lang="sl-SI" sz="2400" dirty="0" smtClean="0"/>
              <a:t>. Ima svoje ozemlje, neodvisno oblast, zakone, državne simbole in praznike. V družbi drugih držav je enakopravna in suverena.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57899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Slovenija skozi </a:t>
            </a:r>
            <a:r>
              <a:rPr lang="sl-SI" dirty="0" smtClean="0"/>
              <a:t>zgodovino – </a:t>
            </a:r>
            <a:r>
              <a:rPr lang="sl-SI" sz="3600" dirty="0" smtClean="0">
                <a:solidFill>
                  <a:srgbClr val="FF0000"/>
                </a:solidFill>
              </a:rPr>
              <a:t>samo preberi</a:t>
            </a:r>
            <a:endParaRPr lang="sl-SI" sz="3600" dirty="0">
              <a:solidFill>
                <a:srgbClr val="FF0000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251520" y="1556792"/>
            <a:ext cx="8712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Slovenija je v svetovnem merilu mlada država. Samostojna in neodvisna je od leta 1991. Predniki Slovencev, Slovani, ki so se v 6. stoletju iz območja Karpatov preselili na območje današnje Slovenije, so sicer že v sedmem stoletju ustanovili najstarejšo znano slovansko državo, kneževino Karantanijo, vendar se ta ni obdržala dolgo.</a:t>
            </a:r>
          </a:p>
          <a:p>
            <a:endParaRPr lang="sl-SI" dirty="0" smtClean="0"/>
          </a:p>
          <a:p>
            <a:r>
              <a:rPr lang="sl-SI" dirty="0" smtClean="0"/>
              <a:t>Vse </a:t>
            </a:r>
            <a:r>
              <a:rPr lang="sl-SI" dirty="0"/>
              <a:t>do 20. stoletja so območju Slovenije tako vladali tujci, večino časa Habsburžani oziroma kasneje Avstro-Ogrska monarhija. V tem obdobju so se Slovenci kljub zatiranju in vztrajnim pritiskom po asimilaciji razvili v narod in izoblikovali svojo identiteto. 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/>
              <a:t>Po </a:t>
            </a:r>
            <a:r>
              <a:rPr lang="sl-SI" dirty="0"/>
              <a:t>1. svetovni vojni je Slovenija postala del Kraljevine Jugoslavije, po 2. svetovni vojni pa del Socialistične federativne republike </a:t>
            </a:r>
            <a:r>
              <a:rPr lang="sl-SI" dirty="0" smtClean="0"/>
              <a:t>Jugoslavije</a:t>
            </a:r>
            <a:r>
              <a:rPr lang="sl-SI" dirty="0"/>
              <a:t> </a:t>
            </a:r>
            <a:r>
              <a:rPr lang="sl-SI" dirty="0" smtClean="0"/>
              <a:t>(SFRJ).</a:t>
            </a:r>
          </a:p>
          <a:p>
            <a:endParaRPr lang="sl-SI" dirty="0"/>
          </a:p>
          <a:p>
            <a:r>
              <a:rPr lang="sl-SI" dirty="0" smtClean="0"/>
              <a:t>Po </a:t>
            </a:r>
            <a:r>
              <a:rPr lang="sl-SI" dirty="0"/>
              <a:t>več kot sedemdesetih letih bivanja v Jugoslaviji se je med Slovenci izoblikovalo soglasje za samostojno pot. Na plebiscitu leta 1990 se je za samostojnost izreklo skoraj 90 odstotkov </a:t>
            </a:r>
            <a:r>
              <a:rPr lang="sl-SI" dirty="0" err="1"/>
              <a:t>volilcev</a:t>
            </a:r>
            <a:r>
              <a:rPr lang="sl-SI" dirty="0"/>
              <a:t>. Leta 2004 je Slovenija vstopila v Evropsko Unijo in postala članica zveze Nato. 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1619672" y="602128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Oglej si: Slovenska zgodovina v petih minutah</a:t>
            </a:r>
          </a:p>
          <a:p>
            <a:r>
              <a:rPr lang="sl-SI" dirty="0">
                <a:hlinkClick r:id="rId2"/>
              </a:rPr>
              <a:t>https://www.youtube.com/watch?v=SsK8R0Y-Ads</a:t>
            </a: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5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Karantanija </a:t>
            </a:r>
            <a:br>
              <a:rPr lang="sl-SI" dirty="0" smtClean="0"/>
            </a:br>
            <a:r>
              <a:rPr lang="sl-SI" sz="2700" dirty="0" smtClean="0"/>
              <a:t>najstarejša</a:t>
            </a:r>
            <a:r>
              <a:rPr lang="sl-SI" sz="2700" dirty="0"/>
              <a:t> </a:t>
            </a:r>
            <a:r>
              <a:rPr lang="sl-SI" sz="2700" dirty="0">
                <a:hlinkClick r:id="rId2" tooltip="Slovani"/>
              </a:rPr>
              <a:t>slovanska</a:t>
            </a:r>
            <a:r>
              <a:rPr lang="sl-SI" sz="2700" dirty="0"/>
              <a:t> državna </a:t>
            </a:r>
            <a:r>
              <a:rPr lang="sl-SI" sz="2700" dirty="0" smtClean="0"/>
              <a:t>tvorba v 7. st. do leta 828</a:t>
            </a:r>
            <a:endParaRPr lang="sl-SI" sz="2700" dirty="0"/>
          </a:p>
        </p:txBody>
      </p:sp>
      <p:pic>
        <p:nvPicPr>
          <p:cNvPr id="4" name="Slika 3" descr="http://i497.photobucket.com/albums/rr331/mbfan_2008/Karantanski_pante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" y="1556792"/>
            <a:ext cx="4229100" cy="5068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Ustoličenje koroških vojvod v slovenskem jeziku - A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37719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968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Slovenija kot republika SFRJ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65493"/>
            <a:ext cx="3290192" cy="216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zultat iskanja slik za dan mlados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27" y="1504450"/>
            <a:ext cx="4247813" cy="239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zultat iskanja slik za dan mlados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26871"/>
            <a:ext cx="3791234" cy="220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2078172" y="6111204"/>
            <a:ext cx="5333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>
                <a:solidFill>
                  <a:srgbClr val="FF0000"/>
                </a:solidFill>
              </a:rPr>
              <a:t>Praznovanje Dan mladosti </a:t>
            </a:r>
            <a:r>
              <a:rPr lang="sl-SI" i="1" dirty="0">
                <a:solidFill>
                  <a:srgbClr val="FF0000"/>
                </a:solidFill>
              </a:rPr>
              <a:t>– </a:t>
            </a:r>
            <a:r>
              <a:rPr lang="sl-SI" i="1" dirty="0" smtClean="0">
                <a:solidFill>
                  <a:srgbClr val="FF0000"/>
                </a:solidFill>
              </a:rPr>
              <a:t>Tito naše </a:t>
            </a:r>
            <a:r>
              <a:rPr lang="sl-SI" i="1" dirty="0" err="1" smtClean="0">
                <a:solidFill>
                  <a:srgbClr val="FF0000"/>
                </a:solidFill>
              </a:rPr>
              <a:t>sunce</a:t>
            </a:r>
            <a:r>
              <a:rPr lang="sl-SI" i="1" dirty="0" smtClean="0">
                <a:solidFill>
                  <a:srgbClr val="FF0000"/>
                </a:solidFill>
              </a:rPr>
              <a:t> Zgodovina.si</a:t>
            </a:r>
          </a:p>
          <a:p>
            <a:r>
              <a:rPr lang="sl-SI" i="1" dirty="0" smtClean="0">
                <a:solidFill>
                  <a:srgbClr val="FF0000"/>
                </a:solidFill>
                <a:hlinkClick r:id="rId5"/>
              </a:rPr>
              <a:t>https</a:t>
            </a:r>
            <a:r>
              <a:rPr lang="sl-SI" i="1" dirty="0">
                <a:solidFill>
                  <a:srgbClr val="FF0000"/>
                </a:solidFill>
                <a:hlinkClick r:id="rId5"/>
              </a:rPr>
              <a:t>://www.youtube.com/watch?v=Qdju6GMWd98</a:t>
            </a:r>
            <a:r>
              <a:rPr lang="sl-SI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Pravokotnik 4"/>
          <p:cNvSpPr/>
          <p:nvPr/>
        </p:nvSpPr>
        <p:spPr>
          <a:xfrm>
            <a:off x="7061116" y="2700918"/>
            <a:ext cx="1816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hlinkClick r:id="rId6"/>
              </a:rPr>
              <a:t>Hej Slovani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31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200623"/>
            <a:ext cx="5364088" cy="990600"/>
          </a:xfrm>
        </p:spPr>
        <p:txBody>
          <a:bodyPr>
            <a:normAutofit/>
          </a:bodyPr>
          <a:lstStyle/>
          <a:p>
            <a:r>
              <a:rPr lang="sl-SI" dirty="0" smtClean="0"/>
              <a:t>Nastanek nove države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92591366"/>
              </p:ext>
            </p:extLst>
          </p:nvPr>
        </p:nvGraphicFramePr>
        <p:xfrm>
          <a:off x="522697" y="3284984"/>
          <a:ext cx="8153401" cy="168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7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7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71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71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67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48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13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 smtClean="0">
                          <a:solidFill>
                            <a:srgbClr val="FF0000"/>
                          </a:solidFill>
                          <a:effectLst/>
                        </a:rPr>
                        <a:t>23</a:t>
                      </a:r>
                      <a:r>
                        <a:rPr lang="sl-SI" sz="1200" dirty="0">
                          <a:solidFill>
                            <a:srgbClr val="FF0000"/>
                          </a:solidFill>
                          <a:effectLst/>
                        </a:rPr>
                        <a:t>. 12. 1990</a:t>
                      </a:r>
                      <a:endParaRPr lang="sl-SI" sz="1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9" marR="60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rgbClr val="FF0000"/>
                          </a:solidFill>
                          <a:effectLst/>
                        </a:rPr>
                        <a:t>26. 12. 1990</a:t>
                      </a:r>
                      <a:endParaRPr lang="sl-SI" sz="1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 smtClean="0">
                          <a:solidFill>
                            <a:schemeClr val="tx1"/>
                          </a:solidFill>
                          <a:effectLst/>
                        </a:rPr>
                        <a:t>Kateri </a:t>
                      </a: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državni praznik?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9" marR="60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rgbClr val="FF0000"/>
                          </a:solidFill>
                          <a:effectLst/>
                        </a:rPr>
                        <a:t>25. 6. </a:t>
                      </a:r>
                      <a:r>
                        <a:rPr lang="sl-SI" sz="1200" dirty="0" smtClean="0">
                          <a:solidFill>
                            <a:srgbClr val="FF0000"/>
                          </a:solidFill>
                          <a:effectLst/>
                        </a:rPr>
                        <a:t>1991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dirty="0" smtClean="0">
                          <a:solidFill>
                            <a:schemeClr val="tx1"/>
                          </a:solidFill>
                          <a:effectLst/>
                        </a:rPr>
                        <a:t>Kateri državni praznik?</a:t>
                      </a:r>
                      <a:endParaRPr lang="sl-SI" sz="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9" marR="60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26. 6. – 7. 7. 1991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9" marR="60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23. 12. 1991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9" marR="60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Maj 1992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9" marR="60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maj 2004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9" marR="603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04900" algn="l"/>
                        </a:tabLs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januar 2007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9" marR="6030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Leva puščica 4"/>
          <p:cNvSpPr/>
          <p:nvPr/>
        </p:nvSpPr>
        <p:spPr>
          <a:xfrm flipV="1">
            <a:off x="16412" y="3370279"/>
            <a:ext cx="506285" cy="1499331"/>
          </a:xfrm>
          <a:prstGeom prst="leftArrow">
            <a:avLst>
              <a:gd name="adj1" fmla="val 100000"/>
              <a:gd name="adj2" fmla="val 930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6" name="Desna puščica 5"/>
          <p:cNvSpPr/>
          <p:nvPr/>
        </p:nvSpPr>
        <p:spPr>
          <a:xfrm>
            <a:off x="8676098" y="3341506"/>
            <a:ext cx="394765" cy="1556876"/>
          </a:xfrm>
          <a:prstGeom prst="rightArrow">
            <a:avLst>
              <a:gd name="adj1" fmla="val 100000"/>
              <a:gd name="adj2" fmla="val 55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1115617" y="5381226"/>
            <a:ext cx="6149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i="1" dirty="0" smtClean="0">
                <a:solidFill>
                  <a:srgbClr val="FF0000"/>
                </a:solidFill>
                <a:hlinkClick r:id="rId2"/>
              </a:rPr>
              <a:t>Oglej si: </a:t>
            </a:r>
            <a:r>
              <a:rPr lang="sl-SI" sz="2400" i="1" dirty="0" err="1" smtClean="0">
                <a:solidFill>
                  <a:srgbClr val="FF0000"/>
                </a:solidFill>
                <a:hlinkClick r:id="rId2"/>
              </a:rPr>
              <a:t>Infodrom</a:t>
            </a:r>
            <a:r>
              <a:rPr lang="sl-SI" sz="2400" i="1" dirty="0" smtClean="0">
                <a:solidFill>
                  <a:srgbClr val="FF0000"/>
                </a:solidFill>
                <a:hlinkClick r:id="rId2"/>
              </a:rPr>
              <a:t>: Dan samostojnosti in enotnosti</a:t>
            </a:r>
            <a:endParaRPr lang="sl-SI" sz="2400" i="1" dirty="0" smtClean="0">
              <a:solidFill>
                <a:srgbClr val="FF0000"/>
              </a:solidFill>
            </a:endParaRPr>
          </a:p>
          <a:p>
            <a:r>
              <a:rPr lang="sl-SI" sz="2400" i="1" dirty="0">
                <a:solidFill>
                  <a:srgbClr val="FF0000"/>
                </a:solidFill>
              </a:rPr>
              <a:t> </a:t>
            </a:r>
            <a:r>
              <a:rPr lang="sl-SI" sz="2400" i="1" dirty="0" smtClean="0">
                <a:solidFill>
                  <a:srgbClr val="FF0000"/>
                </a:solidFill>
              </a:rPr>
              <a:t>                           </a:t>
            </a:r>
            <a:r>
              <a:rPr lang="sl-SI" sz="2400" i="1" dirty="0" smtClean="0">
                <a:solidFill>
                  <a:srgbClr val="FF0000"/>
                </a:solidFill>
                <a:hlinkClick r:id="rId3"/>
              </a:rPr>
              <a:t>Plebiscit</a:t>
            </a:r>
            <a:endParaRPr lang="sl-SI" sz="2400" i="1" dirty="0">
              <a:solidFill>
                <a:srgbClr val="FF0000"/>
              </a:solidFill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720080" y="1868062"/>
            <a:ext cx="8153400" cy="990600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Za vsak datum opiši dogodek.</a:t>
            </a:r>
            <a:br>
              <a:rPr lang="sl-SI" smtClean="0"/>
            </a:br>
            <a:r>
              <a:rPr lang="sl-SI" smtClean="0"/>
              <a:t>UČ, stran 26-40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688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Nastanek nove države</a:t>
            </a:r>
            <a:endParaRPr lang="sl-SI" dirty="0"/>
          </a:p>
        </p:txBody>
      </p:sp>
      <p:pic>
        <p:nvPicPr>
          <p:cNvPr id="1026" name="Picture 2" descr="Rezultat iskanja slik za plebiscit glasovn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75783"/>
            <a:ext cx="2467917" cy="377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75783"/>
            <a:ext cx="4344260" cy="262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267041" y="544009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Plebiscit</a:t>
            </a:r>
            <a:r>
              <a:rPr lang="sl-SI" dirty="0" smtClean="0"/>
              <a:t> za odločitev, ali naj RS postane </a:t>
            </a:r>
          </a:p>
          <a:p>
            <a:r>
              <a:rPr lang="sl-SI" dirty="0" smtClean="0"/>
              <a:t>samostojna in neodvisna država, </a:t>
            </a:r>
          </a:p>
          <a:p>
            <a:r>
              <a:rPr lang="sl-SI" dirty="0" smtClean="0"/>
              <a:t>je potekal 23. 12. 1990, </a:t>
            </a:r>
          </a:p>
          <a:p>
            <a:r>
              <a:rPr lang="sl-SI" dirty="0" smtClean="0"/>
              <a:t>rezultat je bil razglašen </a:t>
            </a:r>
            <a:r>
              <a:rPr lang="sl-SI" b="1" dirty="0" smtClean="0">
                <a:solidFill>
                  <a:srgbClr val="FF0000"/>
                </a:solidFill>
              </a:rPr>
              <a:t>26. 12. 1990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b="1" dirty="0" smtClean="0">
                <a:solidFill>
                  <a:srgbClr val="FF0000"/>
                </a:solidFill>
              </a:rPr>
              <a:t>– DAN SAMOSTOJNOSTI IN ENOTNOSTI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4227481" y="4290995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Proslava </a:t>
            </a:r>
            <a:r>
              <a:rPr lang="sl-SI" dirty="0"/>
              <a:t>na Trgu republike v Ljubljani</a:t>
            </a:r>
          </a:p>
          <a:p>
            <a:r>
              <a:rPr lang="sl-SI" dirty="0" smtClean="0"/>
              <a:t>ob razglasitvi slovenske samostojnosti </a:t>
            </a:r>
            <a:r>
              <a:rPr lang="sl-SI" b="1" dirty="0" smtClean="0">
                <a:solidFill>
                  <a:srgbClr val="FF0000"/>
                </a:solidFill>
              </a:rPr>
              <a:t>25. junij 1991 – DAN DRŽAVNOSTI</a:t>
            </a:r>
          </a:p>
        </p:txBody>
      </p:sp>
    </p:spTree>
    <p:extLst>
      <p:ext uri="{BB962C8B-B14F-4D97-AF65-F5344CB8AC3E}">
        <p14:creationId xmlns:p14="http://schemas.microsoft.com/office/powerpoint/2010/main" val="14027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redinsko">
  <a:themeElements>
    <a:clrScheme name="Sredinsk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redinsk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redinsk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619</TotalTime>
  <Words>707</Words>
  <Application>Microsoft Office PowerPoint</Application>
  <PresentationFormat>Diaprojekcija na zaslonu (4:3)</PresentationFormat>
  <Paragraphs>137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3" baseType="lpstr">
      <vt:lpstr>Calibri</vt:lpstr>
      <vt:lpstr>Times New Roman</vt:lpstr>
      <vt:lpstr>Tw Cen MT</vt:lpstr>
      <vt:lpstr>Wingdings</vt:lpstr>
      <vt:lpstr>Wingdings 2</vt:lpstr>
      <vt:lpstr>Sredinsko</vt:lpstr>
      <vt:lpstr>Skupnost državljanov republike  slovenije</vt:lpstr>
      <vt:lpstr>Kaj je država?</vt:lpstr>
      <vt:lpstr>Kaj je država?</vt:lpstr>
      <vt:lpstr>Kaj je država?</vt:lpstr>
      <vt:lpstr>Slovenija skozi zgodovino – samo preberi</vt:lpstr>
      <vt:lpstr>Karantanija  najstarejša slovanska državna tvorba v 7. st. do leta 828</vt:lpstr>
      <vt:lpstr>Slovenija kot republika SFRJ</vt:lpstr>
      <vt:lpstr>Nastanek nove države</vt:lpstr>
      <vt:lpstr>Nastanek nove države</vt:lpstr>
      <vt:lpstr>Vsaka država ima tudi ime. </vt:lpstr>
      <vt:lpstr>Državni simboli (zastava, grb, himna, jezik)</vt:lpstr>
      <vt:lpstr>Državni simboli (zastava, grb, himna, jezik)  U28</vt:lpstr>
      <vt:lpstr>Državni prazniki v Republiki Sloveniji</vt:lpstr>
      <vt:lpstr>Učbenik 29</vt:lpstr>
      <vt:lpstr>Državljanstvo in narodna pripadnost</vt:lpstr>
      <vt:lpstr> Katere so pravice in dolžnosti državljanov? V zvezek izpiši pravice in dolžnosti.  </vt:lpstr>
      <vt:lpstr>Naravna in kulturna dediščina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Skupnost državljanov republike  slovenije</dc:title>
  <dc:creator>GEOGRAFIJA 2</dc:creator>
  <cp:lastModifiedBy>Tadeja Z</cp:lastModifiedBy>
  <cp:revision>77</cp:revision>
  <dcterms:created xsi:type="dcterms:W3CDTF">2014-11-17T14:46:11Z</dcterms:created>
  <dcterms:modified xsi:type="dcterms:W3CDTF">2021-11-02T14:59:56Z</dcterms:modified>
</cp:coreProperties>
</file>