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l-SI" smtClean="0"/>
              <a:t>Uredite slog naslova matrice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lvl1pPr algn="l">
              <a:defRPr/>
            </a:lvl1pPr>
          </a:lstStyle>
          <a:p>
            <a:fld id="{F72EB813-3281-45D7-A973-BB375245ECC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87375-4E8F-4892-BF65-E9F6BD5B67C0}"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5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72EB813-3281-45D7-A973-BB375245ECC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87375-4E8F-4892-BF65-E9F6BD5B67C0}" type="slidenum">
              <a:rPr lang="en-US" smtClean="0"/>
              <a:t>‹#›</a:t>
            </a:fld>
            <a:endParaRPr lang="en-US"/>
          </a:p>
        </p:txBody>
      </p:sp>
    </p:spTree>
    <p:extLst>
      <p:ext uri="{BB962C8B-B14F-4D97-AF65-F5344CB8AC3E}">
        <p14:creationId xmlns:p14="http://schemas.microsoft.com/office/powerpoint/2010/main" val="258702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l-SI" smtClean="0"/>
              <a:t>Uredite slog naslova matrice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72EB813-3281-45D7-A973-BB375245ECC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87375-4E8F-4892-BF65-E9F6BD5B67C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97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72EB813-3281-45D7-A973-BB375245ECC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87375-4E8F-4892-BF65-E9F6BD5B67C0}" type="slidenum">
              <a:rPr lang="en-US" smtClean="0"/>
              <a:t>‹#›</a:t>
            </a:fld>
            <a:endParaRPr lang="en-US"/>
          </a:p>
        </p:txBody>
      </p:sp>
    </p:spTree>
    <p:extLst>
      <p:ext uri="{BB962C8B-B14F-4D97-AF65-F5344CB8AC3E}">
        <p14:creationId xmlns:p14="http://schemas.microsoft.com/office/powerpoint/2010/main" val="96044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l-SI" smtClean="0"/>
              <a:t>Uredite slog naslova matrice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72EB813-3281-45D7-A973-BB375245ECC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87375-4E8F-4892-BF65-E9F6BD5B67C0}"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98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F72EB813-3281-45D7-A973-BB375245ECC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87375-4E8F-4892-BF65-E9F6BD5B67C0}" type="slidenum">
              <a:rPr lang="en-US" smtClean="0"/>
              <a:t>‹#›</a:t>
            </a:fld>
            <a:endParaRPr lang="en-US"/>
          </a:p>
        </p:txBody>
      </p:sp>
    </p:spTree>
    <p:extLst>
      <p:ext uri="{BB962C8B-B14F-4D97-AF65-F5344CB8AC3E}">
        <p14:creationId xmlns:p14="http://schemas.microsoft.com/office/powerpoint/2010/main" val="370537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024128" y="2967788"/>
            <a:ext cx="4754880" cy="33415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l-SI" smtClean="0"/>
              <a:t>Uredite sloge besedila matrice</a:t>
            </a:r>
          </a:p>
        </p:txBody>
      </p:sp>
      <p:sp>
        <p:nvSpPr>
          <p:cNvPr id="6" name="Content Placeholder 5"/>
          <p:cNvSpPr>
            <a:spLocks noGrp="1"/>
          </p:cNvSpPr>
          <p:nvPr>
            <p:ph sz="quarter" idx="4"/>
          </p:nvPr>
        </p:nvSpPr>
        <p:spPr>
          <a:xfrm>
            <a:off x="5990888" y="2967788"/>
            <a:ext cx="4754880" cy="33415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F72EB813-3281-45D7-A973-BB375245ECCF}"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87375-4E8F-4892-BF65-E9F6BD5B67C0}" type="slidenum">
              <a:rPr lang="en-US" smtClean="0"/>
              <a:t>‹#›</a:t>
            </a:fld>
            <a:endParaRPr lang="en-US"/>
          </a:p>
        </p:txBody>
      </p:sp>
    </p:spTree>
    <p:extLst>
      <p:ext uri="{BB962C8B-B14F-4D97-AF65-F5344CB8AC3E}">
        <p14:creationId xmlns:p14="http://schemas.microsoft.com/office/powerpoint/2010/main" val="317972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F72EB813-3281-45D7-A973-BB375245ECCF}"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87375-4E8F-4892-BF65-E9F6BD5B67C0}" type="slidenum">
              <a:rPr lang="en-US" smtClean="0"/>
              <a:t>‹#›</a:t>
            </a:fld>
            <a:endParaRPr lang="en-US"/>
          </a:p>
        </p:txBody>
      </p:sp>
    </p:spTree>
    <p:extLst>
      <p:ext uri="{BB962C8B-B14F-4D97-AF65-F5344CB8AC3E}">
        <p14:creationId xmlns:p14="http://schemas.microsoft.com/office/powerpoint/2010/main" val="104914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EB813-3281-45D7-A973-BB375245ECCF}"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87375-4E8F-4892-BF65-E9F6BD5B67C0}" type="slidenum">
              <a:rPr lang="en-US" smtClean="0"/>
              <a:t>‹#›</a:t>
            </a:fld>
            <a:endParaRPr lang="en-US"/>
          </a:p>
        </p:txBody>
      </p:sp>
    </p:spTree>
    <p:extLst>
      <p:ext uri="{BB962C8B-B14F-4D97-AF65-F5344CB8AC3E}">
        <p14:creationId xmlns:p14="http://schemas.microsoft.com/office/powerpoint/2010/main" val="40783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l-SI" smtClean="0"/>
              <a:t>Uredite slog naslova matrice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F72EB813-3281-45D7-A973-BB375245ECC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87375-4E8F-4892-BF65-E9F6BD5B67C0}" type="slidenum">
              <a:rPr lang="en-US" smtClean="0"/>
              <a:t>‹#›</a:t>
            </a:fld>
            <a:endParaRPr lang="en-US"/>
          </a:p>
        </p:txBody>
      </p:sp>
    </p:spTree>
    <p:extLst>
      <p:ext uri="{BB962C8B-B14F-4D97-AF65-F5344CB8AC3E}">
        <p14:creationId xmlns:p14="http://schemas.microsoft.com/office/powerpoint/2010/main" val="13705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F72EB813-3281-45D7-A973-BB375245ECC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87375-4E8F-4892-BF65-E9F6BD5B67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93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72EB813-3281-45D7-A973-BB375245ECCF}" type="datetimeFigureOut">
              <a:rPr lang="en-US" smtClean="0"/>
              <a:t>1/22/2021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EE87375-4E8F-4892-BF65-E9F6BD5B67C0}"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52259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zita.si/bolezni/prehlad-kaj-pomaga-kaj-skodi-in-kaj-koristi.html" TargetMode="External"/><Relationship Id="rId2" Type="http://schemas.openxmlformats.org/officeDocument/2006/relationships/hyperlink" Target="https://www.ezdravje.com/novice/prehlad-in-gripa/prehlad-clovekova-najpogostejsa-bolezen/4126/" TargetMode="External"/><Relationship Id="rId1" Type="http://schemas.openxmlformats.org/officeDocument/2006/relationships/slideLayout" Target="../slideLayouts/slideLayout2.xml"/><Relationship Id="rId4" Type="http://schemas.openxmlformats.org/officeDocument/2006/relationships/hyperlink" Target="https://micna.slovenskenovice.si/moje-zdravje/13-najboljsih-zivil-ko-vas-ujameta-gripa-ali-prehl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dirty="0" smtClean="0"/>
              <a:t> Živila, ki LAJŠAJO </a:t>
            </a:r>
            <a:r>
              <a:rPr lang="sl-SI" dirty="0" err="1" smtClean="0"/>
              <a:t>sIMpTOME</a:t>
            </a:r>
            <a:r>
              <a:rPr lang="sl-SI" dirty="0" smtClean="0"/>
              <a:t> PREHLADA</a:t>
            </a:r>
            <a:endParaRPr lang="en-US" dirty="0"/>
          </a:p>
        </p:txBody>
      </p:sp>
      <p:sp>
        <p:nvSpPr>
          <p:cNvPr id="3" name="Podnaslov 2"/>
          <p:cNvSpPr>
            <a:spLocks noGrp="1"/>
          </p:cNvSpPr>
          <p:nvPr>
            <p:ph type="subTitle" idx="1"/>
          </p:nvPr>
        </p:nvSpPr>
        <p:spPr>
          <a:xfrm>
            <a:off x="10040389" y="6065730"/>
            <a:ext cx="1896687" cy="559514"/>
          </a:xfrm>
        </p:spPr>
        <p:txBody>
          <a:bodyPr/>
          <a:lstStyle/>
          <a:p>
            <a:r>
              <a:rPr lang="sl-SI" dirty="0" smtClean="0"/>
              <a:t>Zala </a:t>
            </a:r>
            <a:r>
              <a:rPr lang="sl-SI" dirty="0" err="1" smtClean="0"/>
              <a:t>Zamolo</a:t>
            </a:r>
            <a:r>
              <a:rPr lang="sl-SI" dirty="0" smtClean="0"/>
              <a:t> 9.a</a:t>
            </a:r>
            <a:endParaRPr lang="en-US" dirty="0"/>
          </a:p>
        </p:txBody>
      </p:sp>
    </p:spTree>
    <p:extLst>
      <p:ext uri="{BB962C8B-B14F-4D97-AF65-F5344CB8AC3E}">
        <p14:creationId xmlns:p14="http://schemas.microsoft.com/office/powerpoint/2010/main" val="192012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Kaj je prehlad?</a:t>
            </a:r>
            <a:endParaRPr lang="en-US" dirty="0"/>
          </a:p>
        </p:txBody>
      </p:sp>
      <p:sp>
        <p:nvSpPr>
          <p:cNvPr id="3" name="Označba mesta vsebine 2"/>
          <p:cNvSpPr>
            <a:spLocks noGrp="1"/>
          </p:cNvSpPr>
          <p:nvPr>
            <p:ph idx="1"/>
          </p:nvPr>
        </p:nvSpPr>
        <p:spPr/>
        <p:txBody>
          <a:bodyPr/>
          <a:lstStyle/>
          <a:p>
            <a:r>
              <a:rPr lang="sl-SI" dirty="0" smtClean="0"/>
              <a:t>- P</a:t>
            </a:r>
            <a:r>
              <a:rPr lang="en-US" dirty="0" err="1" smtClean="0"/>
              <a:t>ojavi</a:t>
            </a:r>
            <a:r>
              <a:rPr lang="en-US" dirty="0" smtClean="0"/>
              <a:t> </a:t>
            </a:r>
            <a:r>
              <a:rPr lang="sl-SI" dirty="0" smtClean="0"/>
              <a:t>se </a:t>
            </a:r>
            <a:r>
              <a:rPr lang="en-US" dirty="0" smtClean="0"/>
              <a:t>v </a:t>
            </a:r>
            <a:r>
              <a:rPr lang="en-US" dirty="0" err="1"/>
              <a:t>vseh</a:t>
            </a:r>
            <a:r>
              <a:rPr lang="en-US" dirty="0"/>
              <a:t> </a:t>
            </a:r>
            <a:r>
              <a:rPr lang="en-US" dirty="0" err="1"/>
              <a:t>letnih</a:t>
            </a:r>
            <a:r>
              <a:rPr lang="en-US" dirty="0"/>
              <a:t> </a:t>
            </a:r>
            <a:r>
              <a:rPr lang="en-US" dirty="0" err="1"/>
              <a:t>časih</a:t>
            </a:r>
            <a:r>
              <a:rPr lang="en-US" dirty="0"/>
              <a:t>, </a:t>
            </a:r>
            <a:r>
              <a:rPr lang="en-US" dirty="0" smtClean="0"/>
              <a:t>je</a:t>
            </a:r>
            <a:r>
              <a:rPr lang="sl-SI" dirty="0" smtClean="0"/>
              <a:t> pa</a:t>
            </a:r>
            <a:r>
              <a:rPr lang="en-US" dirty="0" smtClean="0"/>
              <a:t> </a:t>
            </a:r>
            <a:r>
              <a:rPr lang="en-US" dirty="0" err="1"/>
              <a:t>najpogostejši</a:t>
            </a:r>
            <a:r>
              <a:rPr lang="en-US" dirty="0"/>
              <a:t> </a:t>
            </a:r>
            <a:r>
              <a:rPr lang="en-US" dirty="0" err="1"/>
              <a:t>ravno</a:t>
            </a:r>
            <a:r>
              <a:rPr lang="en-US" dirty="0"/>
              <a:t> v </a:t>
            </a:r>
            <a:r>
              <a:rPr lang="en-US" dirty="0" err="1"/>
              <a:t>mrzlih</a:t>
            </a:r>
            <a:r>
              <a:rPr lang="en-US" dirty="0"/>
              <a:t> </a:t>
            </a:r>
            <a:r>
              <a:rPr lang="en-US" dirty="0" err="1"/>
              <a:t>mesecih</a:t>
            </a:r>
            <a:r>
              <a:rPr lang="en-US" dirty="0"/>
              <a:t>, </a:t>
            </a:r>
            <a:r>
              <a:rPr lang="en-US" dirty="0" err="1"/>
              <a:t>zato</a:t>
            </a:r>
            <a:r>
              <a:rPr lang="en-US" dirty="0"/>
              <a:t> </a:t>
            </a:r>
            <a:r>
              <a:rPr lang="en-US" dirty="0" err="1"/>
              <a:t>pravimo</a:t>
            </a:r>
            <a:r>
              <a:rPr lang="en-US" dirty="0"/>
              <a:t>, da </a:t>
            </a:r>
            <a:r>
              <a:rPr lang="en-US" dirty="0" err="1"/>
              <a:t>spada</a:t>
            </a:r>
            <a:r>
              <a:rPr lang="en-US" dirty="0"/>
              <a:t> med </a:t>
            </a:r>
            <a:r>
              <a:rPr lang="en-US" dirty="0" err="1"/>
              <a:t>sezonska</a:t>
            </a:r>
            <a:r>
              <a:rPr lang="en-US" dirty="0"/>
              <a:t> </a:t>
            </a:r>
            <a:r>
              <a:rPr lang="en-US" dirty="0" err="1"/>
              <a:t>obolenja</a:t>
            </a:r>
            <a:r>
              <a:rPr lang="en-US" dirty="0"/>
              <a:t>. </a:t>
            </a:r>
            <a:r>
              <a:rPr lang="en-US" dirty="0" err="1"/>
              <a:t>Ljudje</a:t>
            </a:r>
            <a:r>
              <a:rPr lang="en-US" dirty="0"/>
              <a:t> se </a:t>
            </a:r>
            <a:r>
              <a:rPr lang="en-US" dirty="0" err="1"/>
              <a:t>takrat</a:t>
            </a:r>
            <a:r>
              <a:rPr lang="en-US" dirty="0"/>
              <a:t> </a:t>
            </a:r>
            <a:r>
              <a:rPr lang="en-US" dirty="0" err="1"/>
              <a:t>običajno</a:t>
            </a:r>
            <a:r>
              <a:rPr lang="en-US" dirty="0"/>
              <a:t> </a:t>
            </a:r>
            <a:r>
              <a:rPr lang="en-US" dirty="0" err="1"/>
              <a:t>več</a:t>
            </a:r>
            <a:r>
              <a:rPr lang="en-US" dirty="0"/>
              <a:t> </a:t>
            </a:r>
            <a:r>
              <a:rPr lang="en-US" dirty="0" err="1"/>
              <a:t>časa</a:t>
            </a:r>
            <a:r>
              <a:rPr lang="en-US" dirty="0"/>
              <a:t> </a:t>
            </a:r>
            <a:r>
              <a:rPr lang="en-US" dirty="0" err="1"/>
              <a:t>zadržujemo</a:t>
            </a:r>
            <a:r>
              <a:rPr lang="en-US" dirty="0"/>
              <a:t> v </a:t>
            </a:r>
            <a:r>
              <a:rPr lang="en-US" dirty="0" err="1"/>
              <a:t>zaprtih</a:t>
            </a:r>
            <a:r>
              <a:rPr lang="en-US" dirty="0"/>
              <a:t> </a:t>
            </a:r>
            <a:r>
              <a:rPr lang="en-US" dirty="0" err="1"/>
              <a:t>prostorih</a:t>
            </a:r>
            <a:r>
              <a:rPr lang="en-US" dirty="0"/>
              <a:t>, </a:t>
            </a:r>
            <a:r>
              <a:rPr lang="en-US" dirty="0" err="1"/>
              <a:t>kjer</a:t>
            </a:r>
            <a:r>
              <a:rPr lang="en-US" dirty="0"/>
              <a:t> </a:t>
            </a:r>
            <a:r>
              <a:rPr lang="en-US" dirty="0" err="1"/>
              <a:t>hitreje</a:t>
            </a:r>
            <a:r>
              <a:rPr lang="en-US" dirty="0"/>
              <a:t> pride do </a:t>
            </a:r>
            <a:r>
              <a:rPr lang="en-US" dirty="0" err="1"/>
              <a:t>okužbe</a:t>
            </a:r>
            <a:r>
              <a:rPr lang="en-US" dirty="0"/>
              <a:t>. </a:t>
            </a:r>
            <a:r>
              <a:rPr lang="en-US" dirty="0" err="1"/>
              <a:t>Poleg</a:t>
            </a:r>
            <a:r>
              <a:rPr lang="en-US" dirty="0"/>
              <a:t> </a:t>
            </a:r>
            <a:r>
              <a:rPr lang="en-US" dirty="0" err="1"/>
              <a:t>tega</a:t>
            </a:r>
            <a:r>
              <a:rPr lang="en-US" dirty="0"/>
              <a:t> je </a:t>
            </a:r>
            <a:r>
              <a:rPr lang="en-US" dirty="0" err="1"/>
              <a:t>zaradi</a:t>
            </a:r>
            <a:r>
              <a:rPr lang="en-US" dirty="0"/>
              <a:t> </a:t>
            </a:r>
            <a:r>
              <a:rPr lang="en-US" dirty="0" err="1" smtClean="0"/>
              <a:t>hladnega</a:t>
            </a:r>
            <a:r>
              <a:rPr lang="en-US" dirty="0" smtClean="0"/>
              <a:t> </a:t>
            </a:r>
            <a:r>
              <a:rPr lang="en-US" dirty="0" err="1"/>
              <a:t>vremena</a:t>
            </a:r>
            <a:r>
              <a:rPr lang="en-US" dirty="0"/>
              <a:t> </a:t>
            </a:r>
            <a:r>
              <a:rPr lang="en-US" dirty="0" err="1"/>
              <a:t>nosna</a:t>
            </a:r>
            <a:r>
              <a:rPr lang="en-US" dirty="0"/>
              <a:t> </a:t>
            </a:r>
            <a:r>
              <a:rPr lang="en-US" dirty="0" err="1"/>
              <a:t>sluznica</a:t>
            </a:r>
            <a:r>
              <a:rPr lang="en-US" dirty="0"/>
              <a:t> </a:t>
            </a:r>
            <a:r>
              <a:rPr lang="en-US" dirty="0" err="1"/>
              <a:t>bolj</a:t>
            </a:r>
            <a:r>
              <a:rPr lang="en-US" dirty="0"/>
              <a:t> </a:t>
            </a:r>
            <a:r>
              <a:rPr lang="en-US" dirty="0" err="1"/>
              <a:t>suha</a:t>
            </a:r>
            <a:r>
              <a:rPr lang="en-US" dirty="0"/>
              <a:t> in </a:t>
            </a:r>
            <a:r>
              <a:rPr lang="en-US" dirty="0" err="1"/>
              <a:t>zato</a:t>
            </a:r>
            <a:r>
              <a:rPr lang="en-US" dirty="0"/>
              <a:t> </a:t>
            </a:r>
            <a:r>
              <a:rPr lang="en-US" dirty="0" err="1"/>
              <a:t>dovzetnejša</a:t>
            </a:r>
            <a:r>
              <a:rPr lang="en-US" dirty="0"/>
              <a:t> </a:t>
            </a:r>
            <a:r>
              <a:rPr lang="en-US" dirty="0" err="1"/>
              <a:t>za</a:t>
            </a:r>
            <a:r>
              <a:rPr lang="en-US" dirty="0"/>
              <a:t> </a:t>
            </a:r>
            <a:r>
              <a:rPr lang="en-US" dirty="0" err="1"/>
              <a:t>virusne</a:t>
            </a:r>
            <a:r>
              <a:rPr lang="en-US" dirty="0"/>
              <a:t> </a:t>
            </a:r>
            <a:r>
              <a:rPr lang="en-US" dirty="0" err="1"/>
              <a:t>okužbe</a:t>
            </a:r>
            <a:r>
              <a:rPr lang="en-US" dirty="0" smtClean="0"/>
              <a:t>.</a:t>
            </a:r>
            <a:endParaRPr lang="sl-SI" dirty="0" smtClean="0"/>
          </a:p>
          <a:p>
            <a:r>
              <a:rPr lang="sl-SI" dirty="0"/>
              <a:t>- Prehlad povzročajo virusi, ki napadajo predvsem zgornje dihalne poti. Najpogosteje gre za okužbe sluznice žrela, nosu in obnosnih votlin. Povzroča ga več kot 200 različnih virusov. Med njimi jih je največ iz družine </a:t>
            </a:r>
            <a:r>
              <a:rPr lang="sl-SI" dirty="0" err="1"/>
              <a:t>rinovirusov</a:t>
            </a:r>
            <a:r>
              <a:rPr lang="sl-SI" dirty="0"/>
              <a:t> (gr. </a:t>
            </a:r>
            <a:r>
              <a:rPr lang="sl-SI" dirty="0" err="1"/>
              <a:t>rhin</a:t>
            </a:r>
            <a:r>
              <a:rPr lang="sl-SI" dirty="0"/>
              <a:t>, nos), ki povzročajo od 30 do 50 % vseh prehladov pri odraslih.</a:t>
            </a:r>
            <a:endParaRPr lang="en-US" dirty="0"/>
          </a:p>
        </p:txBody>
      </p:sp>
      <p:pic>
        <p:nvPicPr>
          <p:cNvPr id="4" name="Slika 3"/>
          <p:cNvPicPr>
            <a:picLocks noChangeAspect="1"/>
          </p:cNvPicPr>
          <p:nvPr/>
        </p:nvPicPr>
        <p:blipFill>
          <a:blip r:embed="rId2"/>
          <a:stretch>
            <a:fillRect/>
          </a:stretch>
        </p:blipFill>
        <p:spPr>
          <a:xfrm>
            <a:off x="7830590" y="4704483"/>
            <a:ext cx="2660073" cy="2028825"/>
          </a:xfrm>
          <a:prstGeom prst="rect">
            <a:avLst/>
          </a:prstGeom>
        </p:spPr>
      </p:pic>
    </p:spTree>
    <p:extLst>
      <p:ext uri="{BB962C8B-B14F-4D97-AF65-F5344CB8AC3E}">
        <p14:creationId xmlns:p14="http://schemas.microsoft.com/office/powerpoint/2010/main" val="3000600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Katera živila lajšajo simptome prehlada? </a:t>
            </a:r>
            <a:endParaRPr lang="en-US" dirty="0"/>
          </a:p>
        </p:txBody>
      </p:sp>
      <p:sp>
        <p:nvSpPr>
          <p:cNvPr id="3" name="Označba mesta vsebine 2"/>
          <p:cNvSpPr>
            <a:spLocks noGrp="1"/>
          </p:cNvSpPr>
          <p:nvPr>
            <p:ph idx="1"/>
          </p:nvPr>
        </p:nvSpPr>
        <p:spPr/>
        <p:txBody>
          <a:bodyPr/>
          <a:lstStyle/>
          <a:p>
            <a:r>
              <a:rPr lang="sl-SI" dirty="0" smtClean="0"/>
              <a:t>- Voda in druge tekočine</a:t>
            </a:r>
          </a:p>
          <a:p>
            <a:r>
              <a:rPr lang="sl-SI" dirty="0" smtClean="0"/>
              <a:t>- Slana voda</a:t>
            </a:r>
          </a:p>
          <a:p>
            <a:r>
              <a:rPr lang="sl-SI" dirty="0" smtClean="0"/>
              <a:t>- Kokošja juha</a:t>
            </a:r>
          </a:p>
          <a:p>
            <a:r>
              <a:rPr lang="sl-SI" dirty="0" smtClean="0"/>
              <a:t>- Česen</a:t>
            </a:r>
          </a:p>
          <a:p>
            <a:pPr marL="0" indent="0">
              <a:buNone/>
            </a:pPr>
            <a:r>
              <a:rPr lang="sl-SI" dirty="0"/>
              <a:t> </a:t>
            </a:r>
            <a:r>
              <a:rPr lang="sl-SI" dirty="0" smtClean="0"/>
              <a:t>- Pekoča omaka</a:t>
            </a:r>
          </a:p>
          <a:p>
            <a:endParaRPr lang="en-US" dirty="0"/>
          </a:p>
        </p:txBody>
      </p:sp>
      <p:pic>
        <p:nvPicPr>
          <p:cNvPr id="4" name="Slika 3"/>
          <p:cNvPicPr>
            <a:picLocks noChangeAspect="1"/>
          </p:cNvPicPr>
          <p:nvPr/>
        </p:nvPicPr>
        <p:blipFill>
          <a:blip r:embed="rId2"/>
          <a:stretch>
            <a:fillRect/>
          </a:stretch>
        </p:blipFill>
        <p:spPr>
          <a:xfrm>
            <a:off x="5123281" y="2286000"/>
            <a:ext cx="2258419" cy="1503443"/>
          </a:xfrm>
          <a:prstGeom prst="rect">
            <a:avLst/>
          </a:prstGeom>
        </p:spPr>
      </p:pic>
      <p:pic>
        <p:nvPicPr>
          <p:cNvPr id="5" name="Slika 4"/>
          <p:cNvPicPr>
            <a:picLocks noChangeAspect="1"/>
          </p:cNvPicPr>
          <p:nvPr/>
        </p:nvPicPr>
        <p:blipFill>
          <a:blip r:embed="rId3"/>
          <a:stretch>
            <a:fillRect/>
          </a:stretch>
        </p:blipFill>
        <p:spPr>
          <a:xfrm>
            <a:off x="5773415" y="4357495"/>
            <a:ext cx="2891863" cy="1951865"/>
          </a:xfrm>
          <a:prstGeom prst="rect">
            <a:avLst/>
          </a:prstGeom>
        </p:spPr>
      </p:pic>
      <p:pic>
        <p:nvPicPr>
          <p:cNvPr id="7" name="Slika 6"/>
          <p:cNvPicPr>
            <a:picLocks noChangeAspect="1"/>
          </p:cNvPicPr>
          <p:nvPr/>
        </p:nvPicPr>
        <p:blipFill>
          <a:blip r:embed="rId4"/>
          <a:stretch>
            <a:fillRect/>
          </a:stretch>
        </p:blipFill>
        <p:spPr>
          <a:xfrm>
            <a:off x="9072967" y="1970746"/>
            <a:ext cx="1943387" cy="1943387"/>
          </a:xfrm>
          <a:prstGeom prst="rect">
            <a:avLst/>
          </a:prstGeom>
        </p:spPr>
      </p:pic>
    </p:spTree>
    <p:extLst>
      <p:ext uri="{BB962C8B-B14F-4D97-AF65-F5344CB8AC3E}">
        <p14:creationId xmlns:p14="http://schemas.microsoft.com/office/powerpoint/2010/main" val="143517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Voda </a:t>
            </a:r>
            <a:r>
              <a:rPr lang="sl-SI" dirty="0"/>
              <a:t>i</a:t>
            </a:r>
            <a:r>
              <a:rPr lang="sl-SI" dirty="0" smtClean="0"/>
              <a:t>n druge tekočine</a:t>
            </a:r>
            <a:endParaRPr lang="en-US" dirty="0"/>
          </a:p>
        </p:txBody>
      </p:sp>
      <p:sp>
        <p:nvSpPr>
          <p:cNvPr id="3" name="Označba mesta vsebine 2"/>
          <p:cNvSpPr>
            <a:spLocks noGrp="1"/>
          </p:cNvSpPr>
          <p:nvPr>
            <p:ph idx="1"/>
          </p:nvPr>
        </p:nvSpPr>
        <p:spPr/>
        <p:txBody>
          <a:bodyPr/>
          <a:lstStyle/>
          <a:p>
            <a:r>
              <a:rPr lang="sl-SI" dirty="0"/>
              <a:t>- Voda, sokovi, čista juha ali topla limonada z medom pomagajo olajšati kašelj in preprečijo dehidracijo. </a:t>
            </a:r>
            <a:r>
              <a:rPr lang="sl-SI" dirty="0" smtClean="0"/>
              <a:t>Izogibati pa se moramo </a:t>
            </a:r>
            <a:r>
              <a:rPr lang="sl-SI" dirty="0"/>
              <a:t>alkoholu, kavi, gaziranim pijačam, ki le povečujejo dehidracijo.</a:t>
            </a:r>
            <a:endParaRPr lang="en-US" dirty="0"/>
          </a:p>
        </p:txBody>
      </p:sp>
      <p:pic>
        <p:nvPicPr>
          <p:cNvPr id="4" name="Slika 3"/>
          <p:cNvPicPr>
            <a:picLocks noChangeAspect="1"/>
          </p:cNvPicPr>
          <p:nvPr/>
        </p:nvPicPr>
        <p:blipFill>
          <a:blip r:embed="rId2"/>
          <a:stretch>
            <a:fillRect/>
          </a:stretch>
        </p:blipFill>
        <p:spPr>
          <a:xfrm>
            <a:off x="1256884" y="3790603"/>
            <a:ext cx="2854030" cy="1903616"/>
          </a:xfrm>
          <a:prstGeom prst="rect">
            <a:avLst/>
          </a:prstGeom>
        </p:spPr>
      </p:pic>
      <p:pic>
        <p:nvPicPr>
          <p:cNvPr id="5" name="Slika 4"/>
          <p:cNvPicPr>
            <a:picLocks noChangeAspect="1"/>
          </p:cNvPicPr>
          <p:nvPr/>
        </p:nvPicPr>
        <p:blipFill>
          <a:blip r:embed="rId3"/>
          <a:stretch>
            <a:fillRect/>
          </a:stretch>
        </p:blipFill>
        <p:spPr>
          <a:xfrm>
            <a:off x="6426334" y="3369381"/>
            <a:ext cx="2285404" cy="2939979"/>
          </a:xfrm>
          <a:prstGeom prst="rect">
            <a:avLst/>
          </a:prstGeom>
        </p:spPr>
      </p:pic>
    </p:spTree>
    <p:extLst>
      <p:ext uri="{BB962C8B-B14F-4D97-AF65-F5344CB8AC3E}">
        <p14:creationId xmlns:p14="http://schemas.microsoft.com/office/powerpoint/2010/main" val="2701768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Slana voda</a:t>
            </a:r>
            <a:endParaRPr lang="en-US" dirty="0"/>
          </a:p>
        </p:txBody>
      </p:sp>
      <p:sp>
        <p:nvSpPr>
          <p:cNvPr id="3" name="Označba mesta vsebine 2"/>
          <p:cNvSpPr>
            <a:spLocks noGrp="1"/>
          </p:cNvSpPr>
          <p:nvPr>
            <p:ph idx="1"/>
          </p:nvPr>
        </p:nvSpPr>
        <p:spPr/>
        <p:txBody>
          <a:bodyPr/>
          <a:lstStyle/>
          <a:p>
            <a:r>
              <a:rPr lang="sl-SI" dirty="0"/>
              <a:t>- Grgranje slane vode lahko začasno olajša vneto in hripavo grlo. Pol čajne žličke soli </a:t>
            </a:r>
            <a:r>
              <a:rPr lang="sl-SI" dirty="0" smtClean="0"/>
              <a:t>raztopimo </a:t>
            </a:r>
            <a:r>
              <a:rPr lang="sl-SI" dirty="0"/>
              <a:t>v kozarcu tople vode in </a:t>
            </a:r>
            <a:r>
              <a:rPr lang="sl-SI" dirty="0" smtClean="0"/>
              <a:t>grgramo </a:t>
            </a:r>
            <a:r>
              <a:rPr lang="sl-SI" dirty="0"/>
              <a:t>večkrat dnevno</a:t>
            </a:r>
            <a:r>
              <a:rPr lang="sl-SI" dirty="0" smtClean="0"/>
              <a:t>. </a:t>
            </a:r>
            <a:endParaRPr lang="en-US" dirty="0"/>
          </a:p>
        </p:txBody>
      </p:sp>
      <p:pic>
        <p:nvPicPr>
          <p:cNvPr id="4" name="Slika 3"/>
          <p:cNvPicPr>
            <a:picLocks noChangeAspect="1"/>
          </p:cNvPicPr>
          <p:nvPr/>
        </p:nvPicPr>
        <p:blipFill>
          <a:blip r:embed="rId2"/>
          <a:stretch>
            <a:fillRect/>
          </a:stretch>
        </p:blipFill>
        <p:spPr>
          <a:xfrm>
            <a:off x="3458094" y="3512404"/>
            <a:ext cx="4497185" cy="2998124"/>
          </a:xfrm>
          <a:prstGeom prst="rect">
            <a:avLst/>
          </a:prstGeom>
        </p:spPr>
      </p:pic>
    </p:spTree>
    <p:extLst>
      <p:ext uri="{BB962C8B-B14F-4D97-AF65-F5344CB8AC3E}">
        <p14:creationId xmlns:p14="http://schemas.microsoft.com/office/powerpoint/2010/main" val="2876172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Kokošja juha</a:t>
            </a:r>
            <a:endParaRPr lang="en-US" dirty="0"/>
          </a:p>
        </p:txBody>
      </p:sp>
      <p:sp>
        <p:nvSpPr>
          <p:cNvPr id="3" name="Označba mesta vsebine 2"/>
          <p:cNvSpPr>
            <a:spLocks noGrp="1"/>
          </p:cNvSpPr>
          <p:nvPr>
            <p:ph idx="1"/>
          </p:nvPr>
        </p:nvSpPr>
        <p:spPr/>
        <p:txBody>
          <a:bodyPr/>
          <a:lstStyle/>
          <a:p>
            <a:r>
              <a:rPr lang="sl-SI" dirty="0"/>
              <a:t>- </a:t>
            </a:r>
            <a:r>
              <a:rPr lang="sl-SI" dirty="0" smtClean="0"/>
              <a:t>Pomaga </a:t>
            </a:r>
            <a:r>
              <a:rPr lang="sl-SI" dirty="0"/>
              <a:t>odpraviti simptome prehlada in gripe že v dveh dneh! Deluje namreč protivnetno, saj zavira pretok celic imunskega sistema, ki povzročajo, da se telo na okužbo odzove z vnetjem, po drugi strani pa začasno pospeši gibanje sluzi skozi nos, odmaši nos in s tem skrajša čas, ko so virusi v stiku z nosno sluznico.</a:t>
            </a:r>
            <a:endParaRPr lang="en-US" dirty="0"/>
          </a:p>
        </p:txBody>
      </p:sp>
      <p:pic>
        <p:nvPicPr>
          <p:cNvPr id="4" name="Slika 3"/>
          <p:cNvPicPr>
            <a:picLocks noChangeAspect="1"/>
          </p:cNvPicPr>
          <p:nvPr/>
        </p:nvPicPr>
        <p:blipFill>
          <a:blip r:embed="rId2"/>
          <a:stretch>
            <a:fillRect/>
          </a:stretch>
        </p:blipFill>
        <p:spPr>
          <a:xfrm>
            <a:off x="3391592" y="4091510"/>
            <a:ext cx="3809477" cy="2419018"/>
          </a:xfrm>
          <a:prstGeom prst="rect">
            <a:avLst/>
          </a:prstGeom>
        </p:spPr>
      </p:pic>
    </p:spTree>
    <p:extLst>
      <p:ext uri="{BB962C8B-B14F-4D97-AF65-F5344CB8AC3E}">
        <p14:creationId xmlns:p14="http://schemas.microsoft.com/office/powerpoint/2010/main" val="3406882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česen</a:t>
            </a:r>
            <a:endParaRPr lang="en-US" dirty="0"/>
          </a:p>
        </p:txBody>
      </p:sp>
      <p:sp>
        <p:nvSpPr>
          <p:cNvPr id="3" name="Označba mesta vsebine 2"/>
          <p:cNvSpPr>
            <a:spLocks noGrp="1"/>
          </p:cNvSpPr>
          <p:nvPr>
            <p:ph idx="1"/>
          </p:nvPr>
        </p:nvSpPr>
        <p:spPr/>
        <p:txBody>
          <a:bodyPr/>
          <a:lstStyle/>
          <a:p>
            <a:r>
              <a:rPr lang="sl-SI" dirty="0"/>
              <a:t>- Zaveznik zdravja v teh belih strokih je </a:t>
            </a:r>
            <a:r>
              <a:rPr lang="sl-SI" dirty="0" err="1"/>
              <a:t>alicin</a:t>
            </a:r>
            <a:r>
              <a:rPr lang="sl-SI" dirty="0"/>
              <a:t>, aktivna snov, ki preprečuje ter premaguje okužbe z virusi gripe in prehlada. </a:t>
            </a:r>
            <a:r>
              <a:rPr lang="sl-SI" dirty="0" err="1"/>
              <a:t>Alicin</a:t>
            </a:r>
            <a:r>
              <a:rPr lang="sl-SI" dirty="0"/>
              <a:t> se sprošča med rezanjem česna, zato ga je pred </a:t>
            </a:r>
            <a:r>
              <a:rPr lang="sl-SI" dirty="0" smtClean="0"/>
              <a:t>uživanjem </a:t>
            </a:r>
            <a:r>
              <a:rPr lang="sl-SI" dirty="0"/>
              <a:t>priporočljivo sesekljati in počakati nekaj </a:t>
            </a:r>
            <a:r>
              <a:rPr lang="sl-SI" dirty="0" smtClean="0"/>
              <a:t>minut.</a:t>
            </a:r>
            <a:endParaRPr lang="en-US" dirty="0"/>
          </a:p>
        </p:txBody>
      </p:sp>
      <p:pic>
        <p:nvPicPr>
          <p:cNvPr id="4" name="Slika 3"/>
          <p:cNvPicPr>
            <a:picLocks noChangeAspect="1"/>
          </p:cNvPicPr>
          <p:nvPr/>
        </p:nvPicPr>
        <p:blipFill>
          <a:blip r:embed="rId2"/>
          <a:stretch>
            <a:fillRect/>
          </a:stretch>
        </p:blipFill>
        <p:spPr>
          <a:xfrm>
            <a:off x="3383280" y="3618652"/>
            <a:ext cx="4472247" cy="2980434"/>
          </a:xfrm>
          <a:prstGeom prst="rect">
            <a:avLst/>
          </a:prstGeom>
        </p:spPr>
      </p:pic>
    </p:spTree>
    <p:extLst>
      <p:ext uri="{BB962C8B-B14F-4D97-AF65-F5344CB8AC3E}">
        <p14:creationId xmlns:p14="http://schemas.microsoft.com/office/powerpoint/2010/main" val="318845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Pekoča omaka</a:t>
            </a:r>
            <a:endParaRPr lang="en-US" dirty="0"/>
          </a:p>
        </p:txBody>
      </p:sp>
      <p:sp>
        <p:nvSpPr>
          <p:cNvPr id="3" name="Označba mesta vsebine 2"/>
          <p:cNvSpPr>
            <a:spLocks noGrp="1"/>
          </p:cNvSpPr>
          <p:nvPr>
            <p:ph idx="1"/>
          </p:nvPr>
        </p:nvSpPr>
        <p:spPr/>
        <p:txBody>
          <a:bodyPr/>
          <a:lstStyle/>
          <a:p>
            <a:r>
              <a:rPr lang="sl-SI" dirty="0"/>
              <a:t>- Malce </a:t>
            </a:r>
            <a:r>
              <a:rPr lang="sl-SI" dirty="0" err="1"/>
              <a:t>wasabija</a:t>
            </a:r>
            <a:r>
              <a:rPr lang="sl-SI" dirty="0"/>
              <a:t> ali </a:t>
            </a:r>
            <a:r>
              <a:rPr lang="sl-SI" dirty="0" err="1"/>
              <a:t>tabaskota</a:t>
            </a:r>
            <a:r>
              <a:rPr lang="sl-SI" dirty="0"/>
              <a:t> v trenutku očisti sinuse ter omogoča lažje dihanje. Za to gre zasluga aktivni snovi </a:t>
            </a:r>
            <a:r>
              <a:rPr lang="sl-SI" dirty="0" err="1"/>
              <a:t>kapsaicinu</a:t>
            </a:r>
            <a:r>
              <a:rPr lang="sl-SI" dirty="0"/>
              <a:t>, ki je pogosto dodan tudi razpršilom za čiščenje dihalnih poti. Študije so namreč pokazale, da </a:t>
            </a:r>
            <a:r>
              <a:rPr lang="sl-SI" dirty="0" err="1"/>
              <a:t>kapsaicin</a:t>
            </a:r>
            <a:r>
              <a:rPr lang="sl-SI" dirty="0"/>
              <a:t> blaži simptome </a:t>
            </a:r>
            <a:r>
              <a:rPr lang="sl-SI" dirty="0" err="1"/>
              <a:t>nealergijskega</a:t>
            </a:r>
            <a:r>
              <a:rPr lang="sl-SI" dirty="0"/>
              <a:t> rinitisa (kašljanje, kihanje), predvsem zaradi </a:t>
            </a:r>
            <a:r>
              <a:rPr lang="sl-SI" dirty="0" err="1"/>
              <a:t>antioksidativnega</a:t>
            </a:r>
            <a:r>
              <a:rPr lang="sl-SI" dirty="0"/>
              <a:t> delovanja. </a:t>
            </a:r>
            <a:endParaRPr lang="en-US" dirty="0"/>
          </a:p>
        </p:txBody>
      </p:sp>
      <p:pic>
        <p:nvPicPr>
          <p:cNvPr id="4" name="Slika 3"/>
          <p:cNvPicPr>
            <a:picLocks noChangeAspect="1"/>
          </p:cNvPicPr>
          <p:nvPr/>
        </p:nvPicPr>
        <p:blipFill>
          <a:blip r:embed="rId2"/>
          <a:stretch>
            <a:fillRect/>
          </a:stretch>
        </p:blipFill>
        <p:spPr>
          <a:xfrm>
            <a:off x="3882355" y="3783850"/>
            <a:ext cx="2601572" cy="2601572"/>
          </a:xfrm>
          <a:prstGeom prst="rect">
            <a:avLst/>
          </a:prstGeom>
        </p:spPr>
      </p:pic>
    </p:spTree>
    <p:extLst>
      <p:ext uri="{BB962C8B-B14F-4D97-AF65-F5344CB8AC3E}">
        <p14:creationId xmlns:p14="http://schemas.microsoft.com/office/powerpoint/2010/main" val="1212824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viri</a:t>
            </a:r>
            <a:endParaRPr lang="en-US" dirty="0"/>
          </a:p>
        </p:txBody>
      </p:sp>
      <p:sp>
        <p:nvSpPr>
          <p:cNvPr id="3" name="Označba mesta vsebine 2"/>
          <p:cNvSpPr>
            <a:spLocks noGrp="1"/>
          </p:cNvSpPr>
          <p:nvPr>
            <p:ph idx="1"/>
          </p:nvPr>
        </p:nvSpPr>
        <p:spPr/>
        <p:txBody>
          <a:bodyPr/>
          <a:lstStyle/>
          <a:p>
            <a:r>
              <a:rPr lang="sl-SI" dirty="0"/>
              <a:t>- </a:t>
            </a:r>
            <a:r>
              <a:rPr lang="sl-SI" dirty="0">
                <a:hlinkClick r:id="rId2"/>
              </a:rPr>
              <a:t>https://www.ezdravje.com/novice/prehlad-in-gripa/prehlad-clovekova-najpogostejsa-bolezen/4126</a:t>
            </a:r>
            <a:r>
              <a:rPr lang="sl-SI" dirty="0" smtClean="0">
                <a:hlinkClick r:id="rId2"/>
              </a:rPr>
              <a:t>/</a:t>
            </a:r>
            <a:endParaRPr lang="sl-SI" dirty="0" smtClean="0"/>
          </a:p>
          <a:p>
            <a:r>
              <a:rPr lang="sl-SI" dirty="0"/>
              <a:t>- </a:t>
            </a:r>
            <a:r>
              <a:rPr lang="sl-SI" dirty="0">
                <a:hlinkClick r:id="rId3"/>
              </a:rPr>
              <a:t>https://</a:t>
            </a:r>
            <a:r>
              <a:rPr lang="sl-SI" dirty="0" smtClean="0">
                <a:hlinkClick r:id="rId3"/>
              </a:rPr>
              <a:t>vizita.si/bolezni/prehlad-kaj-pomaga-kaj-skodi-in-kaj-koristi.html</a:t>
            </a:r>
            <a:endParaRPr lang="sl-SI" dirty="0" smtClean="0"/>
          </a:p>
          <a:p>
            <a:r>
              <a:rPr lang="sl-SI" dirty="0"/>
              <a:t>- </a:t>
            </a:r>
            <a:r>
              <a:rPr lang="sl-SI" dirty="0">
                <a:hlinkClick r:id="rId4"/>
              </a:rPr>
              <a:t>https://</a:t>
            </a:r>
            <a:r>
              <a:rPr lang="sl-SI" dirty="0" smtClean="0">
                <a:hlinkClick r:id="rId4"/>
              </a:rPr>
              <a:t>micna.slovenskenovice.si/moje-zdravje/13-najboljsih-zivil-ko-vas-ujameta-gripa-ali-prehlad</a:t>
            </a:r>
            <a:endParaRPr lang="sl-SI" dirty="0" smtClean="0"/>
          </a:p>
          <a:p>
            <a:endParaRPr lang="en-US" dirty="0"/>
          </a:p>
        </p:txBody>
      </p:sp>
    </p:spTree>
    <p:extLst>
      <p:ext uri="{BB962C8B-B14F-4D97-AF65-F5344CB8AC3E}">
        <p14:creationId xmlns:p14="http://schemas.microsoft.com/office/powerpoint/2010/main" val="3903082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36</TotalTime>
  <Words>402</Words>
  <Application>Microsoft Office PowerPoint</Application>
  <PresentationFormat>Širokozaslonsko</PresentationFormat>
  <Paragraphs>25</Paragraphs>
  <Slides>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Tw Cen MT</vt:lpstr>
      <vt:lpstr>Tw Cen MT Condensed</vt:lpstr>
      <vt:lpstr>Wingdings 3</vt:lpstr>
      <vt:lpstr>Integral</vt:lpstr>
      <vt:lpstr> Živila, ki LAJŠAJO sIMpTOME PREHLADA</vt:lpstr>
      <vt:lpstr>Kaj je prehlad?</vt:lpstr>
      <vt:lpstr>Katera živila lajšajo simptome prehlada? </vt:lpstr>
      <vt:lpstr>Voda in druge tekočine</vt:lpstr>
      <vt:lpstr>Slana voda</vt:lpstr>
      <vt:lpstr>Kokošja juha</vt:lpstr>
      <vt:lpstr>česen</vt:lpstr>
      <vt:lpstr>Pekoča omaka</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Živila, ki LAJŠAJO sIMpTOME PREHLADA</dc:title>
  <dc:creator>Zala</dc:creator>
  <cp:lastModifiedBy>Uporabnik</cp:lastModifiedBy>
  <cp:revision>5</cp:revision>
  <dcterms:created xsi:type="dcterms:W3CDTF">2021-01-15T08:08:05Z</dcterms:created>
  <dcterms:modified xsi:type="dcterms:W3CDTF">2021-01-22T11:23:57Z</dcterms:modified>
</cp:coreProperties>
</file>