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61" r:id="rId2"/>
    <p:sldId id="262" r:id="rId3"/>
    <p:sldId id="263" r:id="rId4"/>
    <p:sldId id="264" r:id="rId5"/>
    <p:sldId id="265" r:id="rId6"/>
    <p:sldId id="298" r:id="rId7"/>
    <p:sldId id="299" r:id="rId8"/>
    <p:sldId id="300" r:id="rId9"/>
    <p:sldId id="267" r:id="rId10"/>
    <p:sldId id="272" r:id="rId11"/>
    <p:sldId id="273" r:id="rId12"/>
    <p:sldId id="296" r:id="rId13"/>
    <p:sldId id="297" r:id="rId14"/>
    <p:sldId id="279" r:id="rId15"/>
  </p:sldIdLst>
  <p:sldSz cx="9144000" cy="5143500" type="screen16x9"/>
  <p:notesSz cx="6858000" cy="9144000"/>
  <p:embeddedFontLst>
    <p:embeddedFont>
      <p:font typeface="Inria Sans Light" panose="020B0604020202020204" charset="-18"/>
      <p:regular r:id="rId17"/>
      <p:bold r:id="rId18"/>
      <p:italic r:id="rId19"/>
      <p:boldItalic r:id="rId20"/>
    </p:embeddedFont>
    <p:embeddedFont>
      <p:font typeface="Inria Serif" panose="020B0604020202020204" charset="-18"/>
      <p:regular r:id="rId21"/>
      <p:bold r:id="rId22"/>
      <p:italic r:id="rId23"/>
      <p:boldItalic r:id="rId24"/>
    </p:embeddedFont>
    <p:embeddedFont>
      <p:font typeface="Quicksand" panose="020B0604020202020204" charset="0"/>
      <p:regular r:id="rId25"/>
      <p:bold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1626A16-632D-4916-9D0D-F1ECA6CF59C9}">
  <a:tblStyle styleId="{D1626A16-632D-4916-9D0D-F1ECA6CF59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5883555-56B8-4855-AB53-648A8EB2D5E4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9497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4936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9274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86310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55300" y="1506347"/>
            <a:ext cx="74334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1pPr>
            <a:lvl2pPr marL="914400" lvl="1" indent="-381000" rtl="0">
              <a:spcBef>
                <a:spcPts val="600"/>
              </a:spcBef>
              <a:spcAft>
                <a:spcPts val="0"/>
              </a:spcAft>
              <a:buSzPts val="2400"/>
              <a:buChar char="▹"/>
              <a:defRPr/>
            </a:lvl2pPr>
            <a:lvl3pPr marL="1371600" lvl="2" indent="-3810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600"/>
              </a:spcBef>
              <a:spcAft>
                <a:spcPts val="6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855275" y="1506350"/>
            <a:ext cx="3473100" cy="279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◺"/>
              <a:defRPr sz="2000"/>
            </a:lvl1pPr>
            <a:lvl2pPr marL="914400" lvl="1" indent="-355600" rtl="0">
              <a:spcBef>
                <a:spcPts val="600"/>
              </a:spcBef>
              <a:spcAft>
                <a:spcPts val="0"/>
              </a:spcAft>
              <a:buSzPts val="2000"/>
              <a:buChar char="◺"/>
              <a:defRPr sz="2000"/>
            </a:lvl2pPr>
            <a:lvl3pPr marL="1371600" lvl="2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815599" y="1506350"/>
            <a:ext cx="3473100" cy="279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◺"/>
              <a:defRPr sz="2000"/>
            </a:lvl1pPr>
            <a:lvl2pPr marL="914400" lvl="1" indent="-355600" rtl="0">
              <a:spcBef>
                <a:spcPts val="600"/>
              </a:spcBef>
              <a:spcAft>
                <a:spcPts val="0"/>
              </a:spcAft>
              <a:buSzPts val="2000"/>
              <a:buChar char="◺"/>
              <a:defRPr sz="2000"/>
            </a:lvl2pPr>
            <a:lvl3pPr marL="1371600" lvl="2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855300" y="1506350"/>
            <a:ext cx="2315700" cy="299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◺"/>
              <a:defRPr sz="1800"/>
            </a:lvl1pPr>
            <a:lvl2pPr marL="914400" lvl="1" indent="-342900" rtl="0">
              <a:spcBef>
                <a:spcPts val="600"/>
              </a:spcBef>
              <a:spcAft>
                <a:spcPts val="0"/>
              </a:spcAft>
              <a:buSzPts val="1800"/>
              <a:buChar char="◺"/>
              <a:defRPr sz="1800"/>
            </a:lvl2pPr>
            <a:lvl3pPr marL="1371600" lvl="2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3414199" y="1506350"/>
            <a:ext cx="2315700" cy="299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◺"/>
              <a:defRPr sz="1800"/>
            </a:lvl1pPr>
            <a:lvl2pPr marL="914400" lvl="1" indent="-342900" rtl="0">
              <a:spcBef>
                <a:spcPts val="600"/>
              </a:spcBef>
              <a:spcAft>
                <a:spcPts val="0"/>
              </a:spcAft>
              <a:buSzPts val="1800"/>
              <a:buChar char="◺"/>
              <a:defRPr sz="1800"/>
            </a:lvl2pPr>
            <a:lvl3pPr marL="1371600" lvl="2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3"/>
          </p:nvPr>
        </p:nvSpPr>
        <p:spPr>
          <a:xfrm>
            <a:off x="5973097" y="1506350"/>
            <a:ext cx="2315700" cy="299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◺"/>
              <a:defRPr sz="1800"/>
            </a:lvl1pPr>
            <a:lvl2pPr marL="914400" lvl="1" indent="-342900" rtl="0">
              <a:spcBef>
                <a:spcPts val="600"/>
              </a:spcBef>
              <a:spcAft>
                <a:spcPts val="0"/>
              </a:spcAft>
              <a:buSzPts val="1800"/>
              <a:buChar char="◺"/>
              <a:defRPr sz="1800"/>
            </a:lvl2pPr>
            <a:lvl3pPr marL="1371600" lvl="2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For light background colors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lt1"/>
            </a:gs>
            <a:gs pos="50000">
              <a:schemeClr val="lt2"/>
            </a:gs>
            <a:gs pos="100000">
              <a:schemeClr val="accent3"/>
            </a:gs>
          </a:gsLst>
          <a:lin ang="1350003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sz="3200" b="1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sz="3200" b="1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sz="3200" b="1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sz="3200" b="1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sz="3200" b="1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sz="3200" b="1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sz="3200" b="1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sz="3200" b="1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Inria Serif"/>
              <a:buNone/>
              <a:defRPr sz="3200" b="1">
                <a:solidFill>
                  <a:schemeClr val="dk2"/>
                </a:solidFill>
                <a:latin typeface="Inria Serif"/>
                <a:ea typeface="Inria Serif"/>
                <a:cs typeface="Inria Serif"/>
                <a:sym typeface="Inria Serif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55300" y="15063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Inria Sans Light"/>
              <a:buChar char="◺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1pPr>
            <a:lvl2pPr marL="914400" lvl="1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Inria Sans Light"/>
              <a:buChar char="◺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2pPr>
            <a:lvl3pPr marL="1371600" lvl="2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Inria Sans Light"/>
              <a:buChar char="■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3pPr>
            <a:lvl4pPr marL="1828800" lvl="3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●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4pPr>
            <a:lvl5pPr marL="2286000" lvl="4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○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5pPr>
            <a:lvl6pPr marL="2743200" lvl="5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■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6pPr>
            <a:lvl7pPr marL="3200400" lvl="6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●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7pPr>
            <a:lvl8pPr marL="3657600" lvl="7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ria Sans Light"/>
              <a:buChar char="○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8pPr>
            <a:lvl9pPr marL="4114800" lvl="8" indent="-381000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Inria Sans Light"/>
              <a:buChar char="■"/>
              <a:defRPr sz="2400">
                <a:solidFill>
                  <a:schemeClr val="dk1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  <a:latin typeface="Inria Sans Light"/>
                <a:ea typeface="Inria Sans Light"/>
                <a:cs typeface="Inria Sans Light"/>
                <a:sym typeface="Inria Sans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6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yiZCjLahx8I" TargetMode="External"/><Relationship Id="rId6" Type="http://schemas.openxmlformats.org/officeDocument/2006/relationships/hyperlink" Target="https://www.youtube.com/watch?v=yiZCjLahx8I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http://drive.google.com/file/d/1Yp4aNpMH4VGnM2607Yz7vblDijyB97La/view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body" idx="1"/>
          </p:nvPr>
        </p:nvSpPr>
        <p:spPr>
          <a:xfrm>
            <a:off x="855300" y="1506347"/>
            <a:ext cx="74334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dirty="0"/>
              <a:t>Here you have a list of items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dirty="0"/>
              <a:t>And some text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dirty="0"/>
              <a:t>But remember not to overload your slides with content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dirty="0"/>
              <a:t>Your audience will listen to you or read the content, but won’t do both. </a:t>
            </a:r>
            <a:endParaRPr dirty="0"/>
          </a:p>
        </p:txBody>
      </p:sp>
      <p:sp>
        <p:nvSpPr>
          <p:cNvPr id="98" name="Google Shape;98;p18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34" y="235648"/>
            <a:ext cx="8229600" cy="4634803"/>
          </a:xfrm>
          <a:prstGeom prst="rect">
            <a:avLst/>
          </a:prstGeom>
        </p:spPr>
      </p:pic>
      <p:sp>
        <p:nvSpPr>
          <p:cNvPr id="12" name="Google Shape;113;p19"/>
          <p:cNvSpPr/>
          <p:nvPr/>
        </p:nvSpPr>
        <p:spPr>
          <a:xfrm>
            <a:off x="3851264" y="896352"/>
            <a:ext cx="321010" cy="306512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15;p19"/>
          <p:cNvSpPr/>
          <p:nvPr/>
        </p:nvSpPr>
        <p:spPr>
          <a:xfrm>
            <a:off x="6488636" y="649562"/>
            <a:ext cx="195180" cy="18643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15;p19"/>
          <p:cNvSpPr/>
          <p:nvPr/>
        </p:nvSpPr>
        <p:spPr>
          <a:xfrm>
            <a:off x="1222953" y="863170"/>
            <a:ext cx="195180" cy="18643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5;p19"/>
          <p:cNvSpPr/>
          <p:nvPr/>
        </p:nvSpPr>
        <p:spPr>
          <a:xfrm>
            <a:off x="2452663" y="639200"/>
            <a:ext cx="195180" cy="186438"/>
          </a:xfrm>
          <a:custGeom>
            <a:avLst/>
            <a:gdLst/>
            <a:ahLst/>
            <a:cxnLst/>
            <a:rect l="l" t="t" r="r" b="b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9050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9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29" name="Google Shape;268;p30"/>
          <p:cNvSpPr txBox="1">
            <a:spLocks noGrp="1"/>
          </p:cNvSpPr>
          <p:nvPr>
            <p:ph type="title"/>
          </p:nvPr>
        </p:nvSpPr>
        <p:spPr>
          <a:xfrm>
            <a:off x="371824" y="363034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More about Lightning Ridge</a:t>
            </a:r>
            <a:endParaRPr dirty="0"/>
          </a:p>
        </p:txBody>
      </p:sp>
      <p:pic>
        <p:nvPicPr>
          <p:cNvPr id="5" name="yiZCjLahx8I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78025" y="1282093"/>
            <a:ext cx="4572000" cy="2571750"/>
          </a:xfrm>
          <a:prstGeom prst="rect">
            <a:avLst/>
          </a:prstGeom>
        </p:spPr>
      </p:pic>
      <p:pic>
        <p:nvPicPr>
          <p:cNvPr id="33" name="Google Shape;870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56226" y="759334"/>
            <a:ext cx="2427925" cy="39927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B73EB4A8-ACA6-49A0-952A-3A3167184414}"/>
              </a:ext>
            </a:extLst>
          </p:cNvPr>
          <p:cNvSpPr/>
          <p:nvPr/>
        </p:nvSpPr>
        <p:spPr>
          <a:xfrm>
            <a:off x="778025" y="3998569"/>
            <a:ext cx="39917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dirty="0">
                <a:hlinkClick r:id="rId6"/>
              </a:rPr>
              <a:t>https://www.youtube.com/watch?v=yiZCjLahx8I</a:t>
            </a:r>
            <a:r>
              <a:rPr lang="sl-SI" dirty="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0"/>
          <p:cNvSpPr txBox="1">
            <a:spLocks noGrp="1"/>
          </p:cNvSpPr>
          <p:nvPr>
            <p:ph type="title"/>
          </p:nvPr>
        </p:nvSpPr>
        <p:spPr>
          <a:xfrm>
            <a:off x="277231" y="342013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Let’s</a:t>
            </a:r>
            <a:r>
              <a:rPr lang="sl-SI" dirty="0"/>
              <a:t> </a:t>
            </a:r>
            <a:endParaRPr dirty="0"/>
          </a:p>
        </p:txBody>
      </p:sp>
      <p:sp>
        <p:nvSpPr>
          <p:cNvPr id="272" name="Google Shape;272;p3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16" name="Google Shape;89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205" y="147145"/>
            <a:ext cx="2997367" cy="467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892;p35" title="Too many people.mp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50638" y="658831"/>
            <a:ext cx="548700" cy="5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901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47382" y="1207531"/>
            <a:ext cx="4210351" cy="202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300" b="0" i="0" u="none" strike="noStrike" kern="0" cap="none" spc="0" normalizeH="0" baseline="0" noProof="0">
                <a:ln>
                  <a:noFill/>
                </a:ln>
                <a:solidFill>
                  <a:srgbClr val="878A96"/>
                </a:solidFill>
                <a:effectLst/>
                <a:uLnTx/>
                <a:uFillTx/>
                <a:latin typeface="Inria Sans Light"/>
                <a:sym typeface="Inria Sans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12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878A96"/>
              </a:solidFill>
              <a:effectLst/>
              <a:uLnTx/>
              <a:uFillTx/>
              <a:latin typeface="Inria Sans Light"/>
              <a:sym typeface="Inria Sans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097" y="669542"/>
            <a:ext cx="6334763" cy="3471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9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300" b="0" i="0" u="none" strike="noStrike" kern="0" cap="none" spc="0" normalizeH="0" baseline="0" noProof="0">
                <a:ln>
                  <a:noFill/>
                </a:ln>
                <a:solidFill>
                  <a:srgbClr val="878A96"/>
                </a:solidFill>
                <a:effectLst/>
                <a:uLnTx/>
                <a:uFillTx/>
                <a:latin typeface="Inria Sans Light"/>
                <a:sym typeface="Inria Sans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878A96"/>
              </a:solidFill>
              <a:effectLst/>
              <a:uLnTx/>
              <a:uFillTx/>
              <a:latin typeface="Inria Sans Light"/>
              <a:sym typeface="Inria Sans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4975" y="42862"/>
            <a:ext cx="573405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03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6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90" y="189021"/>
            <a:ext cx="7067550" cy="1381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5516" y="2511972"/>
            <a:ext cx="822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Exercises:</a:t>
            </a:r>
          </a:p>
          <a:p>
            <a:endParaRPr lang="sl-SI" sz="2000" dirty="0">
              <a:solidFill>
                <a:schemeClr val="tx1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sl-SI" sz="2000" dirty="0">
                <a:solidFill>
                  <a:schemeClr val="tx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workbook, page 32.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45" y="112329"/>
            <a:ext cx="4183117" cy="2614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45" y="2830286"/>
            <a:ext cx="5349766" cy="20401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876" y="112329"/>
            <a:ext cx="2330669" cy="1748002"/>
          </a:xfrm>
          <a:prstGeom prst="rect">
            <a:avLst/>
          </a:prstGeom>
        </p:spPr>
      </p:pic>
      <p:sp>
        <p:nvSpPr>
          <p:cNvPr id="7" name="AutoShape 2" descr="Rezultat iskanja slik za AUSTRALIA KOAL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5876" y="1963840"/>
            <a:ext cx="2619375" cy="1743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159" y="134867"/>
            <a:ext cx="2115232" cy="14101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251" y="2712130"/>
            <a:ext cx="2009775" cy="22764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22597" y="3854214"/>
            <a:ext cx="1442654" cy="11737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151107" y="152827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Our destination: </a:t>
            </a:r>
            <a:endParaRPr dirty="0"/>
          </a:p>
        </p:txBody>
      </p:sp>
      <p:sp>
        <p:nvSpPr>
          <p:cNvPr id="125" name="Google Shape;125;p20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61" y="643720"/>
            <a:ext cx="4029805" cy="27129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22571" y="68744"/>
            <a:ext cx="4822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en-US" sz="1800" b="1" dirty="0"/>
              <a:t>V </a:t>
            </a:r>
            <a:r>
              <a:rPr lang="en-US" sz="1800" b="1" dirty="0" err="1"/>
              <a:t>zvezek</a:t>
            </a:r>
            <a:r>
              <a:rPr lang="en-US" sz="1800" b="1" dirty="0"/>
              <a:t> </a:t>
            </a:r>
            <a:r>
              <a:rPr lang="en-US" sz="1800" b="1" dirty="0" err="1"/>
              <a:t>napiši</a:t>
            </a:r>
            <a:r>
              <a:rPr lang="en-US" sz="1800" b="1" dirty="0"/>
              <a:t> </a:t>
            </a:r>
            <a:r>
              <a:rPr lang="en-US" sz="1800" b="1" dirty="0" err="1"/>
              <a:t>naslov</a:t>
            </a:r>
            <a:r>
              <a:rPr lang="en-US" sz="1800" b="1" dirty="0"/>
              <a:t>: </a:t>
            </a:r>
            <a:r>
              <a:rPr lang="en-US" sz="1800" b="1" dirty="0">
                <a:solidFill>
                  <a:srgbClr val="C00000"/>
                </a:solidFill>
              </a:rPr>
              <a:t>LIGHTNING RIDGE - TOO MANY TOURISTS</a:t>
            </a:r>
            <a:r>
              <a:rPr lang="en-US" sz="1800" b="1" dirty="0"/>
              <a:t>! </a:t>
            </a:r>
          </a:p>
        </p:txBody>
      </p:sp>
      <p:sp>
        <p:nvSpPr>
          <p:cNvPr id="12" name="Google Shape;828;p28"/>
          <p:cNvSpPr txBox="1"/>
          <p:nvPr/>
        </p:nvSpPr>
        <p:spPr>
          <a:xfrm>
            <a:off x="4532734" y="1630330"/>
            <a:ext cx="4146000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" sz="1800" b="1" dirty="0">
                <a:latin typeface="Quicksand"/>
                <a:ea typeface="Quicksand"/>
                <a:cs typeface="Quicksand"/>
                <a:sym typeface="Quicksand"/>
              </a:rPr>
              <a:t>Let‘s talk:</a:t>
            </a:r>
            <a:endParaRPr sz="1800" b="1" dirty="0">
              <a:latin typeface="Quicksand"/>
              <a:ea typeface="Quicksand"/>
              <a:cs typeface="Quicksand"/>
              <a:sym typeface="Quicksa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Quicksand"/>
              <a:buAutoNum type="arabicPeriod"/>
            </a:pPr>
            <a:r>
              <a:rPr lang="sl" sz="1800" b="1" dirty="0">
                <a:latin typeface="Quicksand"/>
                <a:ea typeface="Quicksand"/>
                <a:cs typeface="Quicksand"/>
                <a:sym typeface="Quicksand"/>
              </a:rPr>
              <a:t>Where is Lightning Ridge? (=country)</a:t>
            </a:r>
            <a:endParaRPr sz="1800" b="1" dirty="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Quicksand"/>
              <a:buAutoNum type="arabicPeriod"/>
            </a:pPr>
            <a:r>
              <a:rPr lang="sl" sz="1800" b="1" dirty="0">
                <a:latin typeface="Quicksand"/>
                <a:ea typeface="Quicksand"/>
                <a:cs typeface="Quicksand"/>
                <a:sym typeface="Quicksand"/>
              </a:rPr>
              <a:t>What is Australia’s outback?</a:t>
            </a:r>
            <a:endParaRPr sz="1800" b="1" dirty="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Quicksand"/>
              <a:buAutoNum type="arabicPeriod"/>
            </a:pPr>
            <a:r>
              <a:rPr lang="sl" sz="1800" b="1" dirty="0">
                <a:latin typeface="Quicksand"/>
                <a:ea typeface="Quicksand"/>
                <a:cs typeface="Quicksand"/>
                <a:sym typeface="Quicksand"/>
              </a:rPr>
              <a:t>What is it famous for? </a:t>
            </a:r>
            <a:endParaRPr sz="1800" b="1" dirty="0">
              <a:latin typeface="Quicksand"/>
              <a:ea typeface="Quicksand"/>
              <a:cs typeface="Quicksand"/>
              <a:sym typeface="Quicksand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Quicksand"/>
              <a:buAutoNum type="arabicPeriod"/>
            </a:pPr>
            <a:r>
              <a:rPr lang="sl" sz="1800" b="1" dirty="0">
                <a:latin typeface="Quicksand"/>
                <a:ea typeface="Quicksand"/>
                <a:cs typeface="Quicksand"/>
                <a:sym typeface="Quicksand"/>
              </a:rPr>
              <a:t>Do you think black opal is expensive?</a:t>
            </a:r>
            <a:endParaRPr sz="1800" b="1" dirty="0"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AFAFC"/>
              </a:clrFrom>
              <a:clrTo>
                <a:srgbClr val="FAFA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84" y="3479755"/>
            <a:ext cx="1428576" cy="14285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07" y="3396109"/>
            <a:ext cx="2266272" cy="15122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>
            <a:spLocks noGrp="1"/>
          </p:cNvSpPr>
          <p:nvPr>
            <p:ph type="body" idx="1"/>
          </p:nvPr>
        </p:nvSpPr>
        <p:spPr>
          <a:xfrm>
            <a:off x="855300" y="1506350"/>
            <a:ext cx="2315700" cy="2993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7" name="Google Shape;83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829150" cy="330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39;p29"/>
          <p:cNvPicPr preferRelativeResize="0"/>
          <p:nvPr/>
        </p:nvPicPr>
        <p:blipFill rotWithShape="1">
          <a:blip r:embed="rId4">
            <a:alphaModFix/>
          </a:blip>
          <a:srcRect r="1039"/>
          <a:stretch/>
        </p:blipFill>
        <p:spPr>
          <a:xfrm>
            <a:off x="184001" y="3022225"/>
            <a:ext cx="3645149" cy="212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834;p29"/>
          <p:cNvSpPr txBox="1">
            <a:spLocks noGrp="1"/>
          </p:cNvSpPr>
          <p:nvPr>
            <p:ph type="body" idx="1"/>
          </p:nvPr>
        </p:nvSpPr>
        <p:spPr>
          <a:xfrm>
            <a:off x="3919500" y="281429"/>
            <a:ext cx="5224500" cy="55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" sz="1700" b="1" dirty="0"/>
              <a:t>Poslušaj in beri besedilo, nato v zvezek zapiši besede s prevodi.</a:t>
            </a:r>
            <a:endParaRPr sz="17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" sz="1700" b="1" dirty="0"/>
              <a:t>agree = strinjati se </a:t>
            </a:r>
            <a:r>
              <a:rPr lang="sl" sz="1700" b="1" dirty="0">
                <a:sym typeface="Wingdings" panose="05000000000000000000" pitchFamily="2" charset="2"/>
              </a:rPr>
              <a:t> disagree</a:t>
            </a:r>
            <a:endParaRPr sz="17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" sz="1700" b="1" dirty="0"/>
              <a:t>a visitor = obiskovalec</a:t>
            </a:r>
            <a:endParaRPr sz="17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" sz="1700" b="1" dirty="0"/>
              <a:t>a horse race = konjska dirka</a:t>
            </a:r>
            <a:endParaRPr sz="17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" sz="1700" b="1" dirty="0"/>
              <a:t>traffic = promet</a:t>
            </a:r>
            <a:endParaRPr sz="17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" sz="1700" b="1" dirty="0"/>
              <a:t>noise = hrup</a:t>
            </a:r>
            <a:endParaRPr sz="17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" sz="1700" b="1" dirty="0"/>
              <a:t>a sport facility = športni obrat (stavba)</a:t>
            </a:r>
            <a:endParaRPr sz="17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" sz="1700" b="1" dirty="0"/>
              <a:t>enough = dovolj</a:t>
            </a:r>
            <a:endParaRPr sz="17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" sz="1700" b="1" dirty="0"/>
              <a:t>I’d rather = raje bi</a:t>
            </a:r>
            <a:endParaRPr sz="17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" sz="1700" b="1" dirty="0"/>
              <a:t>a student = študent, študentka</a:t>
            </a:r>
            <a:endParaRPr sz="1700" b="1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" sz="1700" b="1" dirty="0"/>
              <a:t>poisonous = strupen</a:t>
            </a:r>
            <a:endParaRPr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113086" y="126607"/>
            <a:ext cx="22781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" dirty="0">
                <a:latin typeface="Verdana" panose="020B0604030504040204" pitchFamily="34" charset="0"/>
                <a:ea typeface="Verdana" panose="020B0604030504040204" pitchFamily="34" charset="0"/>
              </a:rPr>
              <a:t>Exercise B, book, p. 38</a:t>
            </a:r>
            <a:endParaRPr lang="sl-SI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Google Shape;880;p34"/>
          <p:cNvPicPr preferRelativeResize="0"/>
          <p:nvPr/>
        </p:nvPicPr>
        <p:blipFill rotWithShape="1">
          <a:blip r:embed="rId3">
            <a:alphaModFix/>
          </a:blip>
          <a:srcRect b="46463"/>
          <a:stretch/>
        </p:blipFill>
        <p:spPr>
          <a:xfrm>
            <a:off x="514648" y="686067"/>
            <a:ext cx="3198100" cy="2540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81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1672" y="742005"/>
            <a:ext cx="3688125" cy="248462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14648" y="3668110"/>
            <a:ext cx="80407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Bodi pozoren na besede, ki označujejo količino nečesa.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300" b="0" i="0" u="none" strike="noStrike" kern="0" cap="none" spc="0" normalizeH="0" baseline="0" noProof="0">
                <a:ln>
                  <a:noFill/>
                </a:ln>
                <a:solidFill>
                  <a:srgbClr val="878A96"/>
                </a:solidFill>
                <a:effectLst/>
                <a:uLnTx/>
                <a:uFillTx/>
                <a:latin typeface="Inria Sans Light"/>
                <a:sym typeface="Inria Sans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878A96"/>
              </a:solidFill>
              <a:effectLst/>
              <a:uLnTx/>
              <a:uFillTx/>
              <a:latin typeface="Inria Sans Light"/>
              <a:sym typeface="Inria Sans Light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358CB79-F0BE-46B1-8CAF-FC0CDE3ED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987" y="243312"/>
            <a:ext cx="7688397" cy="4441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160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300" b="0" i="0" u="none" strike="noStrike" kern="0" cap="none" spc="0" normalizeH="0" baseline="0" noProof="0">
                <a:ln>
                  <a:noFill/>
                </a:ln>
                <a:solidFill>
                  <a:srgbClr val="878A96"/>
                </a:solidFill>
                <a:effectLst/>
                <a:uLnTx/>
                <a:uFillTx/>
                <a:latin typeface="Inria Sans Light"/>
                <a:sym typeface="Inria Sans Light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878A96"/>
              </a:solidFill>
              <a:effectLst/>
              <a:uLnTx/>
              <a:uFillTx/>
              <a:latin typeface="Inria Sans Light"/>
              <a:sym typeface="Inria Sans Light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DFA9F18-5DF9-451A-82D3-C0009DCCB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2410"/>
            <a:ext cx="9144000" cy="187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39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FDF5C9E-CA09-4D9B-98F6-E70A15F32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8D95274-BEB4-433D-9775-4DBF1FEF7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9E9467F-43A5-415D-8A9E-4380664C85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65407A05-ED73-48C0-9E6A-C57585FF4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26" y="177817"/>
            <a:ext cx="8676167" cy="466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18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sldNum" idx="12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7" y="1300488"/>
            <a:ext cx="3613213" cy="22730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6504" y="196929"/>
            <a:ext cx="5146580" cy="48703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drian template">
  <a:themeElements>
    <a:clrScheme name="Custom 347">
      <a:dk1>
        <a:srgbClr val="424650"/>
      </a:dk1>
      <a:lt1>
        <a:srgbClr val="FFFFFF"/>
      </a:lt1>
      <a:dk2>
        <a:srgbClr val="878A96"/>
      </a:dk2>
      <a:lt2>
        <a:srgbClr val="F6F6F5"/>
      </a:lt2>
      <a:accent1>
        <a:srgbClr val="ABB4B8"/>
      </a:accent1>
      <a:accent2>
        <a:srgbClr val="D6DAE0"/>
      </a:accent2>
      <a:accent3>
        <a:srgbClr val="E7ECF0"/>
      </a:accent3>
      <a:accent4>
        <a:srgbClr val="A99282"/>
      </a:accent4>
      <a:accent5>
        <a:srgbClr val="D1B8B0"/>
      </a:accent5>
      <a:accent6>
        <a:srgbClr val="DBCEC4"/>
      </a:accent6>
      <a:hlink>
        <a:srgbClr val="7E87A5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232</Words>
  <Application>Microsoft Office PowerPoint</Application>
  <PresentationFormat>Diaprojekcija na zaslonu (16:9)</PresentationFormat>
  <Paragraphs>48</Paragraphs>
  <Slides>14</Slides>
  <Notes>13</Notes>
  <HiddenSlides>0</HiddenSlides>
  <MMClips>1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21" baseType="lpstr">
      <vt:lpstr>Wingdings</vt:lpstr>
      <vt:lpstr>Quicksand</vt:lpstr>
      <vt:lpstr>Inria Serif</vt:lpstr>
      <vt:lpstr>Verdana</vt:lpstr>
      <vt:lpstr>Arial</vt:lpstr>
      <vt:lpstr>Inria Sans Light</vt:lpstr>
      <vt:lpstr>Adrian template</vt:lpstr>
      <vt:lpstr>This is a slide title</vt:lpstr>
      <vt:lpstr>PowerPointova predstavitev</vt:lpstr>
      <vt:lpstr>Our destination: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More about Lightning Ridge</vt:lpstr>
      <vt:lpstr>Let’s 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Sabina</dc:creator>
  <cp:lastModifiedBy>Skrbnik</cp:lastModifiedBy>
  <cp:revision>26</cp:revision>
  <dcterms:modified xsi:type="dcterms:W3CDTF">2021-12-08T12:25:33Z</dcterms:modified>
</cp:coreProperties>
</file>