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BFC03-6E97-420E-AF12-3D3A8FC0BAF3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5A61-EB58-4F0C-A167-6453503F8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888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18DD-2C1C-4D2B-8ECF-91B63F8725FE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74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18DD-2C1C-4D2B-8ECF-91B63F8725FE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08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18DD-2C1C-4D2B-8ECF-91B63F8725FE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57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18DD-2C1C-4D2B-8ECF-91B63F8725FE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0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18DD-2C1C-4D2B-8ECF-91B63F8725FE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3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18DD-2C1C-4D2B-8ECF-91B63F8725FE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74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04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30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B12291-4BF8-F8B8-611F-10B40F36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09CD10E-3EE5-7C75-A745-B7CFDF25F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07773A-3871-2867-6E20-365E8104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07D6-8747-4BCD-B71E-DCE7F8683C71}" type="datetime1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9369A5-6524-5823-598D-986E3817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BA95812-2208-44A1-68A4-2D63A02C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994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EC02C3-A88D-1816-805F-B214A07E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CECCB1-EB48-7A11-986F-18739F6C6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C6111D3-51F0-C3EC-CEF1-23E66129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7E5-7C2D-445E-BCDF-F2CC92F0DD17}" type="datetime1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52A6967-0532-E7B4-2560-4C83B935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9BCEDA-309A-FA5A-4A8E-66447DF9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7875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0D6245-707B-5967-7F20-5B162AF3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0E60B4-B368-146E-D8F8-10AD5F356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9AF175E-DB95-374E-CA64-1AA8FD26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9E2-B88C-49CA-9146-C91E26B3B55C}" type="datetime1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3765C4B-9C22-CBFF-77F1-C7B9C668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DC8F083-06FC-039E-2583-854C7BF4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019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4A4C9-FDA2-9D2C-79DC-026AE820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DA674BC-9111-8136-D7A6-693E37C8D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A72D55C-8A75-F26B-2290-2E00C03B3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0F5BC5E-165E-9AEF-7BBE-0191F618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0FCD-E98F-467F-BF32-088ECBA4DC07}" type="datetime1">
              <a:rPr lang="sl-SI" smtClean="0"/>
              <a:t>4. 10. 2025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90DE0A0-A1E3-4D6B-1065-BE208E3D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841FC9D-CA1D-A7AC-8378-9808B1C4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1285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212A5E-0F59-FEC5-CDC5-C842519C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983FEAA-E526-DE98-3E85-A199AE78F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AD5F5E0-CD97-72D3-2011-2C9C1A66E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941F4A3-411C-74D8-82D7-4955CD72E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E5DEE04-B6F8-3991-4FDD-F55EF16ED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9A32957-397A-A3C1-B735-2D5E92D8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096F-8A46-40C1-BB8B-D0B0048F2A21}" type="datetime1">
              <a:rPr lang="sl-SI" smtClean="0"/>
              <a:t>4. 10. 2025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8DF6D39-2E01-083D-AB52-CAD09156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7CA7527-42C6-2A1B-36B5-A096314B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98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4D81F7-DF26-9B01-CCC5-F0671430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3F7287A-A51F-0147-B319-5144A96E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7F2E-529E-4356-BEB6-9AFFA20D895A}" type="datetime1">
              <a:rPr lang="sl-SI" smtClean="0"/>
              <a:t>4. 10. 2025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E5DDC2E-4082-AD58-D446-0C0AEA82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F60A31D-570E-23CB-C0B6-5B695120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8907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B5B181E-F4EF-C72C-0FFF-42D7E6A1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A954-E7C6-4B23-AF22-CD1BEC089E19}" type="datetime1">
              <a:rPr lang="sl-SI" smtClean="0"/>
              <a:t>4. 10. 2025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9DC85C3-96E2-1E21-42CB-1848612A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5EFF52D-B309-DD73-1AE0-0D38B26A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2912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111A63-FF6C-9AAF-C01F-0F620031E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70D640-CC27-255C-673D-5B9A8451E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A80C293-64AF-257A-A296-51FE7D4C9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DEF4366-4F28-298B-F175-5A9CA00C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E0F8-735F-45DC-B0EB-61B7EC340BAA}" type="datetime1">
              <a:rPr lang="sl-SI" smtClean="0"/>
              <a:t>4. 10. 2025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98E9DF2-C4D4-977A-0642-B75C8B34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5683D81-AFD2-6F98-5B32-639B2C67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32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829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7F8AF8-C7DB-9DF2-6ED1-F2AEFA0D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ED6FFFC-C572-E0D6-C4C6-9DD4C69D5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9C4F349-CF1E-D6F3-CF89-CF5A0CB11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88DB942-E70E-5C66-2FF7-5C42ED51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968B-5BCE-4579-8EA2-BC3A5DF39980}" type="datetime1">
              <a:rPr lang="sl-SI" smtClean="0"/>
              <a:t>4. 10. 2025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00EA133-2857-5A49-4D6F-D0653F8C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25BFC0D-483A-5E61-B70D-AD257CE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0298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238FC2-5884-7293-4EB5-E04FDE43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70B83EB-EA28-9175-5FE0-C307719AA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73A8282-D8BA-B25B-D30D-5B40D6CC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62B-201D-4D5D-9AEC-3AE0B302F85A}" type="datetime1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4349DB9-0261-CDD0-DC1A-FB304F42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4A3BA8-9B07-1D76-4B5E-C28A3C63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2554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0CC32E3-81FF-A440-234E-1C7B4E164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A9CF61E-05BB-855D-E203-93739C11D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537D9E-37F7-4DCC-C0AA-0A299DFB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2BCF-F137-4C52-A192-6A0D65FCA29C}" type="datetime1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8EF418-22B4-9FE4-8436-669266CD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70AC174-3A05-89EB-4103-847B56DF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738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26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219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396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707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18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155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29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B2D3-E92A-43A6-B56B-D75458889EF5}" type="datetimeFigureOut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43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0673B3A-2432-5890-A824-CF3419B1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09198CD-4CCA-A24D-0D87-49957FE9B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58B746B-0F9B-7117-A17C-6841D3203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5E8431-A865-4603-B969-F0B3700DF428}" type="datetime1">
              <a:rPr lang="sl-SI" smtClean="0"/>
              <a:t>4. 10. 2025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7D4770B-0094-FE4D-A2FB-1730FAAD8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80D6289-BF30-5138-1E07-282DBF6C4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5F4A4C-8B39-4225-9D0B-43BB06A4B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373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DBD30E-C529-C72B-B14C-407F8913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172113"/>
            <a:ext cx="9833548" cy="659076"/>
          </a:xfrm>
        </p:spPr>
        <p:txBody>
          <a:bodyPr anchor="b">
            <a:noAutofit/>
          </a:bodyPr>
          <a:lstStyle/>
          <a:p>
            <a:pPr algn="ctr"/>
            <a:br>
              <a:rPr lang="sl-SI" sz="4000" b="1" dirty="0">
                <a:solidFill>
                  <a:schemeClr val="tx2"/>
                </a:solidFill>
              </a:rPr>
            </a:br>
            <a:r>
              <a:rPr lang="sl-SI" sz="4000" dirty="0">
                <a:solidFill>
                  <a:schemeClr val="tx2"/>
                </a:solidFill>
              </a:rPr>
              <a:t>Temperatura  </a:t>
            </a:r>
            <a:endParaRPr lang="sl-SI" sz="4000" b="1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797EB-3E7A-DE41-A032-E5402F8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03" y="1003300"/>
            <a:ext cx="11093381" cy="53530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Temperatura je odraz neurejenega termičnega gibanja molekul. Čim hitreje se molekule v snovi termično gibljejo, tem višja je temperatura snovi.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Oznaka za termodinamično ali absolutno temperaturo je T, osnovna enota za merjenje temperature pa je K (kelvin).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Za označevanje temperature, podane v drugih enotah (°C, °F, °R), pa bomo uporabljali oznako T</a:t>
            </a:r>
            <a:r>
              <a:rPr lang="el-GR" sz="2200" dirty="0">
                <a:solidFill>
                  <a:schemeClr val="tx2"/>
                </a:solidFill>
              </a:rPr>
              <a:t>.</a:t>
            </a: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sl-SI" sz="2200" b="1" dirty="0">
                <a:solidFill>
                  <a:schemeClr val="accent4"/>
                </a:solidFill>
              </a:rPr>
              <a:t>CELZIJEVA LESTVICA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Temperatura 0 °C je določena s termičnim ravnovesjem ledu in vode pri normalnem zračnem tlaku, temperatura 100 °C pa s termičnim ravnovesjem vode in vodne pare pri normalnem zračnem tlaku. Interval med tališčem in vreliščem vode je razdeljen na 100 enakih enot. Temperature, nižje od 0 °C, imajo po tej lestvici negativne vrednosti.</a:t>
            </a:r>
          </a:p>
          <a:p>
            <a:pPr marL="0" indent="0" algn="just">
              <a:buNone/>
            </a:pPr>
            <a:endParaRPr lang="sl-SI" sz="2200" b="1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42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DBD30E-C529-C72B-B14C-407F8913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172113"/>
            <a:ext cx="9833548" cy="659076"/>
          </a:xfrm>
        </p:spPr>
        <p:txBody>
          <a:bodyPr anchor="b">
            <a:noAutofit/>
          </a:bodyPr>
          <a:lstStyle/>
          <a:p>
            <a:pPr algn="ctr"/>
            <a:br>
              <a:rPr lang="sl-SI" sz="4000" b="1" dirty="0">
                <a:solidFill>
                  <a:schemeClr val="tx2"/>
                </a:solidFill>
              </a:rPr>
            </a:br>
            <a:r>
              <a:rPr lang="sl-SI" sz="4000" b="1" dirty="0">
                <a:solidFill>
                  <a:schemeClr val="tx2"/>
                </a:solidFill>
              </a:rPr>
              <a:t>REŠITEV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ACE797EB-3E7A-DE41-A032-E5402F8BD1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2803" y="1003300"/>
                <a:ext cx="11093381" cy="535304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sl-SI" sz="2000" b="1" dirty="0"/>
                  <a:t>2.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sl-SI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e-DE" sz="2000" b="1" dirty="0"/>
                  <a:t> = </a:t>
                </a:r>
                <a:r>
                  <a:rPr lang="sl-SI" sz="2000" b="1" dirty="0"/>
                  <a:t>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b="1" i="1" smtClean="0"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sl-SI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sl-SI" sz="2000" b="1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sl-SI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l-SI" sz="2000" b="1" dirty="0"/>
                  <a:t> = 20 </a:t>
                </a:r>
                <a:r>
                  <a:rPr lang="sl-SI" sz="2000" b="1" dirty="0">
                    <a:solidFill>
                      <a:schemeClr val="tx2"/>
                    </a:solidFill>
                  </a:rPr>
                  <a:t>°C </a:t>
                </a:r>
                <a:r>
                  <a:rPr lang="sl-SI" sz="2000" b="1" dirty="0"/>
                  <a:t>= 293 K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1" i="1" u="sng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1" i="0" u="sng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sl-SI" sz="2000" b="1" i="0" u="sng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2000" b="1" u="sng" dirty="0"/>
                  <a:t> =</a:t>
                </a:r>
                <a:r>
                  <a:rPr lang="sl-SI" sz="2000" b="1" u="sng" dirty="0"/>
                  <a:t> 100 </a:t>
                </a:r>
                <a:r>
                  <a:rPr lang="sl-SI" sz="2000" b="1" u="sng" dirty="0">
                    <a:solidFill>
                      <a:schemeClr val="tx2"/>
                    </a:solidFill>
                  </a:rPr>
                  <a:t>°C </a:t>
                </a:r>
                <a:r>
                  <a:rPr lang="sl-SI" sz="2000" b="1" u="sng" dirty="0"/>
                  <a:t>= 373 K</a:t>
                </a:r>
                <a:endParaRPr lang="de-DE" sz="2000" b="1" u="sng" dirty="0"/>
              </a:p>
              <a:p>
                <a:pPr marL="0" indent="0" algn="just">
                  <a:buNone/>
                </a:pPr>
                <a:r>
                  <a:rPr lang="sl-SI" sz="2000" b="1" dirty="0"/>
                  <a:t>∆ V = ? </a:t>
                </a: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ACE797EB-3E7A-DE41-A032-E5402F8BD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2803" y="1003300"/>
                <a:ext cx="11093381" cy="5353049"/>
              </a:xfrm>
              <a:blipFill>
                <a:blip r:embed="rId2"/>
                <a:stretch>
                  <a:fillRect l="-605" t="-113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8B131457-B738-431F-DCF1-D396F6D3B10D}"/>
                  </a:ext>
                </a:extLst>
              </p:cNvPr>
              <p:cNvSpPr txBox="1"/>
              <p:nvPr/>
            </p:nvSpPr>
            <p:spPr>
              <a:xfrm>
                <a:off x="3214315" y="2794860"/>
                <a:ext cx="7059860" cy="1042017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𝐕</m:t>
                      </m:r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</m:sSub>
                      <m:r>
                        <a:rPr kumimoji="0" lang="sl-SI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sl-SI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𝛃</m:t>
                      </m:r>
                      <m:r>
                        <a:rPr kumimoji="0" lang="sl-SI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∙∆</m:t>
                      </m:r>
                      <m:r>
                        <a:rPr kumimoji="0" lang="sl-SI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𝑻</m:t>
                      </m:r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𝐕</m:t>
                      </m:r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sl-SI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m:t>80 </m:t>
                      </m:r>
                      <m:sSup>
                        <m:sSupPr>
                          <m:ctrlP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𝒅𝒎</m:t>
                          </m:r>
                        </m:e>
                        <m:sup>
                          <m: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r>
                        <a:rPr kumimoji="0" lang="sl-SI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𝟎𝟎𝟏𝟐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𝑲</m:t>
                          </m:r>
                        </m:e>
                        <m:sup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∙(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𝟐𝟗𝟖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𝑲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−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𝟐𝟖𝟑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𝑲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sl-SI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𝐕</m:t>
                      </m:r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sl-SI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m:t>1,44 </m:t>
                      </m:r>
                      <m:sSup>
                        <m:sSupPr>
                          <m:ctrlP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𝒅𝒎</m:t>
                          </m:r>
                        </m:e>
                        <m:sup>
                          <m: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𝟒𝟒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𝐥</m:t>
                      </m:r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8B131457-B738-431F-DCF1-D396F6D3B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315" y="2794860"/>
                <a:ext cx="7059860" cy="1042017"/>
              </a:xfrm>
              <a:prstGeom prst="rect">
                <a:avLst/>
              </a:prstGeom>
              <a:blipFill>
                <a:blip r:embed="rId3"/>
                <a:stretch>
                  <a:fillRect b="-1149"/>
                </a:stretch>
              </a:blipFill>
              <a:ln/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38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797EB-3E7A-DE41-A032-E5402F8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03" y="502418"/>
            <a:ext cx="11093381" cy="58539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200" b="1" dirty="0">
                <a:solidFill>
                  <a:schemeClr val="accent4"/>
                </a:solidFill>
              </a:rPr>
              <a:t>Povezava med Kelvinovo in Celzijevo temperaturno lestvico</a:t>
            </a:r>
          </a:p>
          <a:p>
            <a:pPr marL="0" indent="0" algn="just">
              <a:buNone/>
            </a:pPr>
            <a:r>
              <a:rPr lang="sl-SI" sz="2200" dirty="0">
                <a:solidFill>
                  <a:schemeClr val="tx2"/>
                </a:solidFill>
              </a:rPr>
              <a:t>Temperaturo v kelvinih izračunamo tako, da številski vrednosti temperature, podane v °C, prištejemo 273.</a:t>
            </a: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l-PL" sz="2200" dirty="0">
                <a:solidFill>
                  <a:schemeClr val="tx2"/>
                </a:solidFill>
              </a:rPr>
              <a:t>Kadar govorimo o temperaturni spremembi, bo ta ne glede na to, ali je podana v °C ali v K, enaka.</a:t>
            </a:r>
          </a:p>
          <a:p>
            <a:pPr marL="0" indent="0" algn="just">
              <a:buNone/>
            </a:pPr>
            <a:endParaRPr lang="pl-PL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jeZBesedilom 1">
                <a:extLst>
                  <a:ext uri="{FF2B5EF4-FFF2-40B4-BE49-F238E27FC236}">
                    <a16:creationId xmlns:a16="http://schemas.microsoft.com/office/drawing/2014/main" id="{C22646E5-B925-710E-D7F1-F5860EC48B8A}"/>
                  </a:ext>
                </a:extLst>
              </p:cNvPr>
              <p:cNvSpPr txBox="1"/>
              <p:nvPr/>
            </p:nvSpPr>
            <p:spPr>
              <a:xfrm>
                <a:off x="3331354" y="1616242"/>
                <a:ext cx="3282055" cy="1107996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𝑻</m:t>
                      </m:r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𝑲</m:t>
                          </m:r>
                        </m:e>
                      </m:d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𝑻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℃</m:t>
                          </m:r>
                        </m:e>
                      </m:d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𝟐𝟕𝟑</m:t>
                      </m:r>
                    </m:oMath>
                  </m:oMathPara>
                </a14:m>
                <a:endParaRPr kumimoji="0" lang="sl-SI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𝑻</m:t>
                      </m:r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℃</m:t>
                          </m:r>
                        </m:e>
                      </m:d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𝑻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𝑲</m:t>
                          </m:r>
                        </m:e>
                      </m:d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𝟐𝟕𝟑</m:t>
                      </m:r>
                    </m:oMath>
                  </m:oMathPara>
                </a14:m>
                <a:endParaRPr kumimoji="0" lang="sl-SI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PoljeZBesedilom 1">
                <a:extLst>
                  <a:ext uri="{FF2B5EF4-FFF2-40B4-BE49-F238E27FC236}">
                    <a16:creationId xmlns:a16="http://schemas.microsoft.com/office/drawing/2014/main" id="{C22646E5-B925-710E-D7F1-F5860EC48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354" y="1616242"/>
                <a:ext cx="3282055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875C1B8C-CB77-5EA1-42E5-B579EC2520AB}"/>
                  </a:ext>
                </a:extLst>
              </p:cNvPr>
              <p:cNvSpPr txBox="1"/>
              <p:nvPr/>
            </p:nvSpPr>
            <p:spPr>
              <a:xfrm>
                <a:off x="3729713" y="3576563"/>
                <a:ext cx="2368661" cy="769441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𝑻</m:t>
                      </m:r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=∆</m:t>
                      </m:r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𝑻</m:t>
                      </m:r>
                    </m:oMath>
                  </m:oMathPara>
                </a14:m>
                <a:endParaRPr kumimoji="0" lang="sl-SI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sl-SI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𝑻</m:t>
                      </m:r>
                      <m:r>
                        <a:rPr kumimoji="0" lang="sl-SI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𝑲</m:t>
                          </m:r>
                        </m:e>
                      </m:d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sl-SI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𝑻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kumimoji="0" lang="sl-SI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875C1B8C-CB77-5EA1-42E5-B579EC252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713" y="3576563"/>
                <a:ext cx="236866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lika 7">
            <a:extLst>
              <a:ext uri="{FF2B5EF4-FFF2-40B4-BE49-F238E27FC236}">
                <a16:creationId xmlns:a16="http://schemas.microsoft.com/office/drawing/2014/main" id="{37917CAF-A11E-E20A-1DD1-009ECA1FC9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32" t="25497" r="56448" b="63387"/>
          <a:stretch/>
        </p:blipFill>
        <p:spPr>
          <a:xfrm>
            <a:off x="6144984" y="4534176"/>
            <a:ext cx="5569792" cy="189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8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797EB-3E7A-DE41-A032-E5402F8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03" y="502418"/>
            <a:ext cx="11093381" cy="58539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200" b="1" dirty="0">
                <a:solidFill>
                  <a:schemeClr val="accent4"/>
                </a:solidFill>
              </a:rPr>
              <a:t>MERILNIKI TEMPERATURE</a:t>
            </a:r>
          </a:p>
          <a:p>
            <a:pPr marL="0" indent="0" algn="just">
              <a:buNone/>
            </a:pPr>
            <a:r>
              <a:rPr lang="it-IT" sz="2200" dirty="0" err="1">
                <a:solidFill>
                  <a:schemeClr val="tx2"/>
                </a:solidFill>
              </a:rPr>
              <a:t>Naprave</a:t>
            </a:r>
            <a:r>
              <a:rPr lang="it-IT" sz="2200" dirty="0">
                <a:solidFill>
                  <a:schemeClr val="tx2"/>
                </a:solidFill>
              </a:rPr>
              <a:t>, s </a:t>
            </a:r>
            <a:r>
              <a:rPr lang="it-IT" sz="2200" dirty="0" err="1">
                <a:solidFill>
                  <a:schemeClr val="tx2"/>
                </a:solidFill>
              </a:rPr>
              <a:t>katerimi</a:t>
            </a:r>
            <a:r>
              <a:rPr lang="it-IT" sz="2200" dirty="0">
                <a:solidFill>
                  <a:schemeClr val="tx2"/>
                </a:solidFill>
              </a:rPr>
              <a:t> </a:t>
            </a:r>
            <a:r>
              <a:rPr lang="it-IT" sz="2200" dirty="0" err="1">
                <a:solidFill>
                  <a:schemeClr val="tx2"/>
                </a:solidFill>
              </a:rPr>
              <a:t>merimo</a:t>
            </a:r>
            <a:r>
              <a:rPr lang="it-IT" sz="2200" dirty="0">
                <a:solidFill>
                  <a:schemeClr val="tx2"/>
                </a:solidFill>
              </a:rPr>
              <a:t> </a:t>
            </a:r>
            <a:r>
              <a:rPr lang="it-IT" sz="2200" dirty="0" err="1">
                <a:solidFill>
                  <a:schemeClr val="tx2"/>
                </a:solidFill>
              </a:rPr>
              <a:t>temperaturo</a:t>
            </a:r>
            <a:r>
              <a:rPr lang="it-IT" sz="2200" dirty="0">
                <a:solidFill>
                  <a:schemeClr val="tx2"/>
                </a:solidFill>
              </a:rPr>
              <a:t>, so</a:t>
            </a:r>
            <a:r>
              <a:rPr lang="sl-SI" sz="2200" dirty="0">
                <a:solidFill>
                  <a:schemeClr val="tx2"/>
                </a:solidFill>
              </a:rPr>
              <a:t> </a:t>
            </a:r>
            <a:r>
              <a:rPr lang="it-IT" sz="2200" dirty="0">
                <a:solidFill>
                  <a:schemeClr val="tx2"/>
                </a:solidFill>
              </a:rPr>
              <a:t>termometri. </a:t>
            </a:r>
            <a:r>
              <a:rPr lang="it-IT" sz="2200" dirty="0" err="1">
                <a:solidFill>
                  <a:schemeClr val="tx2"/>
                </a:solidFill>
              </a:rPr>
              <a:t>Poznamo</a:t>
            </a:r>
            <a:r>
              <a:rPr lang="it-IT" sz="2200" dirty="0">
                <a:solidFill>
                  <a:schemeClr val="tx2"/>
                </a:solidFill>
              </a:rPr>
              <a:t> </a:t>
            </a:r>
            <a:r>
              <a:rPr lang="it-IT" sz="2200" dirty="0" err="1">
                <a:solidFill>
                  <a:schemeClr val="tx2"/>
                </a:solidFill>
              </a:rPr>
              <a:t>več</a:t>
            </a:r>
            <a:r>
              <a:rPr lang="it-IT" sz="2200" dirty="0">
                <a:solidFill>
                  <a:schemeClr val="tx2"/>
                </a:solidFill>
              </a:rPr>
              <a:t> </a:t>
            </a:r>
            <a:r>
              <a:rPr lang="it-IT" sz="2200" dirty="0" err="1">
                <a:solidFill>
                  <a:schemeClr val="tx2"/>
                </a:solidFill>
              </a:rPr>
              <a:t>vrst</a:t>
            </a:r>
            <a:r>
              <a:rPr lang="it-IT" sz="2200" dirty="0">
                <a:solidFill>
                  <a:schemeClr val="tx2"/>
                </a:solidFill>
              </a:rPr>
              <a:t> </a:t>
            </a:r>
            <a:r>
              <a:rPr lang="it-IT" sz="2200" dirty="0" err="1">
                <a:solidFill>
                  <a:schemeClr val="tx2"/>
                </a:solidFill>
              </a:rPr>
              <a:t>termometrov</a:t>
            </a:r>
            <a:r>
              <a:rPr lang="it-IT" sz="2200" dirty="0">
                <a:solidFill>
                  <a:schemeClr val="tx2"/>
                </a:solidFill>
              </a:rPr>
              <a:t>:</a:t>
            </a:r>
            <a:endParaRPr lang="sl-SI" sz="2200" dirty="0">
              <a:solidFill>
                <a:schemeClr val="tx2"/>
              </a:solidFill>
            </a:endParaRPr>
          </a:p>
          <a:p>
            <a:pPr algn="just"/>
            <a:r>
              <a:rPr lang="pl-PL" sz="2200" b="1" dirty="0">
                <a:solidFill>
                  <a:schemeClr val="accent4"/>
                </a:solidFill>
              </a:rPr>
              <a:t>Plinski termometer </a:t>
            </a:r>
            <a:r>
              <a:rPr lang="pl-PL" sz="2200" dirty="0">
                <a:solidFill>
                  <a:schemeClr val="tx2"/>
                </a:solidFill>
              </a:rPr>
              <a:t>deluje na principu raztezanja plina v bučki zaradi spremembe temperature. </a:t>
            </a:r>
          </a:p>
          <a:p>
            <a:pPr algn="just"/>
            <a:r>
              <a:rPr lang="pl-PL" sz="2200" b="1" dirty="0">
                <a:solidFill>
                  <a:schemeClr val="accent4"/>
                </a:solidFill>
              </a:rPr>
              <a:t>Kapljevinski termometer </a:t>
            </a:r>
            <a:r>
              <a:rPr lang="pl-PL" sz="2200" dirty="0">
                <a:solidFill>
                  <a:schemeClr val="tx2"/>
                </a:solidFill>
              </a:rPr>
              <a:t>deluje na principu raztezanja kapljevine zaradi spremembe temperature. Najpogostejši so alkoholni in živosrebrni termometri. </a:t>
            </a:r>
          </a:p>
          <a:p>
            <a:pPr algn="just"/>
            <a:r>
              <a:rPr lang="pl-PL" sz="2200" b="1" dirty="0">
                <a:solidFill>
                  <a:schemeClr val="accent4"/>
                </a:solidFill>
              </a:rPr>
              <a:t>Uporovni termometer </a:t>
            </a:r>
            <a:r>
              <a:rPr lang="pl-PL" sz="2200" dirty="0">
                <a:solidFill>
                  <a:schemeClr val="tx2"/>
                </a:solidFill>
              </a:rPr>
              <a:t>je termometer, ki temelji na spreminjanju električne upornosti s temperaturo. To pomeni, da se njihova upornost veča z višanjem temperature.</a:t>
            </a:r>
          </a:p>
          <a:p>
            <a:pPr algn="just"/>
            <a:r>
              <a:rPr lang="pl-PL" sz="2200" b="1" dirty="0">
                <a:solidFill>
                  <a:schemeClr val="accent4"/>
                </a:solidFill>
              </a:rPr>
              <a:t>Infrardeča kamera </a:t>
            </a:r>
            <a:r>
              <a:rPr lang="pl-PL" sz="2200" dirty="0">
                <a:solidFill>
                  <a:schemeClr val="tx2"/>
                </a:solidFill>
              </a:rPr>
              <a:t>spada med novejše merilnike temperature in deluje na principu zaznavanja IR-sevanja površine teles. Omogoča brezkontaktne meritve temperature in prikazuje porazdelitev temperature po površini. </a:t>
            </a:r>
          </a:p>
          <a:p>
            <a:pPr marL="0" indent="0" algn="just">
              <a:buNone/>
            </a:pPr>
            <a:endParaRPr lang="pl-PL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47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ACE797EB-3E7A-DE41-A032-E5402F8BD1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2803" y="502418"/>
                <a:ext cx="11093381" cy="585393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l-SI" sz="2200" b="1" dirty="0">
                    <a:solidFill>
                      <a:schemeClr val="accent4"/>
                    </a:solidFill>
                  </a:rPr>
                  <a:t>TEMPERATURNO RAZTEZANJE</a:t>
                </a:r>
              </a:p>
              <a:p>
                <a:pPr marL="0" indent="0" algn="just">
                  <a:buNone/>
                </a:pPr>
                <a:r>
                  <a:rPr lang="sl-SI" sz="2200" b="1" dirty="0">
                    <a:solidFill>
                      <a:schemeClr val="accent4"/>
                    </a:solidFill>
                  </a:rPr>
                  <a:t>Linearno temperaturno raztezanje</a:t>
                </a:r>
              </a:p>
              <a:p>
                <a:pPr marL="0" indent="0" algn="just">
                  <a:buNone/>
                </a:pPr>
                <a:r>
                  <a:rPr lang="pl-PL" sz="2200" dirty="0">
                    <a:solidFill>
                      <a:schemeClr val="tx2"/>
                    </a:solidFill>
                  </a:rPr>
                  <a:t>Kadar ima snov obliko palice ali tanke žice, se razteza predvsem v eni dimenziji − takrat govorimo o </a:t>
                </a:r>
                <a:r>
                  <a:rPr lang="pl-PL" sz="2200" b="1" dirty="0">
                    <a:solidFill>
                      <a:schemeClr val="accent4"/>
                    </a:solidFill>
                  </a:rPr>
                  <a:t>linearnem temperaturnem raztezanju. </a:t>
                </a:r>
              </a:p>
              <a:p>
                <a:pPr marL="0" indent="0" algn="just">
                  <a:buNone/>
                </a:pPr>
                <a:r>
                  <a:rPr lang="pl-PL" sz="2200" dirty="0">
                    <a:solidFill>
                      <a:schemeClr val="tx2"/>
                    </a:solidFill>
                  </a:rPr>
                  <a:t>Če primerjamo en meter dolgo jekleno palico in en meter dolgo aluminijasto palico, ugotovimo, da se pri povišanju temperature za 1 °C ali 1 K jeklena palica podaljša za 0,000012 metra, aluminijasta pa za 0,0000238 metra. Torej je raztezek aluminijaste palice v primerjavi z jekleno palico dvakrat večji.</a:t>
                </a:r>
              </a:p>
              <a:p>
                <a:pPr marL="0" indent="0" algn="just">
                  <a:buNone/>
                </a:pPr>
                <a:endParaRPr lang="pl-PL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r>
                  <a:rPr lang="pl-PL" sz="2200" dirty="0">
                    <a:solidFill>
                      <a:schemeClr val="tx2"/>
                    </a:solidFill>
                  </a:rPr>
                  <a:t>Obnašanje snovi pri temperaturnem raztezanju različnih snovi opisuje </a:t>
                </a:r>
                <a:r>
                  <a:rPr lang="pl-PL" sz="2200" b="1" dirty="0">
                    <a:solidFill>
                      <a:schemeClr val="accent4"/>
                    </a:solidFill>
                  </a:rPr>
                  <a:t>koeficient linearne temperaturne razteznosti </a:t>
                </a:r>
                <a:r>
                  <a:rPr lang="el-GR" sz="2200" b="1" dirty="0">
                    <a:solidFill>
                      <a:schemeClr val="accent4"/>
                    </a:solidFill>
                  </a:rPr>
                  <a:t>α</a:t>
                </a:r>
                <a:r>
                  <a:rPr lang="sl-SI" sz="2200" b="1" dirty="0">
                    <a:solidFill>
                      <a:schemeClr val="accent4"/>
                    </a:solidFill>
                  </a:rPr>
                  <a:t>.</a:t>
                </a:r>
                <a:endParaRPr lang="pl-PL" sz="2200" b="1" dirty="0">
                  <a:solidFill>
                    <a:schemeClr val="accent4"/>
                  </a:solidFill>
                </a:endParaRPr>
              </a:p>
              <a:p>
                <a:pPr marL="0" indent="0" algn="just">
                  <a:buNone/>
                </a:pPr>
                <a:r>
                  <a:rPr lang="pl-PL" sz="2200" b="1" dirty="0">
                    <a:solidFill>
                      <a:schemeClr val="accent4"/>
                    </a:solidFill>
                  </a:rPr>
                  <a:t>Koeficient linearne temperaturne razteznosti </a:t>
                </a:r>
                <a:r>
                  <a:rPr lang="el-GR" sz="2200" b="1" dirty="0">
                    <a:solidFill>
                      <a:schemeClr val="accent4"/>
                    </a:solidFill>
                  </a:rPr>
                  <a:t>α </a:t>
                </a:r>
                <a:r>
                  <a:rPr lang="pl-PL" sz="2200" dirty="0">
                    <a:solidFill>
                      <a:schemeClr val="tx2"/>
                    </a:solidFill>
                  </a:rPr>
                  <a:t>pove, kolikšen je relativni raztezek pri povečanju temperature za eno temperaturno stopinjo, in ima enoto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sl-SI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l-PL" sz="22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endParaRPr lang="pl-PL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ACE797EB-3E7A-DE41-A032-E5402F8BD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2803" y="502418"/>
                <a:ext cx="11093381" cy="5853931"/>
              </a:xfrm>
              <a:blipFill>
                <a:blip r:embed="rId3"/>
                <a:stretch>
                  <a:fillRect l="-715" t="-1145" r="-77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24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ACE797EB-3E7A-DE41-A032-E5402F8BD1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2803" y="502418"/>
                <a:ext cx="11093381" cy="585393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l-PL" sz="2200" dirty="0">
                    <a:solidFill>
                      <a:schemeClr val="tx2"/>
                    </a:solidFill>
                  </a:rPr>
                  <a:t>Palica začetne dolžine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l-SI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2200" dirty="0">
                    <a:solidFill>
                      <a:schemeClr val="tx2"/>
                    </a:solidFill>
                  </a:rPr>
                  <a:t> se pri temperaturni spremembi </a:t>
                </a:r>
                <a:r>
                  <a:rPr lang="el-GR" sz="2200" dirty="0">
                    <a:solidFill>
                      <a:schemeClr val="tx2"/>
                    </a:solidFill>
                  </a:rPr>
                  <a:t>Δ</a:t>
                </a:r>
                <a:r>
                  <a:rPr lang="pl-PL" sz="2200" dirty="0">
                    <a:solidFill>
                      <a:schemeClr val="tx2"/>
                    </a:solidFill>
                  </a:rPr>
                  <a:t>T razteza oziroma skrči za spremembo dolžine </a:t>
                </a:r>
                <a:r>
                  <a:rPr lang="el-GR" sz="2200" dirty="0">
                    <a:solidFill>
                      <a:schemeClr val="tx2"/>
                    </a:solidFill>
                  </a:rPr>
                  <a:t>Δ</a:t>
                </a:r>
                <a:r>
                  <a:rPr lang="pl-PL" sz="2200" dirty="0">
                    <a:solidFill>
                      <a:schemeClr val="tx2"/>
                    </a:solidFill>
                  </a:rPr>
                  <a:t>l na končno dolžino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l-SI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2200" dirty="0">
                    <a:solidFill>
                      <a:schemeClr val="tx2"/>
                    </a:solidFill>
                  </a:rPr>
                  <a:t> .</a:t>
                </a:r>
              </a:p>
              <a:p>
                <a:pPr marL="0" indent="0" algn="just">
                  <a:buNone/>
                </a:pPr>
                <a:endParaRPr lang="pl-PL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r>
                  <a:rPr lang="pl-PL" sz="2200" dirty="0">
                    <a:solidFill>
                      <a:schemeClr val="tx2"/>
                    </a:solidFill>
                  </a:rPr>
                  <a:t>To s formulo zapišemo kot:</a:t>
                </a: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ACE797EB-3E7A-DE41-A032-E5402F8BD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2803" y="502418"/>
                <a:ext cx="11093381" cy="5853931"/>
              </a:xfrm>
              <a:blipFill>
                <a:blip r:embed="rId3"/>
                <a:stretch>
                  <a:fillRect l="-715" t="-1145" r="-77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jeZBesedilom 1">
                <a:extLst>
                  <a:ext uri="{FF2B5EF4-FFF2-40B4-BE49-F238E27FC236}">
                    <a16:creationId xmlns:a16="http://schemas.microsoft.com/office/drawing/2014/main" id="{DD070198-2CAB-9589-C3E0-F1F3E6C1231B}"/>
                  </a:ext>
                </a:extLst>
              </p:cNvPr>
              <p:cNvSpPr txBox="1"/>
              <p:nvPr/>
            </p:nvSpPr>
            <p:spPr>
              <a:xfrm>
                <a:off x="4214339" y="1576274"/>
                <a:ext cx="4396261" cy="474489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𝐥</m:t>
                          </m:r>
                        </m:e>
                        <m:sub>
                          <m:r>
                            <a:rPr kumimoji="0" lang="sl-SI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sl-SI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</m:t>
                          </m:r>
                        </m:e>
                        <m:sub>
                          <m: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</m:sSub>
                      <m:r>
                        <a:rPr kumimoji="0" lang="sl-SI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𝐥</m:t>
                          </m:r>
                          <m:r>
                            <a:rPr kumimoji="0" lang="sl-SI" sz="2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𝛂</m:t>
                          </m:r>
                          <m: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sl-SI" sz="22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sl-SI" sz="22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l-SI" sz="22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kumimoji="0" lang="sl-SI" sz="22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0" lang="sl-SI" sz="22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sl-SI" sz="22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l-SI" sz="22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kumimoji="0" lang="sl-SI" sz="22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0" lang="sl-SI" sz="2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kumimoji="0" lang="sl-SI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PoljeZBesedilom 1">
                <a:extLst>
                  <a:ext uri="{FF2B5EF4-FFF2-40B4-BE49-F238E27FC236}">
                    <a16:creationId xmlns:a16="http://schemas.microsoft.com/office/drawing/2014/main" id="{DD070198-2CAB-9589-C3E0-F1F3E6C12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339" y="1576274"/>
                <a:ext cx="4396261" cy="474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>
            <a:extLst>
              <a:ext uri="{FF2B5EF4-FFF2-40B4-BE49-F238E27FC236}">
                <a16:creationId xmlns:a16="http://schemas.microsoft.com/office/drawing/2014/main" id="{1B59D14C-277A-5C47-CCE4-5782E1C112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1" t="44814" r="69868" b="42849"/>
          <a:stretch/>
        </p:blipFill>
        <p:spPr>
          <a:xfrm>
            <a:off x="2474701" y="2816437"/>
            <a:ext cx="7297930" cy="19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3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ACE797EB-3E7A-DE41-A032-E5402F8BD1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2803" y="502418"/>
                <a:ext cx="11093381" cy="585393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l-SI" sz="2200" b="1" dirty="0">
                    <a:solidFill>
                      <a:schemeClr val="accent4"/>
                    </a:solidFill>
                  </a:rPr>
                  <a:t>Prostorninsko temperaturno raztezanje</a:t>
                </a:r>
              </a:p>
              <a:p>
                <a:pPr marL="0" indent="0" algn="just">
                  <a:buNone/>
                </a:pPr>
                <a:r>
                  <a:rPr lang="pl-PL" sz="2200" dirty="0">
                    <a:solidFill>
                      <a:schemeClr val="tx2"/>
                    </a:solidFill>
                  </a:rPr>
                  <a:t>Kadar se snov razteza v vse smeri in je raztezek opazen v več dimenzijah, govorimo o </a:t>
                </a:r>
                <a:r>
                  <a:rPr lang="pl-PL" sz="2200" b="1" dirty="0">
                    <a:solidFill>
                      <a:schemeClr val="accent4"/>
                    </a:solidFill>
                  </a:rPr>
                  <a:t>prostorninskem temperaturnem raztezanju.</a:t>
                </a:r>
              </a:p>
              <a:p>
                <a:pPr marL="0" indent="0" algn="just">
                  <a:buNone/>
                </a:pPr>
                <a:r>
                  <a:rPr lang="pl-PL" sz="2200" dirty="0">
                    <a:solidFill>
                      <a:schemeClr val="tx2"/>
                    </a:solidFill>
                  </a:rPr>
                  <a:t>Pri kapljevinah in plinih običajno govorimo o prostorninskem temperaturnem raztezanju.</a:t>
                </a:r>
              </a:p>
              <a:p>
                <a:pPr marL="0" indent="0" algn="just">
                  <a:buNone/>
                </a:pPr>
                <a:r>
                  <a:rPr lang="pl-PL" sz="2200" dirty="0">
                    <a:solidFill>
                      <a:schemeClr val="tx2"/>
                    </a:solidFill>
                  </a:rPr>
                  <a:t>Koeficient prostorninske temperaturne razteznosti </a:t>
                </a:r>
                <a:r>
                  <a:rPr lang="el-GR" sz="2200" dirty="0">
                    <a:solidFill>
                      <a:schemeClr val="tx2"/>
                    </a:solidFill>
                  </a:rPr>
                  <a:t>β </a:t>
                </a:r>
                <a:r>
                  <a:rPr lang="pl-PL" sz="2200" dirty="0">
                    <a:solidFill>
                      <a:schemeClr val="tx2"/>
                    </a:solidFill>
                  </a:rPr>
                  <a:t>pove, kolikšen je relativni raztezek pri povečanju temperature za eno temperaturno stopinjo, in ima enoto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sl-SI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l-PL" sz="22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endParaRPr lang="pl-PL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r>
                  <a:rPr lang="pl-PL" sz="2200" dirty="0">
                    <a:solidFill>
                      <a:schemeClr val="tx2"/>
                    </a:solidFill>
                  </a:rPr>
                  <a:t>Velja: </a:t>
                </a:r>
              </a:p>
              <a:p>
                <a:pPr marL="0" indent="0" algn="just">
                  <a:buNone/>
                </a:pPr>
                <a:endParaRPr lang="pl-PL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r>
                  <a:rPr lang="pl-PL" sz="2200" dirty="0">
                    <a:solidFill>
                      <a:schemeClr val="tx2"/>
                    </a:solidFill>
                  </a:rPr>
                  <a:t>Za primer vzemimo snov v obliki kocke. Kocka začetne prostornine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sl-SI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2200" dirty="0">
                    <a:solidFill>
                      <a:schemeClr val="tx2"/>
                    </a:solidFill>
                  </a:rPr>
                  <a:t> se pri temperaturni spremembi </a:t>
                </a:r>
                <a:r>
                  <a:rPr lang="el-GR" sz="2200" dirty="0">
                    <a:solidFill>
                      <a:schemeClr val="tx2"/>
                    </a:solidFill>
                  </a:rPr>
                  <a:t>Δ</a:t>
                </a:r>
                <a:r>
                  <a:rPr lang="pl-PL" sz="2200" dirty="0">
                    <a:solidFill>
                      <a:schemeClr val="tx2"/>
                    </a:solidFill>
                  </a:rPr>
                  <a:t>T razteza oziroma skrči za spremembo prostornine </a:t>
                </a:r>
                <a:r>
                  <a:rPr lang="el-GR" sz="2200" dirty="0">
                    <a:solidFill>
                      <a:schemeClr val="tx2"/>
                    </a:solidFill>
                  </a:rPr>
                  <a:t>Δ</a:t>
                </a:r>
                <a:r>
                  <a:rPr lang="pl-PL" sz="2200" dirty="0">
                    <a:solidFill>
                      <a:schemeClr val="tx2"/>
                    </a:solidFill>
                  </a:rPr>
                  <a:t>V na končno prostornino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sl-SI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2200" dirty="0">
                    <a:solidFill>
                      <a:schemeClr val="tx2"/>
                    </a:solidFill>
                  </a:rPr>
                  <a:t> .</a:t>
                </a:r>
              </a:p>
              <a:p>
                <a:pPr marL="0" indent="0" algn="just">
                  <a:buNone/>
                </a:pPr>
                <a:r>
                  <a:rPr lang="pl-PL" sz="2200" dirty="0">
                    <a:solidFill>
                      <a:schemeClr val="tx2"/>
                    </a:solidFill>
                  </a:rPr>
                  <a:t>To s formulo zapišemo kot:</a:t>
                </a:r>
              </a:p>
              <a:p>
                <a:pPr marL="0" indent="0" algn="just">
                  <a:buNone/>
                </a:pPr>
                <a:endParaRPr lang="pl-PL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  <a:p>
                <a:pPr marL="0" indent="0" algn="just">
                  <a:buNone/>
                </a:pPr>
                <a:endParaRPr lang="sl-SI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ACE797EB-3E7A-DE41-A032-E5402F8BD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2803" y="502418"/>
                <a:ext cx="11093381" cy="5853931"/>
              </a:xfrm>
              <a:blipFill>
                <a:blip r:embed="rId3"/>
                <a:stretch>
                  <a:fillRect l="-715" t="-1145" r="-77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jeZBesedilom 1">
                <a:extLst>
                  <a:ext uri="{FF2B5EF4-FFF2-40B4-BE49-F238E27FC236}">
                    <a16:creationId xmlns:a16="http://schemas.microsoft.com/office/drawing/2014/main" id="{53EE459E-41EE-6269-BCF4-FE7E7391A3BC}"/>
                  </a:ext>
                </a:extLst>
              </p:cNvPr>
              <p:cNvSpPr txBox="1"/>
              <p:nvPr/>
            </p:nvSpPr>
            <p:spPr>
              <a:xfrm>
                <a:off x="1519266" y="3191755"/>
                <a:ext cx="1432482" cy="430887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β</m:t>
                      </m:r>
                      <m:r>
                        <a:rPr kumimoji="0" lang="sl-SI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sl-SI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m:rPr>
                          <m:sty m:val="p"/>
                        </m:rPr>
                        <a:rPr kumimoji="0" lang="sl-SI" sz="2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α</m:t>
                      </m:r>
                    </m:oMath>
                  </m:oMathPara>
                </a14:m>
                <a:endParaRPr kumimoji="0" lang="sl-SI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PoljeZBesedilom 1">
                <a:extLst>
                  <a:ext uri="{FF2B5EF4-FFF2-40B4-BE49-F238E27FC236}">
                    <a16:creationId xmlns:a16="http://schemas.microsoft.com/office/drawing/2014/main" id="{53EE459E-41EE-6269-BCF4-FE7E7391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266" y="3191755"/>
                <a:ext cx="1432482" cy="430887"/>
              </a:xfrm>
              <a:prstGeom prst="rect">
                <a:avLst/>
              </a:prstGeom>
              <a:blipFill>
                <a:blip r:embed="rId4"/>
                <a:stretch>
                  <a:fillRect b="-13699"/>
                </a:stretch>
              </a:blipFill>
              <a:ln/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44928618-5AEA-CD2B-1C6C-BF3505E75D8D}"/>
                  </a:ext>
                </a:extLst>
              </p:cNvPr>
              <p:cNvSpPr txBox="1"/>
              <p:nvPr/>
            </p:nvSpPr>
            <p:spPr>
              <a:xfrm>
                <a:off x="4100028" y="5105538"/>
                <a:ext cx="4396261" cy="474489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𝐕</m:t>
                          </m:r>
                        </m:e>
                        <m:sub>
                          <m:r>
                            <a:rPr kumimoji="0" lang="sl-SI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sl-SI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</m:sSub>
                      <m:r>
                        <a:rPr kumimoji="0" lang="sl-SI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𝐥</m:t>
                          </m:r>
                          <m:r>
                            <a:rPr kumimoji="0" lang="sl-SI" sz="2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el-GR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β</m:t>
                          </m:r>
                          <m: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sl-SI" sz="22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sl-SI" sz="22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l-SI" sz="22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kumimoji="0" lang="sl-SI" sz="22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0" lang="sl-SI" sz="22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sl-SI" sz="22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l-SI" sz="22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kumimoji="0" lang="sl-SI" sz="22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0" lang="sl-SI" sz="2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kumimoji="0" lang="sl-SI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44928618-5AEA-CD2B-1C6C-BF3505E75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28" y="5105538"/>
                <a:ext cx="4396261" cy="474489"/>
              </a:xfrm>
              <a:prstGeom prst="rect">
                <a:avLst/>
              </a:prstGeom>
              <a:blipFill>
                <a:blip r:embed="rId5"/>
                <a:stretch>
                  <a:fillRect b="-8750"/>
                </a:stretch>
              </a:blipFill>
              <a:ln/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04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E797EB-3E7A-DE41-A032-E5402F8B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03" y="502418"/>
            <a:ext cx="11093381" cy="58539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chemeClr val="accent4"/>
                </a:solidFill>
              </a:rPr>
              <a:t>Za idealne pline </a:t>
            </a:r>
            <a:r>
              <a:rPr lang="pl-PL" sz="2200" dirty="0">
                <a:solidFill>
                  <a:schemeClr val="tx2"/>
                </a:solidFill>
              </a:rPr>
              <a:t>velja, da je pri konstantnem tlaku koeficient prostorninske temperaturne razteznosti </a:t>
            </a:r>
            <a:r>
              <a:rPr lang="el-GR" sz="2200" dirty="0">
                <a:solidFill>
                  <a:schemeClr val="tx2"/>
                </a:solidFill>
              </a:rPr>
              <a:t>β </a:t>
            </a:r>
            <a:r>
              <a:rPr lang="pl-PL" sz="2200" dirty="0">
                <a:solidFill>
                  <a:schemeClr val="tx2"/>
                </a:solidFill>
              </a:rPr>
              <a:t>ravno obratno sorazmeren z absolutno temperaturo T, kar izhaja iz enačbe stanja idealnega plina, ki jo bomo obravnavali v nadaljevanju. Pri kapljevinah in plinih običajno govorimo o prostorninskem temperaturnem raztezanju.</a:t>
            </a:r>
          </a:p>
          <a:p>
            <a:pPr marL="0" indent="0" algn="just">
              <a:buNone/>
            </a:pPr>
            <a:endParaRPr lang="pl-PL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l-PL" sz="2200" dirty="0">
                <a:solidFill>
                  <a:schemeClr val="tx2"/>
                </a:solidFill>
              </a:rPr>
              <a:t>Prostorninska razteznost plina </a:t>
            </a:r>
            <a:r>
              <a:rPr lang="el-GR" sz="2200" dirty="0">
                <a:solidFill>
                  <a:schemeClr val="tx2"/>
                </a:solidFill>
              </a:rPr>
              <a:t>β </a:t>
            </a:r>
            <a:r>
              <a:rPr lang="pl-PL" sz="2200" dirty="0">
                <a:solidFill>
                  <a:schemeClr val="tx2"/>
                </a:solidFill>
              </a:rPr>
              <a:t>ni odvisna od vrste plina, saj se pri stalnem tlaku zaradi temperaturne spremembe vsi plini enako raztezajo in imajo enak koeficient temperaturne razteznosti </a:t>
            </a:r>
            <a:r>
              <a:rPr lang="el-GR" sz="2200" dirty="0">
                <a:solidFill>
                  <a:schemeClr val="tx2"/>
                </a:solidFill>
              </a:rPr>
              <a:t>β.</a:t>
            </a:r>
            <a:endParaRPr lang="pl-PL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sl-SI" sz="2200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jeZBesedilom 1">
                <a:extLst>
                  <a:ext uri="{FF2B5EF4-FFF2-40B4-BE49-F238E27FC236}">
                    <a16:creationId xmlns:a16="http://schemas.microsoft.com/office/drawing/2014/main" id="{53EE459E-41EE-6269-BCF4-FE7E7391A3BC}"/>
                  </a:ext>
                </a:extLst>
              </p:cNvPr>
              <p:cNvSpPr txBox="1"/>
              <p:nvPr/>
            </p:nvSpPr>
            <p:spPr>
              <a:xfrm>
                <a:off x="4899828" y="1973011"/>
                <a:ext cx="2062446" cy="726161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β</m:t>
                      </m:r>
                      <m:r>
                        <a:rPr kumimoji="0" lang="sl-SI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den>
                      </m:f>
                      <m:r>
                        <a:rPr kumimoji="0" lang="sl-SI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sl-SI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sl-SI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sl-SI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0" lang="sl-SI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sl-SI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sl-SI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PoljeZBesedilom 1">
                <a:extLst>
                  <a:ext uri="{FF2B5EF4-FFF2-40B4-BE49-F238E27FC236}">
                    <a16:creationId xmlns:a16="http://schemas.microsoft.com/office/drawing/2014/main" id="{53EE459E-41EE-6269-BCF4-FE7E7391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828" y="1973011"/>
                <a:ext cx="2062446" cy="726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98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DBD30E-C529-C72B-B14C-407F8913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172113"/>
            <a:ext cx="9833548" cy="659076"/>
          </a:xfrm>
        </p:spPr>
        <p:txBody>
          <a:bodyPr anchor="b">
            <a:noAutofit/>
          </a:bodyPr>
          <a:lstStyle/>
          <a:p>
            <a:pPr algn="ctr"/>
            <a:br>
              <a:rPr lang="sl-SI" sz="4000" b="1" dirty="0">
                <a:solidFill>
                  <a:schemeClr val="tx2"/>
                </a:solidFill>
              </a:rPr>
            </a:br>
            <a:r>
              <a:rPr lang="sl-SI" sz="4000" b="1" dirty="0">
                <a:solidFill>
                  <a:schemeClr val="tx2"/>
                </a:solidFill>
              </a:rPr>
              <a:t>RAČUNSKA PRIMERA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ACE797EB-3E7A-DE41-A032-E5402F8BD1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8329" y="1003301"/>
                <a:ext cx="11355342" cy="5353049"/>
              </a:xfrm>
            </p:spPr>
            <p:txBody>
              <a:bodyPr>
                <a:noAutofit/>
              </a:bodyPr>
              <a:lstStyle/>
              <a:p>
                <a:pPr marL="457200" indent="-457200" algn="just">
                  <a:buFont typeface="+mj-lt"/>
                  <a:buAutoNum type="arabicPeriod"/>
                </a:pPr>
                <a:r>
                  <a:rPr lang="sl-SI" sz="2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Bakrena in jeklena (0,19 % C) palica imata pri temperaturi 20 °C začetno dolžino 50 cm. Palici segrevamo na temperaturo 100 °C. </a:t>
                </a:r>
                <a:r>
                  <a:rPr lang="pl-PL" sz="2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Kolikšna je sila, ki potiska bat v valju kompresorja?</a:t>
                </a:r>
              </a:p>
              <a:p>
                <a:pPr marL="457200" indent="-457200" algn="just">
                  <a:buAutoNum type="alphaLcParenR"/>
                </a:pPr>
                <a:r>
                  <a:rPr lang="pl-PL" sz="2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Kolikšna je končna dolžina bakrene palice?</a:t>
                </a:r>
              </a:p>
              <a:p>
                <a:pPr marL="457200" indent="-457200" algn="just">
                  <a:buAutoNum type="alphaLcParenR"/>
                </a:pPr>
                <a:r>
                  <a:rPr lang="pl-PL" sz="2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Kolikšna je končna dolžina jeklene palice?</a:t>
                </a:r>
              </a:p>
              <a:p>
                <a:pPr marL="457200" indent="-457200" algn="just">
                  <a:buAutoNum type="alphaLcParenR"/>
                </a:pPr>
                <a:r>
                  <a:rPr lang="pl-PL" sz="2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Za koliko mm se njuni končni dolžini razlikujeta?</a:t>
                </a:r>
              </a:p>
              <a:p>
                <a:pPr marL="0" indent="0" algn="just">
                  <a:buNone/>
                </a:pPr>
                <a:endParaRPr lang="sl-SI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l-SI" sz="2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pl-PL" sz="2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Posoda s prostornino 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sl-SI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E28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sl-SI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E28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kumimoji="0" lang="sl-SI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E284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l-PL" sz="2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je do vrha napolnjena z bencinom pri temperaturi 10 °C.</a:t>
                </a:r>
              </a:p>
              <a:p>
                <a:pPr marL="0" indent="0" algn="just">
                  <a:buNone/>
                </a:pPr>
                <a:r>
                  <a:rPr lang="sl-SI" sz="2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Koliko litrov bencina steče čez rob posode, če jo postavimo v garažo s temperaturo 25 °C?</a:t>
                </a: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ACE797EB-3E7A-DE41-A032-E5402F8BD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8329" y="1003301"/>
                <a:ext cx="11355342" cy="5353049"/>
              </a:xfrm>
              <a:blipFill>
                <a:blip r:embed="rId2"/>
                <a:stretch>
                  <a:fillRect l="-591" t="-1139" r="-59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38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DBD30E-C529-C72B-B14C-407F8913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172113"/>
            <a:ext cx="9833548" cy="659076"/>
          </a:xfrm>
        </p:spPr>
        <p:txBody>
          <a:bodyPr anchor="b">
            <a:noAutofit/>
          </a:bodyPr>
          <a:lstStyle/>
          <a:p>
            <a:pPr algn="ctr"/>
            <a:br>
              <a:rPr lang="sl-SI" sz="4000" b="1" dirty="0">
                <a:solidFill>
                  <a:schemeClr val="tx2"/>
                </a:solidFill>
              </a:rPr>
            </a:br>
            <a:r>
              <a:rPr lang="sl-SI" sz="4000" b="1" dirty="0">
                <a:solidFill>
                  <a:schemeClr val="tx2"/>
                </a:solidFill>
              </a:rPr>
              <a:t>REŠITEV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ACE797EB-3E7A-DE41-A032-E5402F8BD1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2803" y="1003300"/>
                <a:ext cx="11093381" cy="535304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sl-SI" sz="2000" b="1" dirty="0"/>
                  <a:t>1.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sl-SI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e-DE" sz="2000" b="1" dirty="0"/>
                  <a:t> = </a:t>
                </a:r>
                <a:r>
                  <a:rPr lang="sl-SI" sz="2000" b="1" dirty="0"/>
                  <a:t>20 </a:t>
                </a:r>
                <a:r>
                  <a:rPr lang="sl-SI" sz="2000" b="1" dirty="0">
                    <a:solidFill>
                      <a:schemeClr val="tx2"/>
                    </a:solidFill>
                  </a:rPr>
                  <a:t>°C = 293 K</a:t>
                </a:r>
                <a:endParaRPr lang="sl-SI" sz="2000" b="1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sl-SI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l-SI" sz="2000" b="1" dirty="0"/>
                  <a:t> = 100 </a:t>
                </a:r>
                <a:r>
                  <a:rPr lang="sl-SI" sz="2000" b="1" dirty="0">
                    <a:solidFill>
                      <a:schemeClr val="tx2"/>
                    </a:solidFill>
                  </a:rPr>
                  <a:t>°C </a:t>
                </a:r>
                <a:r>
                  <a:rPr lang="sl-SI" sz="2000" b="1" dirty="0"/>
                  <a:t>= 373 K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1" i="1" u="sng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1" i="0" u="sng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e>
                      <m:sub>
                        <m:r>
                          <a:rPr lang="sl-SI" sz="2000" b="1" i="0" u="sng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e-DE" sz="2000" b="1" u="sng" dirty="0"/>
                  <a:t> =</a:t>
                </a:r>
                <a:r>
                  <a:rPr lang="sl-SI" sz="2000" b="1" u="sng" dirty="0"/>
                  <a:t> 50 cm = 0,5 m</a:t>
                </a:r>
                <a:endParaRPr lang="de-DE" sz="2000" b="1" u="sng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e>
                      <m:sub>
                        <m:r>
                          <a:rPr lang="sl-SI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𝟏𝐂𝐮</m:t>
                        </m:r>
                      </m:sub>
                    </m:sSub>
                  </m:oMath>
                </a14:m>
                <a:r>
                  <a:rPr lang="sl-SI" sz="2000" b="1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e>
                      <m:sub>
                        <m:r>
                          <a:rPr lang="sl-SI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𝟏𝐅𝐞</m:t>
                        </m:r>
                      </m:sub>
                    </m:sSub>
                  </m:oMath>
                </a14:m>
                <a:r>
                  <a:rPr lang="sl-SI" sz="2000" b="1" dirty="0"/>
                  <a:t>, ∆l = ? </a:t>
                </a: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ACE797EB-3E7A-DE41-A032-E5402F8BD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2803" y="1003300"/>
                <a:ext cx="11093381" cy="5353049"/>
              </a:xfrm>
              <a:blipFill>
                <a:blip r:embed="rId2"/>
                <a:stretch>
                  <a:fillRect l="-605" t="-113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0C3108-B7E6-EFF0-07B8-CBC4AD8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5F4A4C-8B39-4225-9D0B-43BB06A4B40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8B0C94E3-DCFF-5EFB-0E16-BBC3D8967844}"/>
                  </a:ext>
                </a:extLst>
              </p:cNvPr>
              <p:cNvSpPr txBox="1"/>
              <p:nvPr/>
            </p:nvSpPr>
            <p:spPr>
              <a:xfrm>
                <a:off x="4293940" y="2002489"/>
                <a:ext cx="7059860" cy="1208151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𝐥</m:t>
                          </m:r>
                        </m:e>
                        <m:sub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sl-SI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𝐂𝐮</m:t>
                          </m:r>
                        </m:sub>
                      </m:sSub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</m:t>
                          </m:r>
                        </m:e>
                        <m:sub>
                          <m: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</m:sSub>
                      <m:r>
                        <a:rPr kumimoji="0" lang="sl-SI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𝐥</m:t>
                          </m:r>
                          <m:r>
                            <a:rPr kumimoji="0" lang="sl-SI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𝛂</m:t>
                          </m:r>
                          <m: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sl-SI" sz="20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sl-SI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l-SI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kumimoji="0" lang="sl-SI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0" lang="sl-SI" sz="20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sl-SI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l-SI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kumimoji="0" lang="sl-SI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𝐥</m:t>
                          </m:r>
                        </m:e>
                        <m:sub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sl-SI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𝐂𝐮</m:t>
                          </m:r>
                        </m:sub>
                      </m:sSub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sl-SI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sl-SI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sl-SI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sl-SI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𝐦</m:t>
                      </m:r>
                      <m:r>
                        <a:rPr kumimoji="0" lang="sl-SI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𝐥</m:t>
                          </m:r>
                          <m:r>
                            <a:rPr kumimoji="0" lang="sl-SI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sl-SI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sl-SI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sl-SI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𝟎𝟎𝟎𝟎𝟏𝟔𝟓</m:t>
                          </m:r>
                          <m:r>
                            <a:rPr kumimoji="0" lang="sl-SI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sup>
                          </m:sSup>
                          <m: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sl-SI" sz="20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𝟑𝟕𝟑</m:t>
                              </m:r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𝑲</m:t>
                              </m:r>
                              <m:r>
                                <a:rPr kumimoji="0" lang="sl-SI" sz="20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𝟐𝟗𝟑</m:t>
                              </m:r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𝐥</m:t>
                          </m:r>
                        </m:e>
                        <m:sub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sl-SI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𝐂𝐮</m:t>
                          </m:r>
                        </m:sub>
                      </m:sSub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𝟓𝟎𝟎𝟔𝟔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𝐦</m:t>
                      </m:r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8B0C94E3-DCFF-5EFB-0E16-BBC3D8967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40" y="2002489"/>
                <a:ext cx="7059860" cy="12081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3C9AB8F9-D2BD-8E54-DF7F-DE7509996EA2}"/>
                  </a:ext>
                </a:extLst>
              </p:cNvPr>
              <p:cNvSpPr txBox="1"/>
              <p:nvPr/>
            </p:nvSpPr>
            <p:spPr>
              <a:xfrm>
                <a:off x="4293940" y="3382751"/>
                <a:ext cx="7059860" cy="1208151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𝐥</m:t>
                          </m:r>
                        </m:e>
                        <m:sub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𝑭𝒆</m:t>
                          </m:r>
                        </m:sub>
                      </m:sSub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</m:t>
                          </m:r>
                        </m:e>
                        <m:sub>
                          <m: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</m:sSub>
                      <m:r>
                        <a:rPr kumimoji="0" lang="sl-SI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𝐥</m:t>
                          </m:r>
                          <m:r>
                            <a:rPr kumimoji="0" lang="sl-SI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𝛂</m:t>
                          </m:r>
                          <m: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sl-SI" sz="20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sl-SI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l-SI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kumimoji="0" lang="sl-SI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0" lang="sl-SI" sz="20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sl-SI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l-SI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kumimoji="0" lang="sl-SI" sz="20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E284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𝐥</m:t>
                          </m:r>
                        </m:e>
                        <m:sub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𝑭𝒆</m:t>
                          </m:r>
                        </m:sub>
                      </m:sSub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sl-SI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sl-SI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sl-SI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sl-SI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𝐦</m:t>
                      </m:r>
                      <m:r>
                        <a:rPr kumimoji="0" lang="sl-SI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sl-SI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𝐥</m:t>
                          </m:r>
                          <m:r>
                            <a:rPr kumimoji="0" lang="sl-SI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sl-SI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</m:t>
                          </m:r>
                          <m:r>
                            <a:rPr kumimoji="0" lang="sl-SI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sl-SI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𝟎𝟎𝟎𝟎𝟏𝟐</m:t>
                          </m:r>
                          <m:r>
                            <a:rPr kumimoji="0" lang="sl-SI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sup>
                          </m:sSup>
                          <m:r>
                            <a:rPr kumimoji="0" lang="sl-SI" sz="2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sl-SI" sz="20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𝟑𝟕𝟑</m:t>
                              </m:r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𝑲</m:t>
                              </m:r>
                              <m:r>
                                <a:rPr kumimoji="0" lang="sl-SI" sz="20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𝟐𝟗𝟑</m:t>
                              </m:r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sl-SI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E284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𝐥</m:t>
                          </m:r>
                        </m:e>
                        <m:sub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𝑭𝒆</m:t>
                          </m:r>
                        </m:sub>
                      </m:sSub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𝟓𝟎𝟎𝟒𝟖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𝐦</m:t>
                      </m:r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3C9AB8F9-D2BD-8E54-DF7F-DE7509996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40" y="3382751"/>
                <a:ext cx="7059860" cy="1208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8B131457-B738-431F-DCF1-D396F6D3B10D}"/>
                  </a:ext>
                </a:extLst>
              </p:cNvPr>
              <p:cNvSpPr txBox="1"/>
              <p:nvPr/>
            </p:nvSpPr>
            <p:spPr>
              <a:xfrm>
                <a:off x="4293940" y="4825689"/>
                <a:ext cx="7059860" cy="1015663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𝐥</m:t>
                      </m:r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𝐥</m:t>
                          </m:r>
                        </m:e>
                        <m:sub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𝟏𝐂𝐮</m:t>
                          </m:r>
                        </m:sub>
                      </m:sSub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𝐥</m:t>
                          </m:r>
                        </m:e>
                        <m:sub>
                          <m:r>
                            <a:rPr kumimoji="0" lang="sl-SI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sl-SI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E284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𝑭𝒆</m:t>
                          </m:r>
                        </m:sub>
                      </m:sSub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𝐥</m:t>
                      </m:r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𝟓𝟎𝟎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𝟔𝟔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𝐦𝐦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𝟓𝟎𝟎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𝟒𝟖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E284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𝐦𝐦</m:t>
                      </m:r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𝐥</m:t>
                      </m:r>
                      <m:r>
                        <a:rPr kumimoji="0" lang="sl-SI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sl-SI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𝐦𝐦</m:t>
                      </m:r>
                    </m:oMath>
                  </m:oMathPara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8B131457-B738-431F-DCF1-D396F6D3B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40" y="4825689"/>
                <a:ext cx="705986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593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940</Words>
  <Application>Microsoft Office PowerPoint</Application>
  <PresentationFormat>Širokozaslonsko</PresentationFormat>
  <Paragraphs>150</Paragraphs>
  <Slides>10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Cambria Math</vt:lpstr>
      <vt:lpstr>Officeova tema</vt:lpstr>
      <vt:lpstr>1_Officeova tema</vt:lpstr>
      <vt:lpstr> Temperatura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RAČUNSKA PRIMERA</vt:lpstr>
      <vt:lpstr> REŠITEV</vt:lpstr>
      <vt:lpstr> REŠITEV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 IN POSPEŠEK</dc:title>
  <dc:creator>Tanja</dc:creator>
  <cp:lastModifiedBy>Gaja Vouk</cp:lastModifiedBy>
  <cp:revision>97</cp:revision>
  <dcterms:created xsi:type="dcterms:W3CDTF">2022-12-12T14:37:12Z</dcterms:created>
  <dcterms:modified xsi:type="dcterms:W3CDTF">2025-10-04T10:07:32Z</dcterms:modified>
</cp:coreProperties>
</file>