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55C2-0D98-412F-B77A-39D80D2E39C0}" type="datetimeFigureOut">
              <a:rPr lang="sl-SI" smtClean="0"/>
              <a:pPr/>
              <a:t>4.2.2015</a:t>
            </a:fld>
            <a:endParaRPr lang="sl-SI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7A34B17-2B6E-4C4B-891A-566CFBAD5D7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55C2-0D98-412F-B77A-39D80D2E39C0}" type="datetimeFigureOut">
              <a:rPr lang="sl-SI" smtClean="0"/>
              <a:pPr/>
              <a:t>4.2.2015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4B17-2B6E-4C4B-891A-566CFBAD5D7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55C2-0D98-412F-B77A-39D80D2E39C0}" type="datetimeFigureOut">
              <a:rPr lang="sl-SI" smtClean="0"/>
              <a:pPr/>
              <a:t>4.2.2015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4B17-2B6E-4C4B-891A-566CFBAD5D7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55C2-0D98-412F-B77A-39D80D2E39C0}" type="datetimeFigureOut">
              <a:rPr lang="sl-SI" smtClean="0"/>
              <a:pPr/>
              <a:t>4.2.2015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4B17-2B6E-4C4B-891A-566CFBAD5D7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55C2-0D98-412F-B77A-39D80D2E39C0}" type="datetimeFigureOut">
              <a:rPr lang="sl-SI" smtClean="0"/>
              <a:pPr/>
              <a:t>4.2.2015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7A34B17-2B6E-4C4B-891A-566CFBAD5D7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55C2-0D98-412F-B77A-39D80D2E39C0}" type="datetimeFigureOut">
              <a:rPr lang="sl-SI" smtClean="0"/>
              <a:pPr/>
              <a:t>4.2.2015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4B17-2B6E-4C4B-891A-566CFBAD5D7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55C2-0D98-412F-B77A-39D80D2E39C0}" type="datetimeFigureOut">
              <a:rPr lang="sl-SI" smtClean="0"/>
              <a:pPr/>
              <a:t>4.2.2015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4B17-2B6E-4C4B-891A-566CFBAD5D7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55C2-0D98-412F-B77A-39D80D2E39C0}" type="datetimeFigureOut">
              <a:rPr lang="sl-SI" smtClean="0"/>
              <a:pPr/>
              <a:t>4.2.2015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4B17-2B6E-4C4B-891A-566CFBAD5D7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55C2-0D98-412F-B77A-39D80D2E39C0}" type="datetimeFigureOut">
              <a:rPr lang="sl-SI" smtClean="0"/>
              <a:pPr/>
              <a:t>4.2.2015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4B17-2B6E-4C4B-891A-566CFBAD5D7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55C2-0D98-412F-B77A-39D80D2E39C0}" type="datetimeFigureOut">
              <a:rPr lang="sl-SI" smtClean="0"/>
              <a:pPr/>
              <a:t>4.2.2015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4B17-2B6E-4C4B-891A-566CFBAD5D7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55C2-0D98-412F-B77A-39D80D2E39C0}" type="datetimeFigureOut">
              <a:rPr lang="sl-SI" smtClean="0"/>
              <a:pPr/>
              <a:t>4.2.2015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7A34B17-2B6E-4C4B-891A-566CFBAD5D7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6F155C2-0D98-412F-B77A-39D80D2E39C0}" type="datetimeFigureOut">
              <a:rPr lang="sl-SI" smtClean="0"/>
              <a:pPr/>
              <a:t>4.2.2015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7A34B17-2B6E-4C4B-891A-566CFBAD5D7A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628800"/>
            <a:ext cx="8229600" cy="1470025"/>
          </a:xfrm>
        </p:spPr>
        <p:txBody>
          <a:bodyPr>
            <a:normAutofit/>
          </a:bodyPr>
          <a:lstStyle/>
          <a:p>
            <a:r>
              <a:rPr lang="sl-SI" sz="4400" b="1" i="1" dirty="0" smtClean="0">
                <a:latin typeface="Comic Sans MS" pitchFamily="66" charset="0"/>
              </a:rPr>
              <a:t>PAST CONTINUOUS</a:t>
            </a:r>
            <a:endParaRPr lang="sl-SI" sz="4400" b="1" i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32656"/>
            <a:ext cx="2232248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sl-SI" sz="2400" b="1" dirty="0" smtClean="0">
                <a:solidFill>
                  <a:srgbClr val="C00000"/>
                </a:solidFill>
                <a:latin typeface="Algerian" pitchFamily="82" charset="0"/>
              </a:rPr>
              <a:t>1) TVORBA</a:t>
            </a:r>
            <a:endParaRPr lang="sl-SI" sz="2400" b="1" dirty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908720"/>
            <a:ext cx="6912768" cy="80021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 </a:t>
            </a:r>
            <a:r>
              <a:rPr lang="sl-SI" sz="2000" b="1" dirty="0" smtClean="0">
                <a:solidFill>
                  <a:srgbClr val="FF0000"/>
                </a:solidFill>
                <a:latin typeface="Comic Sans MS" pitchFamily="66" charset="0"/>
              </a:rPr>
              <a:t>WAS CLEANING </a:t>
            </a:r>
            <a:r>
              <a:rPr lang="sl-SI" sz="2000" dirty="0" err="1" smtClean="0">
                <a:solidFill>
                  <a:srgbClr val="00B0F0"/>
                </a:solidFill>
                <a:latin typeface="Comic Sans MS" pitchFamily="66" charset="0"/>
              </a:rPr>
              <a:t>the</a:t>
            </a:r>
            <a:r>
              <a:rPr lang="sl-SI" sz="2000" dirty="0" smtClean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sl-SI" sz="2000" dirty="0" err="1" smtClean="0">
                <a:solidFill>
                  <a:srgbClr val="00B0F0"/>
                </a:solidFill>
                <a:latin typeface="Comic Sans MS" pitchFamily="66" charset="0"/>
              </a:rPr>
              <a:t>house</a:t>
            </a:r>
            <a:r>
              <a:rPr lang="sl-SI" sz="2000" dirty="0" smtClean="0">
                <a:solidFill>
                  <a:srgbClr val="00B0F0"/>
                </a:solidFill>
                <a:latin typeface="Comic Sans MS" pitchFamily="66" charset="0"/>
              </a:rPr>
              <a:t> on </a:t>
            </a:r>
            <a:r>
              <a:rPr lang="sl-SI" sz="2000" dirty="0" err="1" smtClean="0">
                <a:solidFill>
                  <a:srgbClr val="00B0F0"/>
                </a:solidFill>
                <a:latin typeface="Comic Sans MS" pitchFamily="66" charset="0"/>
              </a:rPr>
              <a:t>Saturday</a:t>
            </a:r>
            <a:r>
              <a:rPr lang="sl-SI" sz="2000" dirty="0" smtClean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sl-SI" sz="2000" dirty="0" err="1" smtClean="0">
                <a:solidFill>
                  <a:srgbClr val="00B0F0"/>
                </a:solidFill>
                <a:latin typeface="Comic Sans MS" pitchFamily="66" charset="0"/>
              </a:rPr>
              <a:t>morning</a:t>
            </a:r>
            <a:r>
              <a:rPr lang="sl-SI" sz="2000" dirty="0" smtClean="0">
                <a:solidFill>
                  <a:srgbClr val="00B0F0"/>
                </a:solidFill>
                <a:latin typeface="Comic Sans MS" pitchFamily="66" charset="0"/>
              </a:rPr>
              <a:t>.</a:t>
            </a:r>
          </a:p>
          <a:p>
            <a:endParaRPr lang="sl-SI" sz="600" dirty="0" smtClean="0">
              <a:solidFill>
                <a:srgbClr val="00B0F0"/>
              </a:solidFill>
              <a:latin typeface="Comic Sans MS" pitchFamily="66" charset="0"/>
            </a:endParaRPr>
          </a:p>
          <a:p>
            <a:r>
              <a:rPr lang="sl-SI" sz="2000" dirty="0">
                <a:latin typeface="Comic Sans MS" pitchFamily="66" charset="0"/>
              </a:rPr>
              <a:t> </a:t>
            </a:r>
            <a:r>
              <a:rPr lang="sl-SI" sz="2000" b="1" dirty="0" smtClean="0">
                <a:solidFill>
                  <a:srgbClr val="FF0000"/>
                </a:solidFill>
                <a:latin typeface="Comic Sans MS" pitchFamily="66" charset="0"/>
              </a:rPr>
              <a:t>WASN’T LISTENING </a:t>
            </a:r>
            <a:r>
              <a:rPr lang="sl-SI" dirty="0" smtClean="0">
                <a:solidFill>
                  <a:srgbClr val="00B0F0"/>
                </a:solidFill>
                <a:latin typeface="Comic Sans MS" pitchFamily="66" charset="0"/>
              </a:rPr>
              <a:t>to </a:t>
            </a:r>
            <a:r>
              <a:rPr lang="sl-SI" dirty="0" err="1" smtClean="0">
                <a:solidFill>
                  <a:srgbClr val="00B0F0"/>
                </a:solidFill>
                <a:latin typeface="Comic Sans MS" pitchFamily="66" charset="0"/>
              </a:rPr>
              <a:t>music</a:t>
            </a:r>
            <a:r>
              <a:rPr lang="sl-SI" dirty="0" smtClean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B0F0"/>
                </a:solidFill>
                <a:latin typeface="Comic Sans MS" pitchFamily="66" charset="0"/>
              </a:rPr>
              <a:t>yesterday</a:t>
            </a:r>
            <a:r>
              <a:rPr lang="sl-SI" dirty="0" smtClean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B0F0"/>
                </a:solidFill>
                <a:latin typeface="Comic Sans MS" pitchFamily="66" charset="0"/>
              </a:rPr>
              <a:t>afternoon</a:t>
            </a:r>
            <a:r>
              <a:rPr lang="sl-SI" dirty="0" smtClean="0">
                <a:solidFill>
                  <a:srgbClr val="00B0F0"/>
                </a:solidFill>
                <a:latin typeface="Comic Sans MS" pitchFamily="66" charset="0"/>
              </a:rPr>
              <a:t>.</a:t>
            </a:r>
            <a:endParaRPr lang="sl-SI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1052736"/>
            <a:ext cx="1728192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dirty="0" smtClean="0">
                <a:solidFill>
                  <a:srgbClr val="00B0F0"/>
                </a:solidFill>
                <a:latin typeface="Comic Sans MS" pitchFamily="66" charset="0"/>
              </a:rPr>
              <a:t>I, </a:t>
            </a:r>
            <a:r>
              <a:rPr lang="sl-SI" sz="2000" dirty="0" err="1" smtClean="0">
                <a:solidFill>
                  <a:srgbClr val="00B0F0"/>
                </a:solidFill>
                <a:latin typeface="Comic Sans MS" pitchFamily="66" charset="0"/>
              </a:rPr>
              <a:t>he</a:t>
            </a:r>
            <a:r>
              <a:rPr lang="sl-SI" sz="2000" dirty="0" smtClean="0">
                <a:solidFill>
                  <a:srgbClr val="00B0F0"/>
                </a:solidFill>
                <a:latin typeface="Comic Sans MS" pitchFamily="66" charset="0"/>
              </a:rPr>
              <a:t>, </a:t>
            </a:r>
            <a:r>
              <a:rPr lang="sl-SI" sz="2000" dirty="0" err="1" smtClean="0">
                <a:solidFill>
                  <a:srgbClr val="00B0F0"/>
                </a:solidFill>
                <a:latin typeface="Comic Sans MS" pitchFamily="66" charset="0"/>
              </a:rPr>
              <a:t>she</a:t>
            </a:r>
            <a:r>
              <a:rPr lang="sl-SI" sz="2000" dirty="0" smtClean="0">
                <a:solidFill>
                  <a:srgbClr val="00B0F0"/>
                </a:solidFill>
                <a:latin typeface="Comic Sans MS" pitchFamily="66" charset="0"/>
              </a:rPr>
              <a:t>, it</a:t>
            </a:r>
            <a:endParaRPr lang="sl-SI" sz="20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2132856"/>
            <a:ext cx="1944216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You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, </a:t>
            </a:r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we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, </a:t>
            </a:r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they</a:t>
            </a:r>
            <a:endParaRPr lang="sl-SI" sz="20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95736" y="1988840"/>
            <a:ext cx="6696744" cy="80021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Comic Sans MS" pitchFamily="66" charset="0"/>
              </a:rPr>
              <a:t>WERE DOING </a:t>
            </a:r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the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homework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 in </a:t>
            </a:r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the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evening</a:t>
            </a:r>
            <a:r>
              <a:rPr lang="sl-SI" sz="2000" dirty="0" smtClean="0">
                <a:solidFill>
                  <a:srgbClr val="00B0F0"/>
                </a:solidFill>
                <a:latin typeface="Comic Sans MS" pitchFamily="66" charset="0"/>
              </a:rPr>
              <a:t>.</a:t>
            </a:r>
          </a:p>
          <a:p>
            <a:endParaRPr lang="sl-SI" sz="600" dirty="0">
              <a:solidFill>
                <a:srgbClr val="00B0F0"/>
              </a:solidFill>
              <a:latin typeface="Comic Sans MS" pitchFamily="66" charset="0"/>
            </a:endParaRPr>
          </a:p>
          <a:p>
            <a:r>
              <a:rPr lang="sl-SI" sz="2000" b="1" dirty="0">
                <a:solidFill>
                  <a:srgbClr val="FF0000"/>
                </a:solidFill>
                <a:latin typeface="Comic Sans MS" pitchFamily="66" charset="0"/>
              </a:rPr>
              <a:t>WEREN’T WATCHING </a:t>
            </a:r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handball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 on </a:t>
            </a:r>
            <a:r>
              <a:rPr lang="sl-SI" sz="2000" dirty="0" smtClean="0">
                <a:solidFill>
                  <a:srgbClr val="00B0F0"/>
                </a:solidFill>
                <a:latin typeface="Comic Sans MS" pitchFamily="66" charset="0"/>
              </a:rPr>
              <a:t>TV.</a:t>
            </a:r>
            <a:endParaRPr lang="sl-SI" sz="20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3356992"/>
            <a:ext cx="6120680" cy="4001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Comic Sans MS" pitchFamily="66" charset="0"/>
              </a:rPr>
              <a:t>WAS</a:t>
            </a:r>
            <a:r>
              <a:rPr lang="sl-SI" dirty="0" smtClean="0"/>
              <a:t> </a:t>
            </a:r>
            <a:r>
              <a:rPr lang="sl-SI" dirty="0"/>
              <a:t> 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I, </a:t>
            </a:r>
            <a:r>
              <a:rPr lang="sl-SI" sz="2000" dirty="0" err="1" smtClean="0">
                <a:solidFill>
                  <a:srgbClr val="00B0F0"/>
                </a:solidFill>
                <a:latin typeface="Comic Sans MS" pitchFamily="66" charset="0"/>
              </a:rPr>
              <a:t>he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, </a:t>
            </a:r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she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, it </a:t>
            </a:r>
            <a:r>
              <a:rPr lang="sl-SI" sz="2000" b="1" dirty="0">
                <a:solidFill>
                  <a:srgbClr val="FF0000"/>
                </a:solidFill>
                <a:latin typeface="Comic Sans MS" pitchFamily="66" charset="0"/>
              </a:rPr>
              <a:t>READING</a:t>
            </a:r>
            <a:r>
              <a:rPr lang="sl-SI" dirty="0" smtClean="0"/>
              <a:t>  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a </a:t>
            </a:r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book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 at </a:t>
            </a:r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midnight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8224" y="3356992"/>
            <a:ext cx="2304256" cy="80021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Yes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, </a:t>
            </a:r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he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sl-SI" sz="2000" b="1" dirty="0">
                <a:solidFill>
                  <a:srgbClr val="FF0000"/>
                </a:solidFill>
                <a:latin typeface="Comic Sans MS" pitchFamily="66" charset="0"/>
              </a:rPr>
              <a:t>WAS</a:t>
            </a:r>
            <a:r>
              <a:rPr lang="sl-SI" dirty="0" smtClean="0">
                <a:solidFill>
                  <a:srgbClr val="00B0F0"/>
                </a:solidFill>
              </a:rPr>
              <a:t>.</a:t>
            </a:r>
          </a:p>
          <a:p>
            <a:endParaRPr lang="sl-SI" sz="600" dirty="0" smtClean="0"/>
          </a:p>
          <a:p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No, </a:t>
            </a:r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he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sl-SI" sz="2000" b="1" dirty="0">
                <a:solidFill>
                  <a:srgbClr val="FF0000"/>
                </a:solidFill>
                <a:latin typeface="Comic Sans MS" pitchFamily="66" charset="0"/>
              </a:rPr>
              <a:t>WASN’T</a:t>
            </a:r>
            <a:r>
              <a:rPr lang="sl-SI" dirty="0" smtClean="0">
                <a:solidFill>
                  <a:srgbClr val="00B0F0"/>
                </a:solidFill>
              </a:rPr>
              <a:t>.</a:t>
            </a:r>
            <a:endParaRPr lang="sl-SI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4653136"/>
            <a:ext cx="5832648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Comic Sans MS" pitchFamily="66" charset="0"/>
              </a:rPr>
              <a:t>WERE</a:t>
            </a:r>
            <a:r>
              <a:rPr lang="sl-SI" dirty="0" smtClean="0"/>
              <a:t> </a:t>
            </a:r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you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, </a:t>
            </a:r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we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, </a:t>
            </a:r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they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sl-SI" sz="2000" b="1" dirty="0">
                <a:solidFill>
                  <a:srgbClr val="FF0000"/>
                </a:solidFill>
                <a:latin typeface="Comic Sans MS" pitchFamily="66" charset="0"/>
              </a:rPr>
              <a:t>DRIVING</a:t>
            </a:r>
            <a:r>
              <a:rPr lang="sl-SI" dirty="0" smtClean="0"/>
              <a:t> 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home at 11am?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72200" y="4653136"/>
            <a:ext cx="2520280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Yes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, </a:t>
            </a:r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we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sl-SI" sz="2000" b="1" dirty="0">
                <a:solidFill>
                  <a:srgbClr val="FF0000"/>
                </a:solidFill>
                <a:latin typeface="Comic Sans MS" pitchFamily="66" charset="0"/>
              </a:rPr>
              <a:t>WERE</a:t>
            </a:r>
            <a:r>
              <a:rPr lang="sl-SI" dirty="0" smtClean="0">
                <a:solidFill>
                  <a:srgbClr val="00B0F0"/>
                </a:solidFill>
              </a:rPr>
              <a:t>.</a:t>
            </a:r>
          </a:p>
          <a:p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No, </a:t>
            </a:r>
            <a:r>
              <a:rPr lang="sl-SI" sz="2000" dirty="0" err="1">
                <a:solidFill>
                  <a:srgbClr val="00B0F0"/>
                </a:solidFill>
                <a:latin typeface="Comic Sans MS" pitchFamily="66" charset="0"/>
              </a:rPr>
              <a:t>we</a:t>
            </a:r>
            <a:r>
              <a:rPr lang="sl-SI" sz="2000" dirty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sl-SI" sz="2000" b="1" dirty="0">
                <a:solidFill>
                  <a:srgbClr val="FF0000"/>
                </a:solidFill>
                <a:latin typeface="Comic Sans MS" pitchFamily="66" charset="0"/>
              </a:rPr>
              <a:t>WEREN’T</a:t>
            </a:r>
            <a:r>
              <a:rPr lang="sl-SI" sz="2000" b="1" dirty="0">
                <a:solidFill>
                  <a:srgbClr val="00B0F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59632" y="5877272"/>
            <a:ext cx="6480720" cy="40011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rgbClr val="C00000"/>
                </a:solidFill>
                <a:latin typeface="Comic Sans MS" pitchFamily="66" charset="0"/>
              </a:rPr>
              <a:t>!!! Pazi na posebnosti pri dodajanju končnice –ing!!!</a:t>
            </a:r>
            <a:endParaRPr lang="sl-SI" sz="2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1584176" cy="507330"/>
          </a:xfrm>
          <a:solidFill>
            <a:schemeClr val="accent1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sl-SI" sz="2400" b="1" dirty="0" smtClean="0">
                <a:solidFill>
                  <a:srgbClr val="C00000"/>
                </a:solidFill>
                <a:latin typeface="Algerian" pitchFamily="82" charset="0"/>
                <a:ea typeface="+mn-ea"/>
                <a:cs typeface="+mn-cs"/>
              </a:rPr>
              <a:t>2) RABA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4" y="2060848"/>
            <a:ext cx="8064896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rgbClr val="C00000"/>
                </a:solidFill>
                <a:latin typeface="Comic Sans MS" pitchFamily="66" charset="0"/>
              </a:rPr>
              <a:t>A) opisujemo, kaj se je dogajalo v nekem preteklem trenutku:</a:t>
            </a:r>
            <a:endParaRPr lang="sl-SI" sz="2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2708920"/>
            <a:ext cx="8064896" cy="80021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u="sng" dirty="0" err="1" smtClean="0">
                <a:solidFill>
                  <a:srgbClr val="0070C0"/>
                </a:solidFill>
                <a:latin typeface="Comic Sans MS" pitchFamily="66" charset="0"/>
              </a:rPr>
              <a:t>Yesterday</a:t>
            </a:r>
            <a:r>
              <a:rPr lang="sl-SI" sz="2000" u="sng" dirty="0" smtClean="0">
                <a:solidFill>
                  <a:srgbClr val="0070C0"/>
                </a:solidFill>
                <a:latin typeface="Comic Sans MS" pitchFamily="66" charset="0"/>
              </a:rPr>
              <a:t> at 12 </a:t>
            </a:r>
            <a:r>
              <a:rPr lang="sl-SI" sz="2000" dirty="0" smtClean="0">
                <a:solidFill>
                  <a:srgbClr val="0070C0"/>
                </a:solidFill>
                <a:latin typeface="Comic Sans MS" pitchFamily="66" charset="0"/>
              </a:rPr>
              <a:t>I </a:t>
            </a:r>
            <a:r>
              <a:rPr lang="sl-SI" sz="2000" dirty="0" err="1" smtClean="0">
                <a:solidFill>
                  <a:srgbClr val="0070C0"/>
                </a:solidFill>
                <a:latin typeface="Comic Sans MS" pitchFamily="66" charset="0"/>
              </a:rPr>
              <a:t>and</a:t>
            </a:r>
            <a:r>
              <a:rPr lang="sl-SI" sz="20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sl-SI" sz="2000" dirty="0" err="1" smtClean="0">
                <a:solidFill>
                  <a:srgbClr val="0070C0"/>
                </a:solidFill>
                <a:latin typeface="Comic Sans MS" pitchFamily="66" charset="0"/>
              </a:rPr>
              <a:t>my</a:t>
            </a:r>
            <a:r>
              <a:rPr lang="sl-SI" sz="20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sl-SI" sz="2000" dirty="0" err="1" smtClean="0">
                <a:solidFill>
                  <a:srgbClr val="0070C0"/>
                </a:solidFill>
                <a:latin typeface="Comic Sans MS" pitchFamily="66" charset="0"/>
              </a:rPr>
              <a:t>family</a:t>
            </a:r>
            <a:r>
              <a:rPr lang="sl-SI" sz="20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sl-SI" sz="2000" b="1" dirty="0" err="1" smtClean="0">
                <a:solidFill>
                  <a:srgbClr val="0070C0"/>
                </a:solidFill>
                <a:latin typeface="Comic Sans MS" pitchFamily="66" charset="0"/>
              </a:rPr>
              <a:t>were</a:t>
            </a:r>
            <a:r>
              <a:rPr lang="sl-SI" sz="2000" b="1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sl-SI" sz="2000" b="1" dirty="0" err="1" smtClean="0">
                <a:solidFill>
                  <a:srgbClr val="0070C0"/>
                </a:solidFill>
                <a:latin typeface="Comic Sans MS" pitchFamily="66" charset="0"/>
              </a:rPr>
              <a:t>having</a:t>
            </a:r>
            <a:r>
              <a:rPr lang="sl-SI" sz="2000" b="1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sl-SI" sz="2000" dirty="0" err="1" smtClean="0">
                <a:solidFill>
                  <a:srgbClr val="0070C0"/>
                </a:solidFill>
                <a:latin typeface="Comic Sans MS" pitchFamily="66" charset="0"/>
              </a:rPr>
              <a:t>lunch</a:t>
            </a:r>
            <a:r>
              <a:rPr lang="sl-SI" sz="2000" dirty="0" smtClean="0">
                <a:solidFill>
                  <a:srgbClr val="0070C0"/>
                </a:solidFill>
                <a:latin typeface="Comic Sans MS" pitchFamily="66" charset="0"/>
              </a:rPr>
              <a:t>.</a:t>
            </a:r>
          </a:p>
          <a:p>
            <a:endParaRPr lang="sl-SI" sz="6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r>
              <a:rPr lang="sl-SI" sz="2000" dirty="0" err="1" smtClean="0">
                <a:solidFill>
                  <a:srgbClr val="0070C0"/>
                </a:solidFill>
                <a:latin typeface="Comic Sans MS" pitchFamily="66" charset="0"/>
              </a:rPr>
              <a:t>What</a:t>
            </a:r>
            <a:r>
              <a:rPr lang="sl-SI" sz="20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sl-SI" sz="2000" b="1" dirty="0" err="1" smtClean="0">
                <a:solidFill>
                  <a:srgbClr val="0070C0"/>
                </a:solidFill>
                <a:latin typeface="Comic Sans MS" pitchFamily="66" charset="0"/>
              </a:rPr>
              <a:t>was</a:t>
            </a:r>
            <a:r>
              <a:rPr lang="sl-SI" sz="2000" dirty="0" smtClean="0">
                <a:solidFill>
                  <a:srgbClr val="0070C0"/>
                </a:solidFill>
                <a:latin typeface="Comic Sans MS" pitchFamily="66" charset="0"/>
              </a:rPr>
              <a:t> Sam </a:t>
            </a:r>
            <a:r>
              <a:rPr lang="sl-SI" sz="2000" b="1" dirty="0" err="1" smtClean="0">
                <a:solidFill>
                  <a:srgbClr val="0070C0"/>
                </a:solidFill>
                <a:latin typeface="Comic Sans MS" pitchFamily="66" charset="0"/>
              </a:rPr>
              <a:t>doing</a:t>
            </a:r>
            <a:r>
              <a:rPr lang="sl-SI" sz="2000" dirty="0" smtClean="0">
                <a:solidFill>
                  <a:srgbClr val="0070C0"/>
                </a:solidFill>
                <a:latin typeface="Comic Sans MS" pitchFamily="66" charset="0"/>
              </a:rPr>
              <a:t> on </a:t>
            </a:r>
            <a:r>
              <a:rPr lang="sl-SI" sz="2000" u="sng" dirty="0" err="1" smtClean="0">
                <a:solidFill>
                  <a:srgbClr val="0070C0"/>
                </a:solidFill>
                <a:latin typeface="Comic Sans MS" pitchFamily="66" charset="0"/>
              </a:rPr>
              <a:t>Sunday</a:t>
            </a:r>
            <a:r>
              <a:rPr lang="sl-SI" sz="2000" u="sng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sl-SI" sz="2000" u="sng" dirty="0" err="1" smtClean="0">
                <a:solidFill>
                  <a:srgbClr val="0070C0"/>
                </a:solidFill>
                <a:latin typeface="Comic Sans MS" pitchFamily="66" charset="0"/>
              </a:rPr>
              <a:t>evening</a:t>
            </a:r>
            <a:r>
              <a:rPr lang="sl-SI" sz="2000" dirty="0" smtClean="0">
                <a:solidFill>
                  <a:srgbClr val="0070C0"/>
                </a:solidFill>
                <a:latin typeface="Comic Sans MS" pitchFamily="66" charset="0"/>
              </a:rPr>
              <a:t>? </a:t>
            </a:r>
            <a:r>
              <a:rPr lang="sl-SI" sz="2000" dirty="0" err="1" smtClean="0">
                <a:solidFill>
                  <a:srgbClr val="0070C0"/>
                </a:solidFill>
                <a:latin typeface="Comic Sans MS" pitchFamily="66" charset="0"/>
              </a:rPr>
              <a:t>He</a:t>
            </a:r>
            <a:r>
              <a:rPr lang="sl-SI" sz="20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sl-SI" sz="2000" b="1" dirty="0" err="1" smtClean="0">
                <a:solidFill>
                  <a:srgbClr val="0070C0"/>
                </a:solidFill>
                <a:latin typeface="Comic Sans MS" pitchFamily="66" charset="0"/>
              </a:rPr>
              <a:t>was</a:t>
            </a:r>
            <a:r>
              <a:rPr lang="sl-SI" sz="2000" b="1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sl-SI" sz="2000" b="1" dirty="0" err="1" smtClean="0">
                <a:solidFill>
                  <a:srgbClr val="0070C0"/>
                </a:solidFill>
                <a:latin typeface="Comic Sans MS" pitchFamily="66" charset="0"/>
              </a:rPr>
              <a:t>studying</a:t>
            </a:r>
            <a:r>
              <a:rPr lang="sl-SI" sz="2000" b="1" dirty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sl-SI" sz="2000" dirty="0" err="1" smtClean="0">
                <a:solidFill>
                  <a:srgbClr val="0070C0"/>
                </a:solidFill>
                <a:latin typeface="Comic Sans MS" pitchFamily="66" charset="0"/>
              </a:rPr>
              <a:t>maths</a:t>
            </a:r>
            <a:r>
              <a:rPr lang="sl-SI" sz="2000" dirty="0">
                <a:solidFill>
                  <a:srgbClr val="0070C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9552" y="3789040"/>
            <a:ext cx="7992888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C00000"/>
                </a:solidFill>
                <a:latin typeface="Comic Sans MS" pitchFamily="66" charset="0"/>
              </a:rPr>
              <a:t>B) Opisujemo daljši dogodek, ki </a:t>
            </a:r>
            <a:r>
              <a:rPr lang="sl-SI" sz="2000" b="1" dirty="0" smtClean="0">
                <a:solidFill>
                  <a:srgbClr val="C00000"/>
                </a:solidFill>
                <a:latin typeface="Comic Sans MS" pitchFamily="66" charset="0"/>
              </a:rPr>
              <a:t>je bil v teku, </a:t>
            </a:r>
            <a:r>
              <a:rPr lang="sl-SI" sz="2000" b="1" dirty="0">
                <a:solidFill>
                  <a:srgbClr val="C00000"/>
                </a:solidFill>
                <a:latin typeface="Comic Sans MS" pitchFamily="66" charset="0"/>
              </a:rPr>
              <a:t>medtem </a:t>
            </a:r>
            <a:r>
              <a:rPr lang="sl-SI" sz="2000" b="1" dirty="0" smtClean="0">
                <a:solidFill>
                  <a:srgbClr val="C00000"/>
                </a:solidFill>
                <a:latin typeface="Comic Sans MS" pitchFamily="66" charset="0"/>
              </a:rPr>
              <a:t>pa </a:t>
            </a:r>
            <a:r>
              <a:rPr lang="sl-SI" sz="2000" b="1" dirty="0">
                <a:solidFill>
                  <a:srgbClr val="C00000"/>
                </a:solidFill>
                <a:latin typeface="Comic Sans MS" pitchFamily="66" charset="0"/>
              </a:rPr>
              <a:t>se je </a:t>
            </a:r>
            <a:endParaRPr lang="sl-SI" sz="20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l-SI" sz="2000" b="1" dirty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sz="2000" b="1" dirty="0" smtClean="0">
                <a:solidFill>
                  <a:srgbClr val="C00000"/>
                </a:solidFill>
                <a:latin typeface="Comic Sans MS" pitchFamily="66" charset="0"/>
              </a:rPr>
              <a:t>  vmes </a:t>
            </a:r>
            <a:r>
              <a:rPr lang="sl-SI" sz="2000" b="1" dirty="0">
                <a:solidFill>
                  <a:srgbClr val="C00000"/>
                </a:solidFill>
                <a:latin typeface="Comic Sans MS" pitchFamily="66" charset="0"/>
              </a:rPr>
              <a:t>zgodil še kratek </a:t>
            </a:r>
            <a:r>
              <a:rPr lang="sl-SI" sz="2000" b="1" dirty="0" smtClean="0">
                <a:solidFill>
                  <a:srgbClr val="C00000"/>
                </a:solidFill>
                <a:latin typeface="Comic Sans MS" pitchFamily="66" charset="0"/>
              </a:rPr>
              <a:t>dogodek:</a:t>
            </a:r>
            <a:endParaRPr lang="sl-SI" sz="2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4797152"/>
            <a:ext cx="6336704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  <a:latin typeface="Comic Sans MS" pitchFamily="66" charset="0"/>
              </a:rPr>
              <a:t>Tony </a:t>
            </a:r>
            <a:r>
              <a:rPr lang="sl-SI" sz="2000" b="1" u="sng" dirty="0" err="1">
                <a:solidFill>
                  <a:srgbClr val="0070C0"/>
                </a:solidFill>
                <a:latin typeface="Comic Sans MS" pitchFamily="66" charset="0"/>
              </a:rPr>
              <a:t>was</a:t>
            </a:r>
            <a:r>
              <a:rPr lang="sl-SI" sz="2000" b="1" u="sng" dirty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sl-SI" sz="2000" b="1" u="sng" dirty="0" err="1">
                <a:solidFill>
                  <a:srgbClr val="0070C0"/>
                </a:solidFill>
                <a:latin typeface="Comic Sans MS" pitchFamily="66" charset="0"/>
              </a:rPr>
              <a:t>washing</a:t>
            </a:r>
            <a:r>
              <a:rPr lang="sl-SI" sz="2000" b="1" u="sng" dirty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sl-SI" sz="2000" dirty="0" err="1">
                <a:solidFill>
                  <a:srgbClr val="0070C0"/>
                </a:solidFill>
                <a:latin typeface="Comic Sans MS" pitchFamily="66" charset="0"/>
              </a:rPr>
              <a:t>his</a:t>
            </a:r>
            <a:r>
              <a:rPr lang="sl-SI" sz="2000" dirty="0">
                <a:solidFill>
                  <a:srgbClr val="0070C0"/>
                </a:solidFill>
                <a:latin typeface="Comic Sans MS" pitchFamily="66" charset="0"/>
              </a:rPr>
              <a:t> car </a:t>
            </a:r>
            <a:r>
              <a:rPr lang="sl-SI" sz="2000" dirty="0" err="1">
                <a:solidFill>
                  <a:srgbClr val="0070C0"/>
                </a:solidFill>
                <a:latin typeface="Comic Sans MS" pitchFamily="66" charset="0"/>
              </a:rPr>
              <a:t>when</a:t>
            </a:r>
            <a:r>
              <a:rPr lang="sl-SI" sz="2000" dirty="0">
                <a:solidFill>
                  <a:srgbClr val="0070C0"/>
                </a:solidFill>
                <a:latin typeface="Comic Sans MS" pitchFamily="66" charset="0"/>
              </a:rPr>
              <a:t> it </a:t>
            </a:r>
            <a:r>
              <a:rPr lang="sl-SI" sz="2000" b="1" u="sng" dirty="0" err="1">
                <a:solidFill>
                  <a:srgbClr val="0070C0"/>
                </a:solidFill>
                <a:latin typeface="Comic Sans MS" pitchFamily="66" charset="0"/>
              </a:rPr>
              <a:t>started</a:t>
            </a:r>
            <a:r>
              <a:rPr lang="sl-SI" sz="2000" dirty="0">
                <a:solidFill>
                  <a:srgbClr val="0070C0"/>
                </a:solidFill>
                <a:latin typeface="Comic Sans MS" pitchFamily="66" charset="0"/>
              </a:rPr>
              <a:t> to </a:t>
            </a:r>
            <a:r>
              <a:rPr lang="sl-SI" sz="2000" dirty="0" err="1">
                <a:solidFill>
                  <a:srgbClr val="0070C0"/>
                </a:solidFill>
                <a:latin typeface="Comic Sans MS" pitchFamily="66" charset="0"/>
              </a:rPr>
              <a:t>rain</a:t>
            </a:r>
            <a:r>
              <a:rPr lang="sl-SI" sz="2000" dirty="0">
                <a:solidFill>
                  <a:srgbClr val="0070C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12" name="Down Arrow 11"/>
          <p:cNvSpPr/>
          <p:nvPr/>
        </p:nvSpPr>
        <p:spPr>
          <a:xfrm>
            <a:off x="2051720" y="5157192"/>
            <a:ext cx="360040" cy="43204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Down Arrow 13"/>
          <p:cNvSpPr/>
          <p:nvPr/>
        </p:nvSpPr>
        <p:spPr>
          <a:xfrm>
            <a:off x="5364088" y="5229200"/>
            <a:ext cx="360040" cy="43204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TextBox 14"/>
          <p:cNvSpPr txBox="1"/>
          <p:nvPr/>
        </p:nvSpPr>
        <p:spPr>
          <a:xfrm>
            <a:off x="611560" y="5661248"/>
            <a:ext cx="3312368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d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aljši  nedovršen dogodek</a:t>
            </a:r>
          </a:p>
          <a:p>
            <a:pPr algn="ctr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Past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Continuous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83968" y="5661248"/>
            <a:ext cx="3096344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krajši  dovršen dogodek</a:t>
            </a:r>
          </a:p>
          <a:p>
            <a:pPr algn="ctr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Past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Simple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827584" y="260648"/>
            <a:ext cx="7488832" cy="8925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rgbClr val="C00000"/>
            </a:solidFill>
            <a:prstDash val="lgDashDotDot"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endParaRPr lang="sl-SI" sz="10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/>
            <a:r>
              <a:rPr lang="sl-SI" sz="3200" b="1" dirty="0" smtClean="0">
                <a:solidFill>
                  <a:srgbClr val="C00000"/>
                </a:solidFill>
                <a:latin typeface="Comic Sans MS" pitchFamily="66" charset="0"/>
              </a:rPr>
              <a:t>WAS / WERE + glagol +ING</a:t>
            </a:r>
          </a:p>
          <a:p>
            <a:pPr algn="ctr"/>
            <a:endParaRPr lang="sl-SI" sz="1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  <p:bldP spid="10" grpId="0" animBg="1"/>
      <p:bldP spid="12" grpId="0" animBg="1"/>
      <p:bldP spid="14" grpId="0" animBg="1"/>
      <p:bldP spid="15" grpId="0" animBg="1"/>
      <p:bldP spid="16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116632"/>
            <a:ext cx="5760640" cy="579338"/>
          </a:xfrm>
          <a:solidFill>
            <a:schemeClr val="bg2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sl-SI" sz="2400" b="1" dirty="0" smtClean="0">
                <a:solidFill>
                  <a:srgbClr val="FF0000"/>
                </a:solidFill>
                <a:latin typeface="Comic Sans MS" pitchFamily="66" charset="0"/>
              </a:rPr>
              <a:t>Past </a:t>
            </a:r>
            <a:r>
              <a:rPr lang="sl-SI" sz="2400" b="1" dirty="0" err="1" smtClean="0">
                <a:solidFill>
                  <a:srgbClr val="FF0000"/>
                </a:solidFill>
                <a:latin typeface="Comic Sans MS" pitchFamily="66" charset="0"/>
              </a:rPr>
              <a:t>Simple</a:t>
            </a:r>
            <a:r>
              <a:rPr lang="sl-SI" sz="24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sz="2400" b="1" dirty="0" err="1" smtClean="0">
                <a:solidFill>
                  <a:srgbClr val="FF0000"/>
                </a:solidFill>
                <a:latin typeface="Comic Sans MS" pitchFamily="66" charset="0"/>
              </a:rPr>
              <a:t>vs</a:t>
            </a:r>
            <a:r>
              <a:rPr lang="sl-SI" sz="2400" b="1" dirty="0" smtClean="0">
                <a:solidFill>
                  <a:srgbClr val="FF0000"/>
                </a:solidFill>
                <a:latin typeface="Comic Sans MS" pitchFamily="66" charset="0"/>
              </a:rPr>
              <a:t> Past </a:t>
            </a:r>
            <a:r>
              <a:rPr lang="sl-SI" sz="2400" b="1" dirty="0" err="1" smtClean="0">
                <a:solidFill>
                  <a:srgbClr val="FF0000"/>
                </a:solidFill>
                <a:latin typeface="Comic Sans MS" pitchFamily="66" charset="0"/>
              </a:rPr>
              <a:t>Continuous</a:t>
            </a:r>
            <a:endParaRPr lang="sl-SI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32" y="836712"/>
            <a:ext cx="2088232" cy="436984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sl-SI" sz="2000" dirty="0" smtClean="0">
                <a:latin typeface="Comic Sans MS" pitchFamily="66" charset="0"/>
              </a:rPr>
              <a:t>Past </a:t>
            </a:r>
            <a:r>
              <a:rPr lang="sl-SI" sz="2000" dirty="0" err="1" smtClean="0">
                <a:latin typeface="Comic Sans MS" pitchFamily="66" charset="0"/>
              </a:rPr>
              <a:t>Simple</a:t>
            </a:r>
            <a:endParaRPr lang="sl-SI" sz="2000" dirty="0">
              <a:latin typeface="Comic Sans MS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508104" y="836712"/>
            <a:ext cx="2448272" cy="436984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sl-SI" sz="2000" dirty="0" smtClean="0">
                <a:latin typeface="Comic Sans MS" pitchFamily="66" charset="0"/>
              </a:rPr>
              <a:t>Past </a:t>
            </a:r>
            <a:r>
              <a:rPr lang="sl-SI" sz="2000" dirty="0" err="1" smtClean="0">
                <a:latin typeface="Comic Sans MS" pitchFamily="66" charset="0"/>
              </a:rPr>
              <a:t>Continuous</a:t>
            </a:r>
            <a:endParaRPr lang="sl-SI" sz="2000" dirty="0">
              <a:latin typeface="Comic Sans MS" pitchFamily="66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23528" y="1484784"/>
            <a:ext cx="4032448" cy="216024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I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walked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to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the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shop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They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swam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in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the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lake.</a:t>
            </a:r>
          </a:p>
          <a:p>
            <a:pPr>
              <a:lnSpc>
                <a:spcPct val="150000"/>
              </a:lnSpc>
            </a:pP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We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didn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’t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dance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at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the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party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Did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Lee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cook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lunch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?</a:t>
            </a:r>
            <a:endParaRPr lang="sl-SI" sz="18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4"/>
          </p:nvPr>
        </p:nvSpPr>
        <p:spPr>
          <a:xfrm>
            <a:off x="4644008" y="1484784"/>
            <a:ext cx="4104456" cy="216024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I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was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walking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to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the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shop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They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were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swimming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in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the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sea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We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weren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’t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dancing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at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the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party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Was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Lee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cooking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sz="1800" dirty="0" err="1" smtClean="0">
                <a:solidFill>
                  <a:srgbClr val="C00000"/>
                </a:solidFill>
                <a:latin typeface="Comic Sans MS" pitchFamily="66" charset="0"/>
              </a:rPr>
              <a:t>lunch</a:t>
            </a:r>
            <a:r>
              <a:rPr lang="sl-SI" sz="1800" dirty="0" smtClean="0">
                <a:solidFill>
                  <a:srgbClr val="C00000"/>
                </a:solidFill>
                <a:latin typeface="Comic Sans MS" pitchFamily="66" charset="0"/>
              </a:rPr>
              <a:t>?</a:t>
            </a:r>
            <a:endParaRPr lang="sl-SI" sz="18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3861048"/>
            <a:ext cx="648072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Grandma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002060"/>
                </a:solidFill>
                <a:latin typeface="Comic Sans MS" pitchFamily="66" charset="0"/>
              </a:rPr>
              <a:t>was</a:t>
            </a:r>
            <a:r>
              <a:rPr lang="sl-SI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002060"/>
                </a:solidFill>
                <a:latin typeface="Comic Sans MS" pitchFamily="66" charset="0"/>
              </a:rPr>
              <a:t>working</a:t>
            </a:r>
            <a:r>
              <a:rPr lang="sl-SI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in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the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garden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when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we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002060"/>
                </a:solidFill>
                <a:latin typeface="Comic Sans MS" pitchFamily="66" charset="0"/>
              </a:rPr>
              <a:t>came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home.</a:t>
            </a:r>
            <a:endParaRPr lang="sl-SI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03648" y="4365104"/>
            <a:ext cx="648072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002060"/>
                </a:solidFill>
                <a:latin typeface="Comic Sans MS" pitchFamily="66" charset="0"/>
              </a:rPr>
              <a:t>Tim </a:t>
            </a:r>
            <a:r>
              <a:rPr lang="sl-SI" b="1" dirty="0" err="1">
                <a:solidFill>
                  <a:srgbClr val="002060"/>
                </a:solidFill>
                <a:latin typeface="Comic Sans MS" pitchFamily="66" charset="0"/>
              </a:rPr>
              <a:t>was</a:t>
            </a:r>
            <a:r>
              <a:rPr lang="sl-SI" b="1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b="1" dirty="0" err="1">
                <a:solidFill>
                  <a:srgbClr val="002060"/>
                </a:solidFill>
                <a:latin typeface="Comic Sans MS" pitchFamily="66" charset="0"/>
              </a:rPr>
              <a:t>sleeping</a:t>
            </a:r>
            <a:r>
              <a:rPr lang="sl-SI" b="1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>
                <a:solidFill>
                  <a:srgbClr val="002060"/>
                </a:solidFill>
                <a:latin typeface="Comic Sans MS" pitchFamily="66" charset="0"/>
              </a:rPr>
              <a:t>when</a:t>
            </a:r>
            <a:r>
              <a:rPr lang="sl-SI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>
                <a:solidFill>
                  <a:srgbClr val="002060"/>
                </a:solidFill>
                <a:latin typeface="Comic Sans MS" pitchFamily="66" charset="0"/>
              </a:rPr>
              <a:t>somebody</a:t>
            </a:r>
            <a:r>
              <a:rPr lang="sl-SI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b="1" dirty="0" err="1">
                <a:solidFill>
                  <a:srgbClr val="002060"/>
                </a:solidFill>
                <a:latin typeface="Comic Sans MS" pitchFamily="66" charset="0"/>
              </a:rPr>
              <a:t>knocked</a:t>
            </a:r>
            <a:r>
              <a:rPr lang="sl-SI" b="1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>
                <a:solidFill>
                  <a:srgbClr val="002060"/>
                </a:solidFill>
                <a:latin typeface="Comic Sans MS" pitchFamily="66" charset="0"/>
              </a:rPr>
              <a:t>at </a:t>
            </a:r>
            <a:r>
              <a:rPr lang="sl-SI" dirty="0" err="1">
                <a:solidFill>
                  <a:srgbClr val="002060"/>
                </a:solidFill>
                <a:latin typeface="Comic Sans MS" pitchFamily="66" charset="0"/>
              </a:rPr>
              <a:t>the</a:t>
            </a:r>
            <a:r>
              <a:rPr lang="sl-SI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>
                <a:solidFill>
                  <a:srgbClr val="002060"/>
                </a:solidFill>
                <a:latin typeface="Comic Sans MS" pitchFamily="66" charset="0"/>
              </a:rPr>
              <a:t>door</a:t>
            </a:r>
            <a:r>
              <a:rPr lang="sl-SI" dirty="0">
                <a:solidFill>
                  <a:srgbClr val="00206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75656" y="4869160"/>
            <a:ext cx="6336704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err="1">
                <a:solidFill>
                  <a:srgbClr val="002060"/>
                </a:solidFill>
                <a:latin typeface="Comic Sans MS" pitchFamily="66" charset="0"/>
              </a:rPr>
              <a:t>We</a:t>
            </a:r>
            <a:r>
              <a:rPr lang="sl-SI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b="1" dirty="0" err="1">
                <a:solidFill>
                  <a:srgbClr val="002060"/>
                </a:solidFill>
                <a:latin typeface="Comic Sans MS" pitchFamily="66" charset="0"/>
              </a:rPr>
              <a:t>were</a:t>
            </a:r>
            <a:r>
              <a:rPr lang="sl-SI" b="1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b="1" dirty="0" err="1">
                <a:solidFill>
                  <a:srgbClr val="002060"/>
                </a:solidFill>
                <a:latin typeface="Comic Sans MS" pitchFamily="66" charset="0"/>
              </a:rPr>
              <a:t>going</a:t>
            </a:r>
            <a:r>
              <a:rPr lang="sl-SI" b="1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>
                <a:solidFill>
                  <a:srgbClr val="002060"/>
                </a:solidFill>
                <a:latin typeface="Comic Sans MS" pitchFamily="66" charset="0"/>
              </a:rPr>
              <a:t>home </a:t>
            </a:r>
            <a:r>
              <a:rPr lang="sl-SI" dirty="0" err="1">
                <a:solidFill>
                  <a:srgbClr val="002060"/>
                </a:solidFill>
                <a:latin typeface="Comic Sans MS" pitchFamily="66" charset="0"/>
              </a:rPr>
              <a:t>when</a:t>
            </a:r>
            <a:r>
              <a:rPr lang="sl-SI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>
                <a:solidFill>
                  <a:srgbClr val="002060"/>
                </a:solidFill>
                <a:latin typeface="Comic Sans MS" pitchFamily="66" charset="0"/>
              </a:rPr>
              <a:t>we</a:t>
            </a:r>
            <a:r>
              <a:rPr lang="sl-SI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b="1" dirty="0" err="1">
                <a:solidFill>
                  <a:srgbClr val="002060"/>
                </a:solidFill>
                <a:latin typeface="Comic Sans MS" pitchFamily="66" charset="0"/>
              </a:rPr>
              <a:t>saw</a:t>
            </a:r>
            <a:r>
              <a:rPr lang="sl-SI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>
                <a:solidFill>
                  <a:srgbClr val="002060"/>
                </a:solidFill>
                <a:latin typeface="Comic Sans MS" pitchFamily="66" charset="0"/>
              </a:rPr>
              <a:t>an</a:t>
            </a:r>
            <a:r>
              <a:rPr lang="sl-SI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>
                <a:solidFill>
                  <a:srgbClr val="002060"/>
                </a:solidFill>
                <a:latin typeface="Comic Sans MS" pitchFamily="66" charset="0"/>
              </a:rPr>
              <a:t>accident</a:t>
            </a:r>
            <a:r>
              <a:rPr lang="sl-SI" dirty="0">
                <a:solidFill>
                  <a:srgbClr val="00206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11" name="PoljeZBesedilom 10"/>
          <p:cNvSpPr txBox="1"/>
          <p:nvPr/>
        </p:nvSpPr>
        <p:spPr>
          <a:xfrm>
            <a:off x="2483768" y="522920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FF0000"/>
                </a:solidFill>
                <a:sym typeface="Symbol"/>
              </a:rPr>
              <a:t>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3" name="PoljeZBesedilom 12"/>
          <p:cNvSpPr txBox="1"/>
          <p:nvPr/>
        </p:nvSpPr>
        <p:spPr>
          <a:xfrm>
            <a:off x="5148064" y="52292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FF0000"/>
                </a:solidFill>
                <a:sym typeface="Symbol"/>
              </a:rPr>
              <a:t></a:t>
            </a:r>
            <a:endParaRPr lang="sl-SI" dirty="0" smtClean="0">
              <a:solidFill>
                <a:srgbClr val="FF0000"/>
              </a:solidFill>
            </a:endParaRPr>
          </a:p>
        </p:txBody>
      </p:sp>
      <p:sp>
        <p:nvSpPr>
          <p:cNvPr id="14" name="PoljeZBesedilom 13"/>
          <p:cNvSpPr txBox="1"/>
          <p:nvPr/>
        </p:nvSpPr>
        <p:spPr>
          <a:xfrm>
            <a:off x="755576" y="5517232"/>
            <a:ext cx="3672408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>
                <a:solidFill>
                  <a:srgbClr val="FF0000"/>
                </a:solidFill>
                <a:latin typeface="Comic Sans MS" pitchFamily="66" charset="0"/>
              </a:rPr>
              <a:t>Kaj se je dogajalo?</a:t>
            </a:r>
          </a:p>
          <a:p>
            <a:pPr algn="ctr"/>
            <a:r>
              <a:rPr lang="sl-SI" dirty="0" smtClean="0">
                <a:solidFill>
                  <a:srgbClr val="FF0000"/>
                </a:solidFill>
                <a:latin typeface="Comic Sans MS" pitchFamily="66" charset="0"/>
              </a:rPr>
              <a:t>Trajajoča, nedovršena dejanja</a:t>
            </a:r>
            <a:endParaRPr lang="sl-SI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" name="PoljeZBesedilom 14"/>
          <p:cNvSpPr txBox="1"/>
          <p:nvPr/>
        </p:nvSpPr>
        <p:spPr>
          <a:xfrm>
            <a:off x="4499992" y="5517232"/>
            <a:ext cx="4104456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>
                <a:solidFill>
                  <a:srgbClr val="FF0000"/>
                </a:solidFill>
                <a:latin typeface="Comic Sans MS" pitchFamily="66" charset="0"/>
              </a:rPr>
              <a:t>Kaj se je vmes zgodilo?</a:t>
            </a:r>
          </a:p>
          <a:p>
            <a:pPr algn="ctr"/>
            <a:r>
              <a:rPr lang="sl-SI" dirty="0" smtClean="0">
                <a:solidFill>
                  <a:srgbClr val="FF0000"/>
                </a:solidFill>
                <a:latin typeface="Comic Sans MS" pitchFamily="66" charset="0"/>
              </a:rPr>
              <a:t>Kratko, dovršeno, nenadno dejanje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  <p:bldP spid="5" grpId="0" build="p" animBg="1"/>
      <p:bldP spid="6" grpId="0" build="p" animBg="1"/>
      <p:bldP spid="7" grpId="0" animBg="1"/>
      <p:bldP spid="8" grpId="0" animBg="1"/>
      <p:bldP spid="10" grpId="0" animBg="1"/>
      <p:bldP spid="11" grpId="0"/>
      <p:bldP spid="13" grpId="0"/>
      <p:bldP spid="14" grpId="0" animBg="1"/>
      <p:bldP spid="1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529</TotalTime>
  <Words>307</Words>
  <Application>Microsoft Office PowerPoint</Application>
  <PresentationFormat>Diaprojekcija na zaslonu (4:3)</PresentationFormat>
  <Paragraphs>52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5" baseType="lpstr">
      <vt:lpstr>Equity</vt:lpstr>
      <vt:lpstr>PAST CONTINUOUS</vt:lpstr>
      <vt:lpstr>Diapozitiv 2</vt:lpstr>
      <vt:lpstr>2) RABA</vt:lpstr>
      <vt:lpstr>Past Simple vs Past Continuous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CONTINUOUS</dc:title>
  <dc:creator>Katarina</dc:creator>
  <cp:lastModifiedBy>uporabnik</cp:lastModifiedBy>
  <cp:revision>21</cp:revision>
  <dcterms:created xsi:type="dcterms:W3CDTF">2015-01-21T14:19:12Z</dcterms:created>
  <dcterms:modified xsi:type="dcterms:W3CDTF">2015-02-04T09:01:01Z</dcterms:modified>
</cp:coreProperties>
</file>