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30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302" r:id="rId20"/>
    <p:sldId id="301" r:id="rId21"/>
    <p:sldId id="300" r:id="rId22"/>
    <p:sldId id="303" r:id="rId23"/>
    <p:sldId id="304" r:id="rId24"/>
    <p:sldId id="309" r:id="rId25"/>
    <p:sldId id="310" r:id="rId26"/>
    <p:sldId id="312" r:id="rId27"/>
    <p:sldId id="311" r:id="rId28"/>
    <p:sldId id="316" r:id="rId29"/>
    <p:sldId id="313" r:id="rId30"/>
    <p:sldId id="320" r:id="rId31"/>
    <p:sldId id="319" r:id="rId32"/>
    <p:sldId id="315" r:id="rId33"/>
    <p:sldId id="306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82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41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9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8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967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408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89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30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0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0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03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8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9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/>
              <a:t>Vzpostavljanje komunikacijskega stika</a:t>
            </a:r>
            <a:br>
              <a:rPr lang="sl-SI" sz="6600" dirty="0"/>
            </a:br>
            <a:r>
              <a:rPr lang="sl-SI" sz="2800" dirty="0"/>
              <a:t>pri gluhih otrocih v znakovnem jeziku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8523" y="5029200"/>
            <a:ext cx="10318418" cy="1692276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Matic Pavlič, PeF</a:t>
            </a:r>
          </a:p>
          <a:p>
            <a:r>
              <a:rPr lang="sl-SI" dirty="0"/>
              <a:t>Komunikacijski razvoj gluhih in naglušnih</a:t>
            </a:r>
          </a:p>
        </p:txBody>
      </p:sp>
    </p:spTree>
    <p:extLst>
      <p:ext uri="{BB962C8B-B14F-4D97-AF65-F5344CB8AC3E}">
        <p14:creationId xmlns:p14="http://schemas.microsoft.com/office/powerpoint/2010/main" val="270344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9B363-6942-46C3-899E-5C5D35E8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Učenje veščin vzpostavljanja in ohranjanja komunikacije v šoli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EFA518-71C6-4ED0-B608-B1E55084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4535"/>
            <a:ext cx="4876801" cy="4191079"/>
          </a:xfrm>
        </p:spPr>
        <p:txBody>
          <a:bodyPr>
            <a:normAutofit/>
          </a:bodyPr>
          <a:lstStyle/>
          <a:p>
            <a:pPr algn="l"/>
            <a:r>
              <a:rPr lang="sl-SI" b="0" i="0" u="none" strike="noStrike" baseline="0" dirty="0"/>
              <a:t>Učilnica lahko predstavlja gluhim otrokom osnovni vir za učenje vzpostavljanja in ohranjanja komunikacije v znakovnem jeziku …</a:t>
            </a:r>
          </a:p>
          <a:p>
            <a:pPr algn="l"/>
            <a:r>
              <a:rPr lang="sl-SI" dirty="0"/>
              <a:t>… š</a:t>
            </a:r>
            <a:r>
              <a:rPr lang="sl-SI" b="0" i="0" u="none" strike="noStrike" baseline="0" dirty="0"/>
              <a:t>e posebej za otroke slišečih staršev, ki:</a:t>
            </a:r>
          </a:p>
          <a:p>
            <a:pPr lvl="1"/>
            <a:r>
              <a:rPr lang="sl-SI" dirty="0"/>
              <a:t>jim manjka stik z vizualnim prenosnikom</a:t>
            </a:r>
          </a:p>
          <a:p>
            <a:pPr lvl="1"/>
            <a:r>
              <a:rPr lang="sl-SI" dirty="0"/>
              <a:t>jim manjka stik vzpostavljanjem in ohranjanjem komunikacije v znakovnem jeziku</a:t>
            </a:r>
          </a:p>
          <a:p>
            <a:pPr lvl="1"/>
            <a:r>
              <a:rPr lang="sl-SI" dirty="0"/>
              <a:t>jim manjka stik z znakovnim jezikom</a:t>
            </a:r>
            <a:r>
              <a:rPr lang="sl-SI" b="0" i="0" u="none" strike="noStrike" baseline="0" dirty="0"/>
              <a:t> </a:t>
            </a:r>
            <a:r>
              <a:rPr lang="en-US" b="0" i="0" u="none" strike="noStrike" baseline="0" dirty="0"/>
              <a:t>(Padden &amp;</a:t>
            </a:r>
            <a:r>
              <a:rPr lang="sl-SI" b="0" i="0" u="none" strike="noStrike" baseline="0" dirty="0"/>
              <a:t> </a:t>
            </a:r>
            <a:r>
              <a:rPr lang="en-GB" b="0" i="0" u="none" strike="noStrike" baseline="0" dirty="0"/>
              <a:t>Humphries, 1988).</a:t>
            </a:r>
            <a:endParaRPr lang="en-GB" sz="2200" dirty="0"/>
          </a:p>
        </p:txBody>
      </p:sp>
      <p:pic>
        <p:nvPicPr>
          <p:cNvPr id="4" name="swings2">
            <a:hlinkClick r:id="" action="ppaction://media"/>
            <a:extLst>
              <a:ext uri="{FF2B5EF4-FFF2-40B4-BE49-F238E27FC236}">
                <a16:creationId xmlns:a16="http://schemas.microsoft.com/office/drawing/2014/main" id="{BA4F97A8-C1D0-46F5-9F97-019476DD64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0105" y="2694555"/>
            <a:ext cx="4876800" cy="36576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A905E30-EF80-47FE-BBB7-8D21FD87DD0E}"/>
              </a:ext>
            </a:extLst>
          </p:cNvPr>
          <p:cNvSpPr txBox="1"/>
          <p:nvPr/>
        </p:nvSpPr>
        <p:spPr>
          <a:xfrm>
            <a:off x="5100553" y="6352155"/>
            <a:ext cx="6945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https://www.soundforlight.com/10-ways-to-get-a-deaf-persons-attention/</a:t>
            </a:r>
          </a:p>
        </p:txBody>
      </p:sp>
    </p:spTree>
    <p:extLst>
      <p:ext uri="{BB962C8B-B14F-4D97-AF65-F5344CB8AC3E}">
        <p14:creationId xmlns:p14="http://schemas.microsoft.com/office/powerpoint/2010/main" val="38239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34FA9-9AC8-4315-B3D5-E4C33CAE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b="0" i="0" u="none" strike="noStrike" dirty="0"/>
              <a:t>Predhodne </a:t>
            </a:r>
            <a:r>
              <a:rPr lang="sl-SI" sz="5400" b="0" i="0" u="none" strike="noStrike" dirty="0" err="1"/>
              <a:t>študje</a:t>
            </a:r>
            <a:r>
              <a:rPr lang="sl-SI" sz="5400" b="0" i="0" u="none" strike="noStrike" dirty="0"/>
              <a:t> socialne interakcije predšolskih gluhih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932C62-14E9-4FFE-AB06-A1E44656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0"/>
            <a:ext cx="7080559" cy="4540417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sl-SI" sz="1400" b="1" i="0" u="none" strike="noStrike" dirty="0"/>
              <a:t>Nekonsistentni izsledki glede na pogostost, trajanje in kvaliteto </a:t>
            </a:r>
            <a:r>
              <a:rPr lang="sl-SI" sz="1400" b="1" i="0" u="none" strike="noStrike" dirty="0" err="1"/>
              <a:t>medvrstniške</a:t>
            </a:r>
            <a:r>
              <a:rPr lang="sl-SI" sz="1400" b="1" i="0" u="none" strike="noStrike" dirty="0"/>
              <a:t> komunikacije </a:t>
            </a:r>
            <a:r>
              <a:rPr lang="en-US" sz="1400" b="1" i="0" u="none" strike="noStrike" dirty="0"/>
              <a:t>(</a:t>
            </a:r>
            <a:r>
              <a:rPr lang="sl-SI" sz="1400" b="1" i="0" u="none" strike="noStrike" dirty="0"/>
              <a:t>za pregled glej </a:t>
            </a:r>
            <a:r>
              <a:rPr lang="en-US" sz="1400" b="1" i="0" u="none" strike="noStrike" dirty="0" err="1"/>
              <a:t>Antia</a:t>
            </a:r>
            <a:r>
              <a:rPr lang="en-US" sz="1400" b="1" i="0" u="none" strike="noStrike" dirty="0"/>
              <a:t> &amp; </a:t>
            </a:r>
            <a:r>
              <a:rPr lang="en-US" sz="1400" b="1" i="0" u="none" strike="noStrike" dirty="0" err="1"/>
              <a:t>Kreimeyer</a:t>
            </a:r>
            <a:r>
              <a:rPr lang="en-US" sz="1400" b="1" i="0" u="none" strike="noStrike" dirty="0"/>
              <a:t> 2003). </a:t>
            </a:r>
            <a:r>
              <a:rPr lang="sl-SI" sz="1400" b="1" i="0" u="none" strike="noStrike" dirty="0"/>
              <a:t>Vzroki:</a:t>
            </a:r>
          </a:p>
          <a:p>
            <a:pPr lvl="1"/>
            <a:r>
              <a:rPr lang="sl-SI" sz="1200" dirty="0"/>
              <a:t>Uporabljeni merski inštrumentarij</a:t>
            </a:r>
          </a:p>
          <a:p>
            <a:pPr lvl="1"/>
            <a:r>
              <a:rPr lang="sl-SI" sz="1200" i="0" u="none" strike="noStrike" dirty="0"/>
              <a:t>Jezikovno ozadje gluhih otrok</a:t>
            </a:r>
          </a:p>
          <a:p>
            <a:pPr lvl="1"/>
            <a:r>
              <a:rPr lang="sl-SI" sz="1200" i="0" u="none" strike="noStrike" dirty="0"/>
              <a:t>Izbran način sporazumevanja v opazovanem okolju</a:t>
            </a:r>
          </a:p>
          <a:p>
            <a:pPr lvl="1"/>
            <a:r>
              <a:rPr lang="sl-SI" sz="1200" dirty="0"/>
              <a:t>Vrsta šolskega okolja</a:t>
            </a:r>
          </a:p>
          <a:p>
            <a:pPr marL="342900" indent="-342900" algn="l">
              <a:buFont typeface="+mj-lt"/>
              <a:buAutoNum type="arabicPeriod"/>
            </a:pPr>
            <a:r>
              <a:rPr lang="sl-SI" sz="1600" b="1" i="0" u="none" strike="noStrike" dirty="0"/>
              <a:t>Gluhi otroci naj bi se manj pogosto vključevali v interakcijo kot slišeči vrstniki </a:t>
            </a:r>
          </a:p>
          <a:p>
            <a:pPr lvl="1"/>
            <a:r>
              <a:rPr lang="sl-SI" sz="1200" dirty="0"/>
              <a:t>Ko so vključeni v totalno komunikacijo </a:t>
            </a:r>
            <a:r>
              <a:rPr lang="en-US" sz="1200" b="0" i="0" u="none" strike="noStrike" dirty="0"/>
              <a:t>(Levy-</a:t>
            </a:r>
            <a:r>
              <a:rPr lang="en-US" sz="1200" b="0" i="0" u="none" strike="noStrike" dirty="0" err="1"/>
              <a:t>Shiff</a:t>
            </a:r>
            <a:r>
              <a:rPr lang="en-US" sz="1200" b="0" i="0" u="none" strike="noStrike" dirty="0"/>
              <a:t> &amp; Hoffman, 1985) </a:t>
            </a:r>
            <a:endParaRPr lang="sl-SI" sz="1200" b="0" i="0" u="none" strike="noStrike" dirty="0"/>
          </a:p>
          <a:p>
            <a:pPr lvl="1"/>
            <a:r>
              <a:rPr lang="sl-SI" sz="1200" b="0" i="0" u="none" strike="noStrike" dirty="0"/>
              <a:t>Ko so vključeni v oralno komunikacijo v kombinaciji z dobesedno </a:t>
            </a:r>
            <a:r>
              <a:rPr lang="sl-SI" sz="1200" b="0" i="0" u="none" strike="noStrike" dirty="0" err="1"/>
              <a:t>kretanim</a:t>
            </a:r>
            <a:r>
              <a:rPr lang="sl-SI" sz="1200" b="0" i="0" u="none" strike="noStrike" dirty="0"/>
              <a:t> znakovnim jezikom</a:t>
            </a:r>
            <a:r>
              <a:rPr lang="en-US" sz="1200" b="0" i="0" u="none" strike="noStrike" dirty="0"/>
              <a:t> (</a:t>
            </a:r>
            <a:r>
              <a:rPr lang="en-US" sz="1200" b="0" i="0" u="none" strike="noStrike" dirty="0" err="1"/>
              <a:t>Antia</a:t>
            </a:r>
            <a:r>
              <a:rPr lang="en-US" sz="1200" b="0" i="0" u="none" strike="noStrike" dirty="0"/>
              <a:t>, 1982; </a:t>
            </a:r>
            <a:r>
              <a:rPr lang="en-US" sz="1200" b="0" i="0" u="none" strike="noStrike" dirty="0" err="1"/>
              <a:t>McKirdy</a:t>
            </a:r>
            <a:r>
              <a:rPr lang="en-US" sz="1200" b="0" i="0" u="none" strike="noStrike" dirty="0"/>
              <a:t> &amp; Blank, 1982).</a:t>
            </a:r>
            <a:endParaRPr lang="sl-SI" sz="1200" b="0" i="0" u="none" strike="noStrike" dirty="0"/>
          </a:p>
          <a:p>
            <a:pPr lvl="1"/>
            <a:r>
              <a:rPr lang="sl-SI" sz="1200" b="0" i="0" u="none" strike="noStrike" dirty="0"/>
              <a:t>Ne glede na to, ali so v segregaciji ali integraciji</a:t>
            </a:r>
            <a:r>
              <a:rPr lang="en-US" sz="1200" b="0" i="0" u="none" strike="noStrike" dirty="0"/>
              <a:t> </a:t>
            </a:r>
            <a:r>
              <a:rPr lang="en-US" sz="1200" b="0" i="0" u="none" strike="noStrike" dirty="0" err="1"/>
              <a:t>Antia</a:t>
            </a:r>
            <a:r>
              <a:rPr lang="sl-SI" sz="1200" b="0" i="0" u="none" strike="noStrike" dirty="0"/>
              <a:t> </a:t>
            </a:r>
            <a:r>
              <a:rPr lang="en-US" sz="1200" b="0" i="0" u="none" strike="noStrike" dirty="0"/>
              <a:t>(1982)</a:t>
            </a:r>
            <a:endParaRPr lang="sl-SI" sz="1200" b="0" i="0" u="none" strike="noStrike" dirty="0"/>
          </a:p>
          <a:p>
            <a:pPr marL="342900" indent="-342900" algn="l">
              <a:buFont typeface="+mj-lt"/>
              <a:buAutoNum type="arabicPeriod"/>
            </a:pPr>
            <a:r>
              <a:rPr lang="sl-SI" sz="1400" b="1" i="0" u="none" strike="noStrike" dirty="0"/>
              <a:t>Gluhi otroci naj bi se enako pogosto vključevali v interakcijo kot njihovi slišeči vrstniki </a:t>
            </a:r>
          </a:p>
          <a:p>
            <a:pPr lvl="1"/>
            <a:r>
              <a:rPr lang="sl-SI" sz="1200" b="0" i="0" u="none" strike="noStrike" dirty="0"/>
              <a:t>V kombinirani skupini, kjer nekateri otroci uporabljajo oralno in drugi totalno komunikacijo </a:t>
            </a:r>
            <a:r>
              <a:rPr lang="en-US" sz="1200" b="0" i="0" u="none" strike="noStrike" dirty="0"/>
              <a:t>(</a:t>
            </a:r>
            <a:r>
              <a:rPr lang="en-US" sz="1200" b="0" i="0" u="none" strike="noStrike" dirty="0" err="1"/>
              <a:t>Antia</a:t>
            </a:r>
            <a:r>
              <a:rPr lang="en-US" sz="1200" b="0" i="0" u="none" strike="noStrike" dirty="0"/>
              <a:t> &amp;</a:t>
            </a:r>
            <a:r>
              <a:rPr lang="sl-SI" sz="1200" b="0" i="0" u="none" strike="noStrike" dirty="0"/>
              <a:t> </a:t>
            </a:r>
            <a:r>
              <a:rPr lang="en-US" sz="1200" b="0" i="0" u="none" strike="noStrike" dirty="0" err="1"/>
              <a:t>Ditillo</a:t>
            </a:r>
            <a:r>
              <a:rPr lang="en-US" sz="1200" b="0" i="0" u="none" strike="noStrike" dirty="0"/>
              <a:t>, 1998).</a:t>
            </a:r>
            <a:endParaRPr lang="sl-SI" sz="1200" b="0" i="0" u="none" strike="noStrike" dirty="0"/>
          </a:p>
          <a:p>
            <a:pPr lvl="1"/>
            <a:r>
              <a:rPr lang="sl-SI" sz="1200" b="0" i="0" u="none" strike="noStrike" dirty="0"/>
              <a:t>Ko otroci uporabljajo totalno komunikacijo</a:t>
            </a:r>
            <a:r>
              <a:rPr lang="en-US" sz="1200" b="0" i="0" u="none" strike="noStrike" dirty="0"/>
              <a:t> (</a:t>
            </a:r>
            <a:r>
              <a:rPr lang="en-US" sz="1200" b="0" i="0" u="none" strike="noStrike" dirty="0" err="1"/>
              <a:t>Vandell&amp;George</a:t>
            </a:r>
            <a:r>
              <a:rPr lang="en-US" sz="1200" b="0" i="0" u="none" strike="noStrike" dirty="0"/>
              <a:t>, 1981)</a:t>
            </a:r>
            <a:r>
              <a:rPr lang="sl-SI" sz="1200" b="0" i="0" u="none" strike="noStrike" dirty="0"/>
              <a:t> vendar v tem primeru manj uspešnih vzpostavitev komunikacije </a:t>
            </a:r>
            <a:r>
              <a:rPr lang="en-GB" sz="1400" b="0" i="0" u="none" strike="noStrike" dirty="0"/>
              <a:t>(</a:t>
            </a:r>
            <a:r>
              <a:rPr lang="sl-SI" sz="1400" b="0" i="0" u="none" strike="noStrike" dirty="0"/>
              <a:t>glej tudi </a:t>
            </a:r>
            <a:r>
              <a:rPr lang="en-GB" sz="1400" b="0" i="0" u="none" strike="noStrike" dirty="0" err="1"/>
              <a:t>Messenheimer</a:t>
            </a:r>
            <a:r>
              <a:rPr lang="en-GB" sz="1400" b="0" i="0" u="none" strike="noStrike" dirty="0"/>
              <a:t>-Young &amp; </a:t>
            </a:r>
            <a:r>
              <a:rPr lang="en-GB" sz="1400" b="0" i="0" u="none" strike="noStrike" dirty="0" err="1"/>
              <a:t>Kretschmer</a:t>
            </a:r>
            <a:r>
              <a:rPr lang="en-GB" sz="1400" b="0" i="0" u="none" strike="noStrike" dirty="0"/>
              <a:t>, 1994).</a:t>
            </a:r>
            <a:endParaRPr lang="en-GB" sz="1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44F196-A9AC-411A-8620-771876478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r="17033"/>
          <a:stretch/>
        </p:blipFill>
        <p:spPr>
          <a:xfrm>
            <a:off x="8167396" y="2114550"/>
            <a:ext cx="3733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0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8F5B7-57BD-422D-B1A5-534F413D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b="0" i="0" u="none" strike="noStrike" dirty="0"/>
              <a:t>Jezikovna zmožnost vpliva na otrokove komunikacijske veščine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828D00-52D2-408E-A0BB-6B2B44151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5704293" cy="3816255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dirty="0"/>
              <a:t>Lederberg (1991)</a:t>
            </a:r>
            <a:r>
              <a:rPr lang="en-US" sz="1800" b="0" i="0" u="none" strike="noStrike" dirty="0"/>
              <a:t> </a:t>
            </a:r>
            <a:r>
              <a:rPr lang="sl-SI" sz="1800" dirty="0"/>
              <a:t>je raziskoval prosto igro pri gluhih predšolskih otrocih in ugotovil, da otroci z boljšo jezikovno zmožnostjo (v GJ, ZJ ali obeh):</a:t>
            </a:r>
            <a:endParaRPr lang="sl-SI" sz="1800" b="0" i="0" u="none" strike="noStrike" dirty="0"/>
          </a:p>
          <a:p>
            <a:pPr lvl="1"/>
            <a:r>
              <a:rPr lang="sl-SI" sz="1600" b="0" i="0" u="none" strike="noStrike" dirty="0"/>
              <a:t>Bolj pogosto vstopajo v komunikacijo 3 udeležencev</a:t>
            </a:r>
            <a:r>
              <a:rPr lang="en-US" sz="1600" b="0" i="0" u="none" strike="noStrike" dirty="0"/>
              <a:t>,</a:t>
            </a:r>
          </a:p>
          <a:p>
            <a:pPr lvl="1"/>
            <a:r>
              <a:rPr lang="sl-SI" sz="1600" dirty="0"/>
              <a:t>Izvabijo več komunikacije od naslovnika</a:t>
            </a:r>
            <a:r>
              <a:rPr lang="en-US" sz="1600" b="0" i="0" u="none" strike="noStrike" dirty="0"/>
              <a:t>,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Obsežnejše odgovarjajo na komunikacijo</a:t>
            </a:r>
            <a:endParaRPr lang="en-US" sz="1600" b="0" i="0" u="none" strike="noStrike" dirty="0"/>
          </a:p>
          <a:p>
            <a:pPr algn="l"/>
            <a:r>
              <a:rPr lang="en-US" sz="1800" b="1" i="0" u="none" strike="noStrike" dirty="0"/>
              <a:t>Spencer, Koester </a:t>
            </a:r>
            <a:r>
              <a:rPr lang="sl-SI" sz="1800" b="1" i="0" u="none" strike="noStrike" dirty="0"/>
              <a:t>in </a:t>
            </a:r>
            <a:r>
              <a:rPr lang="en-US" sz="1800" b="1" i="0" u="none" strike="noStrike" dirty="0"/>
              <a:t>Meadow-</a:t>
            </a:r>
            <a:r>
              <a:rPr lang="en-US" sz="1800" b="1" i="0" u="none" strike="noStrike" dirty="0" err="1"/>
              <a:t>Orlans</a:t>
            </a:r>
            <a:r>
              <a:rPr lang="en-US" sz="1800" b="1" i="0" u="none" strike="noStrike" dirty="0"/>
              <a:t> (1994)</a:t>
            </a:r>
            <a:r>
              <a:rPr lang="sl-SI" sz="1800" dirty="0"/>
              <a:t>, da otroci z boljšo jezikovno zmožnostjo </a:t>
            </a:r>
            <a:endParaRPr lang="sl-SI" sz="1800" b="0" i="0" u="none" strike="noStrike" dirty="0"/>
          </a:p>
          <a:p>
            <a:pPr lvl="1"/>
            <a:r>
              <a:rPr lang="sl-SI" sz="1600" b="0" i="0" u="none" strike="noStrike" dirty="0"/>
              <a:t>Bolj pogosto vstopajo v komunikacijo s sovrstniki</a:t>
            </a:r>
          </a:p>
          <a:p>
            <a:pPr lvl="1"/>
            <a:r>
              <a:rPr lang="sl-SI" sz="1600" b="0" i="0" u="none" strike="noStrike" dirty="0"/>
              <a:t>Bolj pogosto uporabljajo vzpostavljanje stika pred začetkom komunikacije</a:t>
            </a:r>
            <a:endParaRPr lang="en-GB" dirty="0"/>
          </a:p>
        </p:txBody>
      </p:sp>
      <p:pic>
        <p:nvPicPr>
          <p:cNvPr id="5" name="Slika 4" descr="Slika, ki vsebuje besede oseba, mlad, dekle, stoječe&#10;&#10;Opis je samodejno ustvarjen">
            <a:extLst>
              <a:ext uri="{FF2B5EF4-FFF2-40B4-BE49-F238E27FC236}">
                <a16:creationId xmlns:a16="http://schemas.microsoft.com/office/drawing/2014/main" id="{DF7E110D-4EE5-49B9-8F1E-B9E11D00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4" y="2851441"/>
            <a:ext cx="3942946" cy="26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D1B31-F236-477D-ADF6-2A0ED43D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0" i="0" u="none" strike="noStrike" dirty="0"/>
              <a:t>Raziskava </a:t>
            </a:r>
            <a:r>
              <a:rPr lang="en-US" sz="5400" b="1" i="0" u="none" strike="noStrike" dirty="0"/>
              <a:t>Lederberg (</a:t>
            </a:r>
            <a:r>
              <a:rPr lang="sl-SI" sz="5400" b="1" i="0" u="none" strike="noStrike" dirty="0"/>
              <a:t>2015</a:t>
            </a:r>
            <a:r>
              <a:rPr lang="en-US" sz="5400" b="1" i="0" u="none" strike="noStrike" dirty="0"/>
              <a:t>)</a:t>
            </a:r>
            <a:r>
              <a:rPr lang="en-US" sz="5400" b="0" i="0" u="none" strike="noStrike" dirty="0"/>
              <a:t> 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4DFDCB-624D-4AAA-8F5F-76F646DD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6488065" cy="4142826"/>
          </a:xfrm>
        </p:spPr>
        <p:txBody>
          <a:bodyPr>
            <a:normAutofit/>
          </a:bodyPr>
          <a:lstStyle/>
          <a:p>
            <a:pPr algn="l"/>
            <a:r>
              <a:rPr lang="sl-SI" sz="1800" b="0" i="0" u="none" strike="noStrike" dirty="0"/>
              <a:t>Preučiti vedenje, ki ga za pridobitev vizualne pozornosti pred začetkom komunikacije uporabljajo gluhi L1 predšolski kretalci v šolskem okolju, kjer je znakovni jezik primerno sredstvo komunikacije</a:t>
            </a:r>
          </a:p>
          <a:p>
            <a:pPr lvl="1"/>
            <a:r>
              <a:rPr lang="sl-SI" sz="1600" b="0" i="0" u="none" strike="noStrike" dirty="0"/>
              <a:t>Kako gluhi otroci pridobijo in ohranjajo pozornost sovrstnikov</a:t>
            </a:r>
          </a:p>
          <a:p>
            <a:pPr lvl="1"/>
            <a:r>
              <a:rPr lang="sl-SI" sz="1600" b="0" i="0" u="none" strike="noStrike" dirty="0"/>
              <a:t>Kako uspešni so pri tem</a:t>
            </a:r>
          </a:p>
          <a:p>
            <a:pPr lvl="1"/>
            <a:r>
              <a:rPr lang="sl-SI" sz="1600" dirty="0"/>
              <a:t>Kako vztrajni so pri tem</a:t>
            </a:r>
          </a:p>
          <a:p>
            <a:pPr lvl="1"/>
            <a:r>
              <a:rPr lang="sl-SI" sz="1600" b="0" i="0" u="none" strike="noStrike" dirty="0"/>
              <a:t>Kako se pri tem razvijajo</a:t>
            </a:r>
          </a:p>
          <a:p>
            <a:pPr algn="l"/>
            <a:r>
              <a:rPr lang="sl-SI" sz="1800" dirty="0"/>
              <a:t>Interakcijo med sovrstniki primerjati z interakcijo med odraslimi in otroci, da bi na ta način ugotovili, ali prva posnema drugo</a:t>
            </a:r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B8DB5EE4-E8CF-4D1A-9E34-F9111F45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26" y="2866694"/>
            <a:ext cx="3185074" cy="23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00140-902C-4E57-95D5-6809B705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hipoteze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A617B7-E3BB-4518-8DBE-8562892A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6995677" cy="426256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sl-SI" sz="1800" b="0" i="0" u="none" strike="noStrike" dirty="0"/>
              <a:t>Otroci ne bodo imeli težav z vzpostavljanjem in ohranjanjem stika, če:</a:t>
            </a:r>
          </a:p>
          <a:p>
            <a:pPr lvl="1"/>
            <a:r>
              <a:rPr lang="sl-SI" sz="1600" b="0" i="0" u="none" strike="noStrike" dirty="0"/>
              <a:t>Je okolje prilagojeno potrebam vizualne komunikacije</a:t>
            </a:r>
          </a:p>
          <a:p>
            <a:pPr lvl="1"/>
            <a:r>
              <a:rPr lang="sl-SI" sz="1600" b="0" i="0" u="none" strike="noStrike" dirty="0"/>
              <a:t>Otroci za komunikacijo uporabljajo skupni vizualni jezik</a:t>
            </a:r>
          </a:p>
          <a:p>
            <a:pPr marL="342900" indent="-342900" algn="l">
              <a:buFont typeface="+mj-lt"/>
              <a:buAutoNum type="arabicPeriod"/>
            </a:pPr>
            <a:r>
              <a:rPr lang="sl-SI" sz="1800" dirty="0"/>
              <a:t>Otroci, izpostavljeni ZJ od rojstva, sami razvijejo učinkovit sistem pridobivanja pozornosti in izmenjavanja replik in ga bodo uporabili tudi v vrtčevski skupini.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l-SI" sz="1800" b="0" i="0" u="none" strike="noStrike" dirty="0"/>
              <a:t>Otroci bodo sistem </a:t>
            </a:r>
            <a:r>
              <a:rPr lang="sl-SI" sz="1800" dirty="0"/>
              <a:t>pridobivanja pozornosti in izmenjavanja replik oblikovali po modelu odraslega, ki je navzoč v njihovem okolju.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l-SI" sz="1800" b="0" i="0" u="none" strike="noStrike" dirty="0"/>
              <a:t>Med otroci se bodo kazale razlike v številu, vrsti in uspešnosti vzpostavitev stika.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l-SI" sz="1800" b="0" i="0" u="none" strike="noStrike" dirty="0"/>
              <a:t>Pri otrocih se bo pokazala povezava med njihovo zmožnostjo v ASL in njihovo zmožnostjo vzpostavljanja in ohranjanja stika.</a:t>
            </a:r>
          </a:p>
        </p:txBody>
      </p:sp>
      <p:pic>
        <p:nvPicPr>
          <p:cNvPr id="5" name="Slika 4" descr="Slika, ki vsebuje besede soba&#10;&#10;Opis je samodejno ustvarjen">
            <a:extLst>
              <a:ext uri="{FF2B5EF4-FFF2-40B4-BE49-F238E27FC236}">
                <a16:creationId xmlns:a16="http://schemas.microsoft.com/office/drawing/2014/main" id="{DF18D651-B8C6-494C-B7E4-7156CA88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75" y="2630368"/>
            <a:ext cx="4034974" cy="30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8328A-60BC-48D3-BB73-989FE6E3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udeleženci</a:t>
            </a:r>
            <a:endParaRPr lang="en-GB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79C75D0-6248-47A9-A269-A0A1B55C9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Gluhi Otroci (7)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23F7E5-2763-4D45-9010-B1793D8ED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174671" cy="34263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l-SI" sz="1800" b="0" i="0" u="none" strike="noStrike" dirty="0"/>
              <a:t>od</a:t>
            </a:r>
            <a:r>
              <a:rPr lang="en-US" sz="1800" b="0" i="0" u="none" strike="noStrike" dirty="0"/>
              <a:t> 21 </a:t>
            </a:r>
            <a:r>
              <a:rPr lang="sl-SI" sz="1800" b="0" i="0" u="none" strike="noStrike" dirty="0"/>
              <a:t>do</a:t>
            </a:r>
            <a:r>
              <a:rPr lang="en-US" sz="1800" b="0" i="0" u="none" strike="noStrike" dirty="0"/>
              <a:t> 39 </a:t>
            </a:r>
            <a:r>
              <a:rPr lang="sl-SI" sz="1800" b="0" i="0" u="none" strike="noStrike" dirty="0"/>
              <a:t>mesecev</a:t>
            </a:r>
            <a:r>
              <a:rPr lang="en-US" sz="1800" b="0" i="0" u="none" strike="noStrike" dirty="0"/>
              <a:t> (</a:t>
            </a:r>
            <a:r>
              <a:rPr lang="sl-SI" sz="1800" b="0" i="0" u="none" strike="noStrike" dirty="0"/>
              <a:t>povprečje</a:t>
            </a:r>
            <a:r>
              <a:rPr lang="en-US" sz="1800" b="0" i="0" u="none" strike="noStrike" dirty="0"/>
              <a:t> = 31 </a:t>
            </a:r>
            <a:r>
              <a:rPr lang="sl-SI" sz="1800" b="0" i="0" u="none" strike="noStrike" dirty="0"/>
              <a:t>mesecev</a:t>
            </a:r>
            <a:r>
              <a:rPr lang="en-US" sz="1800" b="0" i="0" u="none" strike="noStrike" dirty="0"/>
              <a:t>)</a:t>
            </a:r>
            <a:endParaRPr lang="sl-SI" sz="1800" b="0" i="0" u="none" strike="noStrike" dirty="0"/>
          </a:p>
          <a:p>
            <a:pPr algn="l"/>
            <a:r>
              <a:rPr lang="sl-SI" sz="1800" b="0" i="0" u="none" strike="noStrike" dirty="0"/>
              <a:t>Vsaj en gluh starš</a:t>
            </a:r>
          </a:p>
          <a:p>
            <a:pPr algn="l"/>
            <a:r>
              <a:rPr lang="sl-SI" sz="1800" b="0" i="0" u="none" strike="noStrike" dirty="0"/>
              <a:t>V stiku z ZJ od rojstva</a:t>
            </a:r>
            <a:r>
              <a:rPr lang="en-US" sz="1800" b="0" i="0" u="none" strike="noStrike" dirty="0"/>
              <a:t>.</a:t>
            </a:r>
            <a:endParaRPr lang="sl-SI" sz="1800" b="0" i="0" u="none" strike="noStrike" dirty="0"/>
          </a:p>
          <a:p>
            <a:pPr algn="l"/>
            <a:r>
              <a:rPr lang="sl-SI" sz="1800" b="0" i="0" u="none" strike="noStrike" dirty="0"/>
              <a:t>V skupini malčkov na Zavodu za gluhe</a:t>
            </a:r>
          </a:p>
          <a:p>
            <a:pPr algn="l"/>
            <a:r>
              <a:rPr lang="sl-SI" sz="1800" b="0" i="0" u="none" strike="noStrike" dirty="0"/>
              <a:t>Primarni način komunikacije v skupini malčkov je ASL</a:t>
            </a:r>
          </a:p>
          <a:p>
            <a:pPr algn="l"/>
            <a:r>
              <a:rPr lang="sl-SI" sz="1800" dirty="0"/>
              <a:t>Nekateri obiskujejo </a:t>
            </a:r>
            <a:r>
              <a:rPr lang="sl-SI" sz="1800" dirty="0" err="1"/>
              <a:t>avdiologa</a:t>
            </a:r>
            <a:r>
              <a:rPr lang="sl-SI" sz="1800" dirty="0"/>
              <a:t>/logopeda</a:t>
            </a:r>
            <a:endParaRPr lang="sl-SI" sz="1800" b="0" i="0" u="none" strike="noStrike" dirty="0"/>
          </a:p>
          <a:p>
            <a:pPr algn="l"/>
            <a:r>
              <a:rPr lang="sl-SI" sz="1800" b="0" i="0" u="none" strike="noStrike" dirty="0"/>
              <a:t>Vsi uporabljajo ASL kot primerno komunikacijsko sredstvo</a:t>
            </a:r>
            <a:endParaRPr lang="en-GB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B4E34DD-B6F9-471E-B5DE-3EDE1E668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9724" y="2199633"/>
            <a:ext cx="5294739" cy="632529"/>
          </a:xfrm>
        </p:spPr>
        <p:txBody>
          <a:bodyPr/>
          <a:lstStyle/>
          <a:p>
            <a:r>
              <a:rPr lang="sl-SI" dirty="0"/>
              <a:t>Odrasli (5)</a:t>
            </a:r>
            <a:endParaRPr lang="en-GB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134D428-4FC2-459B-90D6-21D1FF43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9724" y="2909102"/>
            <a:ext cx="4282570" cy="1938318"/>
          </a:xfrm>
        </p:spPr>
        <p:txBody>
          <a:bodyPr>
            <a:normAutofit fontScale="92500" lnSpcReduction="20000"/>
          </a:bodyPr>
          <a:lstStyle/>
          <a:p>
            <a:r>
              <a:rPr lang="sl-SI" sz="1800" b="0" i="0" u="none" strike="noStrike" dirty="0"/>
              <a:t>Slišeči C2 kretalci:</a:t>
            </a:r>
          </a:p>
          <a:p>
            <a:pPr lvl="1"/>
            <a:r>
              <a:rPr lang="sl-SI" sz="1600" b="0" i="0" u="none" strike="noStrike" dirty="0"/>
              <a:t>učitelj</a:t>
            </a:r>
            <a:r>
              <a:rPr lang="en-US" sz="1600" dirty="0"/>
              <a:t>,</a:t>
            </a:r>
            <a:endParaRPr lang="sl-SI" sz="1600" dirty="0"/>
          </a:p>
          <a:p>
            <a:pPr lvl="1"/>
            <a:r>
              <a:rPr lang="sl-SI" sz="1600" dirty="0"/>
              <a:t>Učitelj </a:t>
            </a:r>
            <a:r>
              <a:rPr lang="sl-SI" sz="1600" dirty="0" err="1"/>
              <a:t>avdiolog</a:t>
            </a:r>
            <a:r>
              <a:rPr lang="sl-SI" sz="1600" dirty="0"/>
              <a:t> (logoped),</a:t>
            </a:r>
          </a:p>
          <a:p>
            <a:pPr lvl="1"/>
            <a:r>
              <a:rPr lang="sl-SI" sz="1600" dirty="0"/>
              <a:t>Učitelj pripravnik</a:t>
            </a:r>
            <a:r>
              <a:rPr lang="en-US" sz="1600" dirty="0"/>
              <a:t>. </a:t>
            </a:r>
            <a:endParaRPr lang="sl-SI" sz="1600" dirty="0"/>
          </a:p>
          <a:p>
            <a:pPr algn="l"/>
            <a:r>
              <a:rPr lang="sl-SI" sz="1800" b="0" i="0" u="none" strike="noStrike" dirty="0"/>
              <a:t>Slišeči L1 kretalci:</a:t>
            </a:r>
          </a:p>
          <a:p>
            <a:pPr lvl="1"/>
            <a:r>
              <a:rPr lang="sl-SI" sz="1600" b="0" i="0" u="none" strike="noStrike" dirty="0"/>
              <a:t>Dva učitelja asistenta</a:t>
            </a:r>
            <a:endParaRPr lang="en-GB" dirty="0"/>
          </a:p>
        </p:txBody>
      </p:sp>
      <p:pic>
        <p:nvPicPr>
          <p:cNvPr id="8" name="Slika 7" descr="Slika, ki vsebuje besede oseba, oblačila, stoječe, ženska&#10;&#10;Opis je samodejno ustvarjen">
            <a:extLst>
              <a:ext uri="{FF2B5EF4-FFF2-40B4-BE49-F238E27FC236}">
                <a16:creationId xmlns:a16="http://schemas.microsoft.com/office/drawing/2014/main" id="{B339E532-D764-4379-9218-0FF9E1D8B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31184"/>
          <a:stretch/>
        </p:blipFill>
        <p:spPr>
          <a:xfrm flipH="1">
            <a:off x="7010377" y="4924360"/>
            <a:ext cx="1600338" cy="201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Slika, ki vsebuje besede oseba, oblačila, lopar, držanje&#10;&#10;Opis je samodejno ustvarjen">
            <a:extLst>
              <a:ext uri="{FF2B5EF4-FFF2-40B4-BE49-F238E27FC236}">
                <a16:creationId xmlns:a16="http://schemas.microsoft.com/office/drawing/2014/main" id="{DCC8146C-17FE-450D-A277-84B628DA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b="6918"/>
          <a:stretch/>
        </p:blipFill>
        <p:spPr>
          <a:xfrm>
            <a:off x="8436544" y="4025839"/>
            <a:ext cx="3470786" cy="282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04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FE0D-405D-49D2-993C-617B8732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metoda 1: velikost besedišča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959045-0F6D-4C28-9933-C27D65B7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561734"/>
            <a:ext cx="8371293" cy="37737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sz="1800" b="1" i="0" u="none" strike="noStrike" dirty="0"/>
              <a:t>Preverjanje jezikovne zmožnosti</a:t>
            </a:r>
            <a:r>
              <a:rPr lang="sl-SI" sz="1800" b="1" dirty="0"/>
              <a:t>: </a:t>
            </a:r>
            <a:r>
              <a:rPr lang="en-US" sz="1800" b="1" i="0" u="none" strike="noStrike" dirty="0"/>
              <a:t>ASL-CDI</a:t>
            </a:r>
            <a:r>
              <a:rPr lang="sl-SI" sz="1800" b="1" i="0" u="none" strike="noStrike" dirty="0"/>
              <a:t> </a:t>
            </a:r>
            <a:r>
              <a:rPr lang="en-US" sz="1800" b="0" i="0" u="none" strike="noStrike" dirty="0"/>
              <a:t>(Anderson &amp; Reilly, 2002)</a:t>
            </a:r>
            <a:endParaRPr lang="sl-SI" sz="1800" b="1" i="0" u="none" strike="noStrike" dirty="0"/>
          </a:p>
          <a:p>
            <a:pPr algn="l"/>
            <a:r>
              <a:rPr lang="en-US" sz="1800" b="0" i="0" u="none" strike="noStrike" dirty="0"/>
              <a:t>MacArthur–Bates Communicative</a:t>
            </a:r>
            <a:r>
              <a:rPr lang="sl-SI" sz="1800" b="0" i="0" u="none" strike="noStrike" dirty="0"/>
              <a:t> </a:t>
            </a:r>
            <a:r>
              <a:rPr lang="en-US" sz="1800" b="0" i="0" u="none" strike="noStrike" dirty="0"/>
              <a:t>Developmental Inventory</a:t>
            </a:r>
            <a:r>
              <a:rPr lang="sl-SI" sz="1800" b="0" i="0" u="none" strike="noStrike" dirty="0"/>
              <a:t>, prirejen za ameriški znakovni jezik (ASL)</a:t>
            </a:r>
          </a:p>
          <a:p>
            <a:pPr algn="l"/>
            <a:r>
              <a:rPr lang="sl-SI" sz="1800" dirty="0"/>
              <a:t>To je: vprašalnik za starše o besednjaku njihovih otrok, ki se je izkazal za zanesljiv kazalec obsega in sestave besednjaka v zgodnjem otroštvu za različne jezike </a:t>
            </a:r>
            <a:r>
              <a:rPr lang="en-US" sz="1800" b="0" i="0" u="none" strike="noStrike" dirty="0"/>
              <a:t>(</a:t>
            </a:r>
            <a:r>
              <a:rPr lang="en-US" sz="1800" b="0" i="0" u="none" strike="noStrike" dirty="0" err="1"/>
              <a:t>Fenson</a:t>
            </a:r>
            <a:r>
              <a:rPr lang="sl-SI" sz="1800" b="0" i="0" u="none" strike="noStrike" dirty="0"/>
              <a:t> </a:t>
            </a:r>
            <a:r>
              <a:rPr lang="en-US" sz="1800" b="0" i="0" u="none" strike="noStrike" dirty="0"/>
              <a:t>et al., 1994)</a:t>
            </a:r>
            <a:endParaRPr lang="sl-SI" sz="1800" b="0" i="0" u="none" strike="noStrike" dirty="0"/>
          </a:p>
          <a:p>
            <a:pPr algn="l"/>
            <a:r>
              <a:rPr lang="sl-SI" sz="1800" b="0" i="0" u="none" strike="noStrike" dirty="0"/>
              <a:t>Standardiziran za otroke med 8 in</a:t>
            </a:r>
            <a:r>
              <a:rPr lang="en-US" sz="1800" b="0" i="0" u="none" strike="noStrike" dirty="0"/>
              <a:t> 36 </a:t>
            </a:r>
            <a:r>
              <a:rPr lang="sl-SI" sz="1800" b="0" i="0" u="none" strike="noStrike" dirty="0"/>
              <a:t>meseci starosti</a:t>
            </a:r>
          </a:p>
          <a:p>
            <a:pPr algn="l"/>
            <a:r>
              <a:rPr lang="sl-SI" sz="1800" b="0" i="0" u="none" strike="noStrike" dirty="0"/>
              <a:t>Vključuje</a:t>
            </a:r>
            <a:r>
              <a:rPr lang="en-US" sz="1800" b="0" i="0" u="none" strike="noStrike" dirty="0"/>
              <a:t> 537 </a:t>
            </a:r>
            <a:r>
              <a:rPr lang="sl-SI" sz="1800" b="0" i="0" u="none" strike="noStrike" dirty="0"/>
              <a:t>kretenj</a:t>
            </a:r>
            <a:r>
              <a:rPr lang="en-US" sz="1800" b="0" i="0" u="none" strike="noStrike" dirty="0"/>
              <a:t> in 20 </a:t>
            </a:r>
            <a:r>
              <a:rPr lang="sl-SI" sz="1800" b="0" i="0" u="none" strike="noStrike" dirty="0"/>
              <a:t>semantičnih kategorij</a:t>
            </a:r>
            <a:endParaRPr lang="en-US" sz="1800" b="0" i="0" u="none" strike="noStrike" dirty="0"/>
          </a:p>
          <a:p>
            <a:pPr algn="l"/>
            <a:r>
              <a:rPr lang="sl-SI" sz="1800" dirty="0"/>
              <a:t>En starš vprašalnika ni izpolnil</a:t>
            </a:r>
            <a:endParaRPr lang="en-GB" dirty="0"/>
          </a:p>
        </p:txBody>
      </p:sp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532054F8-F3A6-4445-ABA5-0AD2A94B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r="50000" b="50000"/>
          <a:stretch/>
        </p:blipFill>
        <p:spPr>
          <a:xfrm>
            <a:off x="10008782" y="2655132"/>
            <a:ext cx="1863080" cy="42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01D42B-09CB-4CAF-A7F7-C94D4EC0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metoda 2: prosta igra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82F8BF-7A81-4321-B28B-FDB558953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5671636" cy="4337384"/>
          </a:xfrm>
        </p:spPr>
        <p:txBody>
          <a:bodyPr>
            <a:normAutofit/>
          </a:bodyPr>
          <a:lstStyle/>
          <a:p>
            <a:pPr algn="l"/>
            <a:r>
              <a:rPr lang="sl-SI" sz="1800" dirty="0"/>
              <a:t>Otroke in odrasle se je snemalo v njihovi učilnici</a:t>
            </a:r>
            <a:endParaRPr lang="en-US" sz="1800" b="0" i="0" u="none" strike="noStrike" dirty="0"/>
          </a:p>
          <a:p>
            <a:pPr algn="l"/>
            <a:r>
              <a:rPr lang="sl-SI" sz="1800" b="0" i="0" u="none" strike="noStrike" dirty="0"/>
              <a:t>Približno 1 uro na dan, 30 dni v 3 mesecih</a:t>
            </a:r>
            <a:endParaRPr lang="en-US" sz="1800" b="0" i="0" u="none" strike="noStrike" dirty="0"/>
          </a:p>
          <a:p>
            <a:pPr algn="l"/>
            <a:r>
              <a:rPr lang="sl-SI" sz="1800" b="0" i="0" u="none" strike="noStrike" dirty="0"/>
              <a:t>V prvi uri proste igre v dnevu, ki vključuje aktivnosti</a:t>
            </a:r>
          </a:p>
          <a:p>
            <a:pPr lvl="1"/>
            <a:r>
              <a:rPr lang="sl-SI" sz="1600" b="0" i="0" u="none" strike="noStrike" dirty="0"/>
              <a:t>Kotiček </a:t>
            </a:r>
            <a:r>
              <a:rPr lang="sl-SI" sz="1600" dirty="0"/>
              <a:t>za </a:t>
            </a:r>
            <a:r>
              <a:rPr lang="sl-SI" sz="1600" b="0" i="0" u="none" strike="noStrike" dirty="0"/>
              <a:t>umetnost</a:t>
            </a:r>
            <a:r>
              <a:rPr lang="en-US" sz="1600" b="0" i="0" u="none" strike="noStrike" dirty="0"/>
              <a:t>,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Kotiček s senzornimi igračami</a:t>
            </a:r>
            <a:r>
              <a:rPr lang="en-US" sz="1600" b="0" i="0" u="none" strike="noStrike" dirty="0"/>
              <a:t>,</a:t>
            </a:r>
          </a:p>
          <a:p>
            <a:pPr lvl="1"/>
            <a:r>
              <a:rPr lang="sl-SI" sz="1600" b="0" i="0" u="none" strike="noStrike" dirty="0"/>
              <a:t>Kocke</a:t>
            </a:r>
            <a:r>
              <a:rPr lang="en-US" sz="1600" b="0" i="0" u="none" strike="noStrike" dirty="0"/>
              <a:t>,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Poligon za plezanje</a:t>
            </a:r>
            <a:r>
              <a:rPr lang="en-US" sz="1600" b="0" i="0" u="none" strike="noStrike" dirty="0"/>
              <a:t>, </a:t>
            </a:r>
            <a:endParaRPr lang="sl-SI" sz="1600" b="0" i="0" u="none" strike="noStrike" dirty="0"/>
          </a:p>
          <a:p>
            <a:pPr lvl="1"/>
            <a:r>
              <a:rPr lang="sl-SI" sz="1600" dirty="0"/>
              <a:t>Bralni kotiček</a:t>
            </a:r>
            <a:r>
              <a:rPr lang="en-US" sz="1600" b="0" i="0" u="none" strike="noStrike" dirty="0"/>
              <a:t>. </a:t>
            </a:r>
            <a:endParaRPr lang="sl-SI" sz="1600" b="0" i="0" u="none" strike="noStrike" dirty="0"/>
          </a:p>
          <a:p>
            <a:pPr algn="l"/>
            <a:r>
              <a:rPr lang="sl-SI" sz="1800" dirty="0"/>
              <a:t>Kamere so bile stacionarne</a:t>
            </a:r>
            <a:endParaRPr lang="en-GB" dirty="0"/>
          </a:p>
        </p:txBody>
      </p:sp>
      <p:pic>
        <p:nvPicPr>
          <p:cNvPr id="7" name="Slika 6" descr="Slika, ki vsebuje besede oseba, otrok, notranji, fant&#10;&#10;Opis je samodejno ustvarjen">
            <a:extLst>
              <a:ext uri="{FF2B5EF4-FFF2-40B4-BE49-F238E27FC236}">
                <a16:creationId xmlns:a16="http://schemas.microsoft.com/office/drawing/2014/main" id="{C3E61959-378E-4829-A779-4FD113B7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05" y="2752440"/>
            <a:ext cx="4210790" cy="31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20CA5-5A12-4A74-B5BB-7CD1E9CC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transkripcija proste igre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0E7D69-FD5D-49C0-8AB1-BF82CD41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337384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dirty="0"/>
              <a:t>Posnetek</a:t>
            </a:r>
            <a:r>
              <a:rPr lang="sl-SI" sz="1800" b="0" i="0" u="none" strike="noStrike" dirty="0"/>
              <a:t> proste igre razdeljen na </a:t>
            </a:r>
            <a:r>
              <a:rPr lang="sl-SI" sz="1800" b="1" i="0" u="none" strike="noStrike" dirty="0"/>
              <a:t>dejanja</a:t>
            </a:r>
            <a:r>
              <a:rPr lang="sl-SI" sz="1800" b="0" i="0" u="none" strike="noStrike" dirty="0"/>
              <a:t> </a:t>
            </a:r>
            <a:r>
              <a:rPr lang="sl-SI" sz="1800" dirty="0"/>
              <a:t>(=čas strnjene aktivnosti)</a:t>
            </a:r>
          </a:p>
          <a:p>
            <a:pPr algn="l"/>
            <a:r>
              <a:rPr lang="sl-SI" sz="1800" b="1" i="0" u="none" strike="noStrike" dirty="0"/>
              <a:t>Dejanja</a:t>
            </a:r>
            <a:r>
              <a:rPr lang="sl-SI" sz="1800" b="0" i="0" u="none" strike="noStrike" dirty="0"/>
              <a:t> razdeljena na </a:t>
            </a:r>
            <a:r>
              <a:rPr lang="sl-SI" sz="1800" b="1" i="0" u="none" strike="noStrike" dirty="0"/>
              <a:t>prizore</a:t>
            </a:r>
            <a:r>
              <a:rPr lang="sl-SI" sz="1800" b="0" i="0" u="none" strike="noStrike" dirty="0"/>
              <a:t> (=ena sporazumevalna aktivnost vsaj dveh udeležencev brez spremembe v številu udeležencev</a:t>
            </a:r>
            <a:r>
              <a:rPr lang="sl-SI" sz="1800" dirty="0"/>
              <a:t>). Zaključek prizora je definiran kot</a:t>
            </a:r>
            <a:endParaRPr lang="sl-SI" sz="1800" b="0" i="0" u="none" strike="noStrike" dirty="0"/>
          </a:p>
          <a:p>
            <a:pPr lvl="1"/>
            <a:r>
              <a:rPr lang="sl-SI" sz="1600" b="0" i="0" u="none" strike="noStrike" dirty="0"/>
              <a:t>Sprememba v številu udeležencev</a:t>
            </a:r>
          </a:p>
          <a:p>
            <a:pPr lvl="1"/>
            <a:r>
              <a:rPr lang="sl-SI" sz="1600" b="0" i="0" u="none" strike="noStrike" dirty="0"/>
              <a:t>Prekinitev sporazumevalne aktivnosti med obstoječimi udeleženci za vsaj 30 sekund </a:t>
            </a:r>
          </a:p>
          <a:p>
            <a:pPr algn="l"/>
            <a:r>
              <a:rPr lang="sl-SI" sz="1800" b="1" i="0" u="none" strike="noStrike" dirty="0"/>
              <a:t>Prizor</a:t>
            </a:r>
            <a:r>
              <a:rPr lang="sl-SI" sz="1800" b="0" i="0" u="none" strike="noStrike" dirty="0"/>
              <a:t> razdeljen na </a:t>
            </a:r>
            <a:r>
              <a:rPr lang="sl-SI" sz="1800" b="1" i="0" u="none" strike="noStrike" dirty="0"/>
              <a:t>replike</a:t>
            </a:r>
            <a:r>
              <a:rPr lang="sl-SI" sz="1800" b="0" i="0" u="none" strike="noStrike" dirty="0"/>
              <a:t> (= sporazumevalna aktivnost enega udeleženca, ki je usmerjena k drugemu udeležencu/udeležencem).</a:t>
            </a:r>
            <a:r>
              <a:rPr lang="en-US" sz="1800" b="0" i="0" u="none" strike="noStrike" dirty="0"/>
              <a:t> </a:t>
            </a:r>
            <a:endParaRPr lang="sl-SI" sz="1800" b="0" i="0" u="none" strike="noStrike" dirty="0"/>
          </a:p>
          <a:p>
            <a:pPr lvl="1"/>
            <a:r>
              <a:rPr lang="sl-SI" sz="1600" dirty="0"/>
              <a:t>Aktivnost šteje kot replika, če je namenska</a:t>
            </a:r>
            <a:r>
              <a:rPr lang="en-US" sz="1600" b="0" i="0" u="none" strike="noStrike" dirty="0"/>
              <a:t> (Ross, </a:t>
            </a:r>
            <a:r>
              <a:rPr lang="en-US" sz="1600" b="0" i="0" u="none" strike="noStrike" dirty="0" err="1"/>
              <a:t>Lollis</a:t>
            </a:r>
            <a:r>
              <a:rPr lang="en-US" sz="1600" b="0" i="0" u="none" strike="noStrike" dirty="0"/>
              <a:t>, &amp; Elliott, 1982). </a:t>
            </a:r>
            <a:endParaRPr lang="sl-SI" sz="1600" b="0" i="0" u="none" strike="noStrike" dirty="0"/>
          </a:p>
          <a:p>
            <a:pPr lvl="1"/>
            <a:r>
              <a:rPr lang="sl-SI" sz="1600" dirty="0"/>
              <a:t>Ker otroci jezik šele usvajajo, so replike pogosto nejezikovne (brez kretenj)</a:t>
            </a:r>
          </a:p>
          <a:p>
            <a:pPr lvl="1"/>
            <a:r>
              <a:rPr lang="sl-SI" sz="1600" b="0" i="0" u="none" strike="noStrike" dirty="0"/>
              <a:t>Če je otrok </a:t>
            </a:r>
            <a:r>
              <a:rPr lang="sl-SI" sz="1600" dirty="0"/>
              <a:t>začel stik,  nato pa ni takoj nadaljeval s sporazumevanjem, se to šteje kot dve repliki</a:t>
            </a:r>
          </a:p>
          <a:p>
            <a:pPr lvl="1"/>
            <a:r>
              <a:rPr lang="sl-SI" sz="1600" b="0" i="0" u="none" strike="noStrike" dirty="0"/>
              <a:t>Skupno identificiranih več kot 1600 replik</a:t>
            </a:r>
            <a:endParaRPr lang="en-GB" dirty="0"/>
          </a:p>
        </p:txBody>
      </p:sp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E3448DA4-65CC-4259-A2C1-5E93F3332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6453" b="50000"/>
          <a:stretch/>
        </p:blipFill>
        <p:spPr>
          <a:xfrm>
            <a:off x="10405352" y="4210050"/>
            <a:ext cx="140402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20D6DB-17A9-41DE-91F1-03F0036E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transkripcija proste igre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33DC3A-DE10-4681-A7A3-97CA556A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sl-SI" sz="1800" b="0" i="0" u="none" strike="noStrike" baseline="0" dirty="0"/>
              <a:t>Del podatkov (10 %) je transkribiral gluh materni kretalec, ki je bil posebej izučen za transkripcij</a:t>
            </a:r>
          </a:p>
          <a:p>
            <a:pPr algn="l"/>
            <a:r>
              <a:rPr lang="sl-SI" sz="1800" dirty="0"/>
              <a:t>Zanesljivost transkripcije je bila izračunana glede na odstotek pokrivanja in glede na pokrivanje pri izbranih točkah </a:t>
            </a:r>
            <a:r>
              <a:rPr lang="en-US" sz="1800" b="0" i="0" u="none" strike="noStrike" baseline="0" dirty="0"/>
              <a:t>(</a:t>
            </a:r>
            <a:r>
              <a:rPr lang="en-US" sz="1800" b="0" i="0" u="none" strike="noStrike" baseline="0" dirty="0" err="1"/>
              <a:t>Kazdin</a:t>
            </a:r>
            <a:r>
              <a:rPr lang="en-US" sz="1800" b="0" i="0" u="none" strike="noStrike" baseline="0" dirty="0"/>
              <a:t>, 1982). </a:t>
            </a:r>
            <a:endParaRPr lang="sl-SI" sz="1800" b="0" i="0" u="none" strike="noStrike" baseline="0" dirty="0"/>
          </a:p>
          <a:p>
            <a:pPr algn="l"/>
            <a:r>
              <a:rPr lang="sl-SI" sz="1800" b="0" i="0" u="none" strike="noStrike" baseline="0" dirty="0"/>
              <a:t>Zanesljivost glede na kategorijo</a:t>
            </a:r>
            <a:r>
              <a:rPr lang="en-US" sz="1800" b="0" i="0" u="none" strike="noStrike" baseline="0" dirty="0"/>
              <a:t>: </a:t>
            </a:r>
            <a:endParaRPr lang="sl-SI" sz="1800" b="0" i="0" u="none" strike="noStrike" baseline="0" dirty="0"/>
          </a:p>
          <a:p>
            <a:pPr lvl="1"/>
            <a:r>
              <a:rPr lang="sl-SI" sz="1600" b="0" i="0" u="none" strike="noStrike" baseline="0" dirty="0"/>
              <a:t>Vrsta stika – splošno:</a:t>
            </a:r>
            <a:r>
              <a:rPr lang="en-US" sz="1600" b="0" i="0" u="none" strike="noStrike" baseline="0" dirty="0"/>
              <a:t> 93</a:t>
            </a:r>
            <a:r>
              <a:rPr lang="sl-SI" sz="1600" b="0" i="0" u="none" strike="noStrike" baseline="0" dirty="0"/>
              <a:t> </a:t>
            </a:r>
            <a:r>
              <a:rPr lang="en-US" sz="1600" b="0" i="0" u="none" strike="noStrike" baseline="0" dirty="0"/>
              <a:t>%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Vrsta stika s strani otroka:</a:t>
            </a:r>
            <a:r>
              <a:rPr lang="en-US" sz="1600" b="0" i="0" u="none" strike="noStrike" baseline="0" dirty="0"/>
              <a:t> 90% (</a:t>
            </a:r>
            <a:r>
              <a:rPr lang="sl-SI" sz="1600" b="0" i="0" u="none" strike="noStrike" baseline="0" dirty="0"/>
              <a:t>od</a:t>
            </a:r>
            <a:r>
              <a:rPr lang="en-US" sz="1600" b="0" i="0" u="none" strike="noStrike" baseline="0" dirty="0"/>
              <a:t> 77</a:t>
            </a:r>
            <a:r>
              <a:rPr lang="sl-SI" sz="1600" b="0" i="0" u="none" strike="noStrike" baseline="0" dirty="0"/>
              <a:t> do</a:t>
            </a:r>
            <a:r>
              <a:rPr lang="en-US" sz="1600" b="0" i="0" u="none" strike="noStrike" baseline="0" dirty="0"/>
              <a:t>100</a:t>
            </a:r>
            <a:r>
              <a:rPr lang="sl-SI" sz="1600" dirty="0"/>
              <a:t> %)</a:t>
            </a:r>
            <a:r>
              <a:rPr lang="en-US" sz="1600" b="0" i="0" u="none" strike="noStrike" baseline="0" dirty="0"/>
              <a:t> 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Uspeh pri vzpostavitvi stika:</a:t>
            </a:r>
            <a:r>
              <a:rPr lang="en-US" sz="1600" b="0" i="0" u="none" strike="noStrike" baseline="0" dirty="0"/>
              <a:t> 98</a:t>
            </a:r>
            <a:r>
              <a:rPr lang="sl-SI" sz="1600" b="0" i="0" u="none" strike="noStrike" baseline="0" dirty="0"/>
              <a:t> </a:t>
            </a:r>
            <a:r>
              <a:rPr lang="en-US" sz="1600" b="0" i="0" u="none" strike="noStrike" baseline="0" dirty="0"/>
              <a:t>% 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Ponovitev vzpostavljanja ob predhodno neuspeli vzpostavitvi stika: </a:t>
            </a:r>
            <a:r>
              <a:rPr lang="en-US" sz="1600" b="0" i="0" u="none" strike="noStrike" baseline="0" dirty="0"/>
              <a:t>82</a:t>
            </a:r>
            <a:r>
              <a:rPr lang="sl-SI" sz="1600" b="0" i="0" u="none" strike="noStrike" baseline="0" dirty="0"/>
              <a:t> </a:t>
            </a:r>
            <a:r>
              <a:rPr lang="en-US" sz="1600" b="0" i="0" u="none" strike="noStrike" baseline="0" dirty="0"/>
              <a:t>% 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Kompleksnost prizorov: </a:t>
            </a:r>
            <a:r>
              <a:rPr lang="en-GB" sz="1600" b="0" i="0" u="none" strike="noStrike" baseline="0" dirty="0"/>
              <a:t>89</a:t>
            </a:r>
            <a:r>
              <a:rPr lang="sl-SI" sz="1600" b="0" i="0" u="none" strike="noStrike" baseline="0" dirty="0"/>
              <a:t> </a:t>
            </a:r>
            <a:r>
              <a:rPr lang="en-GB" sz="1600" b="0" i="0" u="none" strike="noStrike" baseline="0" dirty="0"/>
              <a:t>%</a:t>
            </a:r>
            <a:endParaRPr lang="en-GB" dirty="0"/>
          </a:p>
        </p:txBody>
      </p:sp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56CC8110-7E4D-4F90-AA4C-5E3FC7617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53582" r="50000"/>
          <a:stretch/>
        </p:blipFill>
        <p:spPr>
          <a:xfrm>
            <a:off x="10564239" y="4399739"/>
            <a:ext cx="1261353" cy="24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166822" y="2106365"/>
            <a:ext cx="3560203" cy="2465635"/>
          </a:xfrm>
        </p:spPr>
        <p:txBody>
          <a:bodyPr>
            <a:normAutofit fontScale="90000"/>
          </a:bodyPr>
          <a:lstStyle/>
          <a:p>
            <a:r>
              <a:rPr lang="sl-SI" dirty="0"/>
              <a:t>Veščina vzpostavljanja komunikacijskega stika gluhih otrok, ki uporabljajo ameriški znakovni jezik v predšolski vzgoji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12E9B8A2-1291-42D7-BDC2-0384CCFF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6822" y="4751635"/>
            <a:ext cx="3092117" cy="1877387"/>
          </a:xfrm>
        </p:spPr>
        <p:txBody>
          <a:bodyPr/>
          <a:lstStyle/>
          <a:p>
            <a:r>
              <a:rPr lang="en-US" dirty="0"/>
              <a:t>AMY M. LIEBERMAN</a:t>
            </a:r>
            <a:endParaRPr lang="sl-SI" dirty="0"/>
          </a:p>
          <a:p>
            <a:r>
              <a:rPr lang="en-US" dirty="0"/>
              <a:t>University of California, San Diego</a:t>
            </a:r>
          </a:p>
          <a:p>
            <a:r>
              <a:rPr lang="en-US" dirty="0"/>
              <a:t>Applied Psycholinguistics, 2014</a:t>
            </a:r>
          </a:p>
          <a:p>
            <a:r>
              <a:rPr lang="en-US" dirty="0"/>
              <a:t>doi:10.1017/S0142716413000532</a:t>
            </a:r>
            <a:endParaRPr lang="en-GB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AEB04A-7BE7-4684-A128-BE0B0201A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4" t="15232" r="36224" b="36961"/>
          <a:stretch/>
        </p:blipFill>
        <p:spPr>
          <a:xfrm>
            <a:off x="629837" y="228978"/>
            <a:ext cx="6076446" cy="6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4AE2C-0155-493B-B584-B71AEF6E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Stik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53D22E-CF73-476E-8076-B1093CFC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206585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dirty="0"/>
              <a:t>Sporazumevalna aktivnost</a:t>
            </a:r>
            <a:r>
              <a:rPr lang="sl-SI" sz="1800" b="1" dirty="0"/>
              <a:t>, ki vzpostavlja ali vzdržuje repliko, se imenuje stik</a:t>
            </a:r>
          </a:p>
          <a:p>
            <a:pPr algn="l"/>
            <a:r>
              <a:rPr lang="sl-SI" sz="1800" b="1" i="0" u="none" strike="noStrike" dirty="0"/>
              <a:t>Različne vrste stika so bile povzete:</a:t>
            </a:r>
          </a:p>
          <a:p>
            <a:pPr lvl="1"/>
            <a:r>
              <a:rPr lang="sl-SI" sz="1600" b="0" i="0" u="none" strike="noStrike" dirty="0"/>
              <a:t>po predhodnih študijah sporazumevanja med gluhimi starši in otroci </a:t>
            </a:r>
            <a:r>
              <a:rPr lang="en-US" sz="1600" b="0" i="0" u="none" strike="noStrike" dirty="0"/>
              <a:t>(Harris et al., 1989) </a:t>
            </a:r>
            <a:r>
              <a:rPr lang="sl-SI" sz="1600" b="0" i="0" u="none" strike="noStrike" dirty="0"/>
              <a:t>ter </a:t>
            </a:r>
          </a:p>
          <a:p>
            <a:pPr lvl="1"/>
            <a:r>
              <a:rPr lang="sl-SI" sz="1600" dirty="0"/>
              <a:t>po </a:t>
            </a:r>
            <a:r>
              <a:rPr lang="sl-SI" sz="1600" b="0" i="0" u="none" strike="noStrike" dirty="0"/>
              <a:t>predhodnih študijah sporazumevanja med predšolskimi gluhimi otroci </a:t>
            </a:r>
            <a:r>
              <a:rPr lang="en-US" sz="1600" b="0" i="0" u="none" strike="noStrike" dirty="0"/>
              <a:t>(</a:t>
            </a:r>
            <a:r>
              <a:rPr lang="sl-SI" sz="1600" b="0" i="0" u="none" strike="noStrike" dirty="0"/>
              <a:t>prilagojeno po </a:t>
            </a:r>
            <a:r>
              <a:rPr lang="en-US" sz="1600" b="0" i="0" u="none" strike="noStrike" dirty="0"/>
              <a:t> </a:t>
            </a:r>
            <a:r>
              <a:rPr lang="en-US" sz="1600" b="0" i="0" u="none" strike="noStrike" dirty="0" err="1"/>
              <a:t>Vandell</a:t>
            </a:r>
            <a:r>
              <a:rPr lang="en-US" sz="1600" b="0" i="0" u="none" strike="noStrike" dirty="0"/>
              <a:t> &amp; George, 1981). </a:t>
            </a:r>
            <a:endParaRPr lang="sl-SI" sz="1600" b="0" i="0" u="none" strike="noStrike" dirty="0"/>
          </a:p>
          <a:p>
            <a:pPr algn="l"/>
            <a:r>
              <a:rPr lang="sl-SI" sz="1800" b="1" i="0" u="none" strike="noStrike" dirty="0"/>
              <a:t>Dodatne kategorije so bile dodane, če je bilo potrebno, glede na posebne okoliščine v igralnici:</a:t>
            </a:r>
          </a:p>
          <a:p>
            <a:pPr lvl="1"/>
            <a:r>
              <a:rPr lang="sl-SI" sz="1600" dirty="0"/>
              <a:t>Otrok se dotakne predmeta, ki ga drži vrstnik</a:t>
            </a:r>
          </a:p>
          <a:p>
            <a:pPr lvl="1"/>
            <a:r>
              <a:rPr lang="sl-SI" sz="1600" b="0" i="0" u="none" strike="noStrike" dirty="0"/>
              <a:t>Otrok ponudi vrstniku predmet, ki ga </a:t>
            </a:r>
            <a:r>
              <a:rPr lang="sl-SI" sz="1600" dirty="0"/>
              <a:t>drži sam</a:t>
            </a:r>
          </a:p>
        </p:txBody>
      </p:sp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4AC9AB76-A500-4052-BC38-C3B63F189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57806" r="72949" b="1"/>
          <a:stretch/>
        </p:blipFill>
        <p:spPr>
          <a:xfrm>
            <a:off x="10603148" y="4614560"/>
            <a:ext cx="1245141" cy="22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4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886F9253-DBF8-4594-B0F4-E90B4F73E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9" r="3940" b="50000"/>
          <a:stretch/>
        </p:blipFill>
        <p:spPr>
          <a:xfrm>
            <a:off x="10554511" y="4210050"/>
            <a:ext cx="1303508" cy="26479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63C15A3-1050-4F79-8989-242C3D49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</a:t>
            </a:r>
            <a:br>
              <a:rPr lang="sl-SI" dirty="0"/>
            </a:br>
            <a:r>
              <a:rPr lang="sl-SI" dirty="0"/>
              <a:t>Vrste stikov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843436-1EEB-4C0D-A0C0-F8FC0A0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337384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dirty="0"/>
              <a:t>Iskalec pozornosti</a:t>
            </a:r>
            <a:r>
              <a:rPr lang="en-US" sz="1800" b="0" i="0" u="none" strike="noStrike" dirty="0"/>
              <a:t>: </a:t>
            </a:r>
            <a:r>
              <a:rPr lang="sl-SI" sz="1800" b="0" i="0" u="none" strike="noStrike" dirty="0"/>
              <a:t>dotik naslovnika, mahanje z roko, udarjanje ob podlago, prižiganje luči, kričanje.</a:t>
            </a:r>
          </a:p>
          <a:p>
            <a:pPr algn="l"/>
            <a:r>
              <a:rPr lang="sl-SI" sz="1800" b="1" i="0" u="none" strike="noStrike" dirty="0"/>
              <a:t>Kretnja</a:t>
            </a:r>
            <a:r>
              <a:rPr lang="en-US" sz="1800" b="0" i="0" u="none" strike="noStrike" dirty="0"/>
              <a:t>:</a:t>
            </a:r>
            <a:r>
              <a:rPr lang="sl-SI" sz="1800" b="0" i="0" u="none" strike="noStrike" dirty="0"/>
              <a:t> ena kretnja ali začetek kretanja v smeri proti naslovniku</a:t>
            </a:r>
            <a:r>
              <a:rPr lang="en-US" sz="1800" b="0" i="0" u="none" strike="noStrike" dirty="0"/>
              <a:t>.</a:t>
            </a:r>
            <a:r>
              <a:rPr lang="sl-SI" sz="1800" b="0" i="0" u="none" strike="noStrike" dirty="0"/>
              <a:t> </a:t>
            </a:r>
          </a:p>
          <a:p>
            <a:pPr algn="l"/>
            <a:r>
              <a:rPr lang="sl-SI" sz="1800" b="1" dirty="0"/>
              <a:t>Uporaba predmeta za pridobitev naslovnikove pozornosti</a:t>
            </a:r>
            <a:r>
              <a:rPr lang="sl-SI" sz="1800" dirty="0"/>
              <a:t>: </a:t>
            </a:r>
            <a:r>
              <a:rPr lang="sl-SI" sz="1800" b="0" i="0" u="none" strike="noStrike" dirty="0"/>
              <a:t>rokovanje s predmetom v naslovnikovem vidnem polju, dotikanje naslovnika s predmetom, dotikanje predmeta, ki ga drži naslovnik</a:t>
            </a:r>
            <a:endParaRPr lang="sl-SI" sz="1800" dirty="0"/>
          </a:p>
          <a:p>
            <a:pPr algn="l"/>
            <a:r>
              <a:rPr lang="sl-SI" sz="1800" b="1" i="0" u="none" strike="noStrike" dirty="0"/>
              <a:t>Gesta</a:t>
            </a:r>
            <a:r>
              <a:rPr lang="en-US" sz="1800" b="0" i="0" u="none" strike="noStrike" dirty="0"/>
              <a:t>: </a:t>
            </a:r>
            <a:r>
              <a:rPr lang="sl-SI" sz="1800" b="0" i="0" u="none" strike="noStrike" dirty="0"/>
              <a:t>katerikoli konvencionalen gib in uporaba telesa, ki ni kretnja in ki je usmerjena k naslovniku (miganje z rameni in/ali glavo, dviganje rok)</a:t>
            </a:r>
          </a:p>
          <a:p>
            <a:pPr algn="l"/>
            <a:r>
              <a:rPr lang="sl-SI" sz="1800" b="1" i="0" u="none" strike="noStrike" dirty="0"/>
              <a:t>Aktivnost</a:t>
            </a:r>
            <a:r>
              <a:rPr lang="en-US" sz="1800" b="0" i="0" u="none" strike="noStrike" dirty="0"/>
              <a:t>: </a:t>
            </a:r>
            <a:r>
              <a:rPr lang="sl-SI" sz="1800" b="0" i="0" u="none" strike="noStrike" dirty="0"/>
              <a:t> sporočevalec uporabi svoje telo, da pridobi naslovnikovo pozornost, na primer s skakanjem, prijetjem za roko, izzivanjem za lovljenje</a:t>
            </a:r>
          </a:p>
          <a:p>
            <a:pPr algn="l"/>
            <a:r>
              <a:rPr lang="sl-SI" sz="1800" b="1" i="0" u="none" strike="noStrike" dirty="0"/>
              <a:t>Približanje</a:t>
            </a:r>
            <a:r>
              <a:rPr lang="en-US" sz="1800" b="0" i="0" u="none" strike="noStrike" dirty="0"/>
              <a:t>: </a:t>
            </a:r>
            <a:r>
              <a:rPr lang="sl-SI" sz="1800" b="0" i="0" u="none" strike="noStrike" dirty="0"/>
              <a:t>sporočevalec se približa ali postavi v vidno polje naslovnika in pri tem vzpostavi očesni sitk</a:t>
            </a:r>
            <a:r>
              <a:rPr lang="en-GB" sz="1800" b="0" i="0" u="none" strike="noStrike" dirty="0"/>
              <a:t>.</a:t>
            </a:r>
            <a:r>
              <a:rPr lang="sl-SI" sz="1800" b="0" i="0" u="none" strike="noStrike" dirty="0"/>
              <a:t> </a:t>
            </a:r>
          </a:p>
          <a:p>
            <a:pPr algn="l"/>
            <a:r>
              <a:rPr lang="sl-SI" sz="1800" b="1" i="0" u="none" strike="noStrike" dirty="0"/>
              <a:t>Agresija</a:t>
            </a:r>
            <a:r>
              <a:rPr lang="en-US" sz="1800" b="0" i="0" u="none" strike="noStrike" dirty="0"/>
              <a:t>: </a:t>
            </a:r>
            <a:r>
              <a:rPr lang="sl-SI" sz="1800" b="0" i="0" u="none" strike="noStrike" dirty="0"/>
              <a:t>na primer porivanje, udarjanje naslovnika</a:t>
            </a:r>
            <a:r>
              <a:rPr lang="en-US" sz="1800" b="0" i="0" u="none" strike="noStrike" dirty="0"/>
              <a:t>.</a:t>
            </a:r>
            <a:endParaRPr lang="sl-SI" sz="1800" b="0" i="0" u="none" strike="noStrike" dirty="0"/>
          </a:p>
          <a:p>
            <a:pPr algn="l"/>
            <a:r>
              <a:rPr lang="sl-SI" sz="1800" b="1" dirty="0"/>
              <a:t>Vokalizacija</a:t>
            </a:r>
            <a:r>
              <a:rPr lang="sl-SI" sz="1800" dirty="0"/>
              <a:t>: </a:t>
            </a:r>
            <a:r>
              <a:rPr lang="sl-SI" sz="1800" b="0" i="0" u="none" strike="noStrike" dirty="0"/>
              <a:t> uporaba glasu, namenjena naslovniku</a:t>
            </a:r>
            <a:r>
              <a:rPr lang="en-GB" sz="1800" b="0" i="0" u="none" strike="noStrik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4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E04966C2-E740-46EE-A2EE-95CF24A4A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6" t="52480" r="27268"/>
          <a:stretch/>
        </p:blipFill>
        <p:spPr>
          <a:xfrm>
            <a:off x="10573965" y="4341373"/>
            <a:ext cx="1254868" cy="251662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93C46B6-32B5-4AAE-A27F-4DFC50B6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prizori in replike otrok-otrok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B95DED-F5B2-4245-A4F2-BF99FF38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9019786" cy="4235936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dirty="0"/>
              <a:t>78 </a:t>
            </a:r>
            <a:r>
              <a:rPr lang="sl-SI" sz="1800" b="1" i="0" u="none" strike="noStrike" dirty="0"/>
              <a:t>prizorov z vsaj 1 repliko med dvema otrokoma</a:t>
            </a:r>
          </a:p>
          <a:p>
            <a:pPr lvl="1"/>
            <a:r>
              <a:rPr lang="en-US" sz="1600" b="0" i="0" u="none" strike="noStrike" dirty="0"/>
              <a:t>430 </a:t>
            </a:r>
            <a:r>
              <a:rPr lang="sl-SI" sz="1600" b="0" i="0" u="none" strike="noStrike" dirty="0"/>
              <a:t>replik</a:t>
            </a:r>
            <a:endParaRPr lang="sl-SI" sz="1600" dirty="0"/>
          </a:p>
          <a:p>
            <a:pPr lvl="1"/>
            <a:r>
              <a:rPr lang="en-US" sz="1600" b="0" i="0" u="none" strike="noStrike" dirty="0"/>
              <a:t>477 </a:t>
            </a:r>
            <a:r>
              <a:rPr lang="sl-SI" sz="1600" b="0" i="0" u="none" strike="noStrike" dirty="0"/>
              <a:t>stikov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400" b="0" i="0" u="none" strike="noStrike" dirty="0"/>
              <a:t>302 </a:t>
            </a:r>
            <a:r>
              <a:rPr lang="sl-SI" sz="1400" b="0" i="0" u="none" strike="noStrike" dirty="0"/>
              <a:t>za </a:t>
            </a:r>
            <a:r>
              <a:rPr lang="sl-SI" sz="1400" b="0" i="0" u="sng" strike="noStrike" dirty="0"/>
              <a:t>vzpostavljanje stika/pozornosti </a:t>
            </a:r>
            <a:r>
              <a:rPr lang="sl-SI" sz="1400" b="0" i="0" u="none" strike="noStrike" dirty="0"/>
              <a:t>(naslovnik in sporočevalec nimata predhodnega očesnega stika)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sl-SI" sz="1400" dirty="0"/>
              <a:t>1</a:t>
            </a:r>
            <a:r>
              <a:rPr lang="en-US" sz="1400" b="0" i="0" u="none" strike="noStrike" dirty="0"/>
              <a:t>75 </a:t>
            </a:r>
            <a:r>
              <a:rPr lang="sl-SI" sz="1400" b="0" i="0" u="none" strike="noStrike" dirty="0"/>
              <a:t>za </a:t>
            </a:r>
            <a:r>
              <a:rPr lang="sl-SI" sz="1400" b="0" i="0" u="sng" strike="noStrike" dirty="0"/>
              <a:t>ohranjanje stika/pozornosti </a:t>
            </a:r>
            <a:r>
              <a:rPr lang="sl-SI" sz="1400" b="0" i="0" u="none" strike="noStrike" dirty="0"/>
              <a:t>(naslovnik in sporočevalec imata predhodni očesni stik)</a:t>
            </a:r>
          </a:p>
          <a:p>
            <a:pPr marL="1257300" lvl="2" indent="-342900">
              <a:buFont typeface="+mj-lt"/>
              <a:buAutoNum type="alphaLcParenR"/>
            </a:pPr>
            <a:endParaRPr lang="sl-SI" sz="1400" b="0" i="0" u="none" strike="noStrike" dirty="0"/>
          </a:p>
          <a:p>
            <a:pPr algn="l"/>
            <a:r>
              <a:rPr lang="sl-SI" sz="1800" b="1" i="0" u="none" strike="noStrike" dirty="0"/>
              <a:t>Zakaj več vzpostavljanj stika kot replik?</a:t>
            </a:r>
          </a:p>
          <a:p>
            <a:pPr lvl="1"/>
            <a:r>
              <a:rPr lang="sl-SI" sz="1600" b="0" i="0" u="none" strike="noStrike" dirty="0"/>
              <a:t>Nekatera vzpostavljanja stika z enim in istim naslovnikom se začnejo sočasno, stik pa je vzpostavljen samo z enim sporočevalcem.</a:t>
            </a:r>
          </a:p>
          <a:p>
            <a:pPr lvl="1"/>
            <a:r>
              <a:rPr lang="sl-SI" sz="1600" b="0" i="0" u="none" strike="noStrike" dirty="0"/>
              <a:t>Niso vsa vzpostavljanja stika uspešna.</a:t>
            </a:r>
          </a:p>
        </p:txBody>
      </p:sp>
    </p:spTree>
    <p:extLst>
      <p:ext uri="{BB962C8B-B14F-4D97-AF65-F5344CB8AC3E}">
        <p14:creationId xmlns:p14="http://schemas.microsoft.com/office/powerpoint/2010/main" val="420534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A9C13A-637F-463D-A6CC-9B67ACE6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načini stika (otrok-otrok)</a:t>
            </a:r>
            <a:endParaRPr lang="en-GB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382D81-B56B-404A-A14E-3D0090872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5255654" cy="632529"/>
          </a:xfrm>
        </p:spPr>
        <p:txBody>
          <a:bodyPr/>
          <a:lstStyle/>
          <a:p>
            <a:r>
              <a:rPr lang="sl-SI" sz="2000" b="1" i="0" u="none" strike="noStrike" dirty="0"/>
              <a:t>vzpostavljanja stika (N=302)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07EBB5-AC91-4DF6-87CA-07C1E08FE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365031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l-SI" sz="1800" b="1" i="0" u="none" strike="noStrike" dirty="0"/>
              <a:t>Pogosti načini</a:t>
            </a:r>
          </a:p>
          <a:p>
            <a:pPr lvl="1"/>
            <a:r>
              <a:rPr lang="sl-SI" sz="1600" b="0" i="0" u="none" strike="noStrike" dirty="0"/>
              <a:t>dotiki</a:t>
            </a:r>
            <a:r>
              <a:rPr lang="en-US" sz="1600" b="0" i="0" u="none" strike="noStrike" dirty="0"/>
              <a:t> (84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28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 </a:t>
            </a:r>
            <a:endParaRPr lang="sl-SI" sz="1600" b="0" i="0" u="none" strike="noStrike" dirty="0"/>
          </a:p>
          <a:p>
            <a:pPr lvl="1"/>
            <a:r>
              <a:rPr lang="sl-SI" sz="1600" dirty="0"/>
              <a:t>u</a:t>
            </a:r>
            <a:r>
              <a:rPr lang="sl-SI" sz="1600" b="0" i="0" u="none" strike="noStrike" dirty="0"/>
              <a:t>poraba predmeta </a:t>
            </a:r>
            <a:r>
              <a:rPr lang="en-US" sz="1600" b="0" i="0" u="none" strike="noStrike" dirty="0"/>
              <a:t>(82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27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kretnja</a:t>
            </a:r>
            <a:r>
              <a:rPr lang="en-US" sz="1600" b="0" i="0" u="none" strike="noStrike" dirty="0"/>
              <a:t> (61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20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aktivnost</a:t>
            </a:r>
            <a:r>
              <a:rPr lang="en-US" sz="1600" b="0" i="0" u="none" strike="noStrike" dirty="0"/>
              <a:t> (22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7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Približanje </a:t>
            </a:r>
            <a:r>
              <a:rPr lang="en-US" sz="1600" b="0" i="0" u="none" strike="noStrike" dirty="0"/>
              <a:t>(19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6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%). </a:t>
            </a:r>
            <a:endParaRPr lang="sl-SI" sz="1600" b="0" i="0" u="none" strike="noStrike" dirty="0"/>
          </a:p>
          <a:p>
            <a:pPr algn="l"/>
            <a:r>
              <a:rPr lang="sl-SI" sz="1800" b="1" i="0" u="none" strike="noStrike" dirty="0"/>
              <a:t>Redki načini (v manj kot 4 %)</a:t>
            </a:r>
          </a:p>
          <a:p>
            <a:pPr lvl="1"/>
            <a:r>
              <a:rPr lang="sl-SI" sz="1600" dirty="0"/>
              <a:t>g</a:t>
            </a:r>
            <a:r>
              <a:rPr lang="sl-SI" sz="1600" b="0" i="0" u="none" strike="noStrike" dirty="0"/>
              <a:t>este, </a:t>
            </a:r>
          </a:p>
          <a:p>
            <a:pPr lvl="1"/>
            <a:r>
              <a:rPr lang="sl-SI" sz="1600" b="0" i="0" u="none" strike="noStrike" dirty="0"/>
              <a:t>mahanje z roko, </a:t>
            </a:r>
          </a:p>
          <a:p>
            <a:pPr lvl="1"/>
            <a:r>
              <a:rPr lang="sl-SI" sz="1600" b="0" i="0" u="none" strike="noStrike" dirty="0"/>
              <a:t>uporaba glasu</a:t>
            </a:r>
          </a:p>
          <a:p>
            <a:pPr lvl="1"/>
            <a:r>
              <a:rPr lang="sl-SI" sz="1600" dirty="0"/>
              <a:t>a</a:t>
            </a:r>
            <a:r>
              <a:rPr lang="sl-SI" sz="1600" b="0" i="0" u="none" strike="noStrike" dirty="0"/>
              <a:t>gresija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209B78D9-A209-40CE-A3C9-7774A5852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z="2000" b="1" i="0" u="none" strike="noStrike" dirty="0"/>
              <a:t>ohranjanje stika (N=302)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9E73E1D7-E8FB-43C5-A684-23BA84796E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1600" b="1" i="0" u="none" strike="noStrike" dirty="0"/>
              <a:t>Pogosti način</a:t>
            </a:r>
          </a:p>
          <a:p>
            <a:pPr lvl="1"/>
            <a:r>
              <a:rPr lang="sl-SI" sz="1400" b="0" i="0" u="none" strike="noStrike" dirty="0"/>
              <a:t>kretnje</a:t>
            </a:r>
            <a:r>
              <a:rPr lang="en-US" sz="1400" b="0" i="0" u="none" strike="noStrike" dirty="0"/>
              <a:t> (46</a:t>
            </a:r>
            <a:r>
              <a:rPr lang="sl-SI" sz="1400" b="0" i="0" u="none" strike="noStrike" dirty="0"/>
              <a:t>x</a:t>
            </a:r>
            <a:r>
              <a:rPr lang="en-US" sz="1400" b="0" i="0" u="none" strike="noStrike" dirty="0"/>
              <a:t>, 26</a:t>
            </a:r>
            <a:r>
              <a:rPr lang="sl-SI" sz="1400" b="0" i="0" u="none" strike="noStrike" dirty="0"/>
              <a:t> </a:t>
            </a:r>
            <a:r>
              <a:rPr lang="en-US" sz="1400" b="0" i="0" u="none" strike="noStrike" dirty="0"/>
              <a:t>%), </a:t>
            </a:r>
            <a:endParaRPr lang="sl-SI" sz="1400" b="0" i="0" u="none" strike="noStrike" dirty="0"/>
          </a:p>
          <a:p>
            <a:pPr lvl="1"/>
            <a:r>
              <a:rPr lang="sl-SI" sz="1600" dirty="0"/>
              <a:t>u</a:t>
            </a:r>
            <a:r>
              <a:rPr lang="sl-SI" sz="1600" b="0" i="0" u="none" strike="noStrike" dirty="0"/>
              <a:t>poraba predmeta </a:t>
            </a:r>
            <a:r>
              <a:rPr lang="en-US" sz="1600" b="0" i="0" u="none" strike="noStrike" dirty="0"/>
              <a:t>(44</a:t>
            </a:r>
            <a:r>
              <a:rPr lang="sl-SI" sz="1600" b="0" i="0" u="none" strike="noStrike" dirty="0"/>
              <a:t>x </a:t>
            </a:r>
            <a:r>
              <a:rPr lang="en-US" sz="1600" b="0" i="0" u="none" strike="noStrike" dirty="0"/>
              <a:t>, 25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aktivnost</a:t>
            </a:r>
            <a:r>
              <a:rPr lang="en-US" sz="1600" b="0" i="0" u="none" strike="noStrike" dirty="0"/>
              <a:t> (39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 22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 </a:t>
            </a:r>
            <a:endParaRPr lang="sl-SI" sz="1600" b="0" i="0" u="none" strike="noStrike" dirty="0"/>
          </a:p>
          <a:p>
            <a:pPr lvl="1"/>
            <a:r>
              <a:rPr lang="sl-SI" sz="1600" b="0" i="0" u="none" strike="noStrike" dirty="0"/>
              <a:t>geste</a:t>
            </a:r>
            <a:r>
              <a:rPr lang="en-US" sz="1600" b="0" i="0" u="none" strike="noStrike" dirty="0"/>
              <a:t> (22</a:t>
            </a:r>
            <a:r>
              <a:rPr lang="sl-SI" sz="1600" b="0" i="0" u="none" strike="noStrike" dirty="0"/>
              <a:t>x</a:t>
            </a:r>
            <a:r>
              <a:rPr lang="en-US" sz="1600" b="0" i="0" u="none" strike="noStrike" dirty="0"/>
              <a:t>,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13</a:t>
            </a:r>
            <a:r>
              <a:rPr lang="sl-SI" sz="1600" b="0" i="0" u="none" strike="noStrike" dirty="0"/>
              <a:t> </a:t>
            </a:r>
            <a:r>
              <a:rPr lang="en-US" sz="1600" b="0" i="0" u="none" strike="noStrike" dirty="0"/>
              <a:t>%),</a:t>
            </a:r>
            <a:endParaRPr lang="sl-SI" sz="1600" b="0" i="0" u="none" strike="noStrike" dirty="0"/>
          </a:p>
          <a:p>
            <a:r>
              <a:rPr lang="sl-SI" sz="1800" b="1" i="0" u="none" strike="noStrike" dirty="0"/>
              <a:t>Redki načini (v manj kot 4 %)</a:t>
            </a:r>
            <a:endParaRPr lang="sl-SI" sz="1800" b="0" i="0" u="none" strike="noStrike" dirty="0"/>
          </a:p>
          <a:p>
            <a:pPr lvl="1"/>
            <a:r>
              <a:rPr lang="sl-SI" sz="1600" dirty="0"/>
              <a:t>d</a:t>
            </a:r>
            <a:r>
              <a:rPr lang="sl-SI" sz="1600" b="0" i="0" u="none" strike="noStrike" dirty="0"/>
              <a:t>otiki</a:t>
            </a:r>
          </a:p>
          <a:p>
            <a:pPr lvl="1"/>
            <a:r>
              <a:rPr lang="sl-SI" sz="1600" dirty="0"/>
              <a:t>mahanje z roko</a:t>
            </a:r>
            <a:endParaRPr lang="en-GB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4024DE4-0567-4CE4-A951-339B432F79DC}"/>
              </a:ext>
            </a:extLst>
          </p:cNvPr>
          <p:cNvSpPr txBox="1"/>
          <p:nvPr/>
        </p:nvSpPr>
        <p:spPr>
          <a:xfrm>
            <a:off x="5833518" y="5830669"/>
            <a:ext cx="56009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800" b="1" i="0" u="none" strike="noStrike" dirty="0"/>
              <a:t>Posebej zanimivo je, da je mahanja z roko tako malo, saj je med odraslimi to najbolj pogost način.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932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2069206-5B57-4CE7-B95C-E9DF852CB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47529" y="-257178"/>
            <a:ext cx="5511130" cy="871922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FAA525-97BF-432E-B812-86220505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 – graf glede na vrsto stika</a:t>
            </a:r>
            <a:endParaRPr lang="en-GB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7685CD-D6CC-444C-B302-6DD0D0E3BAB6}"/>
              </a:ext>
            </a:extLst>
          </p:cNvPr>
          <p:cNvSpPr txBox="1"/>
          <p:nvPr/>
        </p:nvSpPr>
        <p:spPr>
          <a:xfrm>
            <a:off x="10132260" y="1823339"/>
            <a:ext cx="2059740" cy="20313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sl-SI" sz="1800" b="0" i="0" u="none" strike="noStrike" baseline="0" dirty="0"/>
              <a:t>Odstotek vrste </a:t>
            </a:r>
            <a:r>
              <a:rPr lang="sl-SI" sz="1800" b="0" i="0" u="sng" strike="noStrike" baseline="0" dirty="0"/>
              <a:t>vzpostavljanja stika </a:t>
            </a:r>
            <a:r>
              <a:rPr lang="en-US" sz="1800" b="0" i="0" u="none" strike="noStrike" baseline="0" dirty="0"/>
              <a:t>(</a:t>
            </a:r>
            <a:r>
              <a:rPr lang="en-US" sz="1800" b="0" i="1" u="none" strike="noStrike" baseline="0" dirty="0"/>
              <a:t>n </a:t>
            </a:r>
            <a:r>
              <a:rPr lang="en-US" sz="1800" b="0" i="0" u="none" strike="noStrike" baseline="0" dirty="0"/>
              <a:t>= 302) </a:t>
            </a:r>
            <a:r>
              <a:rPr lang="sl-SI" sz="1800" b="0" i="0" u="none" strike="noStrike" baseline="0" dirty="0"/>
              <a:t>in </a:t>
            </a:r>
            <a:r>
              <a:rPr lang="sl-SI" sz="1800" b="0" i="0" u="sng" strike="noStrike" baseline="0" dirty="0"/>
              <a:t>ohranjanja stika</a:t>
            </a:r>
            <a:endParaRPr lang="en-US" sz="1800" b="0" i="0" u="sng" strike="noStrike" baseline="0" dirty="0"/>
          </a:p>
          <a:p>
            <a:pPr algn="l"/>
            <a:r>
              <a:rPr lang="en-GB" sz="1800" b="0" i="0" u="none" strike="noStrike" baseline="0" dirty="0"/>
              <a:t>(</a:t>
            </a:r>
            <a:r>
              <a:rPr lang="en-GB" sz="1800" b="0" i="1" u="none" strike="noStrike" baseline="0" dirty="0"/>
              <a:t>n </a:t>
            </a:r>
            <a:r>
              <a:rPr lang="en-GB" sz="1800" b="0" i="0" u="none" strike="noStrike" baseline="0" dirty="0"/>
              <a:t>= 175)</a:t>
            </a:r>
            <a:r>
              <a:rPr lang="sl-SI" sz="1800" b="0" i="0" u="none" strike="noStrike" baseline="0" dirty="0"/>
              <a:t> </a:t>
            </a:r>
          </a:p>
          <a:p>
            <a:pPr algn="l"/>
            <a:r>
              <a:rPr lang="sl-SI" sz="1800" b="0" i="0" u="none" strike="noStrike" baseline="0" dirty="0"/>
              <a:t>v sporazumevanju med vrstniki </a:t>
            </a:r>
            <a:endParaRPr lang="en-GB" dirty="0"/>
          </a:p>
        </p:txBody>
      </p:sp>
      <p:pic>
        <p:nvPicPr>
          <p:cNvPr id="5" name="Slika 4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2B8D3557-F79E-4DB1-95A5-B373E77B1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1" t="53949" r="5734"/>
          <a:stretch/>
        </p:blipFill>
        <p:spPr>
          <a:xfrm>
            <a:off x="10719880" y="4419195"/>
            <a:ext cx="1128409" cy="24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ženska, nošenje, dekle, mlad&#10;&#10;Opis je samodejno ustvarjen">
            <a:extLst>
              <a:ext uri="{FF2B5EF4-FFF2-40B4-BE49-F238E27FC236}">
                <a16:creationId xmlns:a16="http://schemas.microsoft.com/office/drawing/2014/main" id="{7BB933AB-F064-4A45-8D76-200D9BA9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5908" r="25637"/>
          <a:stretch/>
        </p:blipFill>
        <p:spPr>
          <a:xfrm>
            <a:off x="884622" y="3120721"/>
            <a:ext cx="3025302" cy="373727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F42B2E8-1F25-4EE6-B70B-F863D5F8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glede na vrsto stika in udeleženca</a:t>
            </a:r>
            <a:endParaRPr lang="en-GB" dirty="0"/>
          </a:p>
        </p:txBody>
      </p:sp>
      <p:pic>
        <p:nvPicPr>
          <p:cNvPr id="5" name="Označba mesta vsebine 4" descr="Slika, ki vsebuje besede miza&#10;&#10;Opis je samodejno ustvarjen">
            <a:extLst>
              <a:ext uri="{FF2B5EF4-FFF2-40B4-BE49-F238E27FC236}">
                <a16:creationId xmlns:a16="http://schemas.microsoft.com/office/drawing/2014/main" id="{DC767195-26F9-4F79-AC79-69BA33F9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81" y="2583789"/>
            <a:ext cx="8044856" cy="3244428"/>
          </a:xfrm>
        </p:spPr>
      </p:pic>
    </p:spTree>
    <p:extLst>
      <p:ext uri="{BB962C8B-B14F-4D97-AF65-F5344CB8AC3E}">
        <p14:creationId xmlns:p14="http://schemas.microsoft.com/office/powerpoint/2010/main" val="909256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863B7-83E2-4737-B5E6-D3417992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razvoj otrok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DFBA29-9DD0-4C2C-BB63-5A64BC1A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0"/>
            <a:ext cx="6138167" cy="4271447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baseline="0" dirty="0"/>
              <a:t>Število prizorov</a:t>
            </a:r>
          </a:p>
          <a:p>
            <a:pPr lvl="1"/>
            <a:r>
              <a:rPr lang="sl-SI" sz="1600" b="0" i="0" u="none" strike="noStrike" baseline="0" dirty="0"/>
              <a:t>Posamezni otrok je v povprečju sodeloval v </a:t>
            </a:r>
            <a:r>
              <a:rPr lang="en-US" sz="1600" b="0" i="0" u="none" strike="noStrike" baseline="0" dirty="0"/>
              <a:t>27 </a:t>
            </a:r>
            <a:r>
              <a:rPr lang="sl-SI" sz="1600" b="0" i="0" u="none" strike="noStrike" baseline="0" dirty="0"/>
              <a:t>prizorih </a:t>
            </a:r>
            <a:r>
              <a:rPr lang="en-US" sz="1600" b="0" i="0" u="none" strike="noStrike" baseline="0" dirty="0"/>
              <a:t>(21–40). 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Število prizorov, v katerih je posamezni otrok sodeloval, je odvisno od njegove starosti</a:t>
            </a:r>
          </a:p>
          <a:p>
            <a:pPr algn="l"/>
            <a:r>
              <a:rPr lang="sl-SI" sz="1800" b="1" i="0" u="none" strike="noStrike" baseline="0" dirty="0"/>
              <a:t>Število replik</a:t>
            </a:r>
          </a:p>
          <a:p>
            <a:pPr lvl="1"/>
            <a:r>
              <a:rPr lang="sl-SI" sz="1600" b="0" i="0" u="none" strike="noStrike" baseline="0" dirty="0"/>
              <a:t>Povprečno število replik v prizoru je bilo </a:t>
            </a:r>
            <a:r>
              <a:rPr lang="en-US" sz="1600" b="0" i="0" u="none" strike="noStrike" baseline="0" dirty="0"/>
              <a:t>2.2 (1.5–3.2).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Število replik, ki jih je posamezni otrok podal v prizoru, je odvisno od njegove starosti in obsega besednjaka</a:t>
            </a:r>
          </a:p>
          <a:p>
            <a:pPr algn="l"/>
            <a:r>
              <a:rPr lang="sl-SI" sz="1800" b="1" i="0" u="none" strike="noStrike" baseline="0" dirty="0"/>
              <a:t>TI REZULTATI NAKAZUJEJO RAZVOJ</a:t>
            </a:r>
            <a:r>
              <a:rPr lang="sl-SI" sz="1800" b="1" dirty="0"/>
              <a:t>: s starostjo in rastjo besednjaka otrok</a:t>
            </a:r>
            <a:endParaRPr lang="sl-SI" sz="1800" b="1" i="0" u="none" strike="noStrike" baseline="0" dirty="0"/>
          </a:p>
          <a:p>
            <a:pPr lvl="1"/>
            <a:r>
              <a:rPr lang="sl-SI" sz="1600" b="0" i="0" u="none" strike="noStrike" baseline="0" dirty="0"/>
              <a:t>Sodeluje v več prizorih</a:t>
            </a:r>
            <a:endParaRPr lang="en-US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Poda več replik na prizor</a:t>
            </a:r>
            <a:endParaRPr lang="en-GB" dirty="0"/>
          </a:p>
        </p:txBody>
      </p:sp>
      <p:pic>
        <p:nvPicPr>
          <p:cNvPr id="5" name="Slika 4" descr="Slika, ki vsebuje besede oseba, otrok, notranji, skupina&#10;&#10;Opis je samodejno ustvarjen">
            <a:extLst>
              <a:ext uri="{FF2B5EF4-FFF2-40B4-BE49-F238E27FC236}">
                <a16:creationId xmlns:a16="http://schemas.microsoft.com/office/drawing/2014/main" id="{C1280C14-A79F-45C5-BAE7-7DC96D06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4" y="2698166"/>
            <a:ext cx="4202098" cy="31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9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6E161-2597-49BE-8B07-E5093412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582256" cy="1492132"/>
          </a:xfrm>
        </p:spPr>
        <p:txBody>
          <a:bodyPr>
            <a:normAutofit fontScale="90000"/>
          </a:bodyPr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starost in jezikovna zmožnost otrok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240171-A82F-462D-BF19-340DDE1B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058383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baseline="0" dirty="0"/>
              <a:t>Starejši otroci z obširnejšim besednjakom so vzpostavljali več stikov kot mlajši otroci z manjšim besednjakom.</a:t>
            </a:r>
          </a:p>
          <a:p>
            <a:pPr lvl="1"/>
            <a:r>
              <a:rPr lang="sl-SI" sz="1600" b="0" i="0" u="none" strike="noStrike" baseline="0" dirty="0"/>
              <a:t>Število stikov za vzpostavljanje pozornosti je odvisno od starosti</a:t>
            </a:r>
            <a:r>
              <a:rPr lang="en-US" sz="1600" b="0" i="0" u="none" strike="noStrike" baseline="0" dirty="0"/>
              <a:t> </a:t>
            </a:r>
            <a:r>
              <a:rPr lang="sl-SI" sz="1600" b="0" i="0" u="none" strike="noStrike" baseline="0" dirty="0"/>
              <a:t>ne pa od besednjaka</a:t>
            </a:r>
            <a:r>
              <a:rPr lang="en-US" sz="1600" b="0" i="0" u="none" strike="noStrike" baseline="0" dirty="0"/>
              <a:t>.</a:t>
            </a:r>
            <a:endParaRPr lang="sl-SI" sz="1600" dirty="0"/>
          </a:p>
          <a:p>
            <a:pPr lvl="1"/>
            <a:r>
              <a:rPr lang="sl-SI" sz="1600" b="0" i="0" u="none" strike="noStrike" baseline="0" dirty="0"/>
              <a:t>Število replik je odvisno tako od starosti kot od besednjaka</a:t>
            </a:r>
            <a:r>
              <a:rPr lang="en-US" sz="1600" b="0" i="0" u="none" strike="noStrike" baseline="0" dirty="0"/>
              <a:t>.</a:t>
            </a:r>
            <a:endParaRPr lang="sl-SI" sz="1600" b="0" i="0" u="none" strike="noStrike" baseline="0" dirty="0"/>
          </a:p>
          <a:p>
            <a:pPr algn="l"/>
            <a:r>
              <a:rPr lang="sl-SI" sz="1800" b="1" dirty="0"/>
              <a:t>Vrsta vzpostavljanja stika je odvisna od s</a:t>
            </a:r>
            <a:r>
              <a:rPr lang="sl-SI" sz="1800" b="1" i="0" u="none" strike="noStrike" baseline="0" dirty="0"/>
              <a:t>tarosti otroka</a:t>
            </a:r>
            <a:r>
              <a:rPr lang="en-US" sz="1800" b="1" i="0" u="none" strike="noStrike" baseline="0" dirty="0"/>
              <a:t>.</a:t>
            </a:r>
            <a:endParaRPr lang="sl-SI" sz="1800" b="1" i="0" u="none" strike="noStrike" baseline="0" dirty="0"/>
          </a:p>
          <a:p>
            <a:pPr lvl="1"/>
            <a:r>
              <a:rPr lang="sl-SI" sz="1600" b="0" i="0" u="none" strike="noStrike" baseline="0" dirty="0"/>
              <a:t>Trije mlajši otroci so največ uporabljali</a:t>
            </a:r>
            <a:r>
              <a:rPr lang="sl-SI" sz="1600" dirty="0"/>
              <a:t> predmete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En par starejših otrok je največ uporabljal kretnje</a:t>
            </a:r>
          </a:p>
          <a:p>
            <a:pPr lvl="1"/>
            <a:r>
              <a:rPr lang="sl-SI" sz="1600" dirty="0"/>
              <a:t>Drugi</a:t>
            </a:r>
            <a:r>
              <a:rPr lang="sl-SI" sz="1600" b="0" i="0" u="none" strike="noStrike" baseline="0" dirty="0"/>
              <a:t> par starejših otrok je največ uporabljal dotike</a:t>
            </a:r>
          </a:p>
          <a:p>
            <a:r>
              <a:rPr lang="sl-SI" sz="1800" b="1" i="0" u="none" strike="noStrike" baseline="0" dirty="0"/>
              <a:t>Uspeh in starost</a:t>
            </a:r>
          </a:p>
          <a:p>
            <a:pPr lvl="1"/>
            <a:r>
              <a:rPr lang="sl-SI" sz="1600" dirty="0"/>
              <a:t>Uspeh vzpostavljanja stika z otrokom ni odvisen od starosti</a:t>
            </a:r>
          </a:p>
          <a:p>
            <a:pPr lvl="1"/>
            <a:r>
              <a:rPr lang="sl-SI" sz="1600" dirty="0"/>
              <a:t>Uspeh vzpostavljanja stika z odraslim ni odvisen od starosti</a:t>
            </a:r>
            <a:endParaRPr lang="sl-SI" sz="1600" b="0" i="0" u="none" strike="noStrike" baseline="0" dirty="0"/>
          </a:p>
        </p:txBody>
      </p:sp>
      <p:pic>
        <p:nvPicPr>
          <p:cNvPr id="4" name="Slika 3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4B908DDE-77C5-46A8-BE81-FFAC5AE30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8" b="47888"/>
          <a:stretch/>
        </p:blipFill>
        <p:spPr>
          <a:xfrm>
            <a:off x="10321499" y="4098182"/>
            <a:ext cx="1554602" cy="27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87299903-2472-458A-B579-2CE3AAE1D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65416"/>
          <a:stretch/>
        </p:blipFill>
        <p:spPr>
          <a:xfrm>
            <a:off x="3189319" y="5262465"/>
            <a:ext cx="5962650" cy="15955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0D97D9E-BE42-4EF9-BDCD-036D4B4C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</a:t>
            </a:r>
            <a:br>
              <a:rPr lang="sl-SI" dirty="0"/>
            </a:br>
            <a:r>
              <a:rPr lang="sl-SI" dirty="0"/>
              <a:t>uspešnost vzpostavljanja stika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FFE4DD-23D9-4FD6-9F22-EE70F897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70111"/>
          </a:xfrm>
        </p:spPr>
        <p:txBody>
          <a:bodyPr>
            <a:normAutofit/>
          </a:bodyPr>
          <a:lstStyle/>
          <a:p>
            <a:pPr algn="l"/>
            <a:r>
              <a:rPr lang="sl-SI" sz="1800" b="1" i="0" u="none" strike="noStrike" baseline="0" dirty="0"/>
              <a:t>Otroci so bili pri vzpostavljanju stika s sovrstnikom uspešni približno v dveh tretjinah poskusov</a:t>
            </a:r>
          </a:p>
          <a:p>
            <a:pPr lvl="1"/>
            <a:r>
              <a:rPr lang="sl-SI" sz="1600" b="0" i="0" u="none" strike="noStrike" baseline="0" dirty="0"/>
              <a:t>za okolja</a:t>
            </a:r>
            <a:r>
              <a:rPr lang="sl-SI" sz="1600" dirty="0"/>
              <a:t> oralne metode vzgoje in izobraževanja gluhih otrok poročajo le o 20-odstotni uspešnosti </a:t>
            </a:r>
            <a:r>
              <a:rPr lang="en-US" sz="1600" b="0" i="0" u="none" strike="noStrike" baseline="0" dirty="0"/>
              <a:t>(</a:t>
            </a:r>
            <a:r>
              <a:rPr lang="en-US" sz="1600" b="0" i="0" u="none" strike="noStrike" baseline="0" dirty="0" err="1"/>
              <a:t>Deluzio</a:t>
            </a:r>
            <a:r>
              <a:rPr lang="sl-SI" sz="1600" b="0" i="0" u="none" strike="noStrike" baseline="0" dirty="0"/>
              <a:t> </a:t>
            </a:r>
            <a:r>
              <a:rPr lang="en-GB" sz="1600" b="0" i="0" u="none" strike="noStrike" baseline="0" dirty="0"/>
              <a:t>&amp; </a:t>
            </a:r>
            <a:r>
              <a:rPr lang="en-GB" sz="1600" b="0" i="0" u="none" strike="noStrike" baseline="0" dirty="0" err="1"/>
              <a:t>Girolametto</a:t>
            </a:r>
            <a:r>
              <a:rPr lang="en-GB" sz="1600" b="0" i="0" u="none" strike="noStrike" baseline="0" dirty="0"/>
              <a:t>, 2011; </a:t>
            </a:r>
            <a:r>
              <a:rPr lang="en-GB" sz="1600" b="0" i="0" u="none" strike="noStrike" baseline="0" dirty="0" err="1"/>
              <a:t>Messenheimer</a:t>
            </a:r>
            <a:r>
              <a:rPr lang="en-GB" sz="1600" b="0" i="0" u="none" strike="noStrike" baseline="0" dirty="0"/>
              <a:t>-Young &amp; </a:t>
            </a:r>
            <a:r>
              <a:rPr lang="en-GB" sz="1600" b="0" i="0" u="none" strike="noStrike" baseline="0" dirty="0" err="1"/>
              <a:t>Kretschmer</a:t>
            </a:r>
            <a:r>
              <a:rPr lang="en-GB" sz="1600" b="0" i="0" u="none" strike="noStrike" baseline="0" dirty="0"/>
              <a:t>, 1994). 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V skladu s študijami, ki poročajo večjo uspešnost vzpostavljanja stika gluhih otrok z gluhimi kot s slišečimi vrstniki </a:t>
            </a:r>
            <a:r>
              <a:rPr lang="en-US" sz="1600" b="0" i="0" u="none" strike="noStrike" baseline="0" dirty="0"/>
              <a:t>(</a:t>
            </a:r>
            <a:r>
              <a:rPr lang="en-US" sz="1600" b="0" i="0" u="none" strike="noStrike" baseline="0" dirty="0" err="1"/>
              <a:t>Weisel</a:t>
            </a:r>
            <a:r>
              <a:rPr lang="en-US" sz="1600" b="0" i="0" u="none" strike="noStrike" baseline="0" dirty="0"/>
              <a:t>,</a:t>
            </a:r>
            <a:r>
              <a:rPr lang="sl-SI" sz="1600" b="0" i="0" u="none" strike="noStrike" baseline="0" dirty="0"/>
              <a:t> </a:t>
            </a:r>
            <a:r>
              <a:rPr lang="en-GB" sz="1600" b="0" i="0" u="none" strike="noStrike" baseline="0" dirty="0"/>
              <a:t>Most, &amp; </a:t>
            </a:r>
            <a:r>
              <a:rPr lang="en-GB" sz="1600" b="0" i="0" u="none" strike="noStrike" baseline="0" dirty="0" err="1"/>
              <a:t>Efron</a:t>
            </a:r>
            <a:r>
              <a:rPr lang="en-GB" sz="1600" b="0" i="0" u="none" strike="noStrike" baseline="0" dirty="0"/>
              <a:t>, 2005).</a:t>
            </a:r>
            <a:endParaRPr lang="sl-SI" sz="1600" b="0" i="0" u="none" strike="noStrike" baseline="0" dirty="0"/>
          </a:p>
          <a:p>
            <a:pPr algn="l"/>
            <a:r>
              <a:rPr lang="sl-SI" sz="1800" b="1" i="0" u="none" strike="noStrike" baseline="0" dirty="0"/>
              <a:t>Pri vzpostavljanju stika z odraslim so bili otroci različno uspešni </a:t>
            </a:r>
            <a:r>
              <a:rPr lang="en-US" sz="1800" b="1" i="0" u="none" strike="noStrike" baseline="0" dirty="0"/>
              <a:t>(55–90</a:t>
            </a:r>
            <a:r>
              <a:rPr lang="sl-SI" sz="1800" b="1" i="0" u="none" strike="noStrike" baseline="0" dirty="0"/>
              <a:t> </a:t>
            </a:r>
            <a:r>
              <a:rPr lang="en-US" sz="1800" b="1" i="0" u="none" strike="noStrike" baseline="0" dirty="0"/>
              <a:t>%)</a:t>
            </a:r>
            <a:endParaRPr lang="sl-SI" sz="1800" b="1" i="0" u="none" strike="noStrike" baseline="0" dirty="0"/>
          </a:p>
          <a:p>
            <a:pPr lvl="1"/>
            <a:r>
              <a:rPr lang="sl-SI" dirty="0"/>
              <a:t>Odrasli se niso odzvali na vsak poskus vzpostavljanja stika, npr. če so že sodelovali v nekem prizoru</a:t>
            </a:r>
          </a:p>
          <a:p>
            <a:pPr lvl="1"/>
            <a:r>
              <a:rPr lang="sl-SI" dirty="0"/>
              <a:t>podobno kot je to v komunikaciji med odraslimi (ni se vedno primerno odzvati)</a:t>
            </a:r>
          </a:p>
          <a:p>
            <a:pPr lvl="1"/>
            <a:r>
              <a:rPr lang="sl-SI" dirty="0"/>
              <a:t>v nasprotju s pričakovanji je uspešnost vzpostavljanja stika enaka med otroci in med odraslimi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710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28CC1-0F96-48D9-BD73-CF732EC6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Diskusija</a:t>
            </a:r>
            <a:br>
              <a:rPr lang="sl-SI" dirty="0"/>
            </a:br>
            <a:r>
              <a:rPr lang="sl-SI" dirty="0"/>
              <a:t>izbira naslovnika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E2DC62-178B-4E38-B9A5-0263E88F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7565751" cy="4120526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/>
              <a:t>Analiza izbire naslovnika (otrok/odrasel) za posameznega otroka</a:t>
            </a:r>
            <a:endParaRPr lang="en-US" sz="1800" b="1" i="0" u="none" strike="noStrike" baseline="0" dirty="0"/>
          </a:p>
          <a:p>
            <a:pPr lvl="1"/>
            <a:r>
              <a:rPr lang="sl-SI" sz="1600" b="0" i="0" u="none" strike="noStrike" baseline="0" dirty="0"/>
              <a:t>Dva mlajša otroka sta več komunicirala z odraslimi kot z vrstniki</a:t>
            </a:r>
            <a:endParaRPr lang="en-US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Ostali (starejši) otroci so več komunicirali z vrstniki kot z odraslimi</a:t>
            </a:r>
            <a:r>
              <a:rPr lang="en-US" sz="1600" b="0" i="0" u="none" strike="noStrike" baseline="0" dirty="0"/>
              <a:t>.</a:t>
            </a:r>
            <a:endParaRPr lang="sl-SI" sz="1600" b="0" i="0" u="none" strike="noStrike" baseline="0" dirty="0"/>
          </a:p>
          <a:p>
            <a:pPr lvl="1"/>
            <a:r>
              <a:rPr lang="sl-SI" sz="1600" dirty="0"/>
              <a:t>Trije najstarejši otroci so dvakrat več komunicirali z vrstniki kot z odraslimi!</a:t>
            </a:r>
            <a:endParaRPr lang="en-US" sz="1600" b="0" i="0" u="none" strike="noStrike" baseline="0" dirty="0"/>
          </a:p>
          <a:p>
            <a:r>
              <a:rPr lang="sl-SI" sz="1800" b="1" dirty="0"/>
              <a:t>Odrasli so otroke učili vzpostavljati stik</a:t>
            </a:r>
          </a:p>
          <a:p>
            <a:pPr lvl="1"/>
            <a:r>
              <a:rPr lang="sl-SI" sz="1600" dirty="0"/>
              <a:t>Otrok A </a:t>
            </a:r>
            <a:r>
              <a:rPr lang="sl-SI" sz="1600" dirty="0" err="1"/>
              <a:t>vokalizira</a:t>
            </a:r>
            <a:r>
              <a:rPr lang="sl-SI" sz="1600" dirty="0"/>
              <a:t> proti slišečemu odraslemu, ta sliši, a se ne odzove, ampak </a:t>
            </a:r>
            <a:r>
              <a:rPr lang="sl-SI" sz="1600" dirty="0" err="1"/>
              <a:t>vokalizira</a:t>
            </a:r>
            <a:r>
              <a:rPr lang="sl-SI" sz="1600" dirty="0"/>
              <a:t> proti gluhemu učitelju, ki se ne odzove, nato gre do njega in pridobi njegovo pozornost z dotikom.</a:t>
            </a:r>
          </a:p>
          <a:p>
            <a:pPr lvl="1"/>
            <a:r>
              <a:rPr lang="sl-SI" sz="1600" dirty="0"/>
              <a:t>Otrok B neuspešno vzpostavlja stik z otrokom C na drugem koncu sobe. Učitelj to opazi, gre do otroka B in ga odpelje do otroka C, katerega pozornost pridobi z dotikom.</a:t>
            </a:r>
            <a:endParaRPr lang="sl-SI" dirty="0"/>
          </a:p>
        </p:txBody>
      </p:sp>
      <p:pic>
        <p:nvPicPr>
          <p:cNvPr id="5" name="Slika 4" descr="Slika, ki vsebuje besede zunanje, moški, mlad, telefon&#10;&#10;Opis je samodejno ustvarjen">
            <a:extLst>
              <a:ext uri="{FF2B5EF4-FFF2-40B4-BE49-F238E27FC236}">
                <a16:creationId xmlns:a16="http://schemas.microsoft.com/office/drawing/2014/main" id="{165D43FB-3CF5-4841-B7E4-D32838CA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2742647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oseba, moški, zunanje, obleka&#10;&#10;Opis je samodejno ustvarjen">
            <a:extLst>
              <a:ext uri="{FF2B5EF4-FFF2-40B4-BE49-F238E27FC236}">
                <a16:creationId xmlns:a16="http://schemas.microsoft.com/office/drawing/2014/main" id="{31CE35F9-8932-46E5-89FA-087FB470F5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6"/>
          <a:stretch/>
        </p:blipFill>
        <p:spPr>
          <a:xfrm>
            <a:off x="7928639" y="3751092"/>
            <a:ext cx="4042536" cy="310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C6DA82F0-6C2B-4EFC-9514-E8C32445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Vzpostavljanje komunikacijskega stika med slišečimi otroci</a:t>
            </a:r>
            <a:endParaRPr lang="en-GB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58E10769-EB11-4653-8497-01DED9879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sz="1800" b="1" i="0" u="none" strike="noStrike" baseline="0" dirty="0"/>
              <a:t>Razvoj komunikacije </a:t>
            </a:r>
            <a:r>
              <a:rPr lang="en-US" sz="1800" b="1" i="0" u="none" strike="noStrike" baseline="0" dirty="0"/>
              <a:t>(</a:t>
            </a:r>
            <a:r>
              <a:rPr lang="sl-SI" sz="1800" b="1" i="0" u="none" strike="noStrike" baseline="0" dirty="0"/>
              <a:t>glej</a:t>
            </a:r>
            <a:r>
              <a:rPr lang="sl-SI" sz="1800" b="1" dirty="0"/>
              <a:t> </a:t>
            </a:r>
            <a:r>
              <a:rPr lang="en-US" sz="1800" b="1" i="0" u="none" strike="noStrike" baseline="0" dirty="0" err="1"/>
              <a:t>Gertner</a:t>
            </a:r>
            <a:r>
              <a:rPr lang="en-US" sz="1800" b="1" i="0" u="none" strike="noStrike" baseline="0" dirty="0"/>
              <a:t>, Rice</a:t>
            </a:r>
            <a:r>
              <a:rPr lang="sl-SI" sz="1800" b="1" dirty="0"/>
              <a:t> in</a:t>
            </a:r>
            <a:r>
              <a:rPr lang="en-US" sz="1800" b="1" i="0" u="none" strike="noStrike" baseline="0" dirty="0"/>
              <a:t> Hadley,</a:t>
            </a:r>
            <a:r>
              <a:rPr lang="sl-SI" sz="1800" b="1" i="0" u="none" strike="noStrike" baseline="0" dirty="0"/>
              <a:t> </a:t>
            </a:r>
            <a:r>
              <a:rPr lang="en-US" sz="1800" b="1" i="0" u="none" strike="noStrike" baseline="0" dirty="0"/>
              <a:t>1994)</a:t>
            </a:r>
            <a:endParaRPr lang="sl-SI" sz="1800" b="1" i="0" u="none" strike="noStrike" baseline="0" dirty="0"/>
          </a:p>
          <a:p>
            <a:pPr algn="l"/>
            <a:r>
              <a:rPr lang="sl-SI" sz="1800" dirty="0"/>
              <a:t>Dobro raziskano področje pri slišečih otrocih</a:t>
            </a:r>
          </a:p>
          <a:p>
            <a:pPr algn="l"/>
            <a:r>
              <a:rPr lang="sl-SI" sz="1800" dirty="0"/>
              <a:t>Vendar ni veliko znanega o strategijah in veščinah vzpostavljanja komunikacijskega stika</a:t>
            </a:r>
          </a:p>
          <a:p>
            <a:pPr algn="l"/>
            <a:r>
              <a:rPr lang="sl-SI" sz="1800" dirty="0"/>
              <a:t>ZAKAJ? Začetek govorjenja služi dvema namenoma:</a:t>
            </a:r>
          </a:p>
          <a:p>
            <a:pPr lvl="1"/>
            <a:r>
              <a:rPr lang="sl-SI" sz="1600" b="0" i="0" u="none" strike="noStrike" baseline="0" dirty="0"/>
              <a:t>Vzpostavitev komunikacijskega stika</a:t>
            </a:r>
          </a:p>
          <a:p>
            <a:pPr lvl="1"/>
            <a:r>
              <a:rPr lang="sl-SI" sz="1600" b="0" i="0" u="none" strike="noStrike" baseline="0" dirty="0"/>
              <a:t>Začetek komunikacije</a:t>
            </a:r>
          </a:p>
          <a:p>
            <a:r>
              <a:rPr lang="sl-SI" sz="1800" b="0" i="0" u="none" strike="noStrike" baseline="0" dirty="0"/>
              <a:t>Dodatni signali za pridobivanje pozornosti niso nujno uporabljeni </a:t>
            </a:r>
            <a:r>
              <a:rPr lang="en-US" sz="1800" dirty="0"/>
              <a:t>(</a:t>
            </a:r>
            <a:r>
              <a:rPr lang="en-US" sz="1800" dirty="0" err="1"/>
              <a:t>Guralnick</a:t>
            </a:r>
            <a:r>
              <a:rPr lang="en-US" sz="1800" dirty="0"/>
              <a:t>, 1981)</a:t>
            </a:r>
            <a:r>
              <a:rPr lang="sl-SI" sz="1800" dirty="0"/>
              <a:t>:</a:t>
            </a:r>
          </a:p>
          <a:p>
            <a:pPr lvl="1"/>
            <a:r>
              <a:rPr lang="sl-SI" sz="1600" b="0" i="0" u="none" strike="noStrike" baseline="0" dirty="0"/>
              <a:t>Pozdrav </a:t>
            </a:r>
            <a:r>
              <a:rPr lang="en-US" sz="1600" b="0" i="0" u="none" strike="noStrike" baseline="0" dirty="0"/>
              <a:t>“he</a:t>
            </a:r>
            <a:r>
              <a:rPr lang="sl-SI" sz="1600" b="0" i="0" u="none" strike="noStrike" baseline="0" dirty="0"/>
              <a:t>j</a:t>
            </a:r>
            <a:r>
              <a:rPr lang="en-US" sz="1600" b="0" i="0" u="none" strike="noStrike" baseline="0" dirty="0"/>
              <a:t>”</a:t>
            </a:r>
            <a:endParaRPr lang="sl-SI" sz="1600" b="0" i="0" u="none" strike="noStrike" baseline="0" dirty="0"/>
          </a:p>
          <a:p>
            <a:pPr lvl="1"/>
            <a:r>
              <a:rPr lang="sl-SI" sz="1600" dirty="0"/>
              <a:t>Izgovarjanje naslovnikovega imena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skupina, igra, ljudje, smučanje&#10;&#10;Opis je samodejno ustvarjen">
            <a:extLst>
              <a:ext uri="{FF2B5EF4-FFF2-40B4-BE49-F238E27FC236}">
                <a16:creationId xmlns:a16="http://schemas.microsoft.com/office/drawing/2014/main" id="{F76E0742-3544-42C8-BB0C-E032B2D0C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1" b="24893"/>
          <a:stretch/>
        </p:blipFill>
        <p:spPr>
          <a:xfrm>
            <a:off x="3114675" y="5673012"/>
            <a:ext cx="5962650" cy="118498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73DC10B-68C5-441A-8653-49536961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Diskusija</a:t>
            </a:r>
            <a:br>
              <a:rPr lang="sl-SI" dirty="0"/>
            </a:br>
            <a:r>
              <a:rPr lang="sl-SI" dirty="0"/>
              <a:t>vloga odraslih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650630-B973-4230-98E5-07DBB3EA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342468"/>
          </a:xfrm>
        </p:spPr>
        <p:txBody>
          <a:bodyPr>
            <a:normAutofit/>
          </a:bodyPr>
          <a:lstStyle/>
          <a:p>
            <a:pPr algn="l"/>
            <a:r>
              <a:rPr lang="sl-SI" sz="1800" b="0" i="0" u="none" strike="noStrike" baseline="0" dirty="0"/>
              <a:t>V okoljih, kjer so navzoči slišeči in gluhi otroci, so komunikacijski problemi verjetno posledica različnih načinov vzpostavljanja stika </a:t>
            </a:r>
            <a:endParaRPr lang="sl-SI" sz="1800" dirty="0"/>
          </a:p>
          <a:p>
            <a:pPr lvl="1"/>
            <a:r>
              <a:rPr lang="en-US" sz="1600" b="0" i="1" u="none" strike="noStrike" baseline="0" dirty="0"/>
              <a:t>Keating</a:t>
            </a:r>
            <a:r>
              <a:rPr lang="sl-SI" sz="1600" b="0" i="1" u="none" strike="noStrike" baseline="0" dirty="0"/>
              <a:t> </a:t>
            </a:r>
            <a:r>
              <a:rPr lang="en-US" sz="1600" b="0" i="1" u="none" strike="noStrike" baseline="0" dirty="0"/>
              <a:t>&amp;</a:t>
            </a:r>
            <a:r>
              <a:rPr lang="sl-SI" sz="1600" b="0" i="1" u="none" strike="noStrike" baseline="0" dirty="0"/>
              <a:t> </a:t>
            </a:r>
            <a:r>
              <a:rPr lang="en-US" sz="1600" b="0" i="1" u="none" strike="noStrike" baseline="0" dirty="0" err="1"/>
              <a:t>Mirus</a:t>
            </a:r>
            <a:r>
              <a:rPr lang="en-US" sz="1600" b="0" i="1" u="none" strike="noStrike" baseline="0" dirty="0"/>
              <a:t>, 2003</a:t>
            </a:r>
            <a:endParaRPr lang="sl-SI" sz="1600" i="1" dirty="0"/>
          </a:p>
          <a:p>
            <a:pPr lvl="1"/>
            <a:r>
              <a:rPr lang="en-US" sz="1600" b="0" i="1" u="none" strike="noStrike" baseline="0" dirty="0" err="1"/>
              <a:t>Weisel</a:t>
            </a:r>
            <a:r>
              <a:rPr lang="en-US" sz="1600" b="0" i="1" u="none" strike="noStrike" baseline="0" dirty="0"/>
              <a:t> et al., 2005</a:t>
            </a:r>
            <a:endParaRPr lang="sl-SI" sz="1600" b="0" i="1" u="none" strike="noStrike" baseline="0" dirty="0"/>
          </a:p>
          <a:p>
            <a:pPr algn="l"/>
            <a:r>
              <a:rPr lang="sl-SI" sz="1800" b="0" i="0" u="none" strike="noStrike" baseline="0" dirty="0"/>
              <a:t>V okoljih, kjer so ob gluhih otrocih navzoči odrasli kretalci, le-ti razumejo in zavestno prevzemajo vlogo zgleda pri vzpostavljanju stika.</a:t>
            </a:r>
            <a:endParaRPr lang="en-US" sz="1800" b="0" i="0" u="none" strike="noStrike" baseline="0" dirty="0"/>
          </a:p>
          <a:p>
            <a:pPr algn="l"/>
            <a:r>
              <a:rPr lang="sl-SI" sz="1800" b="0" i="0" u="none" strike="noStrike" baseline="0" dirty="0"/>
              <a:t>Ta pristop odraslih bi bil uporaben tudi v okoljih s slišečimi in gluhimi otroci, saj bi se slišeči lahko od odraslih učili pristopov k vzpostavljanju stika z gluhim</a:t>
            </a:r>
          </a:p>
          <a:p>
            <a:pPr lvl="1"/>
            <a:r>
              <a:rPr lang="en-GB" sz="1600" b="0" i="1" u="none" strike="noStrike" baseline="0" dirty="0" err="1"/>
              <a:t>DeLuzio</a:t>
            </a:r>
            <a:r>
              <a:rPr lang="en-GB" sz="1600" b="0" i="1" u="none" strike="noStrike" baseline="0" dirty="0"/>
              <a:t> &amp; </a:t>
            </a:r>
            <a:r>
              <a:rPr lang="en-GB" sz="1600" b="0" i="1" u="none" strike="noStrike" baseline="0" dirty="0" err="1"/>
              <a:t>Girolametto</a:t>
            </a:r>
            <a:r>
              <a:rPr lang="en-GB" sz="1600" b="0" i="1" u="none" strike="noStrike" baseline="0" dirty="0"/>
              <a:t>, 2006</a:t>
            </a:r>
            <a:endParaRPr lang="sl-SI" sz="1600" i="1" dirty="0"/>
          </a:p>
          <a:p>
            <a:pPr lvl="1"/>
            <a:r>
              <a:rPr lang="en-GB" sz="1600" b="0" i="1" u="none" strike="noStrike" baseline="0" dirty="0"/>
              <a:t>Griffin, </a:t>
            </a:r>
            <a:r>
              <a:rPr lang="en-GB" sz="1600" b="0" i="1" u="none" strike="noStrike" baseline="0" dirty="0" err="1"/>
              <a:t>Solit</a:t>
            </a:r>
            <a:r>
              <a:rPr lang="en-GB" sz="1600" b="0" i="1" u="none" strike="noStrike" baseline="0" dirty="0"/>
              <a:t>, &amp; Bodner-Johnson,</a:t>
            </a:r>
            <a:r>
              <a:rPr lang="sl-SI" sz="1600" b="0" i="1" u="none" strike="noStrike" baseline="0" dirty="0"/>
              <a:t> </a:t>
            </a:r>
            <a:r>
              <a:rPr lang="da-DK" sz="1600" b="0" i="1" u="none" strike="noStrike" baseline="0" dirty="0"/>
              <a:t>1991</a:t>
            </a:r>
            <a:endParaRPr lang="sl-SI" sz="1600" b="0" i="1" u="none" strike="noStrike" baseline="0" dirty="0"/>
          </a:p>
          <a:p>
            <a:pPr lvl="1"/>
            <a:r>
              <a:rPr lang="da-DK" sz="1600" b="0" i="1" u="none" strike="noStrike" baseline="0" dirty="0"/>
              <a:t>Spencer et al., 1994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104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D10592-29D3-4464-8492-B9DA5F7D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Diskusija</a:t>
            </a:r>
            <a:br>
              <a:rPr lang="sl-SI" dirty="0"/>
            </a:br>
            <a:r>
              <a:rPr lang="sl-SI" dirty="0"/>
              <a:t>gluhota in razvoj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2D9E8B-4AE2-4802-9217-5D2D7977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031750"/>
          </a:xfrm>
        </p:spPr>
        <p:txBody>
          <a:bodyPr>
            <a:normAutofit/>
          </a:bodyPr>
          <a:lstStyle/>
          <a:p>
            <a:r>
              <a:rPr lang="sl-SI" sz="1800" b="1" i="0" u="none" strike="noStrike" baseline="0" dirty="0"/>
              <a:t>Gluhi otroci zaradi vizualnega načina komuniciranja morda boljši pri vživljanju v pogled naslovnika</a:t>
            </a:r>
            <a:endParaRPr lang="en-US" sz="1800" b="1" i="0" u="none" strike="noStrike" baseline="0" dirty="0"/>
          </a:p>
          <a:p>
            <a:pPr lvl="1"/>
            <a:r>
              <a:rPr lang="sl-SI" sz="1600" b="0" i="0" u="none" strike="noStrike" baseline="0" dirty="0"/>
              <a:t>Gluhi otroci so bolj uspešni od slišečih pri nalogah „</a:t>
            </a:r>
            <a:r>
              <a:rPr lang="sl-SI" sz="1600" b="0" i="0" u="none" strike="noStrike" baseline="0" dirty="0" err="1"/>
              <a:t>false-belief</a:t>
            </a:r>
            <a:r>
              <a:rPr lang="sl-SI" sz="1600" b="0" i="0" u="none" strike="noStrike" baseline="0" dirty="0"/>
              <a:t>“</a:t>
            </a:r>
            <a:r>
              <a:rPr lang="en-US" sz="1600" b="0" i="0" u="none" strike="noStrike" baseline="0" dirty="0"/>
              <a:t> (Courtin, 2000)</a:t>
            </a:r>
            <a:endParaRPr lang="sl-SI" sz="1600" b="0" i="0" u="none" strike="noStrike" baseline="0" dirty="0"/>
          </a:p>
          <a:p>
            <a:pPr lvl="1"/>
            <a:r>
              <a:rPr lang="sl-SI" sz="1600" b="0" i="0" u="none" strike="noStrike" baseline="0" dirty="0"/>
              <a:t>Vizualni jezikovni prenosnik vpliva na nejezikovne kognitivne procese</a:t>
            </a:r>
            <a:endParaRPr lang="en-GB" sz="1600" dirty="0"/>
          </a:p>
          <a:p>
            <a:r>
              <a:rPr lang="sl-SI" sz="1800" b="1" i="0" u="none" strike="noStrike" baseline="0" dirty="0"/>
              <a:t>S starostjo in posledično večjim besediščem narašča</a:t>
            </a:r>
          </a:p>
          <a:p>
            <a:pPr lvl="1"/>
            <a:r>
              <a:rPr lang="sl-SI" sz="1600" dirty="0"/>
              <a:t>Število vzpostavljenih stikov</a:t>
            </a:r>
          </a:p>
          <a:p>
            <a:pPr lvl="1"/>
            <a:r>
              <a:rPr lang="sl-SI" sz="1600" b="0" i="0" u="none" strike="noStrike" baseline="0" dirty="0"/>
              <a:t>Število prizorov</a:t>
            </a:r>
          </a:p>
          <a:p>
            <a:pPr lvl="1"/>
            <a:r>
              <a:rPr lang="sl-SI" sz="1600" b="0" i="0" u="none" strike="noStrike" baseline="0" dirty="0"/>
              <a:t>Dolžina prizorov</a:t>
            </a:r>
          </a:p>
          <a:p>
            <a:pPr algn="l"/>
            <a:r>
              <a:rPr lang="sl-SI" sz="1800" b="1" i="0" u="none" strike="noStrike" baseline="0" dirty="0"/>
              <a:t>Otrok, ki ne usvoji veščin vzpostavljanja stika v vizualni komunikaciji oz. znakovnem jeziku</a:t>
            </a:r>
          </a:p>
          <a:p>
            <a:pPr lvl="1"/>
            <a:r>
              <a:rPr lang="sl-SI" sz="1600" dirty="0"/>
              <a:t>Ima manj možnosti za vzpostavitev komunikacije</a:t>
            </a:r>
          </a:p>
          <a:p>
            <a:pPr lvl="1"/>
            <a:r>
              <a:rPr lang="sl-SI" sz="1600" dirty="0"/>
              <a:t>Ima manj priložnosti za jezikovno udejstvovanje</a:t>
            </a:r>
            <a:r>
              <a:rPr lang="en-GB" sz="1600" b="0" i="0" u="none" strike="noStrike" baseline="0" dirty="0"/>
              <a:t> (Singleton &amp; </a:t>
            </a:r>
            <a:r>
              <a:rPr lang="en-GB" sz="1600" b="0" i="0" u="none" strike="noStrike" baseline="0" dirty="0" err="1"/>
              <a:t>Crume</a:t>
            </a:r>
            <a:r>
              <a:rPr lang="en-GB" sz="1600" b="0" i="0" u="none" strike="noStrike" baseline="0" dirty="0"/>
              <a:t>, 2010)</a:t>
            </a:r>
            <a:endParaRPr lang="en-GB" dirty="0"/>
          </a:p>
        </p:txBody>
      </p:sp>
      <p:pic>
        <p:nvPicPr>
          <p:cNvPr id="4" name="Slika 3" descr="Slika, ki vsebuje besede otrok, oseba, malo, notranji&#10;&#10;Opis je samodejno ustvarjen">
            <a:extLst>
              <a:ext uri="{FF2B5EF4-FFF2-40B4-BE49-F238E27FC236}">
                <a16:creationId xmlns:a16="http://schemas.microsoft.com/office/drawing/2014/main" id="{72961585-4865-49E7-9A9C-910FC033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36" y="2819947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82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18D99-FC49-4177-9923-0AB5ADFC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  <a:br>
              <a:rPr lang="sl-SI" dirty="0"/>
            </a:br>
            <a:r>
              <a:rPr lang="sl-SI" dirty="0"/>
              <a:t>glavne ugotovitve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78D4E6-96A4-4AA2-B125-F357E51A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5433207" cy="42181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b="1" dirty="0"/>
              <a:t>Pri 19 mesecih L1 kretalci ASL:</a:t>
            </a:r>
          </a:p>
          <a:p>
            <a:r>
              <a:rPr lang="sl-SI" dirty="0"/>
              <a:t>Ne doživljajo nobenih omejitev, ki bi bile posledica posebnosti vizualne komunikacije </a:t>
            </a:r>
          </a:p>
          <a:p>
            <a:r>
              <a:rPr lang="sl-SI" dirty="0"/>
              <a:t>Vedo, da morajo pred začetkom komunikacije vzpostaviti stik z naslovnikom</a:t>
            </a:r>
          </a:p>
          <a:p>
            <a:pPr lvl="1"/>
            <a:r>
              <a:rPr lang="sl-SI" dirty="0"/>
              <a:t>Upoštevajo svoj pogled</a:t>
            </a:r>
          </a:p>
          <a:p>
            <a:pPr lvl="1"/>
            <a:r>
              <a:rPr lang="sl-SI" dirty="0"/>
              <a:t>Upoštevajo naslovnikov pogled</a:t>
            </a:r>
          </a:p>
          <a:p>
            <a:r>
              <a:rPr lang="sl-SI" dirty="0"/>
              <a:t>Obvladajo različne strategije vzpostavljanja stika</a:t>
            </a:r>
          </a:p>
          <a:p>
            <a:pPr lvl="1"/>
            <a:r>
              <a:rPr lang="sl-SI" dirty="0"/>
              <a:t>Pri stiku z otrokom prevladuje uporaba predmeta in dotika</a:t>
            </a:r>
          </a:p>
          <a:p>
            <a:pPr lvl="1"/>
            <a:r>
              <a:rPr lang="sl-SI" dirty="0"/>
              <a:t>Pri stiku z odraslim prevladuje uporaba kretnje</a:t>
            </a:r>
          </a:p>
          <a:p>
            <a:r>
              <a:rPr lang="sl-SI" dirty="0"/>
              <a:t>Posvečajo pozornost uspešnosti vzpostavljanja stika, saj je bila najbolj uspešna strategija uporabljena največkrat</a:t>
            </a:r>
          </a:p>
        </p:txBody>
      </p:sp>
      <p:pic>
        <p:nvPicPr>
          <p:cNvPr id="5" name="Označba mesta vsebine 4" descr="Slika, ki vsebuje besede oseba, notranji, otrok, miza&#10;&#10;Opis je samodejno ustvarjen">
            <a:extLst>
              <a:ext uri="{FF2B5EF4-FFF2-40B4-BE49-F238E27FC236}">
                <a16:creationId xmlns:a16="http://schemas.microsoft.com/office/drawing/2014/main" id="{72E30179-4188-4BBF-A6CB-8F543A94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53" y="2450271"/>
            <a:ext cx="474272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69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4E7DB-9A8C-42B5-93BC-4E4E3087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41" y="5322163"/>
            <a:ext cx="6413718" cy="74315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Hvala za pozornost!</a:t>
            </a:r>
            <a:endParaRPr lang="en-GB" dirty="0"/>
          </a:p>
        </p:txBody>
      </p:sp>
      <p:pic>
        <p:nvPicPr>
          <p:cNvPr id="7" name="Označba mesta vsebine 6" descr="Slika, ki vsebuje besede oseba, obleka, moški, zunanje&#10;&#10;Opis je samodejno ustvarjen">
            <a:extLst>
              <a:ext uri="{FF2B5EF4-FFF2-40B4-BE49-F238E27FC236}">
                <a16:creationId xmlns:a16="http://schemas.microsoft.com/office/drawing/2014/main" id="{360EFFD5-B36C-4341-8172-D4301DA9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55" y="1631950"/>
            <a:ext cx="5983690" cy="3594100"/>
          </a:xfr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363CD5C2-FF4C-4BC6-A3C4-04FAC5EBADB3}"/>
              </a:ext>
            </a:extLst>
          </p:cNvPr>
          <p:cNvSpPr/>
          <p:nvPr/>
        </p:nvSpPr>
        <p:spPr>
          <a:xfrm>
            <a:off x="7508630" y="3817398"/>
            <a:ext cx="2194664" cy="195906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: dol 8">
            <a:extLst>
              <a:ext uri="{FF2B5EF4-FFF2-40B4-BE49-F238E27FC236}">
                <a16:creationId xmlns:a16="http://schemas.microsoft.com/office/drawing/2014/main" id="{3E416774-18EE-4081-8E64-4AAD0BB3F159}"/>
              </a:ext>
            </a:extLst>
          </p:cNvPr>
          <p:cNvSpPr/>
          <p:nvPr/>
        </p:nvSpPr>
        <p:spPr>
          <a:xfrm rot="7410861">
            <a:off x="9188390" y="4828166"/>
            <a:ext cx="1207362" cy="1731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1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6358E-0E85-4427-9CFC-50B647B0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6" y="382385"/>
            <a:ext cx="6712809" cy="1903616"/>
          </a:xfrm>
        </p:spPr>
        <p:txBody>
          <a:bodyPr>
            <a:normAutofit/>
          </a:bodyPr>
          <a:lstStyle/>
          <a:p>
            <a:r>
              <a:rPr lang="sl-SI" sz="4400" dirty="0"/>
              <a:t>pozornost ciljnega naslovnika pri slišečih</a:t>
            </a:r>
            <a:endParaRPr lang="en-GB" sz="4400" dirty="0"/>
          </a:p>
        </p:txBody>
      </p:sp>
      <p:pic>
        <p:nvPicPr>
          <p:cNvPr id="7" name="Slika 6" descr="Slika, ki vsebuje besede oblačila, ženska, stoječe, držanje&#10;&#10;Opis je samodejno ustvarjen">
            <a:extLst>
              <a:ext uri="{FF2B5EF4-FFF2-40B4-BE49-F238E27FC236}">
                <a16:creationId xmlns:a16="http://schemas.microsoft.com/office/drawing/2014/main" id="{0323F394-0613-49AC-ACDC-EF252967B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3" r="31593"/>
          <a:stretch/>
        </p:blipFill>
        <p:spPr>
          <a:xfrm>
            <a:off x="581430" y="0"/>
            <a:ext cx="4129822" cy="6867525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704BC0-D884-401A-9336-EE287DCA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sl-SI" b="0" i="0" u="none" strike="noStrike" baseline="0" dirty="0"/>
              <a:t>Ko slišeči vzpostavlja komunikacijski stik, mu ni potrebno razmišljati o vizualni pozornosti naslovnika</a:t>
            </a:r>
          </a:p>
          <a:p>
            <a:r>
              <a:rPr lang="sl-SI" dirty="0"/>
              <a:t>Slišeči sklepa, da bo naslovnik zaznal njegovo komunikacijo, če</a:t>
            </a:r>
          </a:p>
          <a:p>
            <a:pPr lvl="1"/>
            <a:r>
              <a:rPr lang="sl-SI" dirty="0"/>
              <a:t>sporočevalec naslovnika</a:t>
            </a:r>
            <a:r>
              <a:rPr lang="sl-SI" b="0" i="0" u="none" strike="noStrike" baseline="0" dirty="0"/>
              <a:t> vidi</a:t>
            </a:r>
            <a:r>
              <a:rPr lang="en-US" b="0" i="0" u="none" strike="noStrike" baseline="0" dirty="0"/>
              <a:t>,</a:t>
            </a:r>
            <a:endParaRPr lang="sl-SI" b="0" i="0" u="none" strike="noStrike" baseline="0" dirty="0"/>
          </a:p>
          <a:p>
            <a:pPr lvl="1"/>
            <a:r>
              <a:rPr lang="sl-SI" dirty="0"/>
              <a:t>j</a:t>
            </a:r>
            <a:r>
              <a:rPr lang="sl-SI" b="0" i="0" u="none" strike="noStrike" baseline="0" dirty="0"/>
              <a:t>e naslovnik znotraj dosega govornega sporočanja</a:t>
            </a:r>
          </a:p>
          <a:p>
            <a:pPr lvl="1"/>
            <a:r>
              <a:rPr lang="sl-SI" dirty="0"/>
              <a:t>n</a:t>
            </a:r>
            <a:r>
              <a:rPr lang="sl-SI" b="0" i="0" u="none" strike="noStrike" baseline="0" dirty="0"/>
              <a:t>aslovnik ni zaposlen z dejavnostjo, zaradi katere govora ne bi zaznal ali mogel zaznati</a:t>
            </a:r>
            <a:r>
              <a:rPr lang="en-US" b="0" i="0" u="none" strike="noStrike" baseline="0" dirty="0"/>
              <a:t>.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80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E6866-D9B6-4321-8907-4138AE1F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pozornost naslovnika (</a:t>
            </a:r>
            <a:r>
              <a:rPr lang="sl-SI" dirty="0" err="1"/>
              <a:t>sokretalca</a:t>
            </a:r>
            <a:r>
              <a:rPr lang="sl-SI" dirty="0"/>
              <a:t>) pri gluhih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8BD8F5-BBE1-436C-9248-13FD9425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138231"/>
            <a:ext cx="6679341" cy="4337384"/>
          </a:xfrm>
        </p:spPr>
        <p:txBody>
          <a:bodyPr>
            <a:normAutofit/>
          </a:bodyPr>
          <a:lstStyle/>
          <a:p>
            <a:pPr algn="l"/>
            <a:r>
              <a:rPr lang="sl-SI" b="0" i="0" u="none" strike="noStrike" baseline="0" dirty="0"/>
              <a:t>Gluhi uporabnik znakovnega jezika (kretalec) mora pri vzpostavljanju komunikacijskega stika</a:t>
            </a:r>
            <a:r>
              <a:rPr lang="sl-SI" dirty="0"/>
              <a:t> r</a:t>
            </a:r>
            <a:r>
              <a:rPr lang="sl-SI" b="0" i="0" u="none" strike="noStrike" baseline="0" dirty="0"/>
              <a:t>azumeti, da ni dovolj, če naslovnika vidi, ampak mora naslovnik tudi imeti možnost, da preusmeri vidno pozornost na sporočevalca</a:t>
            </a:r>
          </a:p>
          <a:p>
            <a:pPr algn="l"/>
            <a:r>
              <a:rPr lang="sl-SI" sz="1800" b="0" i="0" u="none" strike="noStrike" baseline="0" dirty="0"/>
              <a:t>Pred začetkom sporazumevanja mora</a:t>
            </a:r>
            <a:endParaRPr lang="en-US" sz="1800" b="0" i="0" u="none" strike="noStrike" baseline="0" dirty="0"/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Oceniti, na kaj je usmerjena vidna pozornost naslovnika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Pridobiti naslovnikovo vidno pozornost, če predhodno ni bila usmerjena na sporočevalca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600" dirty="0"/>
              <a:t>Začeti komunikacijo</a:t>
            </a:r>
            <a:endParaRPr lang="sl-SI" sz="1600" b="0" i="0" u="none" strike="noStrike" baseline="0" dirty="0"/>
          </a:p>
          <a:p>
            <a:pPr algn="l"/>
            <a:r>
              <a:rPr lang="sl-SI" sz="1800" b="0" i="0" u="none" strike="noStrike" baseline="0" dirty="0"/>
              <a:t>Zmožnost, da predvidiš naslovnikovo pozornost zahteva visoko raven vživljanja v vidno zaznavo, ki se tipično ne razvije pred 2. letom </a:t>
            </a:r>
            <a:r>
              <a:rPr lang="en-US" sz="1800" b="0" i="0" u="none" strike="noStrike" baseline="0" dirty="0"/>
              <a:t>(Moll </a:t>
            </a:r>
            <a:r>
              <a:rPr lang="sl-SI" sz="1800" b="0" i="0" u="none" strike="noStrike" baseline="0" dirty="0"/>
              <a:t>in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Tomasello</a:t>
            </a:r>
            <a:r>
              <a:rPr lang="en-US" sz="1800" b="0" i="0" u="none" strike="noStrike" baseline="0" dirty="0"/>
              <a:t>, 2006).</a:t>
            </a:r>
            <a:endParaRPr lang="en-GB" dirty="0"/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33A1DF69-2099-493A-9E0E-A6FADA371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7"/>
          <a:stretch/>
        </p:blipFill>
        <p:spPr>
          <a:xfrm>
            <a:off x="7548666" y="3937519"/>
            <a:ext cx="4643334" cy="29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6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79777-0387-44C6-BB75-FBB0706F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pozornost naslovnika pri gluhih odraslih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8A6A31-D31D-49C9-9C8E-0F9ECA24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2"/>
            <a:ext cx="10178322" cy="30271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l-SI" sz="1800" b="0" i="0" u="none" strike="noStrike" baseline="0" dirty="0"/>
              <a:t>Če gluhi kretalec oceni, da bo pri naslovniku moral šele pridobiti vizualno pozornost, mora oceniti, na kateri način bo to najbolj uspešno in najbolj primerno naredil</a:t>
            </a:r>
          </a:p>
          <a:p>
            <a:pPr algn="l"/>
            <a:r>
              <a:rPr lang="sl-SI" sz="1800" b="0" i="0" u="none" strike="noStrike" baseline="0" dirty="0"/>
              <a:t>Odrasli kretalci imajo razvit sistem za pridobivanje naslovnikove pozornosti </a:t>
            </a:r>
            <a:r>
              <a:rPr lang="en-US" sz="1800" b="0" i="0" u="none" strike="noStrike" baseline="0" dirty="0"/>
              <a:t>(Baker, 1977; Wilbur &amp; </a:t>
            </a:r>
            <a:r>
              <a:rPr lang="en-US" sz="1800" b="0" i="0" u="none" strike="noStrike" baseline="0" dirty="0" err="1"/>
              <a:t>Petitto</a:t>
            </a:r>
            <a:r>
              <a:rPr lang="en-US" sz="1800" b="0" i="0" u="none" strike="noStrike" baseline="0" dirty="0"/>
              <a:t>, 1981)</a:t>
            </a:r>
            <a:r>
              <a:rPr lang="sl-SI" sz="1800" b="0" i="0" u="none" strike="noStrike" baseline="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Trepljaj po rami/roki</a:t>
            </a:r>
            <a:r>
              <a:rPr lang="en-US" sz="1600" b="0" i="0" u="none" strike="noStrike" baseline="0" dirty="0"/>
              <a:t>, </a:t>
            </a:r>
            <a:endParaRPr lang="sl-SI" sz="1600" b="0" i="0" u="none" strike="noStrike" baseline="0" dirty="0"/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Udarjanje površine (stene/mize/tal)</a:t>
            </a:r>
            <a:r>
              <a:rPr lang="en-US" sz="1600" b="0" i="0" u="none" strike="noStrike" baseline="0" dirty="0"/>
              <a:t>, </a:t>
            </a:r>
            <a:endParaRPr lang="sl-SI" sz="1600" b="0" i="0" u="none" strike="noStrike" baseline="0" dirty="0"/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 err="1"/>
              <a:t>Pohojanje</a:t>
            </a:r>
            <a:endParaRPr lang="sl-SI" sz="1600" b="0" i="0" u="none" strike="noStrike" baseline="0" dirty="0"/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Prižiganje/ugašanje luči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600" b="0" i="0" u="none" strike="noStrike" baseline="0" dirty="0"/>
              <a:t>Mahanje z roko v smeri naslovnikovega pogleda </a:t>
            </a:r>
          </a:p>
          <a:p>
            <a:r>
              <a:rPr lang="sl-SI" b="0" i="0" u="none" strike="noStrike" baseline="0" dirty="0"/>
              <a:t>Ko je komunikacijski stik vzpostavljen, morata </a:t>
            </a:r>
            <a:r>
              <a:rPr lang="sl-SI" b="0" i="0" u="none" strike="noStrike" baseline="0" dirty="0" err="1"/>
              <a:t>sokretalca</a:t>
            </a:r>
            <a:r>
              <a:rPr lang="sl-SI" b="0" i="0" u="none" strike="noStrike" baseline="0" dirty="0"/>
              <a:t> s subtilnimi premiki telesa (mimiko) in pogleda uravnavati izmenjevanje replik, ne da bi pri tem prišlo do prekrivanja ali drobljenja </a:t>
            </a:r>
            <a:r>
              <a:rPr lang="sl-SI" b="0" i="0" u="none" strike="noStrike" baseline="0" dirty="0" err="1"/>
              <a:t>komunijacije</a:t>
            </a:r>
            <a:r>
              <a:rPr lang="sl-SI" b="0" i="0" u="none" strike="noStrike" baseline="0" dirty="0"/>
              <a:t> </a:t>
            </a:r>
            <a:r>
              <a:rPr lang="en-GB" b="0" i="0" u="none" strike="noStrike" baseline="0" dirty="0"/>
              <a:t>(Coates &amp; Sutton-Spence, 2001).</a:t>
            </a:r>
            <a:endParaRPr lang="en-GB" dirty="0"/>
          </a:p>
        </p:txBody>
      </p:sp>
      <p:pic>
        <p:nvPicPr>
          <p:cNvPr id="5" name="Slika 4" descr="Slika, ki vsebuje besede oseba, notranji, stoječe, moški&#10;&#10;Opis je samodejno ustvarjen">
            <a:extLst>
              <a:ext uri="{FF2B5EF4-FFF2-40B4-BE49-F238E27FC236}">
                <a16:creationId xmlns:a16="http://schemas.microsoft.com/office/drawing/2014/main" id="{C3A7765E-2C8E-4B62-9BA4-AD4EA3F9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1" y="5171013"/>
            <a:ext cx="1428750" cy="1428750"/>
          </a:xfrm>
          <a:prstGeom prst="rect">
            <a:avLst/>
          </a:prstGeom>
        </p:spPr>
      </p:pic>
      <p:pic>
        <p:nvPicPr>
          <p:cNvPr id="7" name="Slika 6" descr="Slika, ki vsebuje besede okno, oseba, notranji, sedeče&#10;&#10;Opis je samodejno ustvarjen">
            <a:extLst>
              <a:ext uri="{FF2B5EF4-FFF2-40B4-BE49-F238E27FC236}">
                <a16:creationId xmlns:a16="http://schemas.microsoft.com/office/drawing/2014/main" id="{F74C8601-ADDE-4AB2-83E0-684A4C11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7" y="5162354"/>
            <a:ext cx="1428750" cy="1428750"/>
          </a:xfrm>
          <a:prstGeom prst="rect">
            <a:avLst/>
          </a:prstGeom>
        </p:spPr>
      </p:pic>
      <p:pic>
        <p:nvPicPr>
          <p:cNvPr id="9" name="Slika 8" descr="Slika, ki vsebuje besede oseba, čevlji, oblačila, noge&#10;&#10;Opis je samodejno ustvarjen">
            <a:extLst>
              <a:ext uri="{FF2B5EF4-FFF2-40B4-BE49-F238E27FC236}">
                <a16:creationId xmlns:a16="http://schemas.microsoft.com/office/drawing/2014/main" id="{EC7BFEF2-2A87-46C7-8125-2535FACB3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04" y="5171013"/>
            <a:ext cx="1428750" cy="1428750"/>
          </a:xfrm>
          <a:prstGeom prst="rect">
            <a:avLst/>
          </a:prstGeom>
        </p:spPr>
      </p:pic>
      <p:pic>
        <p:nvPicPr>
          <p:cNvPr id="11" name="Slika 10" descr="Slika, ki vsebuje besede oseba, moški, roka, držanje&#10;&#10;Opis je samodejno ustvarjen">
            <a:extLst>
              <a:ext uri="{FF2B5EF4-FFF2-40B4-BE49-F238E27FC236}">
                <a16:creationId xmlns:a16="http://schemas.microsoft.com/office/drawing/2014/main" id="{EC93B273-9813-436D-8D53-A873A34E3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00" y="5171013"/>
            <a:ext cx="1428750" cy="1428750"/>
          </a:xfrm>
          <a:prstGeom prst="rect">
            <a:avLst/>
          </a:prstGeom>
        </p:spPr>
      </p:pic>
      <p:pic>
        <p:nvPicPr>
          <p:cNvPr id="13" name="Slika 12" descr="Slika, ki vsebuje besede oseba, notranji, moški, računalnik&#10;&#10;Opis je samodejno ustvarjen">
            <a:extLst>
              <a:ext uri="{FF2B5EF4-FFF2-40B4-BE49-F238E27FC236}">
                <a16:creationId xmlns:a16="http://schemas.microsoft.com/office/drawing/2014/main" id="{1EDF60E7-CA95-41EA-A65B-2CC2AC5E86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0"/>
          <a:stretch/>
        </p:blipFill>
        <p:spPr>
          <a:xfrm>
            <a:off x="1558255" y="5165388"/>
            <a:ext cx="1450768" cy="1440000"/>
          </a:xfrm>
          <a:prstGeom prst="rect">
            <a:avLst/>
          </a:prstGeom>
        </p:spPr>
      </p:pic>
      <p:pic>
        <p:nvPicPr>
          <p:cNvPr id="15" name="Slika 14" descr="Slika, ki vsebuje besede notranji, oseba, miza, malo&#10;&#10;Opis je samodejno ustvarjen">
            <a:extLst>
              <a:ext uri="{FF2B5EF4-FFF2-40B4-BE49-F238E27FC236}">
                <a16:creationId xmlns:a16="http://schemas.microsoft.com/office/drawing/2014/main" id="{DC5909A8-8670-4C88-B835-76DCBB23F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7" y="517101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5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risba&#10;&#10;Opis je samodejno ustvarjen">
            <a:extLst>
              <a:ext uri="{FF2B5EF4-FFF2-40B4-BE49-F238E27FC236}">
                <a16:creationId xmlns:a16="http://schemas.microsoft.com/office/drawing/2014/main" id="{CBCBFC76-2E69-4DBE-88C2-FF3C52141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20442" b="4397"/>
          <a:stretch/>
        </p:blipFill>
        <p:spPr>
          <a:xfrm>
            <a:off x="8268510" y="1018431"/>
            <a:ext cx="3608962" cy="58331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21F1E70-CD18-4C57-948C-9DFCA8CE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Usvajanje pridobivanja pozornosti in vzpostavljanja komunikacije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71FEE9-A478-457B-8039-F260D66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7522208" cy="4447626"/>
          </a:xfrm>
        </p:spPr>
        <p:txBody>
          <a:bodyPr>
            <a:normAutofit/>
          </a:bodyPr>
          <a:lstStyle/>
          <a:p>
            <a:pPr algn="l"/>
            <a:r>
              <a:rPr lang="sl-SI" sz="1800" b="0" i="0" u="none" strike="noStrike" dirty="0"/>
              <a:t>Manjši delež gluhih otrok (5-10 %), ki se rodijo v gluhe </a:t>
            </a:r>
            <a:r>
              <a:rPr lang="sl-SI" sz="1800" b="0" i="0" u="none" strike="noStrike" dirty="0" err="1"/>
              <a:t>kretalne</a:t>
            </a:r>
            <a:r>
              <a:rPr lang="sl-SI" sz="1800" b="0" i="0" u="none" strike="noStrike" dirty="0"/>
              <a:t>  družine, usvaja pridobivanje pozornosti in vzpostavljanje komunikacije od svojih staršev od rojstva naprej </a:t>
            </a:r>
            <a:r>
              <a:rPr lang="en-US" sz="1800" b="0" i="0" u="none" strike="noStrike" dirty="0"/>
              <a:t>(McKee, Johnson, &amp; Marbury, 1991). </a:t>
            </a:r>
            <a:endParaRPr lang="sl-SI" sz="1800" dirty="0"/>
          </a:p>
          <a:p>
            <a:pPr algn="l"/>
            <a:r>
              <a:rPr lang="en-US" sz="1800" b="1" i="0" u="none" strike="noStrike" dirty="0"/>
              <a:t>Harris, </a:t>
            </a:r>
            <a:r>
              <a:rPr lang="en-US" sz="1800" b="1" i="0" u="none" strike="noStrike" dirty="0" err="1"/>
              <a:t>Clibbens</a:t>
            </a:r>
            <a:r>
              <a:rPr lang="en-US" sz="1800" b="1" i="0" u="none" strike="noStrike" dirty="0"/>
              <a:t>, </a:t>
            </a:r>
            <a:r>
              <a:rPr lang="en-US" sz="1800" b="1" i="0" u="none" strike="noStrike" dirty="0" err="1"/>
              <a:t>Chasin</a:t>
            </a:r>
            <a:r>
              <a:rPr lang="en-US" sz="1800" b="1" i="0" u="none" strike="noStrike" dirty="0"/>
              <a:t> &amp; </a:t>
            </a:r>
            <a:r>
              <a:rPr lang="en-US" sz="1800" b="1" i="0" u="none" strike="noStrike" dirty="0" err="1"/>
              <a:t>Tibbits</a:t>
            </a:r>
            <a:r>
              <a:rPr lang="en-US" sz="1800" b="1" i="0" u="none" strike="noStrike" dirty="0"/>
              <a:t>, 1989;</a:t>
            </a:r>
            <a:r>
              <a:rPr lang="sl-SI" sz="1800" b="1" i="0" u="none" strike="noStrike" dirty="0"/>
              <a:t> </a:t>
            </a:r>
            <a:r>
              <a:rPr lang="en-GB" sz="1800" b="1" i="0" u="none" strike="noStrike" dirty="0"/>
              <a:t>Lieberman, </a:t>
            </a:r>
            <a:r>
              <a:rPr lang="en-GB" sz="1800" b="1" i="0" u="none" strike="noStrike" dirty="0" err="1"/>
              <a:t>Hatrak</a:t>
            </a:r>
            <a:r>
              <a:rPr lang="en-GB" sz="1800" b="1" i="0" u="none" strike="noStrike" dirty="0"/>
              <a:t> &amp; Mayberry, 2014; Swisher 2000)</a:t>
            </a:r>
            <a:r>
              <a:rPr lang="sl-SI" sz="1800" b="1" i="0" u="none" strike="noStrike" dirty="0"/>
              <a:t> ugotavljajo, da gluhi starši:</a:t>
            </a:r>
          </a:p>
          <a:p>
            <a:pPr lvl="1"/>
            <a:r>
              <a:rPr lang="sl-SI" sz="1600" b="0" i="0" u="none" strike="noStrike" dirty="0"/>
              <a:t>Uporabljajo paleto strategij za vzpostavljanje in ohranjanje vizualne pozornosti oz. stika s svojimi dojenčki, malčki in otroci</a:t>
            </a:r>
          </a:p>
          <a:p>
            <a:pPr lvl="1"/>
            <a:r>
              <a:rPr lang="sl-SI" sz="1600" b="0" i="0" u="none" strike="noStrike" dirty="0"/>
              <a:t>Svoj način komunikacije načrtno oblikujejo tako, da vzpodbujajo oziroma postopno gradijo dojenčkove veščine vzpostavljanja in ohranjanja vizualne pozornosti, in sicer</a:t>
            </a:r>
          </a:p>
          <a:p>
            <a:pPr lvl="1"/>
            <a:r>
              <a:rPr lang="sl-SI" sz="1600" b="0" i="0" u="none" strike="noStrike" dirty="0"/>
              <a:t>Od bolj očitnih do bolj subtilnih strategij</a:t>
            </a:r>
          </a:p>
          <a:p>
            <a:pPr lvl="1"/>
            <a:r>
              <a:rPr lang="sl-SI" sz="1600" b="0" i="0" u="none" strike="noStrike" dirty="0"/>
              <a:t>Od </a:t>
            </a:r>
            <a:r>
              <a:rPr lang="sl-SI" sz="1600" b="0" i="0" u="none" strike="noStrike" dirty="0" err="1"/>
              <a:t>pasivnejše</a:t>
            </a:r>
            <a:r>
              <a:rPr lang="sl-SI" sz="1600" b="0" i="0" u="none" strike="noStrike" dirty="0"/>
              <a:t> vloge otroka k bolj enakopravni in aktivni vlogi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55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2A6DC-7F3C-4A97-8782-809100F3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Učenje pridobivanja pozornosti in vzpostavljanja komunikacije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030568C-2741-4CE6-8DB5-B4F8838A1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1" t="13617" r="13511" b="27333"/>
          <a:stretch/>
        </p:blipFill>
        <p:spPr>
          <a:xfrm>
            <a:off x="1753137" y="1874517"/>
            <a:ext cx="9175401" cy="404963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0F802BC-789F-459C-B23D-0014BF2139AC}"/>
              </a:ext>
            </a:extLst>
          </p:cNvPr>
          <p:cNvSpPr txBox="1"/>
          <p:nvPr/>
        </p:nvSpPr>
        <p:spPr>
          <a:xfrm>
            <a:off x="2881302" y="6106283"/>
            <a:ext cx="6919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POMEMBNO TUDI V ODRASLI DOBI, PREDVSEM ZA L2 KRETALCE:</a:t>
            </a:r>
          </a:p>
          <a:p>
            <a:r>
              <a:rPr lang="en-GB" dirty="0"/>
              <a:t>https://www.soundforlight.com/10-ways-to-get-a-deaf-persons-attention/</a:t>
            </a:r>
          </a:p>
        </p:txBody>
      </p:sp>
    </p:spTree>
    <p:extLst>
      <p:ext uri="{BB962C8B-B14F-4D97-AF65-F5344CB8AC3E}">
        <p14:creationId xmlns:p14="http://schemas.microsoft.com/office/powerpoint/2010/main" val="46154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1FA0D-438F-4B5A-A7E2-F35793E6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 veščine iz domačega okolja prenesejo v šolsko?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774944-D8FC-4FBC-B055-286807B6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0" y="2138231"/>
            <a:ext cx="7787950" cy="3880014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/>
              <a:t>Ni nujeno, da se veščine vzpostavljanja in ohranjanja stika prenesejo iz domačega v šolsko okolje:</a:t>
            </a:r>
          </a:p>
          <a:p>
            <a:pPr lvl="1"/>
            <a:r>
              <a:rPr lang="sl-SI" sz="1700" b="0" i="0" u="none" strike="noStrike" dirty="0"/>
              <a:t>V domačem okolju je en </a:t>
            </a:r>
            <a:r>
              <a:rPr lang="sl-SI" sz="1700" b="0" i="0" u="none" strike="noStrike" dirty="0" err="1"/>
              <a:t>sokretalec</a:t>
            </a:r>
            <a:r>
              <a:rPr lang="sl-SI" sz="1700" b="0" i="0" u="none" strike="noStrike" dirty="0"/>
              <a:t> odrasel, ki aktivno spremlja in usmerja proces komunikacije, kakor tudi usvajanje povezanih veščin</a:t>
            </a:r>
            <a:endParaRPr lang="sl-SI" sz="1700" dirty="0"/>
          </a:p>
          <a:p>
            <a:pPr lvl="1"/>
            <a:r>
              <a:rPr lang="sl-SI" sz="1700" b="0" i="0" u="none" strike="noStrike" dirty="0"/>
              <a:t>Otroci majo šele določeno stopnjo veščin razvitih ob vstopu v šolsko okolje</a:t>
            </a:r>
            <a:r>
              <a:rPr lang="en-US" sz="1700" b="0" i="0" u="none" strike="noStrike" dirty="0"/>
              <a:t>, </a:t>
            </a:r>
            <a:endParaRPr lang="sl-SI" sz="1700" b="0" i="0" u="none" strike="noStrike" dirty="0"/>
          </a:p>
          <a:p>
            <a:pPr lvl="1"/>
            <a:r>
              <a:rPr lang="sl-SI" sz="1700" b="0" i="0" u="none" strike="noStrike" dirty="0"/>
              <a:t>Otroci šele razvijajo zmožnost sodelovanja oziroma vzporedne igre v skupno</a:t>
            </a:r>
            <a:r>
              <a:rPr lang="en-US" sz="1700" b="0" i="0" u="none" strike="noStrike" dirty="0"/>
              <a:t>. </a:t>
            </a:r>
            <a:endParaRPr lang="sl-SI" sz="1700" b="0" i="0" u="none" strike="noStrike" dirty="0"/>
          </a:p>
          <a:p>
            <a:pPr algn="l"/>
            <a:r>
              <a:rPr lang="sl-SI" sz="1800" b="1" dirty="0"/>
              <a:t>Večina gluhih otrok se rodi slišečim staršem</a:t>
            </a:r>
            <a:r>
              <a:rPr lang="sl-SI" sz="1800" b="1" i="0" u="none" strike="noStrike" dirty="0"/>
              <a:t> </a:t>
            </a:r>
            <a:r>
              <a:rPr lang="en-US" sz="1200" b="1" i="0" u="none" strike="noStrike" dirty="0"/>
              <a:t>(Spencer &amp; Lederberg, 1997)</a:t>
            </a:r>
            <a:r>
              <a:rPr lang="sl-SI" sz="1800" b="1" i="0" u="none" strike="noStrike" dirty="0"/>
              <a:t>, ki:</a:t>
            </a:r>
          </a:p>
          <a:p>
            <a:pPr lvl="1"/>
            <a:r>
              <a:rPr lang="sl-SI" b="0" i="0" u="none" strike="noStrike" dirty="0"/>
              <a:t>Nimajo veščin, potrebnih za vzpostavljanje in ohranjanje vizualne komunikacije</a:t>
            </a:r>
          </a:p>
          <a:p>
            <a:pPr lvl="1"/>
            <a:r>
              <a:rPr lang="sl-SI" b="0" i="0" u="none" strike="noStrike" dirty="0"/>
              <a:t>Nimajo veščin, potrebnih za pomoč svojih otrokom pri vzpostavljanju in ohranjanju vizualne komunikacije</a:t>
            </a:r>
            <a:endParaRPr lang="en-GB" dirty="0"/>
          </a:p>
        </p:txBody>
      </p:sp>
      <p:pic>
        <p:nvPicPr>
          <p:cNvPr id="4" name="10-ways-2">
            <a:hlinkClick r:id="" action="ppaction://media"/>
            <a:extLst>
              <a:ext uri="{FF2B5EF4-FFF2-40B4-BE49-F238E27FC236}">
                <a16:creationId xmlns:a16="http://schemas.microsoft.com/office/drawing/2014/main" id="{1F67A5B8-787B-4C82-A95E-4B3A44A228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3010997"/>
            <a:ext cx="3657600" cy="20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Po meri 2">
      <a:dk1>
        <a:sysClr val="windowText" lastClr="000000"/>
      </a:dk1>
      <a:lt1>
        <a:sysClr val="window" lastClr="FFFFFF"/>
      </a:lt1>
      <a:dk2>
        <a:srgbClr val="0066B3"/>
      </a:dk2>
      <a:lt2>
        <a:srgbClr val="FFFFFF"/>
      </a:lt2>
      <a:accent1>
        <a:srgbClr val="F1792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2864</Words>
  <Application>Microsoft Office PowerPoint</Application>
  <PresentationFormat>Širokozaslonsko</PresentationFormat>
  <Paragraphs>277</Paragraphs>
  <Slides>33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Impact</vt:lpstr>
      <vt:lpstr>Badge</vt:lpstr>
      <vt:lpstr>Vzpostavljanje komunikacijskega stika pri gluhih otrocih v znakovnem jeziku</vt:lpstr>
      <vt:lpstr>Veščina vzpostavljanja komunikacijskega stika gluhih otrok, ki uporabljajo ameriški znakovni jezik v predšolski vzgoji</vt:lpstr>
      <vt:lpstr>Vzpostavljanje komunikacijskega stika med slišečimi otroci</vt:lpstr>
      <vt:lpstr>pozornost ciljnega naslovnika pri slišečih</vt:lpstr>
      <vt:lpstr>pozornost naslovnika (sokretalca) pri gluhih</vt:lpstr>
      <vt:lpstr>pozornost naslovnika pri gluhih odraslih</vt:lpstr>
      <vt:lpstr>Usvajanje pridobivanja pozornosti in vzpostavljanja komunikacije</vt:lpstr>
      <vt:lpstr>Učenje pridobivanja pozornosti in vzpostavljanja komunikacije</vt:lpstr>
      <vt:lpstr>Se veščine iz domačega okolja prenesejo v šolsko?</vt:lpstr>
      <vt:lpstr>Učenje veščin vzpostavljanja in ohranjanja komunikacije v šoli</vt:lpstr>
      <vt:lpstr>Predhodne študje socialne interakcije predšolskih gluhih</vt:lpstr>
      <vt:lpstr>Jezikovna zmožnost vpliva na otrokove komunikacijske veščine</vt:lpstr>
      <vt:lpstr>Raziskava Lederberg (2015) </vt:lpstr>
      <vt:lpstr>hipoteze</vt:lpstr>
      <vt:lpstr>Metodologija udeleženci</vt:lpstr>
      <vt:lpstr>Metodologija metoda 1: velikost besedišča</vt:lpstr>
      <vt:lpstr>Metodologija metoda 2: prosta igra</vt:lpstr>
      <vt:lpstr>Metodologija transkripcija proste igre</vt:lpstr>
      <vt:lpstr>Metodologija transkripcija proste igre</vt:lpstr>
      <vt:lpstr>Metodologija Stik</vt:lpstr>
      <vt:lpstr>Metodologija Vrste stikov</vt:lpstr>
      <vt:lpstr>Rezultati prizori in replike otrok-otrok</vt:lpstr>
      <vt:lpstr>Rezultati načini stika (otrok-otrok)</vt:lpstr>
      <vt:lpstr>Rezultati – graf glede na vrsto stika</vt:lpstr>
      <vt:lpstr>Rezultati glede na vrsto stika in udeleženca</vt:lpstr>
      <vt:lpstr>Rezultati razvoj otrok</vt:lpstr>
      <vt:lpstr>Rezultati starost in jezikovna zmožnost otrok</vt:lpstr>
      <vt:lpstr>Rezultati uspešnost vzpostavljanja stika</vt:lpstr>
      <vt:lpstr>Diskusija izbira naslovnika</vt:lpstr>
      <vt:lpstr>Diskusija vloga odraslih</vt:lpstr>
      <vt:lpstr>Diskusija gluhota in razvoj</vt:lpstr>
      <vt:lpstr>Zaključek glavne ugotovitve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Vzpostavljanje komunikacije pri gluhih otrocih v znakovnem jeziku</dc:title>
  <dc:creator>Matic Pavlič</dc:creator>
  <cp:lastModifiedBy>Pavlič, Matic</cp:lastModifiedBy>
  <cp:revision>44</cp:revision>
  <dcterms:created xsi:type="dcterms:W3CDTF">2020-11-18T05:48:10Z</dcterms:created>
  <dcterms:modified xsi:type="dcterms:W3CDTF">2022-10-13T10:26:44Z</dcterms:modified>
</cp:coreProperties>
</file>