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68" r:id="rId1"/>
  </p:sldMasterIdLst>
  <p:sldIdLst>
    <p:sldId id="256" r:id="rId2"/>
    <p:sldId id="258" r:id="rId3"/>
    <p:sldId id="257" r:id="rId4"/>
    <p:sldId id="259" r:id="rId5"/>
    <p:sldId id="269" r:id="rId6"/>
    <p:sldId id="270" r:id="rId7"/>
    <p:sldId id="260" r:id="rId8"/>
    <p:sldId id="261" r:id="rId9"/>
    <p:sldId id="264" r:id="rId10"/>
    <p:sldId id="262" r:id="rId11"/>
    <p:sldId id="263" r:id="rId12"/>
    <p:sldId id="265" r:id="rId13"/>
    <p:sldId id="266" r:id="rId14"/>
    <p:sldId id="267" r:id="rId15"/>
    <p:sldId id="272" r:id="rId16"/>
    <p:sldId id="271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44" autoAdjust="0"/>
    <p:restoredTop sz="94660"/>
  </p:normalViewPr>
  <p:slideViewPr>
    <p:cSldViewPr snapToGrid="0">
      <p:cViewPr varScale="1">
        <p:scale>
          <a:sx n="71" d="100"/>
          <a:sy n="71" d="100"/>
        </p:scale>
        <p:origin x="72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Naslovni diapozitiv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4" name="Group 3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61708" y="2091263"/>
            <a:ext cx="9068586" cy="2590800"/>
          </a:xfrm>
        </p:spPr>
        <p:txBody>
          <a:bodyPr tIns="45720" bIns="45720" anchor="ctr">
            <a:noAutofit/>
          </a:bodyPr>
          <a:lstStyle>
            <a:lvl1pPr algn="ctr">
              <a:lnSpc>
                <a:spcPct val="83000"/>
              </a:lnSpc>
              <a:defRPr lang="en-US" sz="72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62100" y="4682062"/>
            <a:ext cx="9070848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600" spc="8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l-SI" smtClean="0"/>
              <a:t>Uredite slog podnaslova matrice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5"/>
            <a:ext cx="1554480" cy="527213"/>
          </a:xfrm>
        </p:spPr>
        <p:txBody>
          <a:bodyPr/>
          <a:lstStyle>
            <a:lvl1pPr algn="ctr">
              <a:defRPr sz="1300" spc="0" baseline="0">
                <a:solidFill>
                  <a:schemeClr val="tx1"/>
                </a:solidFill>
                <a:latin typeface="+mn-lt"/>
              </a:defRPr>
            </a:lvl1pPr>
          </a:lstStyle>
          <a:p>
            <a:fld id="{DDA51639-B2D6-4652-B8C3-1B4C224A7BAF}" type="datetimeFigureOut">
              <a:rPr lang="en-US" dirty="0"/>
              <a:t>4/7/2020</a:t>
            </a:fld>
            <a:endParaRPr lang="en-US" dirty="0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453896" y="5211060"/>
            <a:ext cx="5905500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19" y="5212080"/>
            <a:ext cx="2111881" cy="2286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A6AA8-A04B-4104-9AE2-BD48D340E27F}" type="datetimeFigureOut">
              <a:rPr lang="en-US" dirty="0"/>
              <a:t>4/7/2020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E0BF79-FAC6-4A96-8DE1-F7B82E2E1652}" type="datetimeFigureOut">
              <a:rPr lang="en-US" dirty="0"/>
              <a:t>4/7/2020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F5DD9-2C52-442D-92E2-8072C0C3D7CD}" type="datetimeFigureOut">
              <a:rPr lang="en-US" dirty="0"/>
              <a:t>4/7/2020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Glava odseka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0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31" name="Group 30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3623" y="2094309"/>
            <a:ext cx="9070848" cy="2587752"/>
          </a:xfrm>
        </p:spPr>
        <p:txBody>
          <a:bodyPr anchor="ctr">
            <a:noAutofit/>
          </a:bodyPr>
          <a:lstStyle>
            <a:lvl1pPr algn="ctr">
              <a:lnSpc>
                <a:spcPct val="83000"/>
              </a:lnSpc>
              <a:defRPr lang="en-US" sz="72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63624" y="4682062"/>
            <a:ext cx="9070848" cy="4572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21808" y="1344502"/>
            <a:ext cx="1554480" cy="530352"/>
          </a:xfrm>
        </p:spPr>
        <p:txBody>
          <a:bodyPr/>
          <a:lstStyle>
            <a:lvl1pPr algn="ctr">
              <a:defRPr lang="en-US" sz="1300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C44961B7-6B89-48AB-966F-622E2788EECC}" type="datetimeFigureOut">
              <a:rPr lang="en-US" dirty="0"/>
              <a:t>4/7/2020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53553" y="5211060"/>
            <a:ext cx="5907024" cy="228600"/>
          </a:xfrm>
        </p:spPr>
        <p:txBody>
          <a:bodyPr/>
          <a:lstStyle>
            <a:lvl1pPr algn="l"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211060"/>
            <a:ext cx="2112264" cy="228600"/>
          </a:xfrm>
        </p:spPr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032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D3D6FB-79CC-4683-A046-BBE785BA1BED}" type="datetimeFigureOut">
              <a:rPr lang="en-US" dirty="0"/>
              <a:t>4/7/2020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55898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7336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73368" y="2756581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2B3E8-48F1-4B23-8498-D8A04A81EC9C}" type="datetimeFigureOut">
              <a:rPr lang="en-US" dirty="0"/>
              <a:t>4/7/2020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90D90-AA62-404D-A741-635B4370F9CB}" type="datetimeFigureOut">
              <a:rPr lang="en-US" dirty="0"/>
              <a:t>4/7/2020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7002E4-6836-46D1-9DBB-3C27C0DD3A89}" type="datetimeFigureOut">
              <a:rPr lang="en-US" dirty="0"/>
              <a:t>4/7/2020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245529" y="237744"/>
            <a:ext cx="8531352" cy="638251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7392"/>
            <a:ext cx="2430780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b="0" kern="1200" cap="none" spc="0" baseline="0" dirty="0">
                <a:solidFill>
                  <a:srgbClr val="FFFFFF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7772400" cy="53340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0780" cy="35052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131DD-A141-4471-BCF9-C6073EDD7E20}" type="datetimeFigureOut">
              <a:rPr lang="en-US" dirty="0"/>
              <a:t>4/7/2020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393677" y="6223002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3504"/>
            <a:ext cx="2432304" cy="1645920"/>
          </a:xfrm>
        </p:spPr>
        <p:txBody>
          <a:bodyPr anchor="b">
            <a:noAutofit/>
          </a:bodyPr>
          <a:lstStyle>
            <a:lvl1pPr algn="l">
              <a:defRPr sz="2800" b="0">
                <a:solidFill>
                  <a:srgbClr val="FFFFFF"/>
                </a:solidFill>
                <a:latin typeface="+mj-lt"/>
              </a:defRPr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8531352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l-SI" smtClean="0"/>
              <a:t>Kliknite ikono, če želite dodati sliko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2304" cy="3502152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AB334A90-EB03-42F3-8859-2C2B2724C058}" type="datetimeFigureOut">
              <a:rPr lang="en-US" dirty="0"/>
              <a:t>4/7/2020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marL="0" algn="r" defTabSz="914400" rtl="0" eaLnBrk="1" latinLnBrk="0" hangingPunct="1">
              <a:defRPr lang="en-US" sz="1000" kern="1200" dirty="0"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96728" y="6227064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74320" y="6307672"/>
            <a:ext cx="274320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CBC48EC7-AF6A-48D3-8284-14BACBEBDD84}" type="datetimeFigureOut">
              <a:rPr lang="en-US" dirty="0"/>
              <a:t>4/7/2020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89960" y="6307672"/>
            <a:ext cx="521208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69880" y="6307672"/>
            <a:ext cx="146304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80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youtube.com/watch?v=GpMpHoPkKi0" TargetMode="Externa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hyperlink" Target="https://www.youtube.com/watch?v=iCmFWJjc4RA" TargetMode="External"/><Relationship Id="rId7" Type="http://schemas.openxmlformats.org/officeDocument/2006/relationships/image" Target="../media/image30.png"/><Relationship Id="rId2" Type="http://schemas.openxmlformats.org/officeDocument/2006/relationships/hyperlink" Target="https://vimeo.com/124283451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youtube.com/watch?v=j4uY7rvVFjk" TargetMode="External"/><Relationship Id="rId5" Type="http://schemas.openxmlformats.org/officeDocument/2006/relationships/hyperlink" Target="https://www.youtube.com/watch?v=gK2QfoP7EdM" TargetMode="External"/><Relationship Id="rId10" Type="http://schemas.openxmlformats.org/officeDocument/2006/relationships/image" Target="../media/image33.png"/><Relationship Id="rId4" Type="http://schemas.openxmlformats.org/officeDocument/2006/relationships/hyperlink" Target="https://vimeo.com/395138369" TargetMode="External"/><Relationship Id="rId9" Type="http://schemas.openxmlformats.org/officeDocument/2006/relationships/image" Target="../media/image32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LlJQbl7f8K0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7.jpg"/><Relationship Id="rId4" Type="http://schemas.openxmlformats.org/officeDocument/2006/relationships/image" Target="../media/image36.jp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vimeo.com/195164994" TargetMode="Externa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vimeo.com/msumofpuppetry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vimeo.com/304555735" TargetMode="Externa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hyperlink" Target="https://www.youtube.com/watch?v=PcOL1MPQ3Ds" TargetMode="Externa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youtube.com/watch?v=R7-lstJjQuI" TargetMode="External"/><Relationship Id="rId5" Type="http://schemas.openxmlformats.org/officeDocument/2006/relationships/image" Target="../media/image21.png"/><Relationship Id="rId4" Type="http://schemas.openxmlformats.org/officeDocument/2006/relationships/image" Target="../media/image20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l-SI" dirty="0" smtClean="0"/>
              <a:t>Lutke v vrtcu</a:t>
            </a:r>
            <a:endParaRPr lang="sl-SI" dirty="0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146553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066800" y="489397"/>
            <a:ext cx="10058400" cy="1249251"/>
          </a:xfrm>
        </p:spPr>
        <p:txBody>
          <a:bodyPr/>
          <a:lstStyle/>
          <a:p>
            <a:pPr algn="ctr"/>
            <a:r>
              <a:rPr lang="sl-SI" dirty="0" smtClean="0"/>
              <a:t>MIMIČNE LUTKE</a:t>
            </a:r>
            <a:endParaRPr lang="sl-SI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437882" y="1738648"/>
            <a:ext cx="6159504" cy="1171977"/>
          </a:xfrm>
        </p:spPr>
        <p:txBody>
          <a:bodyPr/>
          <a:lstStyle/>
          <a:p>
            <a:r>
              <a:rPr lang="sl-SI" dirty="0" smtClean="0"/>
              <a:t>S poudarjanjem gibanja čeljusti spominjajo na odpiranje ust pri človeku ali zapiranje gobčka pri živalih – primer = </a:t>
            </a:r>
            <a:r>
              <a:rPr lang="sl-SI" dirty="0" err="1" smtClean="0"/>
              <a:t>Muppet</a:t>
            </a:r>
            <a:r>
              <a:rPr lang="sl-SI" dirty="0" smtClean="0"/>
              <a:t> Show</a:t>
            </a:r>
          </a:p>
          <a:p>
            <a:endParaRPr lang="sl-SI" dirty="0"/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7662" y="3050112"/>
            <a:ext cx="3642348" cy="204780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Slika 4"/>
          <p:cNvPicPr>
            <a:picLocks noChangeAspect="1"/>
          </p:cNvPicPr>
          <p:nvPr/>
        </p:nvPicPr>
        <p:blipFill rotWithShape="1">
          <a:blip r:embed="rId3"/>
          <a:srcRect l="16448" t="7576" r="9486" b="8367"/>
          <a:stretch/>
        </p:blipFill>
        <p:spPr>
          <a:xfrm>
            <a:off x="8587986" y="753379"/>
            <a:ext cx="3166132" cy="239547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Slika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23721" y="4074017"/>
            <a:ext cx="2294662" cy="172427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Slika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91175" y="3501801"/>
            <a:ext cx="3805646" cy="24384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Pravokotnik 5"/>
          <p:cNvSpPr/>
          <p:nvPr/>
        </p:nvSpPr>
        <p:spPr>
          <a:xfrm>
            <a:off x="616261" y="6155354"/>
            <a:ext cx="598112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l-SI" dirty="0">
                <a:hlinkClick r:id="rId6"/>
              </a:rPr>
              <a:t>https://www.youtube.com/watch?v=GpMpHoPkKi0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445437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066800" y="373488"/>
            <a:ext cx="10058400" cy="1185538"/>
          </a:xfrm>
        </p:spPr>
        <p:txBody>
          <a:bodyPr/>
          <a:lstStyle/>
          <a:p>
            <a:r>
              <a:rPr lang="sl-SI" dirty="0" smtClean="0"/>
              <a:t>TELESNE LUTKE (BODY PUPPET)</a:t>
            </a:r>
            <a:endParaRPr lang="sl-SI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1066800" y="1559026"/>
            <a:ext cx="10058400" cy="694777"/>
          </a:xfrm>
        </p:spPr>
        <p:txBody>
          <a:bodyPr/>
          <a:lstStyle/>
          <a:p>
            <a:r>
              <a:rPr lang="sl-SI" dirty="0" smtClean="0"/>
              <a:t>Narejene so v velikosti otroka – obešena je okoli vratu, njene roke in noge pa so pripete na roke in noge otroka.</a:t>
            </a:r>
            <a:endParaRPr lang="sl-SI" dirty="0"/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 rotWithShape="1">
          <a:blip r:embed="rId2"/>
          <a:srcRect l="6646" r="6471" b="14172"/>
          <a:stretch/>
        </p:blipFill>
        <p:spPr>
          <a:xfrm>
            <a:off x="4606076" y="3567250"/>
            <a:ext cx="2503597" cy="185486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Slika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91449" y="2374607"/>
            <a:ext cx="3333750" cy="227647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Slika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6800" y="2421227"/>
            <a:ext cx="2857500" cy="366851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422458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l-SI" dirty="0" smtClean="0"/>
              <a:t>SENČNE LUTKE</a:t>
            </a:r>
            <a:endParaRPr lang="sl-SI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1066800" y="2103120"/>
            <a:ext cx="7330225" cy="3931920"/>
          </a:xfrm>
        </p:spPr>
        <p:txBody>
          <a:bodyPr>
            <a:normAutofit lnSpcReduction="10000"/>
          </a:bodyPr>
          <a:lstStyle/>
          <a:p>
            <a:r>
              <a:rPr lang="sl-SI" dirty="0" smtClean="0"/>
              <a:t>Kot izvor svetlobe lahko uporabimo: svečo, svetilko, grafoskop, sončno svetlobo.</a:t>
            </a:r>
          </a:p>
          <a:p>
            <a:r>
              <a:rPr lang="sl-SI" dirty="0" smtClean="0"/>
              <a:t>Projekcija je lahko na zaveso, prt, rjuho, platno,…</a:t>
            </a:r>
          </a:p>
          <a:p>
            <a:r>
              <a:rPr lang="sl-SI" dirty="0" smtClean="0"/>
              <a:t>Uprizarjanje – z rokami, s telesom, predhodnice ploskih lutk.</a:t>
            </a:r>
          </a:p>
          <a:p>
            <a:r>
              <a:rPr lang="sl-SI" dirty="0" smtClean="0"/>
              <a:t>2 vrsti senčnih lutk:</a:t>
            </a:r>
          </a:p>
          <a:p>
            <a:pPr lvl="1"/>
            <a:r>
              <a:rPr lang="sl-SI" dirty="0" smtClean="0"/>
              <a:t>Iz papirja – senca je črna,</a:t>
            </a:r>
          </a:p>
          <a:p>
            <a:pPr lvl="1"/>
            <a:r>
              <a:rPr lang="sl-SI" dirty="0" smtClean="0"/>
              <a:t>Iz različno prosojnih </a:t>
            </a:r>
            <a:r>
              <a:rPr lang="sl-SI" dirty="0" err="1" smtClean="0"/>
              <a:t>materalov</a:t>
            </a:r>
            <a:r>
              <a:rPr lang="sl-SI" dirty="0" smtClean="0"/>
              <a:t>, ki jih pobarvamo s tuši ali prosojnimi barvami – njihova senca je barvna.</a:t>
            </a:r>
          </a:p>
          <a:p>
            <a:pPr marL="274320" lvl="1" indent="0">
              <a:buNone/>
            </a:pPr>
            <a:r>
              <a:rPr lang="sl-SI" dirty="0">
                <a:hlinkClick r:id="rId2"/>
              </a:rPr>
              <a:t>https://vimeo.com/124283451</a:t>
            </a:r>
            <a:endParaRPr lang="sl-SI" dirty="0">
              <a:hlinkClick r:id="rId3"/>
            </a:endParaRPr>
          </a:p>
          <a:p>
            <a:pPr marL="274320" lvl="1" indent="0">
              <a:buNone/>
            </a:pPr>
            <a:r>
              <a:rPr lang="sl-SI" dirty="0" smtClean="0">
                <a:hlinkClick r:id="rId4"/>
              </a:rPr>
              <a:t>https</a:t>
            </a:r>
            <a:r>
              <a:rPr lang="sl-SI" dirty="0">
                <a:hlinkClick r:id="rId4"/>
              </a:rPr>
              <a:t>://vimeo.com/395138369</a:t>
            </a:r>
            <a:endParaRPr lang="sl-SI" dirty="0" smtClean="0">
              <a:hlinkClick r:id="rId3"/>
            </a:endParaRPr>
          </a:p>
          <a:p>
            <a:pPr marL="274320" lvl="1" indent="0">
              <a:buNone/>
            </a:pPr>
            <a:r>
              <a:rPr lang="sl-SI" dirty="0" smtClean="0">
                <a:hlinkClick r:id="rId3"/>
              </a:rPr>
              <a:t>https</a:t>
            </a:r>
            <a:r>
              <a:rPr lang="sl-SI" dirty="0">
                <a:hlinkClick r:id="rId3"/>
              </a:rPr>
              <a:t>://www.youtube.com/watch?v=iCmFWJjc4RA</a:t>
            </a:r>
            <a:endParaRPr lang="sl-SI" dirty="0" smtClean="0"/>
          </a:p>
          <a:p>
            <a:pPr marL="274320" lvl="1" indent="0">
              <a:buNone/>
            </a:pPr>
            <a:r>
              <a:rPr lang="sl-SI" dirty="0">
                <a:hlinkClick r:id="rId5"/>
              </a:rPr>
              <a:t>https://</a:t>
            </a:r>
            <a:r>
              <a:rPr lang="sl-SI" dirty="0" smtClean="0">
                <a:hlinkClick r:id="rId5"/>
              </a:rPr>
              <a:t>www.youtube.com/watch?v=gK2QfoP7EdM</a:t>
            </a:r>
            <a:endParaRPr lang="sl-SI" dirty="0" smtClean="0"/>
          </a:p>
          <a:p>
            <a:pPr marL="274320" lvl="1" indent="0">
              <a:buNone/>
            </a:pPr>
            <a:r>
              <a:rPr lang="sl-SI" dirty="0">
                <a:hlinkClick r:id="rId6"/>
              </a:rPr>
              <a:t>https://www.youtube.com/watch?v=j4uY7rvVFjk</a:t>
            </a:r>
            <a:endParaRPr lang="sl-SI" dirty="0" smtClean="0"/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 rotWithShape="1">
          <a:blip r:embed="rId7"/>
          <a:srcRect l="9044" t="55" r="11919" b="8075"/>
          <a:stretch/>
        </p:blipFill>
        <p:spPr>
          <a:xfrm>
            <a:off x="9360794" y="471351"/>
            <a:ext cx="2125015" cy="185013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Slika 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67983" y="471351"/>
            <a:ext cx="2613099" cy="146532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Slika 5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475014" y="2648756"/>
            <a:ext cx="3010795" cy="169357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Slika 6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842823" y="4669597"/>
            <a:ext cx="2619375" cy="174307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515000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l-SI" dirty="0" smtClean="0"/>
              <a:t>LUTKE NA NITKAH - MARIONETE</a:t>
            </a:r>
            <a:endParaRPr lang="sl-SI" dirty="0"/>
          </a:p>
        </p:txBody>
      </p:sp>
      <p:sp>
        <p:nvSpPr>
          <p:cNvPr id="6" name="Označba mesta vsebine 5"/>
          <p:cNvSpPr>
            <a:spLocks noGrp="1"/>
          </p:cNvSpPr>
          <p:nvPr>
            <p:ph idx="1"/>
          </p:nvPr>
        </p:nvSpPr>
        <p:spPr>
          <a:xfrm>
            <a:off x="1066799" y="1867438"/>
            <a:ext cx="10189335" cy="4167602"/>
          </a:xfrm>
        </p:spPr>
        <p:txBody>
          <a:bodyPr/>
          <a:lstStyle/>
          <a:p>
            <a:r>
              <a:rPr lang="sl-SI" sz="2000" dirty="0"/>
              <a:t>Navadno vodene od zgoraj s pomočjo kratkih in daljših </a:t>
            </a:r>
            <a:r>
              <a:rPr lang="sl-SI" sz="2000" dirty="0" smtClean="0"/>
              <a:t>nitk.</a:t>
            </a:r>
            <a:endParaRPr lang="sl-SI" sz="2000" dirty="0"/>
          </a:p>
          <a:p>
            <a:r>
              <a:rPr lang="sl-SI" sz="2000" dirty="0"/>
              <a:t>Nosilne nitke držijo težo lutke, z igralnimi nitkami pa animiramo glavo in </a:t>
            </a:r>
            <a:r>
              <a:rPr lang="sl-SI" sz="2000" dirty="0" smtClean="0"/>
              <a:t>okončine.</a:t>
            </a:r>
            <a:endParaRPr lang="sl-SI" sz="2000" dirty="0"/>
          </a:p>
          <a:p>
            <a:r>
              <a:rPr lang="sl-SI" sz="2000" dirty="0"/>
              <a:t>Vse nitke so združene in pritrjene na vodilo, ki je lahko palica ali </a:t>
            </a:r>
            <a:r>
              <a:rPr lang="sl-SI" sz="2000" dirty="0" smtClean="0"/>
              <a:t>križ.</a:t>
            </a:r>
            <a:endParaRPr lang="sl-SI" sz="2000" dirty="0"/>
          </a:p>
          <a:p>
            <a:r>
              <a:rPr lang="sl-SI" sz="2000" dirty="0"/>
              <a:t>Animator z eno roko drži vodilo – s to roko uravnava položaj glave in trupa in ustvarja gibanje celotne lutke (hoja, tek, poskakovanje, </a:t>
            </a:r>
            <a:r>
              <a:rPr lang="sl-SI" sz="2000" dirty="0" smtClean="0"/>
              <a:t>sedenje).</a:t>
            </a:r>
            <a:endParaRPr lang="sl-SI" sz="2000" dirty="0"/>
          </a:p>
          <a:p>
            <a:r>
              <a:rPr lang="sl-SI" sz="2000" dirty="0"/>
              <a:t>Z drugo roko premika nitke in s tem obvladujem gibanje rok</a:t>
            </a:r>
            <a:r>
              <a:rPr lang="sl-SI" sz="2000" dirty="0" smtClean="0"/>
              <a:t>.</a:t>
            </a:r>
            <a:endParaRPr lang="sl-SI" sz="2000" dirty="0"/>
          </a:p>
          <a:p>
            <a:pPr marL="0" indent="0" algn="r">
              <a:buNone/>
            </a:pPr>
            <a:r>
              <a:rPr lang="sl-SI" sz="2000" dirty="0"/>
              <a:t>MILČINSKI, 1985</a:t>
            </a:r>
          </a:p>
          <a:p>
            <a:r>
              <a:rPr lang="sl-SI" dirty="0" smtClean="0">
                <a:hlinkClick r:id="rId2"/>
              </a:rPr>
              <a:t>https://www.youtube.com/watch?v=LlJQbl7f8K0</a:t>
            </a:r>
            <a:endParaRPr lang="sl-SI" dirty="0" smtClean="0"/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574161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l-SI" dirty="0"/>
              <a:t>LUTKE NA NITKAH - MARIONETE</a:t>
            </a:r>
          </a:p>
        </p:txBody>
      </p:sp>
      <p:pic>
        <p:nvPicPr>
          <p:cNvPr id="5" name="Označba mesta vsebine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95797" y="2014192"/>
            <a:ext cx="2621491" cy="3932237"/>
          </a:xfrm>
          <a:prstGeom prst="rect">
            <a:avLst/>
          </a:prstGeom>
        </p:spPr>
      </p:pic>
      <p:pic>
        <p:nvPicPr>
          <p:cNvPr id="6" name="Slika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80381" y="2014192"/>
            <a:ext cx="2637083" cy="3932237"/>
          </a:xfrm>
          <a:prstGeom prst="rect">
            <a:avLst/>
          </a:prstGeom>
        </p:spPr>
      </p:pic>
      <p:pic>
        <p:nvPicPr>
          <p:cNvPr id="7" name="Slika 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74" b="15956"/>
          <a:stretch/>
        </p:blipFill>
        <p:spPr>
          <a:xfrm>
            <a:off x="9263414" y="3375743"/>
            <a:ext cx="2276055" cy="2570686"/>
          </a:xfrm>
          <a:prstGeom prst="rect">
            <a:avLst/>
          </a:prstGeom>
        </p:spPr>
      </p:pic>
      <p:pic>
        <p:nvPicPr>
          <p:cNvPr id="8" name="Slika 7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96" t="7366" r="19990" b="16147"/>
          <a:stretch/>
        </p:blipFill>
        <p:spPr>
          <a:xfrm>
            <a:off x="6380557" y="2014192"/>
            <a:ext cx="2619765" cy="2439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920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066800" y="360608"/>
            <a:ext cx="10058400" cy="1107584"/>
          </a:xfrm>
        </p:spPr>
        <p:txBody>
          <a:bodyPr/>
          <a:lstStyle/>
          <a:p>
            <a:r>
              <a:rPr lang="sl-SI" dirty="0" smtClean="0"/>
              <a:t>NALOGA ZA PRIHODNJE URE</a:t>
            </a:r>
            <a:endParaRPr lang="sl-SI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1066800" y="1365161"/>
            <a:ext cx="10058400" cy="500988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l-SI" b="1" u="sng" dirty="0" smtClean="0"/>
              <a:t>1. teden</a:t>
            </a:r>
            <a:r>
              <a:rPr lang="sl-SI" u="sng" dirty="0" smtClean="0"/>
              <a:t>:</a:t>
            </a:r>
          </a:p>
          <a:p>
            <a:pPr lvl="1"/>
            <a:r>
              <a:rPr lang="sl-SI" dirty="0" smtClean="0"/>
              <a:t>Sami se razdelite v pare. Če v kakšni skupini ni parno število dijakov je lahko 1 trojka.</a:t>
            </a:r>
          </a:p>
          <a:p>
            <a:pPr lvl="1"/>
            <a:r>
              <a:rPr lang="sl-SI" dirty="0" smtClean="0"/>
              <a:t>Dogovorite se,  kaj bi bila vaša tema – neka bolj ali manj znana pravljica, priporočam slovensko.</a:t>
            </a:r>
          </a:p>
          <a:p>
            <a:pPr lvl="1"/>
            <a:r>
              <a:rPr lang="sl-SI" dirty="0" smtClean="0"/>
              <a:t>V tabelo Google </a:t>
            </a:r>
            <a:r>
              <a:rPr lang="sl-SI" dirty="0" err="1" smtClean="0"/>
              <a:t>Drive</a:t>
            </a:r>
            <a:r>
              <a:rPr lang="sl-SI" dirty="0" smtClean="0"/>
              <a:t>, ki je odprta za vaš razred vpišite pare in naslov pravljice.</a:t>
            </a:r>
          </a:p>
          <a:p>
            <a:pPr lvl="1"/>
            <a:r>
              <a:rPr lang="sl-SI" dirty="0" smtClean="0"/>
              <a:t>Razmislite, kako bi se lotili stvari – kakšne lutke bi izbrali, na kakšen način bi predstavili pravljico,…</a:t>
            </a:r>
          </a:p>
          <a:p>
            <a:pPr marL="0" indent="0">
              <a:buNone/>
            </a:pPr>
            <a:r>
              <a:rPr lang="sl-SI" b="1" u="sng" dirty="0" smtClean="0"/>
              <a:t>2. teden</a:t>
            </a:r>
            <a:r>
              <a:rPr lang="sl-SI" u="sng" dirty="0" smtClean="0"/>
              <a:t>:</a:t>
            </a:r>
          </a:p>
          <a:p>
            <a:pPr lvl="1"/>
            <a:r>
              <a:rPr lang="sl-SI" dirty="0" smtClean="0"/>
              <a:t>Končna odločitev glede lutk – zapis odločitve v Google </a:t>
            </a:r>
            <a:r>
              <a:rPr lang="sl-SI" dirty="0" err="1" smtClean="0"/>
              <a:t>Drive</a:t>
            </a:r>
            <a:r>
              <a:rPr lang="sl-SI" dirty="0" smtClean="0"/>
              <a:t>.</a:t>
            </a:r>
          </a:p>
          <a:p>
            <a:pPr lvl="1"/>
            <a:r>
              <a:rPr lang="sl-SI" dirty="0" smtClean="0"/>
              <a:t>Priprave vseh materialov za izdelavo.</a:t>
            </a:r>
          </a:p>
          <a:p>
            <a:pPr lvl="1"/>
            <a:r>
              <a:rPr lang="sl-SI" dirty="0" smtClean="0"/>
              <a:t>Ideja.</a:t>
            </a:r>
          </a:p>
          <a:p>
            <a:pPr marL="0" indent="0">
              <a:buNone/>
            </a:pPr>
            <a:r>
              <a:rPr lang="sl-SI" b="1" u="sng" dirty="0" smtClean="0"/>
              <a:t>3. in 4. teden:</a:t>
            </a:r>
          </a:p>
          <a:p>
            <a:pPr lvl="1"/>
            <a:r>
              <a:rPr lang="sl-SI" dirty="0" smtClean="0"/>
              <a:t>Izdelava lutk (vsak teden poročanje v tabelo kako vam gre, kakšno je stanje,…)</a:t>
            </a:r>
          </a:p>
          <a:p>
            <a:pPr marL="0" indent="0">
              <a:buNone/>
            </a:pPr>
            <a:r>
              <a:rPr lang="sl-SI" b="1" u="sng" dirty="0" smtClean="0"/>
              <a:t>5. teden (okvirno):</a:t>
            </a:r>
          </a:p>
          <a:p>
            <a:pPr lvl="1"/>
            <a:r>
              <a:rPr lang="sl-SI" dirty="0" smtClean="0"/>
              <a:t>Srečanje na </a:t>
            </a:r>
            <a:r>
              <a:rPr lang="sl-SI" dirty="0" err="1" smtClean="0"/>
              <a:t>Zoomu</a:t>
            </a:r>
            <a:r>
              <a:rPr lang="sl-SI" dirty="0" smtClean="0"/>
              <a:t> in pregled opravljenega dela – iz opravljene naloge boste dobili tudi drugo oceno v tej konferenci. Prvo bom zapisala v redovalnico po 22.4.2020.</a:t>
            </a:r>
          </a:p>
        </p:txBody>
      </p:sp>
    </p:spTree>
    <p:extLst>
      <p:ext uri="{BB962C8B-B14F-4D97-AF65-F5344CB8AC3E}">
        <p14:creationId xmlns:p14="http://schemas.microsoft.com/office/powerpoint/2010/main" val="1062537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METODE DELA Z LUTKO </a:t>
            </a:r>
            <a:r>
              <a:rPr lang="sl-SI" sz="1600" dirty="0" smtClean="0"/>
              <a:t>(</a:t>
            </a:r>
            <a:r>
              <a:rPr lang="sl-SI" sz="1600" dirty="0" err="1" smtClean="0"/>
              <a:t>H.Korošec</a:t>
            </a:r>
            <a:r>
              <a:rPr lang="sl-SI" sz="1600" dirty="0" smtClean="0"/>
              <a:t>, 2006a)</a:t>
            </a:r>
            <a:endParaRPr lang="sl-SI" sz="1600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b="1" dirty="0" smtClean="0"/>
              <a:t>SPONTANA IGRA Z LUTKO </a:t>
            </a:r>
            <a:r>
              <a:rPr lang="sl-SI" dirty="0" smtClean="0"/>
              <a:t>– gre za obliko simbolne igre, ko se otrok sproščeno pogovarja z lutko, spreminja vloge,…</a:t>
            </a:r>
          </a:p>
          <a:p>
            <a:r>
              <a:rPr lang="sl-SI" b="1" dirty="0" smtClean="0"/>
              <a:t>PRIPRAVA PRIZOROV Z LUTKO </a:t>
            </a:r>
            <a:r>
              <a:rPr lang="sl-SI" dirty="0" smtClean="0"/>
              <a:t>– dejavnost, ki jo vodi odrasla oseba in usmerja otroke k pripravi prizorov z lutko glede na neko pravljico, temo iz realnega življenja,…V tem primeru ni določenega scenarija in besedila za učenje na pamet.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129078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562100" y="2240924"/>
            <a:ext cx="9070848" cy="2898339"/>
          </a:xfrm>
        </p:spPr>
        <p:txBody>
          <a:bodyPr>
            <a:normAutofit/>
          </a:bodyPr>
          <a:lstStyle/>
          <a:p>
            <a:r>
              <a:rPr lang="sl-SI" sz="2400" dirty="0"/>
              <a:t>Uporaba lutke v vzgojnem procesu lahko opazno prispeva k bolj </a:t>
            </a:r>
            <a:r>
              <a:rPr lang="sl-SI" sz="2400" u="sng" dirty="0"/>
              <a:t>humanemu in manj stresnemu vključevanju otroka v socializacijski proces</a:t>
            </a:r>
            <a:r>
              <a:rPr lang="sl-SI" sz="2400" dirty="0"/>
              <a:t>. Lutke izzivajo </a:t>
            </a:r>
            <a:r>
              <a:rPr lang="sl-SI" sz="2400" b="1" dirty="0"/>
              <a:t>domišljijo in ustvarjalnost</a:t>
            </a:r>
            <a:r>
              <a:rPr lang="sl-SI" sz="2400" dirty="0"/>
              <a:t>, to oboje pa je najdragocenejša dota otroku za nadaljnji </a:t>
            </a:r>
            <a:r>
              <a:rPr lang="sl-SI" sz="2400" dirty="0" smtClean="0"/>
              <a:t>razvoj. </a:t>
            </a:r>
          </a:p>
          <a:p>
            <a:endParaRPr lang="sl-SI" dirty="0"/>
          </a:p>
          <a:p>
            <a:r>
              <a:rPr lang="sl-SI" dirty="0" smtClean="0"/>
              <a:t>(</a:t>
            </a:r>
            <a:r>
              <a:rPr lang="sl-SI" dirty="0"/>
              <a:t>Korošec, Majaron 2002</a:t>
            </a:r>
            <a:r>
              <a:rPr lang="sl-SI" dirty="0" smtClean="0"/>
              <a:t>)</a:t>
            </a:r>
          </a:p>
          <a:p>
            <a:endParaRPr lang="sl-SI" dirty="0"/>
          </a:p>
          <a:p>
            <a:r>
              <a:rPr lang="sl-SI" dirty="0">
                <a:hlinkClick r:id="rId2"/>
              </a:rPr>
              <a:t>https://vimeo.com/195164994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369131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1066800" y="579549"/>
            <a:ext cx="10058400" cy="5455491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sl-SI" sz="3600" dirty="0" smtClean="0"/>
              <a:t>LUTKE</a:t>
            </a:r>
          </a:p>
          <a:p>
            <a:r>
              <a:rPr lang="sl-SI" sz="2000" dirty="0" smtClean="0"/>
              <a:t>imajo pri otroku </a:t>
            </a:r>
            <a:r>
              <a:rPr lang="sl-SI" sz="2000" b="1" dirty="0" smtClean="0"/>
              <a:t>izrazno moč</a:t>
            </a:r>
            <a:r>
              <a:rPr lang="sl-SI" sz="2000" dirty="0" smtClean="0"/>
              <a:t>,</a:t>
            </a:r>
          </a:p>
          <a:p>
            <a:r>
              <a:rPr lang="sl-SI" sz="2000" dirty="0" smtClean="0"/>
              <a:t>otroci se istovetijo z njimi – preko njih pogosto </a:t>
            </a:r>
            <a:r>
              <a:rPr lang="sl-SI" sz="2000" b="1" dirty="0" smtClean="0"/>
              <a:t>prebredejo strah in težave </a:t>
            </a:r>
            <a:r>
              <a:rPr lang="sl-SI" sz="2000" dirty="0" smtClean="0"/>
              <a:t>s katerimi se soočajo,</a:t>
            </a:r>
          </a:p>
          <a:p>
            <a:r>
              <a:rPr lang="sl-SI" sz="2000" dirty="0"/>
              <a:t>o</a:t>
            </a:r>
            <a:r>
              <a:rPr lang="sl-SI" sz="2000" dirty="0" smtClean="0"/>
              <a:t>b njih se otroci </a:t>
            </a:r>
            <a:r>
              <a:rPr lang="sl-SI" sz="2000" b="1" dirty="0" smtClean="0"/>
              <a:t>sprostijo</a:t>
            </a:r>
            <a:r>
              <a:rPr lang="sl-SI" sz="2000" dirty="0" smtClean="0"/>
              <a:t>(telesno </a:t>
            </a:r>
            <a:r>
              <a:rPr lang="sl-SI" sz="2000" dirty="0" smtClean="0"/>
              <a:t>in govorno</a:t>
            </a:r>
            <a:r>
              <a:rPr lang="sl-SI" sz="2000" dirty="0" smtClean="0"/>
              <a:t>) in umirijo,</a:t>
            </a:r>
            <a:endParaRPr lang="sl-SI" sz="2000" dirty="0" smtClean="0"/>
          </a:p>
          <a:p>
            <a:r>
              <a:rPr lang="sl-SI" sz="2000" dirty="0"/>
              <a:t>o</a:t>
            </a:r>
            <a:r>
              <a:rPr lang="sl-SI" sz="2000" dirty="0" smtClean="0"/>
              <a:t>b njih se na</a:t>
            </a:r>
            <a:r>
              <a:rPr lang="sl-SI" sz="2000" b="1" dirty="0" smtClean="0"/>
              <a:t>učijo</a:t>
            </a:r>
            <a:r>
              <a:rPr lang="sl-SI" sz="2000" dirty="0" smtClean="0"/>
              <a:t> novih pesmi, pravilnega govorjenja, obnavljajo pravljice,</a:t>
            </a:r>
          </a:p>
          <a:p>
            <a:r>
              <a:rPr lang="sl-SI" sz="2000" dirty="0"/>
              <a:t>l</a:t>
            </a:r>
            <a:r>
              <a:rPr lang="sl-SI" sz="2000" dirty="0" smtClean="0"/>
              <a:t>ahko služijo kot </a:t>
            </a:r>
            <a:r>
              <a:rPr lang="sl-SI" sz="2000" b="1" dirty="0" smtClean="0"/>
              <a:t>terapevtsko sredstvo </a:t>
            </a:r>
            <a:r>
              <a:rPr lang="sl-SI" sz="2000" dirty="0" smtClean="0"/>
              <a:t>(pomagajo boječim manj pogumnim, sramežljivim,</a:t>
            </a:r>
          </a:p>
          <a:p>
            <a:r>
              <a:rPr lang="sl-SI" sz="2000" dirty="0" smtClean="0"/>
              <a:t>v skupini je priporočljivo imeti </a:t>
            </a:r>
            <a:r>
              <a:rPr lang="sl-SI" sz="2000" b="1" dirty="0" smtClean="0"/>
              <a:t>lutkovni kotiček </a:t>
            </a:r>
            <a:r>
              <a:rPr lang="sl-SI" sz="2000" dirty="0" smtClean="0"/>
              <a:t>in glavno lutko – ljubljenko,</a:t>
            </a:r>
          </a:p>
          <a:p>
            <a:r>
              <a:rPr lang="sl-SI" sz="2000" dirty="0"/>
              <a:t>o</a:t>
            </a:r>
            <a:r>
              <a:rPr lang="sl-SI" sz="2000" dirty="0" smtClean="0"/>
              <a:t>troci so se sposobni </a:t>
            </a:r>
            <a:r>
              <a:rPr lang="sl-SI" sz="2000" b="1" dirty="0" smtClean="0"/>
              <a:t>vživljati </a:t>
            </a:r>
            <a:r>
              <a:rPr lang="sl-SI" sz="2000" b="1" dirty="0"/>
              <a:t>in se identificirati </a:t>
            </a:r>
            <a:r>
              <a:rPr lang="sl-SI" sz="2000" dirty="0"/>
              <a:t>z glavnimi </a:t>
            </a:r>
            <a:r>
              <a:rPr lang="sl-SI" sz="2000" dirty="0" smtClean="0"/>
              <a:t>junaki (živalskimi/človeškimi),</a:t>
            </a:r>
          </a:p>
          <a:p>
            <a:r>
              <a:rPr lang="sl-SI" sz="2000" dirty="0"/>
              <a:t>v</a:t>
            </a:r>
            <a:r>
              <a:rPr lang="sl-SI" sz="2000" dirty="0" smtClean="0"/>
              <a:t>plivajo </a:t>
            </a:r>
            <a:r>
              <a:rPr lang="sl-SI" sz="2000" dirty="0" smtClean="0"/>
              <a:t>na njihov </a:t>
            </a:r>
            <a:r>
              <a:rPr lang="sl-SI" sz="2000" b="1" dirty="0" smtClean="0"/>
              <a:t>socialni razvoj </a:t>
            </a:r>
            <a:r>
              <a:rPr lang="sl-SI" sz="2000" dirty="0" smtClean="0"/>
              <a:t>– večsmerna komunikacija, občutek za čustva drugih,…</a:t>
            </a:r>
            <a:endParaRPr lang="sl-SI" dirty="0" smtClean="0"/>
          </a:p>
          <a:p>
            <a:r>
              <a:rPr lang="sl-SI" dirty="0">
                <a:hlinkClick r:id="rId2"/>
              </a:rPr>
              <a:t>https://</a:t>
            </a:r>
            <a:r>
              <a:rPr lang="sl-SI" dirty="0" smtClean="0">
                <a:hlinkClick r:id="rId2"/>
              </a:rPr>
              <a:t>vimeo.com/msumofpuppetry</a:t>
            </a:r>
            <a:r>
              <a:rPr lang="sl-SI" dirty="0" smtClean="0"/>
              <a:t> </a:t>
            </a:r>
            <a:r>
              <a:rPr lang="sl-SI" dirty="0" smtClean="0"/>
              <a:t>- Lutkovni </a:t>
            </a:r>
            <a:r>
              <a:rPr lang="sl-SI" dirty="0" smtClean="0"/>
              <a:t>muzej Ljubljana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4134584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066800" y="389966"/>
            <a:ext cx="10058400" cy="1223682"/>
          </a:xfrm>
        </p:spPr>
        <p:txBody>
          <a:bodyPr/>
          <a:lstStyle/>
          <a:p>
            <a:pPr algn="ctr"/>
            <a:r>
              <a:rPr lang="sl-SI" dirty="0" smtClean="0"/>
              <a:t>VRSTE </a:t>
            </a:r>
            <a:r>
              <a:rPr lang="sl-SI" dirty="0" smtClean="0"/>
              <a:t>LUTK:</a:t>
            </a:r>
            <a:endParaRPr lang="sl-SI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1066800" y="1479177"/>
            <a:ext cx="10058400" cy="4555864"/>
          </a:xfrm>
        </p:spPr>
        <p:txBody>
          <a:bodyPr>
            <a:noAutofit/>
          </a:bodyPr>
          <a:lstStyle/>
          <a:p>
            <a:r>
              <a:rPr lang="sl-SI" sz="2800" dirty="0"/>
              <a:t>ročne </a:t>
            </a:r>
            <a:r>
              <a:rPr lang="sl-SI" sz="2800" dirty="0" smtClean="0"/>
              <a:t>lutke,</a:t>
            </a:r>
          </a:p>
          <a:p>
            <a:r>
              <a:rPr lang="sl-SI" sz="2800" dirty="0" smtClean="0"/>
              <a:t>prstne lutke (te </a:t>
            </a:r>
            <a:r>
              <a:rPr lang="sl-SI" sz="2800" dirty="0"/>
              <a:t>so še posebej primerne za predšolske otroke), </a:t>
            </a:r>
            <a:endParaRPr lang="sl-SI" sz="2800" dirty="0" smtClean="0"/>
          </a:p>
          <a:p>
            <a:r>
              <a:rPr lang="sl-SI" sz="2800" dirty="0" smtClean="0"/>
              <a:t>lutke na palici,</a:t>
            </a:r>
          </a:p>
          <a:p>
            <a:r>
              <a:rPr lang="sl-SI" sz="2800" dirty="0" err="1" smtClean="0"/>
              <a:t>mimične</a:t>
            </a:r>
            <a:r>
              <a:rPr lang="sl-SI" sz="2800" dirty="0" smtClean="0"/>
              <a:t> </a:t>
            </a:r>
            <a:r>
              <a:rPr lang="sl-SI" sz="2800" dirty="0"/>
              <a:t>lutke, </a:t>
            </a:r>
            <a:endParaRPr lang="sl-SI" sz="2800" dirty="0" smtClean="0"/>
          </a:p>
          <a:p>
            <a:r>
              <a:rPr lang="sl-SI" sz="2800" dirty="0" err="1" smtClean="0"/>
              <a:t>body</a:t>
            </a:r>
            <a:r>
              <a:rPr lang="sl-SI" sz="2800" dirty="0" smtClean="0"/>
              <a:t> </a:t>
            </a:r>
            <a:r>
              <a:rPr lang="sl-SI" sz="2800" dirty="0" err="1"/>
              <a:t>puppet</a:t>
            </a:r>
            <a:r>
              <a:rPr lang="sl-SI" sz="2800" dirty="0"/>
              <a:t> (telesne lutke),</a:t>
            </a:r>
          </a:p>
          <a:p>
            <a:r>
              <a:rPr lang="sl-SI" sz="2800" dirty="0"/>
              <a:t>ploske lutke (primerne so za najmlajše otroke</a:t>
            </a:r>
            <a:r>
              <a:rPr lang="sl-SI" sz="2800" dirty="0" smtClean="0"/>
              <a:t>),</a:t>
            </a:r>
            <a:endParaRPr lang="sl-SI" sz="2800" dirty="0" smtClean="0"/>
          </a:p>
          <a:p>
            <a:r>
              <a:rPr lang="sl-SI" sz="2800" dirty="0" smtClean="0"/>
              <a:t>senčne </a:t>
            </a:r>
            <a:r>
              <a:rPr lang="sl-SI" sz="2800" dirty="0" smtClean="0"/>
              <a:t>lutke,</a:t>
            </a:r>
            <a:endParaRPr lang="sl-SI" sz="2800" dirty="0" smtClean="0"/>
          </a:p>
          <a:p>
            <a:r>
              <a:rPr lang="sl-SI" sz="2800" dirty="0"/>
              <a:t>l</a:t>
            </a:r>
            <a:r>
              <a:rPr lang="sl-SI" sz="2800" dirty="0" smtClean="0"/>
              <a:t>utke </a:t>
            </a:r>
            <a:r>
              <a:rPr lang="sl-SI" sz="2800" dirty="0" smtClean="0"/>
              <a:t>na nitkah - marionete.</a:t>
            </a:r>
            <a:endParaRPr lang="sl-SI" sz="2800" dirty="0"/>
          </a:p>
        </p:txBody>
      </p:sp>
    </p:spTree>
    <p:extLst>
      <p:ext uri="{BB962C8B-B14F-4D97-AF65-F5344CB8AC3E}">
        <p14:creationId xmlns:p14="http://schemas.microsoft.com/office/powerpoint/2010/main" val="490646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2770675" y="642594"/>
            <a:ext cx="5599236" cy="1371600"/>
          </a:xfrm>
        </p:spPr>
        <p:txBody>
          <a:bodyPr/>
          <a:lstStyle/>
          <a:p>
            <a:pPr algn="ctr"/>
            <a:r>
              <a:rPr lang="sl-SI" dirty="0" smtClean="0"/>
              <a:t>ROČNE LUTKE</a:t>
            </a:r>
            <a:endParaRPr lang="sl-SI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1066800" y="2103119"/>
            <a:ext cx="9661301" cy="4040103"/>
          </a:xfrm>
        </p:spPr>
        <p:txBody>
          <a:bodyPr/>
          <a:lstStyle/>
          <a:p>
            <a:r>
              <a:rPr lang="sl-SI" dirty="0" smtClean="0"/>
              <a:t>So lutke, ki si jih </a:t>
            </a:r>
            <a:r>
              <a:rPr lang="sl-SI" b="1" dirty="0" smtClean="0"/>
              <a:t>nataknemo na roko</a:t>
            </a:r>
            <a:r>
              <a:rPr lang="sl-SI" dirty="0" smtClean="0"/>
              <a:t>.</a:t>
            </a:r>
          </a:p>
          <a:p>
            <a:r>
              <a:rPr lang="sl-SI" dirty="0" smtClean="0"/>
              <a:t>Animiramo jih s </a:t>
            </a:r>
            <a:r>
              <a:rPr lang="sl-SI" b="1" dirty="0" smtClean="0"/>
              <a:t>premikanjem prstov, dlani ali cele roke</a:t>
            </a:r>
            <a:r>
              <a:rPr lang="sl-SI" dirty="0" smtClean="0"/>
              <a:t>.</a:t>
            </a:r>
          </a:p>
          <a:p>
            <a:r>
              <a:rPr lang="sl-SI" dirty="0" smtClean="0"/>
              <a:t>Ta lutka je na odru „živahnejša“ od ostalih lutk.</a:t>
            </a:r>
          </a:p>
          <a:p>
            <a:r>
              <a:rPr lang="sl-SI" dirty="0" smtClean="0"/>
              <a:t>Sestavljene so iz </a:t>
            </a:r>
            <a:r>
              <a:rPr lang="sl-SI" b="1" dirty="0" smtClean="0"/>
              <a:t>glave in trupa</a:t>
            </a:r>
            <a:r>
              <a:rPr lang="sl-SI" dirty="0" smtClean="0"/>
              <a:t>.</a:t>
            </a:r>
          </a:p>
          <a:p>
            <a:r>
              <a:rPr lang="sl-SI" dirty="0" smtClean="0"/>
              <a:t>So ene redkih lutk, ki so </a:t>
            </a:r>
            <a:r>
              <a:rPr lang="sl-SI" b="1" dirty="0" smtClean="0"/>
              <a:t>sposobne prijemati </a:t>
            </a:r>
            <a:r>
              <a:rPr lang="sl-SI" dirty="0" smtClean="0"/>
              <a:t>– nos, roko, z njo lahko pobožamo,…</a:t>
            </a:r>
          </a:p>
          <a:p>
            <a:r>
              <a:rPr lang="sl-SI" dirty="0" smtClean="0"/>
              <a:t>Za dobro animacijo so te lutke ena izmed bolj </a:t>
            </a:r>
            <a:r>
              <a:rPr lang="sl-SI" b="1" dirty="0" smtClean="0"/>
              <a:t>zahtevnih</a:t>
            </a:r>
            <a:r>
              <a:rPr lang="sl-SI" dirty="0" smtClean="0"/>
              <a:t> (roka v </a:t>
            </a:r>
            <a:r>
              <a:rPr lang="sl-SI" dirty="0" err="1" smtClean="0"/>
              <a:t>vzročenju</a:t>
            </a:r>
            <a:r>
              <a:rPr lang="sl-SI" dirty="0" smtClean="0"/>
              <a:t>),</a:t>
            </a:r>
          </a:p>
          <a:p>
            <a:r>
              <a:rPr lang="sl-SI" dirty="0" smtClean="0"/>
              <a:t>Odlične so za urjenje </a:t>
            </a:r>
            <a:r>
              <a:rPr lang="sl-SI" b="1" dirty="0" smtClean="0"/>
              <a:t>fine motorike </a:t>
            </a:r>
            <a:r>
              <a:rPr lang="sl-SI" dirty="0" smtClean="0"/>
              <a:t>– en prst nosi glavo, dva pa predstavljata </a:t>
            </a:r>
            <a:r>
              <a:rPr lang="sl-SI" dirty="0" err="1" smtClean="0"/>
              <a:t>lutkine</a:t>
            </a:r>
            <a:r>
              <a:rPr lang="sl-SI" dirty="0" smtClean="0"/>
              <a:t> roke.</a:t>
            </a:r>
          </a:p>
          <a:p>
            <a:r>
              <a:rPr lang="sl-SI" dirty="0" smtClean="0"/>
              <a:t>Za otroke lutke ne sme biti večja od njihove roke.</a:t>
            </a:r>
            <a:endParaRPr lang="sl-SI" dirty="0"/>
          </a:p>
        </p:txBody>
      </p:sp>
      <p:pic>
        <p:nvPicPr>
          <p:cNvPr id="5" name="Slika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69911" y="951846"/>
            <a:ext cx="2959204" cy="221362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Slika 5"/>
          <p:cNvPicPr>
            <a:picLocks noChangeAspect="1"/>
          </p:cNvPicPr>
          <p:nvPr/>
        </p:nvPicPr>
        <p:blipFill rotWithShape="1">
          <a:blip r:embed="rId3"/>
          <a:srcRect l="17713" t="1" r="20090" b="1975"/>
          <a:stretch/>
        </p:blipFill>
        <p:spPr>
          <a:xfrm>
            <a:off x="7194997" y="4846507"/>
            <a:ext cx="1794456" cy="158887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Slika 6"/>
          <p:cNvPicPr>
            <a:picLocks noChangeAspect="1"/>
          </p:cNvPicPr>
          <p:nvPr/>
        </p:nvPicPr>
        <p:blipFill rotWithShape="1">
          <a:blip r:embed="rId4"/>
          <a:srcRect l="13343" r="25812" b="-1459"/>
          <a:stretch/>
        </p:blipFill>
        <p:spPr>
          <a:xfrm>
            <a:off x="9590467" y="4980071"/>
            <a:ext cx="1738648" cy="145531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Slika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82710" y="426229"/>
            <a:ext cx="1587965" cy="158796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4" name="Pravokotnik 3"/>
          <p:cNvSpPr/>
          <p:nvPr/>
        </p:nvSpPr>
        <p:spPr>
          <a:xfrm>
            <a:off x="1182710" y="5707728"/>
            <a:ext cx="352372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l-SI" dirty="0">
                <a:hlinkClick r:id="rId6"/>
              </a:rPr>
              <a:t>https://vimeo.com/304555735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854437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značba mesta vsebine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82046" y="493812"/>
            <a:ext cx="4062728" cy="304076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5" name="Slika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9505" y="3657062"/>
            <a:ext cx="4062728" cy="267880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6" name="Slika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13429" y="493812"/>
            <a:ext cx="2594221" cy="362742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7" name="Slika 6"/>
          <p:cNvPicPr>
            <a:picLocks noChangeAspect="1"/>
          </p:cNvPicPr>
          <p:nvPr/>
        </p:nvPicPr>
        <p:blipFill rotWithShape="1">
          <a:blip r:embed="rId5"/>
          <a:srcRect r="746" b="5172"/>
          <a:stretch/>
        </p:blipFill>
        <p:spPr>
          <a:xfrm>
            <a:off x="5517648" y="495626"/>
            <a:ext cx="2622907" cy="362561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8" name="Slika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17648" y="4429376"/>
            <a:ext cx="2622907" cy="190649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9" name="Slika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713429" y="4429376"/>
            <a:ext cx="2594221" cy="194566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30866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066800" y="321972"/>
            <a:ext cx="6196885" cy="1366098"/>
          </a:xfrm>
        </p:spPr>
        <p:txBody>
          <a:bodyPr/>
          <a:lstStyle/>
          <a:p>
            <a:pPr algn="ctr"/>
            <a:r>
              <a:rPr lang="sl-SI" dirty="0" smtClean="0"/>
              <a:t>PRSTNE LUTKE</a:t>
            </a:r>
            <a:endParaRPr lang="sl-SI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6395460" y="762223"/>
            <a:ext cx="4790939" cy="48559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sl-SI" sz="2400" dirty="0" smtClean="0"/>
              <a:t> „različica malih ročnih lutk“</a:t>
            </a:r>
            <a:endParaRPr lang="sl-SI" sz="2400" dirty="0"/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 rotWithShape="1">
          <a:blip r:embed="rId2"/>
          <a:srcRect l="18000" t="4874" r="16253" b="5212"/>
          <a:stretch/>
        </p:blipFill>
        <p:spPr>
          <a:xfrm>
            <a:off x="1066800" y="1688070"/>
            <a:ext cx="2184848" cy="217009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Slika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28865" y="1673314"/>
            <a:ext cx="2184848" cy="218484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Slika 5"/>
          <p:cNvPicPr>
            <a:picLocks noChangeAspect="1"/>
          </p:cNvPicPr>
          <p:nvPr/>
        </p:nvPicPr>
        <p:blipFill rotWithShape="1">
          <a:blip r:embed="rId4"/>
          <a:srcRect l="226" t="16914" r="21695" b="11869"/>
          <a:stretch/>
        </p:blipFill>
        <p:spPr>
          <a:xfrm>
            <a:off x="8790930" y="1673314"/>
            <a:ext cx="1921206" cy="217495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Slika 6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667" r="1737" b="33145"/>
          <a:stretch/>
        </p:blipFill>
        <p:spPr>
          <a:xfrm>
            <a:off x="5728448" y="4058770"/>
            <a:ext cx="4249271" cy="187945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Slika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66800" y="4405655"/>
            <a:ext cx="2619375" cy="174307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0" name="Pravokotnik 9"/>
          <p:cNvSpPr/>
          <p:nvPr/>
        </p:nvSpPr>
        <p:spPr>
          <a:xfrm>
            <a:off x="4832063" y="6138833"/>
            <a:ext cx="604203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l-SI" dirty="0">
                <a:hlinkClick r:id="rId7"/>
              </a:rPr>
              <a:t>https://www.youtube.com/watch?v=PcOL1MPQ3Ds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946378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176456" cy="980144"/>
          </a:xfrm>
        </p:spPr>
        <p:txBody>
          <a:bodyPr/>
          <a:lstStyle/>
          <a:p>
            <a:pPr algn="ctr"/>
            <a:r>
              <a:rPr lang="sl-SI" dirty="0" smtClean="0"/>
              <a:t>LUTKE NA PALICI</a:t>
            </a:r>
            <a:endParaRPr lang="sl-SI" dirty="0"/>
          </a:p>
        </p:txBody>
      </p:sp>
      <p:pic>
        <p:nvPicPr>
          <p:cNvPr id="5" name="Slika 4"/>
          <p:cNvPicPr>
            <a:picLocks noChangeAspect="1"/>
          </p:cNvPicPr>
          <p:nvPr/>
        </p:nvPicPr>
        <p:blipFill rotWithShape="1">
          <a:blip r:embed="rId2"/>
          <a:srcRect r="2038" b="22251"/>
          <a:stretch/>
        </p:blipFill>
        <p:spPr>
          <a:xfrm>
            <a:off x="5275240" y="1844352"/>
            <a:ext cx="2476768" cy="241209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Slika 5"/>
          <p:cNvPicPr>
            <a:picLocks noChangeAspect="1"/>
          </p:cNvPicPr>
          <p:nvPr/>
        </p:nvPicPr>
        <p:blipFill rotWithShape="1">
          <a:blip r:embed="rId3"/>
          <a:srcRect l="29538" r="24186"/>
          <a:stretch/>
        </p:blipFill>
        <p:spPr>
          <a:xfrm>
            <a:off x="8860663" y="2093652"/>
            <a:ext cx="2382593" cy="323655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PoljeZBesedilom 6"/>
          <p:cNvSpPr txBox="1"/>
          <p:nvPr/>
        </p:nvSpPr>
        <p:spPr>
          <a:xfrm>
            <a:off x="3742389" y="5471877"/>
            <a:ext cx="29127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dirty="0" smtClean="0"/>
              <a:t>LUTKE NA PALICI BREZ DODATNIH VODIL</a:t>
            </a:r>
            <a:endParaRPr lang="sl-SI" dirty="0"/>
          </a:p>
        </p:txBody>
      </p:sp>
      <p:sp>
        <p:nvSpPr>
          <p:cNvPr id="8" name="PoljeZBesedilom 7"/>
          <p:cNvSpPr txBox="1"/>
          <p:nvPr/>
        </p:nvSpPr>
        <p:spPr>
          <a:xfrm>
            <a:off x="8860663" y="5471877"/>
            <a:ext cx="23825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dirty="0" smtClean="0"/>
              <a:t>LUTKE NA PALICI </a:t>
            </a:r>
          </a:p>
          <a:p>
            <a:pPr algn="ctr"/>
            <a:r>
              <a:rPr lang="sl-SI" dirty="0" smtClean="0"/>
              <a:t>Z VODILI</a:t>
            </a:r>
            <a:endParaRPr lang="sl-SI" dirty="0"/>
          </a:p>
        </p:txBody>
      </p:sp>
      <p:sp>
        <p:nvSpPr>
          <p:cNvPr id="9" name="PoljeZBesedilom 8"/>
          <p:cNvSpPr txBox="1"/>
          <p:nvPr/>
        </p:nvSpPr>
        <p:spPr>
          <a:xfrm>
            <a:off x="5198775" y="4346594"/>
            <a:ext cx="24767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dirty="0" smtClean="0"/>
              <a:t>LUTKE NA DVEH </a:t>
            </a:r>
          </a:p>
          <a:p>
            <a:pPr algn="ctr"/>
            <a:r>
              <a:rPr lang="sl-SI" dirty="0" smtClean="0"/>
              <a:t>PALICAH</a:t>
            </a:r>
            <a:endParaRPr lang="sl-SI" dirty="0"/>
          </a:p>
        </p:txBody>
      </p:sp>
      <p:pic>
        <p:nvPicPr>
          <p:cNvPr id="12" name="Slika 1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85" t="6761" r="19342" b="8732"/>
          <a:stretch/>
        </p:blipFill>
        <p:spPr>
          <a:xfrm>
            <a:off x="837285" y="1439876"/>
            <a:ext cx="2589085" cy="238259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4" name="Označba mesta vsebine 13"/>
          <p:cNvPicPr>
            <a:picLocks noGrp="1" noChangeAspect="1"/>
          </p:cNvPicPr>
          <p:nvPr>
            <p:ph idx="1"/>
          </p:nvPr>
        </p:nvPicPr>
        <p:blipFill>
          <a:blip r:embed="rId5"/>
          <a:stretch>
            <a:fillRect/>
          </a:stretch>
        </p:blipFill>
        <p:spPr>
          <a:xfrm>
            <a:off x="829617" y="4231590"/>
            <a:ext cx="2912772" cy="218191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cxnSp>
        <p:nvCxnSpPr>
          <p:cNvPr id="16" name="Raven puščični povezovalnik 15"/>
          <p:cNvCxnSpPr/>
          <p:nvPr/>
        </p:nvCxnSpPr>
        <p:spPr>
          <a:xfrm flipH="1" flipV="1">
            <a:off x="3584381" y="2820473"/>
            <a:ext cx="1489895" cy="250973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" name="Raven puščični povezovalnik 18"/>
          <p:cNvCxnSpPr/>
          <p:nvPr/>
        </p:nvCxnSpPr>
        <p:spPr>
          <a:xfrm flipH="1">
            <a:off x="3850783" y="5885645"/>
            <a:ext cx="193183" cy="3863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" name="Pravokotnik 2"/>
          <p:cNvSpPr/>
          <p:nvPr/>
        </p:nvSpPr>
        <p:spPr>
          <a:xfrm>
            <a:off x="6165845" y="6044169"/>
            <a:ext cx="549381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l-SI" dirty="0">
                <a:hlinkClick r:id="rId6"/>
              </a:rPr>
              <a:t>https://www.youtube.com/watch?v=R7-lstJjQuI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978610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l-SI" dirty="0" smtClean="0"/>
              <a:t>PLOSKE LUTKE</a:t>
            </a:r>
            <a:endParaRPr lang="sl-SI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1013138" y="1867437"/>
            <a:ext cx="8311166" cy="2099256"/>
          </a:xfrm>
        </p:spPr>
        <p:txBody>
          <a:bodyPr>
            <a:noAutofit/>
          </a:bodyPr>
          <a:lstStyle/>
          <a:p>
            <a:r>
              <a:rPr lang="sl-SI" sz="2400" dirty="0" smtClean="0"/>
              <a:t>Pomembne za razvoj otrokove likovne občutljivosti in orientacije v prostoru</a:t>
            </a:r>
          </a:p>
          <a:p>
            <a:r>
              <a:rPr lang="sl-SI" sz="2400" dirty="0" smtClean="0"/>
              <a:t>Dve dimenziji – višina in širina, </a:t>
            </a:r>
          </a:p>
          <a:p>
            <a:r>
              <a:rPr lang="sl-SI" sz="2400" dirty="0" smtClean="0"/>
              <a:t>Spozna pojem spredaj - zadaj</a:t>
            </a:r>
            <a:endParaRPr lang="sl-SI" sz="2400" dirty="0"/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3138" y="3966693"/>
            <a:ext cx="3328704" cy="249348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Slika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60" t="9015" r="11596" b="3473"/>
          <a:stretch/>
        </p:blipFill>
        <p:spPr>
          <a:xfrm>
            <a:off x="6299281" y="2686887"/>
            <a:ext cx="4825919" cy="377328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656615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von">
  <a:themeElements>
    <a:clrScheme name="Savon">
      <a:dk1>
        <a:sysClr val="windowText" lastClr="000000"/>
      </a:dk1>
      <a:lt1>
        <a:sysClr val="window" lastClr="FFFFFF"/>
      </a:lt1>
      <a:dk2>
        <a:srgbClr val="1485A4"/>
      </a:dk2>
      <a:lt2>
        <a:srgbClr val="E3DED1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F49100"/>
      </a:hlink>
      <a:folHlink>
        <a:srgbClr val="739D9B"/>
      </a:folHlink>
    </a:clrScheme>
    <a:fontScheme name="Savon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2000"/>
                <a:satMod val="160000"/>
              </a:schemeClr>
            </a:gs>
            <a:gs pos="77000">
              <a:schemeClr val="phClr">
                <a:tint val="100000"/>
                <a:shade val="73000"/>
                <a:satMod val="155000"/>
              </a:schemeClr>
            </a:gs>
            <a:gs pos="100000">
              <a:schemeClr val="phClr">
                <a:tint val="100000"/>
                <a:shade val="67000"/>
                <a:satMod val="145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" id="{1306E473-ED32-493B-A2D0-240A757EDD34}" vid="{C20BADFE-D095-436F-9677-9264042809F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TM03457510[[fn=Milo]]</Template>
  <TotalTime>1954</TotalTime>
  <Words>851</Words>
  <Application>Microsoft Office PowerPoint</Application>
  <PresentationFormat>Širokozaslonsko</PresentationFormat>
  <Paragraphs>92</Paragraphs>
  <Slides>16</Slides>
  <Notes>0</Notes>
  <HiddenSlides>0</HiddenSlides>
  <MMClips>0</MMClips>
  <ScaleCrop>false</ScaleCrop>
  <HeadingPairs>
    <vt:vector size="6" baseType="variant">
      <vt:variant>
        <vt:lpstr>Uporabljene pisave</vt:lpstr>
      </vt:variant>
      <vt:variant>
        <vt:i4>2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16</vt:i4>
      </vt:variant>
    </vt:vector>
  </HeadingPairs>
  <TitlesOfParts>
    <vt:vector size="19" baseType="lpstr">
      <vt:lpstr>Century Gothic</vt:lpstr>
      <vt:lpstr>Garamond</vt:lpstr>
      <vt:lpstr>Savon</vt:lpstr>
      <vt:lpstr>Lutke v vrtcu</vt:lpstr>
      <vt:lpstr>PowerPointova predstavitev</vt:lpstr>
      <vt:lpstr>PowerPointova predstavitev</vt:lpstr>
      <vt:lpstr>VRSTE LUTK:</vt:lpstr>
      <vt:lpstr>ROČNE LUTKE</vt:lpstr>
      <vt:lpstr>PowerPointova predstavitev</vt:lpstr>
      <vt:lpstr>PRSTNE LUTKE</vt:lpstr>
      <vt:lpstr>LUTKE NA PALICI</vt:lpstr>
      <vt:lpstr>PLOSKE LUTKE</vt:lpstr>
      <vt:lpstr>MIMIČNE LUTKE</vt:lpstr>
      <vt:lpstr>TELESNE LUTKE (BODY PUPPET)</vt:lpstr>
      <vt:lpstr>SENČNE LUTKE</vt:lpstr>
      <vt:lpstr>LUTKE NA NITKAH - MARIONETE</vt:lpstr>
      <vt:lpstr>LUTKE NA NITKAH - MARIONETE</vt:lpstr>
      <vt:lpstr>NALOGA ZA PRIHODNJE URE</vt:lpstr>
      <vt:lpstr>METODE DELA Z LUTKO (H.Korošec, 2006a)</vt:lpstr>
    </vt:vector>
  </TitlesOfParts>
  <Company>Hewlett-Packard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Lutke v vrtcu</dc:title>
  <dc:creator>katja</dc:creator>
  <cp:lastModifiedBy>katja</cp:lastModifiedBy>
  <cp:revision>33</cp:revision>
  <dcterms:created xsi:type="dcterms:W3CDTF">2020-03-29T11:03:16Z</dcterms:created>
  <dcterms:modified xsi:type="dcterms:W3CDTF">2020-04-07T13:53:37Z</dcterms:modified>
</cp:coreProperties>
</file>