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0" r:id="rId6"/>
    <p:sldId id="261" r:id="rId7"/>
    <p:sldId id="268" r:id="rId8"/>
    <p:sldId id="269" r:id="rId9"/>
    <p:sldId id="263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3707" autoAdjust="0"/>
  </p:normalViewPr>
  <p:slideViewPr>
    <p:cSldViewPr snapToGrid="0">
      <p:cViewPr varScale="1">
        <p:scale>
          <a:sx n="64" d="100"/>
          <a:sy n="64" d="100"/>
        </p:scale>
        <p:origin x="7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0B7FD6-6B50-4C58-994F-82DC621427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C7F2D-6B16-4B88-A4F8-ABD5316B4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1DC69-60C3-4CF7-A135-6E702ECCE0F0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CEF1E-1ACC-48D0-92B3-CB3D4FED50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188B4-83B8-4C82-AFAC-DC1E415458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9FFBD-F123-4881-BC93-591827BC6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21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3EC7B-6C72-4FBB-87DF-2BD2CB7DC1E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A795-6F94-4A96-B820-B9038480D0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your classroom colors different than what you see in this template? That’s OK! Click on Design -&gt; Variants (the down arrow) -&gt; Pick the color scheme that works for you!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Feel free to change any “You will…” and “I will…” statements to ensure they align with your classroom procedures and rules!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A795-6F94-4A96-B820-B9038480D0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7" Type="http://schemas.openxmlformats.org/officeDocument/2006/relationships/image" Target="../media/image18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>
                <a:latin typeface="Rockwell" panose="02060603020205020403" pitchFamily="18" charset="0"/>
              </a:rPr>
              <a:t>RAZVRŠČANJE ORGANIZMOV</a:t>
            </a:r>
            <a:endParaRPr lang="en-US" dirty="0">
              <a:latin typeface="Rockwell" panose="020606030202050204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Biologija 9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Kako urediti podatke o organizmih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7" name="Graphic 6" descr="Sun">
            <a:extLst>
              <a:ext uri="{FF2B5EF4-FFF2-40B4-BE49-F238E27FC236}">
                <a16:creationId xmlns:a16="http://schemas.microsoft.com/office/drawing/2014/main" id="{6314C98B-D1E0-4291-8DE1-BABBB730A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944" y="5316220"/>
            <a:ext cx="914400" cy="914400"/>
          </a:xfrm>
          <a:prstGeom prst="rect">
            <a:avLst/>
          </a:pr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798752"/>
              </p:ext>
            </p:extLst>
          </p:nvPr>
        </p:nvGraphicFramePr>
        <p:xfrm>
          <a:off x="1140144" y="1587500"/>
          <a:ext cx="9872664" cy="328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Razvrščanje..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Lastnosti..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Potrebno jih je </a:t>
                      </a:r>
                      <a:r>
                        <a:rPr lang="sl-SI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poimenovati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Potrebno jih je </a:t>
                      </a:r>
                      <a:r>
                        <a:rPr lang="sl-SI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smiselno razvrstiti</a:t>
                      </a:r>
                      <a:endParaRPr lang="en-US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Včasih na osnovi </a:t>
                      </a:r>
                      <a:r>
                        <a:rPr lang="sl-SI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podobnosti</a:t>
                      </a: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(primer morski pes in delfin)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Včasih po </a:t>
                      </a:r>
                      <a:r>
                        <a:rPr lang="sl-SI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praktičnem vidiku</a:t>
                      </a: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(primer rastlin)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NI TEMELJIL NA SORODNOSTI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sl-SI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Sedaj: </a:t>
                      </a:r>
                      <a:r>
                        <a:rPr lang="sl-SI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evolucijska zgodovina oz. sorodnost</a:t>
                      </a:r>
                      <a:endParaRPr lang="en-US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Sistematske kategorije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5" name="Graphic 4" descr="Pencil">
            <a:extLst>
              <a:ext uri="{FF2B5EF4-FFF2-40B4-BE49-F238E27FC236}">
                <a16:creationId xmlns:a16="http://schemas.microsoft.com/office/drawing/2014/main" id="{0A74E1BB-B1CA-413B-8313-F68AA049A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5465" y="539276"/>
            <a:ext cx="767542" cy="767542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EDAB30A-18FE-4583-8218-02B6FF919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t="1901" b="4840"/>
          <a:stretch/>
        </p:blipFill>
        <p:spPr>
          <a:xfrm>
            <a:off x="8626805" y="244867"/>
            <a:ext cx="3309279" cy="6368266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E9BE2F-DBE1-471D-AB7F-AE0CCB8F0F35}"/>
              </a:ext>
            </a:extLst>
          </p:cNvPr>
          <p:cNvSpPr txBox="1"/>
          <p:nvPr/>
        </p:nvSpPr>
        <p:spPr>
          <a:xfrm>
            <a:off x="1338606" y="1696824"/>
            <a:ext cx="542983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Najtesneje sorodni organizmi, ki se lahko med seboj razmnožujejo, so </a:t>
            </a:r>
            <a:r>
              <a:rPr lang="sl-SI" sz="2400" b="1" dirty="0"/>
              <a:t>VRSTE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ROD</a:t>
            </a:r>
            <a:r>
              <a:rPr lang="sl-SI" sz="2400" dirty="0"/>
              <a:t> – sorodne vrste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DRUŽINA </a:t>
            </a:r>
            <a:r>
              <a:rPr lang="sl-SI" sz="2400" dirty="0"/>
              <a:t>– sorodni rodovi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RED</a:t>
            </a:r>
            <a:r>
              <a:rPr lang="sl-SI" sz="2400" dirty="0"/>
              <a:t> – sorodne družine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RAZRED</a:t>
            </a:r>
            <a:r>
              <a:rPr lang="sl-SI" sz="2400" dirty="0"/>
              <a:t> – sorodni redovi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DEBLA</a:t>
            </a:r>
            <a:r>
              <a:rPr lang="sl-SI" sz="2400" dirty="0"/>
              <a:t> – sorodni razredi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Biološka disciplina=</a:t>
            </a:r>
            <a:r>
              <a:rPr lang="sl-SI" sz="2800" b="1" dirty="0">
                <a:solidFill>
                  <a:srgbClr val="FF0000"/>
                </a:solidFill>
              </a:rPr>
              <a:t>SISTEMATIKA oz. SISTEMATSKA BIOLOGIJA</a:t>
            </a:r>
            <a:endParaRPr lang="sl-SI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40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Carl von Linne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5" name="Graphic 4" descr="Teacher">
            <a:extLst>
              <a:ext uri="{FF2B5EF4-FFF2-40B4-BE49-F238E27FC236}">
                <a16:creationId xmlns:a16="http://schemas.microsoft.com/office/drawing/2014/main" id="{79AA3F49-E7A4-4660-84DA-0DC43809C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7326" y="465847"/>
            <a:ext cx="914400" cy="91440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F3D7343-4E16-4B1F-ABE0-2C99F523B1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96766" y="1380247"/>
            <a:ext cx="4382394" cy="484426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5E3E1C-F8BA-4EDA-9E45-4630CE3C1FB2}"/>
              </a:ext>
            </a:extLst>
          </p:cNvPr>
          <p:cNvSpPr txBox="1"/>
          <p:nvPr/>
        </p:nvSpPr>
        <p:spPr>
          <a:xfrm>
            <a:off x="5665395" y="1601227"/>
            <a:ext cx="542983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Systema naturea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Načela sistematike in znastvenega poimenovanja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NAJPOMEMBNEJŠE: </a:t>
            </a:r>
            <a:r>
              <a:rPr lang="sl-SI" sz="2400" b="1" u="sng" dirty="0">
                <a:solidFill>
                  <a:srgbClr val="FF0000"/>
                </a:solidFill>
              </a:rPr>
              <a:t>dvočlensko latinsko poimenovanje</a:t>
            </a:r>
            <a:br>
              <a:rPr lang="sl-SI" sz="2400" b="1" u="sng" dirty="0">
                <a:solidFill>
                  <a:srgbClr val="FF0000"/>
                </a:solidFill>
              </a:rPr>
            </a:br>
            <a:endParaRPr lang="sl-SI" sz="2400" b="1" u="sng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u="sng" dirty="0">
                <a:solidFill>
                  <a:srgbClr val="FF0000"/>
                </a:solidFill>
              </a:rPr>
              <a:t>1. rodovno 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u="sng" dirty="0">
                <a:solidFill>
                  <a:srgbClr val="FF0000"/>
                </a:solidFill>
              </a:rPr>
              <a:t>2. vrsta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9893ED-31D1-4DEE-A47D-9100B005A7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4726" y="465847"/>
            <a:ext cx="914400" cy="15019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005CB9-4267-4F09-BC26-28AD18B92C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1359" y="4053964"/>
            <a:ext cx="4096032" cy="217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41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Carl von Linne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5" name="Graphic 4" descr="Teacher">
            <a:extLst>
              <a:ext uri="{FF2B5EF4-FFF2-40B4-BE49-F238E27FC236}">
                <a16:creationId xmlns:a16="http://schemas.microsoft.com/office/drawing/2014/main" id="{79AA3F49-E7A4-4660-84DA-0DC43809C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7326" y="465847"/>
            <a:ext cx="914400" cy="91440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F3D7343-4E16-4B1F-ABE0-2C99F523B1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401022" y="244867"/>
            <a:ext cx="1574125" cy="17400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5E3E1C-F8BA-4EDA-9E45-4630CE3C1FB2}"/>
              </a:ext>
            </a:extLst>
          </p:cNvPr>
          <p:cNvSpPr txBox="1"/>
          <p:nvPr/>
        </p:nvSpPr>
        <p:spPr>
          <a:xfrm>
            <a:off x="6259283" y="1637605"/>
            <a:ext cx="54298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Systema naturea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Načela sistematike in znastvenega poimenovanja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NAJPOMEMBNEJŠE: </a:t>
            </a:r>
            <a:r>
              <a:rPr lang="sl-SI" sz="2400" b="1" u="sng" dirty="0">
                <a:solidFill>
                  <a:srgbClr val="FF0000"/>
                </a:solidFill>
              </a:rPr>
              <a:t>Hierarhično urejanje skupin ali sistematskih kategorij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01910E-65DF-4E85-B539-040A6276BEC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476" t="25840" r="13052" b="38594"/>
          <a:stretch/>
        </p:blipFill>
        <p:spPr>
          <a:xfrm>
            <a:off x="351895" y="1280937"/>
            <a:ext cx="5907388" cy="393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200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Kako določimo vrsto?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5" name="Graphic 4" descr="Meeting">
            <a:extLst>
              <a:ext uri="{FF2B5EF4-FFF2-40B4-BE49-F238E27FC236}">
                <a16:creationId xmlns:a16="http://schemas.microsoft.com/office/drawing/2014/main" id="{BC7F4CA9-C0CE-4E72-97F6-F2A2156DD6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61069" y="465847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E45C99-9655-4086-9689-EE87818E89BF}"/>
              </a:ext>
            </a:extLst>
          </p:cNvPr>
          <p:cNvSpPr txBox="1"/>
          <p:nvPr/>
        </p:nvSpPr>
        <p:spPr>
          <a:xfrm>
            <a:off x="565607" y="1380247"/>
            <a:ext cx="631595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sl-S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 določevalnimi ključi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sl-SI" sz="18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sl-SI" sz="1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Slikovni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sl-SI" sz="1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sl-SI" sz="1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Opisni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sl-SI" sz="18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sl-SI" sz="1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Odločamo se med dvema trditvama in izberemo ustreznejšo = </a:t>
            </a:r>
            <a:r>
              <a:rPr lang="sl-SI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dihotomni (dvovejnati) ključi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sl-SI" sz="1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Trditvam sledimo dokler ne pridemo do imena </a:t>
            </a:r>
            <a:r>
              <a:rPr lang="sl-SI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vrste organizma</a:t>
            </a:r>
            <a:endParaRPr lang="en-US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l-S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ECB390-1B51-4370-A0FD-005A799ADC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5143" y="1935328"/>
            <a:ext cx="4077143" cy="39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436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067" y="39602"/>
            <a:ext cx="9875520" cy="1356360"/>
          </a:xfrm>
        </p:spPr>
        <p:txBody>
          <a:bodyPr/>
          <a:lstStyle/>
          <a:p>
            <a:r>
              <a:rPr lang="sl-SI" dirty="0">
                <a:latin typeface="Rockwell" panose="02060603020205020403" pitchFamily="18" charset="0"/>
              </a:rPr>
              <a:t>Določevalni ključ</a:t>
            </a:r>
            <a:endParaRPr lang="en-US" dirty="0">
              <a:latin typeface="Rockwell" panose="02060603020205020403" pitchFamily="18" charset="0"/>
            </a:endParaRPr>
          </a:p>
        </p:txBody>
      </p:sp>
      <p:pic>
        <p:nvPicPr>
          <p:cNvPr id="5" name="Graphic 4" descr="Meeting">
            <a:extLst>
              <a:ext uri="{FF2B5EF4-FFF2-40B4-BE49-F238E27FC236}">
                <a16:creationId xmlns:a16="http://schemas.microsoft.com/office/drawing/2014/main" id="{BC7F4CA9-C0CE-4E72-97F6-F2A2156DD6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61069" y="465847"/>
            <a:ext cx="914400" cy="914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666D3B-8E07-408D-B4CE-23BC819C23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089" y="1820159"/>
            <a:ext cx="2990064" cy="3986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E50783-EF5B-4F21-967E-A3AEFC91F5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7160" y="1601227"/>
            <a:ext cx="3238893" cy="43860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45846D-C6DC-484E-BB51-AA0E8B1D47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67" y="1125768"/>
            <a:ext cx="5370282" cy="282646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0185C62-B2E1-4A07-ACB8-9BB23A14AE0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10448"/>
          <a:stretch/>
        </p:blipFill>
        <p:spPr>
          <a:xfrm>
            <a:off x="5940827" y="3952232"/>
            <a:ext cx="2515188" cy="265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9868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85775_Student does teacher does_v2.potx" id="{618315E5-C348-40CF-AD40-05C2F7C13378}" vid="{0C991BBE-F1C3-4926-9687-DBEAAE8C92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F1ABED-93B7-45AC-A513-2CB1FF159A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6CA70E-ED75-4FF0-A862-8EF12B7377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9B27744-7857-4992-B755-05855FC59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{2A31C865-6D11-4D7C-AAE5-8E49B6F3540C}tf55885775_win32</Template>
  <TotalTime>72</TotalTime>
  <Words>233</Words>
  <Application>Microsoft Office PowerPoint</Application>
  <PresentationFormat>Widescreen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Rockwell</vt:lpstr>
      <vt:lpstr>Tahoma</vt:lpstr>
      <vt:lpstr>Wingdings</vt:lpstr>
      <vt:lpstr>Basis</vt:lpstr>
      <vt:lpstr>RAZVRŠČANJE ORGANIZMOV</vt:lpstr>
      <vt:lpstr>Kako urediti podatke o organizmih</vt:lpstr>
      <vt:lpstr>Sistematske kategorije</vt:lpstr>
      <vt:lpstr>Carl von Linne</vt:lpstr>
      <vt:lpstr>Carl von Linne</vt:lpstr>
      <vt:lpstr>Kako določimo vrsto?</vt:lpstr>
      <vt:lpstr>Določevalni ključ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RAZVRŠČANJE ORGANIZMOV</dc:title>
  <dc:creator>Gašper</dc:creator>
  <cp:lastModifiedBy>Gašper</cp:lastModifiedBy>
  <cp:revision>10</cp:revision>
  <dcterms:created xsi:type="dcterms:W3CDTF">2021-05-13T05:51:54Z</dcterms:created>
  <dcterms:modified xsi:type="dcterms:W3CDTF">2022-02-19T12:18:23Z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