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17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059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034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146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578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331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053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5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460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153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978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636B1-6183-404B-8766-6E6F630C1206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3AF68-DFE0-4EE6-84AF-7636E3DAE8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280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728191"/>
          </a:xfrm>
        </p:spPr>
        <p:txBody>
          <a:bodyPr/>
          <a:lstStyle/>
          <a:p>
            <a:r>
              <a:rPr lang="sl-SI" b="1" i="0" u="none" strike="noStrike" cap="all" dirty="0" smtClean="0">
                <a:solidFill>
                  <a:srgbClr val="2C2C2C"/>
                </a:solidFill>
                <a:effectLst/>
                <a:latin typeface="Arial"/>
              </a:rPr>
              <a:t>Evropski klasicizem in razsvetljenstvo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89040"/>
            <a:ext cx="6624736" cy="198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13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99"/>
          </a:solidFill>
        </p:spPr>
        <p:txBody>
          <a:bodyPr/>
          <a:lstStyle/>
          <a:p>
            <a:r>
              <a:rPr lang="sl-SI" dirty="0" smtClean="0"/>
              <a:t>KLASICIZEM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Klasicizem je </a:t>
            </a:r>
            <a:r>
              <a:rPr lang="sl-SI" b="1" dirty="0" smtClean="0"/>
              <a:t>umetnostna smer</a:t>
            </a:r>
            <a:r>
              <a:rPr lang="sl-SI" dirty="0" smtClean="0"/>
              <a:t>, ki se je razvila predvsem v Franciji v času vladanja Ludvika </a:t>
            </a:r>
            <a:r>
              <a:rPr lang="sl-SI" dirty="0" smtClean="0"/>
              <a:t>XIV. </a:t>
            </a:r>
            <a:r>
              <a:rPr lang="sl-SI" dirty="0" smtClean="0"/>
              <a:t>(17.st.) </a:t>
            </a:r>
          </a:p>
          <a:p>
            <a:r>
              <a:rPr lang="sl-SI" dirty="0" smtClean="0"/>
              <a:t>Klasicistični ustvarjalci so poudarjali </a:t>
            </a:r>
            <a:r>
              <a:rPr lang="sl-SI" b="1" dirty="0" smtClean="0"/>
              <a:t>razum</a:t>
            </a:r>
            <a:r>
              <a:rPr lang="sl-SI" dirty="0" smtClean="0"/>
              <a:t> </a:t>
            </a:r>
            <a:r>
              <a:rPr lang="sl-SI" sz="2600" dirty="0" smtClean="0"/>
              <a:t>(razvoj racionalizma – Descartes: Mislim, torej sem“), </a:t>
            </a:r>
          </a:p>
          <a:p>
            <a:pPr marL="0" indent="0">
              <a:buNone/>
            </a:pPr>
            <a:r>
              <a:rPr lang="sl-SI" sz="3000" dirty="0"/>
              <a:t> </a:t>
            </a:r>
            <a:r>
              <a:rPr lang="sl-SI" sz="3000" dirty="0" smtClean="0"/>
              <a:t>    </a:t>
            </a:r>
            <a:r>
              <a:rPr lang="sl-SI" sz="3000" b="1" dirty="0" smtClean="0"/>
              <a:t>strogo moralo</a:t>
            </a:r>
            <a:r>
              <a:rPr lang="sl-SI" sz="3000" dirty="0" smtClean="0"/>
              <a:t>,</a:t>
            </a:r>
            <a:r>
              <a:rPr lang="sl-SI" sz="3000" b="1" dirty="0" smtClean="0"/>
              <a:t> disciplino </a:t>
            </a:r>
            <a:r>
              <a:rPr lang="sl-SI" sz="3000" dirty="0" smtClean="0"/>
              <a:t>in</a:t>
            </a:r>
            <a:r>
              <a:rPr lang="sl-SI" sz="3000" b="1" dirty="0" smtClean="0"/>
              <a:t> red</a:t>
            </a:r>
            <a:r>
              <a:rPr lang="sl-SI" sz="2600" dirty="0" smtClean="0"/>
              <a:t>.</a:t>
            </a:r>
          </a:p>
          <a:p>
            <a:r>
              <a:rPr lang="sl-SI" dirty="0" smtClean="0"/>
              <a:t>Vzore so iskali pri antičnih avtorjih in upoštevali dramsko trojno enotnost: enotnost kraja, časa in dogajanja. </a:t>
            </a:r>
          </a:p>
          <a:p>
            <a:r>
              <a:rPr lang="sl-SI" dirty="0" smtClean="0"/>
              <a:t>Klasicizem je doživel razcvet v </a:t>
            </a:r>
            <a:r>
              <a:rPr lang="sl-SI" b="1" dirty="0" smtClean="0"/>
              <a:t>tragediji </a:t>
            </a:r>
            <a:r>
              <a:rPr lang="sl-SI" dirty="0" smtClean="0"/>
              <a:t>(</a:t>
            </a:r>
            <a:r>
              <a:rPr lang="sl-SI" dirty="0" smtClean="0">
                <a:solidFill>
                  <a:srgbClr val="7030A0"/>
                </a:solidFill>
              </a:rPr>
              <a:t>Racine</a:t>
            </a:r>
            <a:r>
              <a:rPr lang="sl-SI" dirty="0" smtClean="0"/>
              <a:t>) in </a:t>
            </a:r>
            <a:r>
              <a:rPr lang="sl-SI" b="1" dirty="0" smtClean="0"/>
              <a:t>komediji</a:t>
            </a:r>
            <a:r>
              <a:rPr lang="sl-SI" dirty="0" smtClean="0"/>
              <a:t> (</a:t>
            </a:r>
            <a:r>
              <a:rPr lang="sl-SI" dirty="0" err="1" smtClean="0">
                <a:solidFill>
                  <a:srgbClr val="7030A0"/>
                </a:solidFill>
              </a:rPr>
              <a:t>Molière</a:t>
            </a:r>
            <a:r>
              <a:rPr lang="sl-SI" dirty="0" smtClean="0"/>
              <a:t>).</a:t>
            </a:r>
            <a:endParaRPr lang="sl-SI" dirty="0"/>
          </a:p>
          <a:p>
            <a:r>
              <a:rPr lang="sl-SI" dirty="0" smtClean="0"/>
              <a:t>Razvijejo </a:t>
            </a:r>
            <a:r>
              <a:rPr lang="sl-SI" b="1" dirty="0" smtClean="0"/>
              <a:t>basen</a:t>
            </a:r>
            <a:r>
              <a:rPr lang="sl-SI" dirty="0" smtClean="0"/>
              <a:t> (</a:t>
            </a:r>
            <a:r>
              <a:rPr lang="sl-SI" sz="1900" dirty="0" smtClean="0"/>
              <a:t>https://sl.wikipedia.org/wiki/Basen</a:t>
            </a:r>
            <a:r>
              <a:rPr lang="sl-SI" dirty="0" smtClean="0"/>
              <a:t>), </a:t>
            </a:r>
            <a:r>
              <a:rPr lang="sl-SI" b="1" dirty="0" smtClean="0"/>
              <a:t>odo</a:t>
            </a:r>
            <a:r>
              <a:rPr lang="sl-SI" dirty="0" smtClean="0"/>
              <a:t> in </a:t>
            </a:r>
            <a:r>
              <a:rPr lang="sl-SI" b="1" dirty="0" smtClean="0"/>
              <a:t>satiro </a:t>
            </a:r>
            <a:r>
              <a:rPr lang="sl-SI" dirty="0" smtClean="0"/>
              <a:t>(</a:t>
            </a:r>
            <a:r>
              <a:rPr lang="sl-SI" sz="1600" dirty="0" smtClean="0"/>
              <a:t>https://sl.wikipedia.org/wiki/Satira )</a:t>
            </a:r>
            <a:r>
              <a:rPr lang="sl-SI" dirty="0" smtClean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504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  <a:solidFill>
            <a:srgbClr val="FF6699"/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Marie-</a:t>
            </a:r>
            <a:r>
              <a:rPr lang="sl-SI" dirty="0" err="1" smtClean="0"/>
              <a:t>Madaleine</a:t>
            </a:r>
            <a:r>
              <a:rPr lang="sl-SI" dirty="0" smtClean="0"/>
              <a:t> </a:t>
            </a:r>
            <a:r>
              <a:rPr lang="sl-SI" b="1" dirty="0" smtClean="0"/>
              <a:t>de La </a:t>
            </a:r>
            <a:r>
              <a:rPr lang="sl-SI" b="1" dirty="0" err="1" smtClean="0"/>
              <a:t>Fayette</a:t>
            </a:r>
            <a:r>
              <a:rPr lang="sl-SI" dirty="0" smtClean="0"/>
              <a:t>: </a:t>
            </a:r>
            <a:r>
              <a:rPr lang="sl-SI" b="1" dirty="0" smtClean="0"/>
              <a:t>Kneginja </a:t>
            </a:r>
            <a:r>
              <a:rPr lang="sl-SI" b="1" dirty="0" err="1" smtClean="0"/>
              <a:t>Klevska</a:t>
            </a:r>
            <a:r>
              <a:rPr lang="sl-SI" b="1" dirty="0" smtClean="0"/>
              <a:t> 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kraj dogajanja francoski dvor, 16. st.</a:t>
            </a:r>
          </a:p>
          <a:p>
            <a:r>
              <a:rPr lang="sl-SI" dirty="0"/>
              <a:t>g</a:t>
            </a:r>
            <a:r>
              <a:rPr lang="sl-SI" dirty="0" smtClean="0"/>
              <a:t>lavni liki: </a:t>
            </a:r>
            <a:r>
              <a:rPr lang="sl-SI" dirty="0" err="1" smtClean="0"/>
              <a:t>Klevska</a:t>
            </a:r>
            <a:r>
              <a:rPr lang="sl-SI" dirty="0" smtClean="0"/>
              <a:t>, njen mož knez </a:t>
            </a:r>
            <a:r>
              <a:rPr lang="sl-SI" dirty="0" err="1" smtClean="0"/>
              <a:t>Klevski</a:t>
            </a:r>
            <a:r>
              <a:rPr lang="sl-SI" dirty="0"/>
              <a:t> </a:t>
            </a:r>
            <a:r>
              <a:rPr lang="sl-SI" dirty="0" smtClean="0"/>
              <a:t>ter knez </a:t>
            </a:r>
            <a:r>
              <a:rPr lang="sl-SI" dirty="0" err="1" smtClean="0"/>
              <a:t>Nemourski</a:t>
            </a:r>
            <a:r>
              <a:rPr lang="sl-SI" dirty="0" smtClean="0"/>
              <a:t> </a:t>
            </a:r>
          </a:p>
          <a:p>
            <a:r>
              <a:rPr lang="sl-SI" dirty="0"/>
              <a:t>k</a:t>
            </a:r>
            <a:r>
              <a:rPr lang="sl-SI" dirty="0" smtClean="0"/>
              <a:t>neginja je razpeta med moralo (dolžnost zvestobe  možu) ter ljubezensko strast (knez </a:t>
            </a:r>
            <a:r>
              <a:rPr lang="sl-SI" dirty="0" err="1" smtClean="0"/>
              <a:t>Nemourski</a:t>
            </a:r>
            <a:r>
              <a:rPr lang="sl-SI" dirty="0" smtClean="0"/>
              <a:t>).</a:t>
            </a:r>
          </a:p>
          <a:p>
            <a:r>
              <a:rPr lang="sl-SI" dirty="0"/>
              <a:t>t</a:t>
            </a:r>
            <a:r>
              <a:rPr lang="sl-SI" dirty="0" smtClean="0"/>
              <a:t>udi po moževi smrti se ne prepusti strasti z </a:t>
            </a:r>
            <a:r>
              <a:rPr lang="sl-SI" dirty="0" err="1" smtClean="0"/>
              <a:t>Nemuorskim</a:t>
            </a:r>
            <a:r>
              <a:rPr lang="sl-SI" dirty="0" smtClean="0"/>
              <a:t>, ampak ostane zvesta ideji zakona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83" y="423567"/>
            <a:ext cx="501631" cy="81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2816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99"/>
          </a:solidFill>
        </p:spPr>
        <p:txBody>
          <a:bodyPr/>
          <a:lstStyle/>
          <a:p>
            <a:r>
              <a:rPr lang="sl-SI" dirty="0" smtClean="0"/>
              <a:t>De La </a:t>
            </a:r>
            <a:r>
              <a:rPr lang="sl-SI" dirty="0" err="1" smtClean="0"/>
              <a:t>Fayette</a:t>
            </a:r>
            <a:r>
              <a:rPr lang="sl-SI" dirty="0" smtClean="0"/>
              <a:t>: Kneginja </a:t>
            </a:r>
            <a:r>
              <a:rPr lang="sl-SI" dirty="0" err="1" smtClean="0"/>
              <a:t>Klevska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 smtClean="0"/>
              <a:t>Značilnosti romana:</a:t>
            </a:r>
          </a:p>
          <a:p>
            <a:r>
              <a:rPr lang="sl-SI" sz="2800" dirty="0"/>
              <a:t>p</a:t>
            </a:r>
            <a:r>
              <a:rPr lang="sl-SI" sz="2800" dirty="0" smtClean="0"/>
              <a:t>ogovori med osebami so razumski, logični kljub strasti</a:t>
            </a:r>
          </a:p>
          <a:p>
            <a:r>
              <a:rPr lang="sl-SI" sz="2800" dirty="0"/>
              <a:t>p</a:t>
            </a:r>
            <a:r>
              <a:rPr lang="sl-SI" sz="2800" dirty="0" smtClean="0"/>
              <a:t>rednost pred čustvi ima razum ter vrednota kreposti</a:t>
            </a:r>
          </a:p>
          <a:p>
            <a:r>
              <a:rPr lang="sl-SI" sz="2800" dirty="0"/>
              <a:t>p</a:t>
            </a:r>
            <a:r>
              <a:rPr lang="sl-SI" sz="2800" dirty="0" smtClean="0"/>
              <a:t>sihološki roman, saj se poglablja v čustveni in miselni svet oseb</a:t>
            </a:r>
          </a:p>
          <a:p>
            <a:pPr marL="0" indent="0">
              <a:buNone/>
            </a:pPr>
            <a:endParaRPr lang="sl-SI" sz="2800" dirty="0" smtClean="0"/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dirty="0" smtClean="0"/>
              <a:t>Glej: https://eucbeniki.sio.si/slo1/2665/index1.html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24714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99"/>
          </a:solidFill>
        </p:spPr>
        <p:txBody>
          <a:bodyPr/>
          <a:lstStyle/>
          <a:p>
            <a:r>
              <a:rPr lang="sl-SI" dirty="0" smtClean="0"/>
              <a:t>KLASICISTIČNA DRAMATIKA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G+glavni predstavnik je komediograf </a:t>
            </a:r>
          </a:p>
          <a:p>
            <a:pPr marL="0" indent="0">
              <a:buNone/>
            </a:pPr>
            <a:r>
              <a:rPr lang="sl-SI" dirty="0" smtClean="0"/>
              <a:t>J.P. </a:t>
            </a:r>
            <a:r>
              <a:rPr lang="sl-SI" dirty="0" err="1" smtClean="0"/>
              <a:t>Molière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Za nadaljevanje glej  nov dokument, </a:t>
            </a:r>
            <a:r>
              <a:rPr lang="sl-SI" dirty="0" err="1" smtClean="0">
                <a:solidFill>
                  <a:srgbClr val="FF0000"/>
                </a:solidFill>
              </a:rPr>
              <a:t>PPt</a:t>
            </a:r>
            <a:r>
              <a:rPr lang="sl-SI" dirty="0" smtClean="0">
                <a:solidFill>
                  <a:srgbClr val="FF0000"/>
                </a:solidFill>
              </a:rPr>
              <a:t> predstavitev z naslovom Tartuffe!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149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224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Evropski klasicizem in razsvetljenstvo</vt:lpstr>
      <vt:lpstr>KLASICIZEM</vt:lpstr>
      <vt:lpstr>Marie-Madaleine de La Fayette: Kneginja Klevska  </vt:lpstr>
      <vt:lpstr>De La Fayette: Kneginja Klevska</vt:lpstr>
      <vt:lpstr>KLASICISTIČNA DRAMATIKA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Evropski klasicizem in razsvetljenstvo</dc:title>
  <dc:creator>PC</dc:creator>
  <cp:lastModifiedBy>PC</cp:lastModifiedBy>
  <cp:revision>9</cp:revision>
  <dcterms:created xsi:type="dcterms:W3CDTF">2020-05-18T17:18:23Z</dcterms:created>
  <dcterms:modified xsi:type="dcterms:W3CDTF">2020-05-19T06:40:33Z</dcterms:modified>
</cp:coreProperties>
</file>