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8" r:id="rId4"/>
    <p:sldId id="259" r:id="rId5"/>
    <p:sldId id="261" r:id="rId6"/>
    <p:sldId id="262" r:id="rId7"/>
    <p:sldId id="263" r:id="rId8"/>
    <p:sldId id="266" r:id="rId9"/>
    <p:sldId id="264" r:id="rId10"/>
    <p:sldId id="265" r:id="rId1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BB"/>
    <a:srgbClr val="F4D22B"/>
    <a:srgbClr val="C942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p:scale>
          <a:sx n="103" d="100"/>
          <a:sy n="103" d="100"/>
        </p:scale>
        <p:origin x="2028" y="-3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37325" y="73025"/>
            <a:ext cx="26066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62250" y="2165350"/>
            <a:ext cx="354330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19225" y="5138738"/>
            <a:ext cx="622935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7552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sz="3600">
                <a:latin typeface="Open Sans" panose="020B0606030504020204" pitchFamily="34" charset="0"/>
                <a:ea typeface="Open Sans" panose="020B0606030504020204" pitchFamily="34" charset="0"/>
                <a:cs typeface="Open Sans" panose="020B0606030504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77163" y="265113"/>
            <a:ext cx="11811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1520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extBox 6"/>
          <p:cNvSpPr txBox="1"/>
          <p:nvPr userDrawn="1"/>
        </p:nvSpPr>
        <p:spPr>
          <a:xfrm>
            <a:off x="1760538" y="2703513"/>
            <a:ext cx="7214129" cy="1077218"/>
          </a:xfrm>
          <a:prstGeom prst="rect">
            <a:avLst/>
          </a:prstGeom>
          <a:noFill/>
        </p:spPr>
        <p:txBody>
          <a:bodyPr wrap="square">
            <a:spAutoFit/>
          </a:bodyPr>
          <a:lstStyle/>
          <a:p>
            <a:pPr eaLnBrk="1" fontAlgn="auto" hangingPunct="1">
              <a:spcBef>
                <a:spcPts val="0"/>
              </a:spcBef>
              <a:spcAft>
                <a:spcPts val="0"/>
              </a:spcAft>
              <a:defRPr/>
            </a:pPr>
            <a:r>
              <a:rPr 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This project has been funded with support from the European Commission. This publication reflects the views only of the author, and the Commission cannot be held responsible for any use which may be made of the information contained therein.</a:t>
            </a:r>
          </a:p>
        </p:txBody>
      </p:sp>
      <p:pic>
        <p:nvPicPr>
          <p:cNvPr id="8"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78738" y="220663"/>
            <a:ext cx="122555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EU_Flag.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2575" y="2703513"/>
            <a:ext cx="1300163"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26996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1975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6221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86107"/>
            <a:ext cx="7886700" cy="1036954"/>
          </a:xfrm>
        </p:spPr>
        <p:txBody>
          <a:bodyPr/>
          <a:lstStyle/>
          <a:p>
            <a:r>
              <a:rPr lang="sl-SI" dirty="0" smtClean="0">
                <a:solidFill>
                  <a:schemeClr val="bg1">
                    <a:lumMod val="65000"/>
                  </a:schemeClr>
                </a:solidFill>
              </a:rPr>
              <a:t>Glavni premisleki</a:t>
            </a:r>
            <a:r>
              <a:rPr lang="en-GB" dirty="0"/>
              <a:t/>
            </a:r>
            <a:br>
              <a:rPr lang="en-GB" dirty="0"/>
            </a:br>
            <a:endParaRPr lang="en-GB" dirty="0">
              <a:solidFill>
                <a:schemeClr val="bg1">
                  <a:lumMod val="65000"/>
                </a:schemeClr>
              </a:solidFill>
            </a:endParaRPr>
          </a:p>
        </p:txBody>
      </p:sp>
      <p:sp>
        <p:nvSpPr>
          <p:cNvPr id="3" name="Content Placeholder 2"/>
          <p:cNvSpPr>
            <a:spLocks noGrp="1"/>
          </p:cNvSpPr>
          <p:nvPr>
            <p:ph idx="1"/>
          </p:nvPr>
        </p:nvSpPr>
        <p:spPr>
          <a:xfrm>
            <a:off x="628650" y="1569720"/>
            <a:ext cx="7212330" cy="4607243"/>
          </a:xfrm>
          <a:solidFill>
            <a:schemeClr val="bg1"/>
          </a:solidFill>
        </p:spPr>
        <p:txBody>
          <a:bodyPr/>
          <a:lstStyle/>
          <a:p>
            <a:r>
              <a:rPr lang="sl-SI" sz="2000" dirty="0" smtClean="0"/>
              <a:t>Skrbno načrtujte </a:t>
            </a:r>
            <a:r>
              <a:rPr lang="sl-SI" sz="2000" dirty="0" smtClean="0">
                <a:solidFill>
                  <a:srgbClr val="0090BB"/>
                </a:solidFill>
              </a:rPr>
              <a:t>začetne kot tudi tekoče stroške.</a:t>
            </a:r>
          </a:p>
          <a:p>
            <a:r>
              <a:rPr lang="en-GB" sz="2000" dirty="0" smtClean="0"/>
              <a:t>D</a:t>
            </a:r>
            <a:r>
              <a:rPr lang="sl-SI" sz="2000" dirty="0" err="1" smtClean="0"/>
              <a:t>oločite</a:t>
            </a:r>
            <a:r>
              <a:rPr lang="sl-SI" sz="2000" dirty="0" smtClean="0"/>
              <a:t> </a:t>
            </a:r>
            <a:r>
              <a:rPr lang="en-GB" sz="2000" dirty="0" smtClean="0">
                <a:solidFill>
                  <a:srgbClr val="0090BB"/>
                </a:solidFill>
              </a:rPr>
              <a:t>standard</a:t>
            </a:r>
            <a:r>
              <a:rPr lang="sl-SI" sz="2000" dirty="0" smtClean="0">
                <a:solidFill>
                  <a:srgbClr val="0090BB"/>
                </a:solidFill>
              </a:rPr>
              <a:t>ne postopke in pravila</a:t>
            </a:r>
            <a:r>
              <a:rPr lang="en-GB" sz="2000" dirty="0" smtClean="0">
                <a:solidFill>
                  <a:srgbClr val="0090BB"/>
                </a:solidFill>
              </a:rPr>
              <a:t> </a:t>
            </a:r>
            <a:r>
              <a:rPr lang="sl-SI" sz="2000" dirty="0" smtClean="0"/>
              <a:t>preden se knjižnica igrač odpre.</a:t>
            </a:r>
            <a:endParaRPr lang="en-GB" sz="2000" dirty="0" smtClean="0"/>
          </a:p>
          <a:p>
            <a:r>
              <a:rPr lang="sl-SI" sz="2000" dirty="0" smtClean="0"/>
              <a:t>Člani morajo izpolniti </a:t>
            </a:r>
            <a:r>
              <a:rPr lang="sl-SI" sz="2000" dirty="0" smtClean="0">
                <a:solidFill>
                  <a:srgbClr val="0090BB"/>
                </a:solidFill>
              </a:rPr>
              <a:t>pristopnico.</a:t>
            </a:r>
          </a:p>
          <a:p>
            <a:r>
              <a:rPr lang="sl-SI" sz="2000" dirty="0" smtClean="0"/>
              <a:t>Skrbno izberite igrače, ki jih boste nudili v knjižnici. </a:t>
            </a:r>
            <a:endParaRPr lang="en-GB" sz="2000" dirty="0" smtClean="0"/>
          </a:p>
          <a:p>
            <a:r>
              <a:rPr lang="sl-SI" sz="2000" dirty="0" smtClean="0"/>
              <a:t>Igrače razporedite tako, da bodo </a:t>
            </a:r>
            <a:r>
              <a:rPr lang="sl-SI" sz="2000" dirty="0" smtClean="0">
                <a:solidFill>
                  <a:srgbClr val="0090BB"/>
                </a:solidFill>
              </a:rPr>
              <a:t>privlačne in dosegljive otrokom</a:t>
            </a:r>
            <a:r>
              <a:rPr lang="en-GB" sz="2000" dirty="0" smtClean="0"/>
              <a:t> </a:t>
            </a:r>
            <a:r>
              <a:rPr lang="sl-SI" sz="2000" dirty="0" smtClean="0"/>
              <a:t>in ob tem upoštevajte potrebe otrok in staršev.</a:t>
            </a:r>
          </a:p>
          <a:p>
            <a:r>
              <a:rPr lang="sl-SI" sz="2000" dirty="0" smtClean="0"/>
              <a:t>Skrbno beležite </a:t>
            </a:r>
            <a:r>
              <a:rPr lang="sl-SI" sz="2000" dirty="0" smtClean="0">
                <a:solidFill>
                  <a:srgbClr val="0090BB"/>
                </a:solidFill>
              </a:rPr>
              <a:t>podatke o izposoji in vračilu igrač,</a:t>
            </a:r>
            <a:r>
              <a:rPr lang="en-GB" sz="2000" dirty="0" smtClean="0">
                <a:solidFill>
                  <a:srgbClr val="0090BB"/>
                </a:solidFill>
              </a:rPr>
              <a:t> </a:t>
            </a:r>
            <a:r>
              <a:rPr lang="sl-SI" sz="2000" dirty="0" smtClean="0"/>
              <a:t>kot tudi izgubo ali poškodovanje</a:t>
            </a:r>
            <a:r>
              <a:rPr lang="sl-SI" sz="2000" smtClean="0"/>
              <a:t>. </a:t>
            </a:r>
            <a:endParaRPr lang="en-GB" sz="2000" dirty="0" smtClean="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110000"/>
                    </a14:imgEffect>
                    <a14:imgEffect>
                      <a14:brightnessContrast bright="-16000" contrast="-26000"/>
                    </a14:imgEffect>
                  </a14:imgLayer>
                </a14:imgProps>
              </a:ext>
              <a:ext uri="{28A0092B-C50C-407E-A947-70E740481C1C}">
                <a14:useLocalDpi xmlns:a14="http://schemas.microsoft.com/office/drawing/2010/main" val="0"/>
              </a:ext>
            </a:extLst>
          </a:blip>
          <a:stretch>
            <a:fillRect/>
          </a:stretch>
        </p:blipFill>
        <p:spPr>
          <a:xfrm>
            <a:off x="6005352" y="3809012"/>
            <a:ext cx="3251941" cy="3251941"/>
          </a:xfrm>
          <a:prstGeom prst="rect">
            <a:avLst/>
          </a:prstGeom>
        </p:spPr>
      </p:pic>
    </p:spTree>
    <p:extLst>
      <p:ext uri="{BB962C8B-B14F-4D97-AF65-F5344CB8AC3E}">
        <p14:creationId xmlns:p14="http://schemas.microsoft.com/office/powerpoint/2010/main" val="2808387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3725" y="1236663"/>
            <a:ext cx="7886700" cy="4351337"/>
          </a:xfrm>
        </p:spPr>
        <p:txBody>
          <a:bodyPr/>
          <a:lstStyle/>
          <a:p>
            <a:pPr marL="0" indent="0" eaLnBrk="1" fontAlgn="auto" hangingPunct="1">
              <a:spcAft>
                <a:spcPts val="0"/>
              </a:spcAft>
              <a:buFont typeface="Arial" panose="020B0604020202020204" pitchFamily="34" charset="0"/>
              <a:buNone/>
              <a:defRPr/>
            </a:pPr>
            <a:r>
              <a:rPr lang="sl-SI" sz="3600" dirty="0" smtClean="0">
                <a:solidFill>
                  <a:srgbClr val="008BB4"/>
                </a:solidFill>
              </a:rPr>
              <a:t>Knjižnica igrač kot prostor za igro</a:t>
            </a:r>
            <a:endParaRPr lang="en-US" sz="3600" dirty="0" smtClean="0">
              <a:solidFill>
                <a:srgbClr val="008BB4"/>
              </a:solidFill>
            </a:endParaRPr>
          </a:p>
          <a:p>
            <a:pPr marL="0" indent="0" eaLnBrk="1" fontAlgn="auto" hangingPunct="1">
              <a:spcAft>
                <a:spcPts val="0"/>
              </a:spcAft>
              <a:buFont typeface="Arial" panose="020B0604020202020204" pitchFamily="34" charset="0"/>
              <a:buNone/>
              <a:defRPr/>
            </a:pPr>
            <a:endParaRPr lang="en-US" sz="3600" dirty="0">
              <a:solidFill>
                <a:srgbClr val="C9423B"/>
              </a:solidFill>
            </a:endParaRPr>
          </a:p>
        </p:txBody>
      </p:sp>
      <p:pic>
        <p:nvPicPr>
          <p:cNvPr id="921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9350" y="2487613"/>
            <a:ext cx="2914650" cy="43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763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04408"/>
            <a:ext cx="7886700" cy="1087659"/>
          </a:xfrm>
        </p:spPr>
        <p:txBody>
          <a:bodyPr/>
          <a:lstStyle/>
          <a:p>
            <a:r>
              <a:rPr lang="sl-SI" dirty="0" smtClean="0">
                <a:solidFill>
                  <a:srgbClr val="C9423B"/>
                </a:solidFill>
              </a:rPr>
              <a:t>Kako upravljati knjižnico igrač?</a:t>
            </a:r>
            <a:endParaRPr lang="nl-NL" dirty="0">
              <a:solidFill>
                <a:srgbClr val="C9423B"/>
              </a:solidFill>
            </a:endParaRPr>
          </a:p>
        </p:txBody>
      </p:sp>
      <p:sp>
        <p:nvSpPr>
          <p:cNvPr id="3" name="Content Placeholder 2"/>
          <p:cNvSpPr>
            <a:spLocks noGrp="1"/>
          </p:cNvSpPr>
          <p:nvPr>
            <p:ph idx="1"/>
          </p:nvPr>
        </p:nvSpPr>
        <p:spPr/>
        <p:txBody>
          <a:bodyPr/>
          <a:lstStyle/>
          <a:p>
            <a:r>
              <a:rPr lang="sl-SI" dirty="0" smtClean="0">
                <a:solidFill>
                  <a:schemeClr val="bg2">
                    <a:lumMod val="50000"/>
                  </a:schemeClr>
                </a:solidFill>
              </a:rPr>
              <a:t>Administracija</a:t>
            </a:r>
          </a:p>
          <a:p>
            <a:endParaRPr lang="sl-SI" dirty="0">
              <a:solidFill>
                <a:schemeClr val="bg2">
                  <a:lumMod val="50000"/>
                </a:schemeClr>
              </a:solidFill>
            </a:endParaRPr>
          </a:p>
          <a:p>
            <a:r>
              <a:rPr lang="sl-SI" dirty="0" smtClean="0">
                <a:solidFill>
                  <a:schemeClr val="bg2">
                    <a:lumMod val="50000"/>
                  </a:schemeClr>
                </a:solidFill>
              </a:rPr>
              <a:t>O igračah</a:t>
            </a:r>
          </a:p>
          <a:p>
            <a:endParaRPr lang="sl-SI" dirty="0">
              <a:solidFill>
                <a:schemeClr val="bg2">
                  <a:lumMod val="50000"/>
                </a:schemeClr>
              </a:solidFill>
            </a:endParaRPr>
          </a:p>
          <a:p>
            <a:r>
              <a:rPr lang="sl-SI" dirty="0" smtClean="0">
                <a:solidFill>
                  <a:schemeClr val="bg2">
                    <a:lumMod val="50000"/>
                  </a:schemeClr>
                </a:solidFill>
              </a:rPr>
              <a:t>Beleženje podatkov</a:t>
            </a:r>
            <a:endParaRPr lang="sl-SI" dirty="0">
              <a:solidFill>
                <a:schemeClr val="bg2">
                  <a:lumMod val="50000"/>
                </a:schemeClr>
              </a:solidFill>
            </a:endParaRPr>
          </a:p>
          <a:p>
            <a:endParaRPr lang="sl-SI" dirty="0" smtClean="0">
              <a:solidFill>
                <a:schemeClr val="bg2">
                  <a:lumMod val="50000"/>
                </a:schemeClr>
              </a:solidFill>
            </a:endParaRPr>
          </a:p>
          <a:p>
            <a:r>
              <a:rPr lang="sl-SI" dirty="0" smtClean="0">
                <a:solidFill>
                  <a:schemeClr val="bg2">
                    <a:lumMod val="50000"/>
                  </a:schemeClr>
                </a:solidFill>
              </a:rPr>
              <a:t>Izposoja in vračanje</a:t>
            </a:r>
            <a:endParaRPr lang="nl-NL" dirty="0" smtClean="0">
              <a:solidFill>
                <a:schemeClr val="bg2">
                  <a:lumMod val="50000"/>
                </a:schemeClr>
              </a:solidFill>
            </a:endParaRPr>
          </a:p>
        </p:txBody>
      </p:sp>
    </p:spTree>
    <p:extLst>
      <p:ext uri="{BB962C8B-B14F-4D97-AF65-F5344CB8AC3E}">
        <p14:creationId xmlns:p14="http://schemas.microsoft.com/office/powerpoint/2010/main" val="3250330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solidFill>
                  <a:schemeClr val="bg2">
                    <a:lumMod val="50000"/>
                  </a:schemeClr>
                </a:solidFill>
              </a:rPr>
              <a:t>Administracija</a:t>
            </a:r>
            <a:r>
              <a:rPr lang="nl-NL" dirty="0" smtClean="0"/>
              <a:t>– </a:t>
            </a:r>
            <a:r>
              <a:rPr lang="sl-SI" dirty="0" smtClean="0">
                <a:solidFill>
                  <a:srgbClr val="0090BB"/>
                </a:solidFill>
              </a:rPr>
              <a:t>proračun</a:t>
            </a:r>
            <a:endParaRPr lang="nl-NL" dirty="0">
              <a:solidFill>
                <a:srgbClr val="0090BB"/>
              </a:solidFill>
            </a:endParaRPr>
          </a:p>
        </p:txBody>
      </p:sp>
      <p:sp>
        <p:nvSpPr>
          <p:cNvPr id="3" name="Content Placeholder 2"/>
          <p:cNvSpPr>
            <a:spLocks noGrp="1"/>
          </p:cNvSpPr>
          <p:nvPr>
            <p:ph idx="1"/>
          </p:nvPr>
        </p:nvSpPr>
        <p:spPr>
          <a:xfrm>
            <a:off x="628650" y="1603434"/>
            <a:ext cx="3638000" cy="4351338"/>
          </a:xfrm>
        </p:spPr>
        <p:txBody>
          <a:bodyPr/>
          <a:lstStyle/>
          <a:p>
            <a:pPr marL="0" indent="0">
              <a:buNone/>
            </a:pPr>
            <a:r>
              <a:rPr lang="sl-SI" dirty="0" smtClean="0">
                <a:solidFill>
                  <a:srgbClr val="0090BB"/>
                </a:solidFill>
              </a:rPr>
              <a:t>Proračun</a:t>
            </a:r>
            <a:r>
              <a:rPr lang="en-US" dirty="0" smtClean="0"/>
              <a:t> </a:t>
            </a:r>
            <a:r>
              <a:rPr lang="sl-SI" dirty="0" smtClean="0"/>
              <a:t>mora zajemati:</a:t>
            </a:r>
          </a:p>
          <a:p>
            <a:pPr marL="0" indent="0">
              <a:buNone/>
            </a:pPr>
            <a:endParaRPr lang="en-US" dirty="0" smtClean="0"/>
          </a:p>
          <a:p>
            <a:r>
              <a:rPr lang="sl-SI" sz="2400" dirty="0" smtClean="0">
                <a:solidFill>
                  <a:srgbClr val="0090BB"/>
                </a:solidFill>
              </a:rPr>
              <a:t>začetne stroške, </a:t>
            </a:r>
            <a:r>
              <a:rPr lang="sl-SI" sz="2400" dirty="0" smtClean="0"/>
              <a:t>kot so igrače, knjige, oprema in potrebščine</a:t>
            </a:r>
            <a:endParaRPr lang="en-US" sz="2400" dirty="0" smtClean="0"/>
          </a:p>
          <a:p>
            <a:r>
              <a:rPr lang="sl-SI" sz="2400" dirty="0" smtClean="0">
                <a:solidFill>
                  <a:srgbClr val="0090BB"/>
                </a:solidFill>
              </a:rPr>
              <a:t>tekoče stroške, </a:t>
            </a:r>
            <a:r>
              <a:rPr lang="sl-SI" sz="2400" dirty="0" smtClean="0"/>
              <a:t>kot so nadomestilo igrač, promocijski materiali in stroški najema ter elektrike </a:t>
            </a:r>
            <a:endParaRPr lang="en-US" sz="2400" dirty="0" smtClean="0">
              <a:solidFill>
                <a:schemeClr val="bg1">
                  <a:lumMod val="65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1603434"/>
            <a:ext cx="3984848" cy="2650079"/>
          </a:xfrm>
          <a:prstGeom prst="rect">
            <a:avLst/>
          </a:prstGeom>
        </p:spPr>
      </p:pic>
      <p:sp>
        <p:nvSpPr>
          <p:cNvPr id="6" name="TextBox 5"/>
          <p:cNvSpPr txBox="1"/>
          <p:nvPr/>
        </p:nvSpPr>
        <p:spPr>
          <a:xfrm>
            <a:off x="4854012" y="4572000"/>
            <a:ext cx="4289988" cy="1384995"/>
          </a:xfrm>
          <a:prstGeom prst="rect">
            <a:avLst/>
          </a:prstGeom>
          <a:noFill/>
        </p:spPr>
        <p:txBody>
          <a:bodyPr wrap="square" rtlCol="0">
            <a:spAutoFit/>
          </a:bodyPr>
          <a:lstStyle/>
          <a:p>
            <a:r>
              <a:rPr lang="sl-SI" sz="2800" dirty="0" smtClean="0">
                <a:solidFill>
                  <a:schemeClr val="bg1">
                    <a:lumMod val="65000"/>
                  </a:schemeClr>
                </a:solidFill>
              </a:rPr>
              <a:t>NASVET</a:t>
            </a:r>
            <a:r>
              <a:rPr lang="en-US" sz="2800" dirty="0" smtClean="0">
                <a:solidFill>
                  <a:schemeClr val="bg1">
                    <a:lumMod val="65000"/>
                  </a:schemeClr>
                </a:solidFill>
              </a:rPr>
              <a:t>: </a:t>
            </a:r>
            <a:r>
              <a:rPr lang="sl-SI" sz="2800" dirty="0" smtClean="0">
                <a:solidFill>
                  <a:srgbClr val="0090BB"/>
                </a:solidFill>
              </a:rPr>
              <a:t>Prostovoljci </a:t>
            </a:r>
            <a:r>
              <a:rPr lang="sl-SI" sz="2800" dirty="0" smtClean="0"/>
              <a:t>so pomemben vir za dolgoročno storitev!</a:t>
            </a:r>
            <a:endParaRPr lang="en-US" dirty="0"/>
          </a:p>
        </p:txBody>
      </p:sp>
    </p:spTree>
    <p:extLst>
      <p:ext uri="{BB962C8B-B14F-4D97-AF65-F5344CB8AC3E}">
        <p14:creationId xmlns:p14="http://schemas.microsoft.com/office/powerpoint/2010/main" val="1725414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solidFill>
                  <a:schemeClr val="bg1">
                    <a:lumMod val="65000"/>
                  </a:schemeClr>
                </a:solidFill>
              </a:rPr>
              <a:t>Administracija </a:t>
            </a:r>
            <a:r>
              <a:rPr lang="en-US" dirty="0" smtClean="0">
                <a:solidFill>
                  <a:schemeClr val="bg1">
                    <a:lumMod val="65000"/>
                  </a:schemeClr>
                </a:solidFill>
              </a:rPr>
              <a:t>-</a:t>
            </a:r>
            <a:r>
              <a:rPr lang="en-US" dirty="0" smtClean="0"/>
              <a:t> </a:t>
            </a:r>
            <a:r>
              <a:rPr lang="sl-SI" dirty="0" smtClean="0">
                <a:solidFill>
                  <a:srgbClr val="0090BB"/>
                </a:solidFill>
              </a:rPr>
              <a:t>Članstvo</a:t>
            </a:r>
            <a:endParaRPr lang="en-US" dirty="0">
              <a:solidFill>
                <a:srgbClr val="0090BB"/>
              </a:solidFill>
            </a:endParaRPr>
          </a:p>
        </p:txBody>
      </p:sp>
      <p:sp>
        <p:nvSpPr>
          <p:cNvPr id="3" name="Content Placeholder 2"/>
          <p:cNvSpPr>
            <a:spLocks noGrp="1"/>
          </p:cNvSpPr>
          <p:nvPr>
            <p:ph idx="1"/>
          </p:nvPr>
        </p:nvSpPr>
        <p:spPr>
          <a:xfrm>
            <a:off x="628650" y="1299845"/>
            <a:ext cx="7886700" cy="1816735"/>
          </a:xfrm>
        </p:spPr>
        <p:txBody>
          <a:bodyPr/>
          <a:lstStyle/>
          <a:p>
            <a:r>
              <a:rPr lang="sl-SI" sz="2400" dirty="0" smtClean="0">
                <a:solidFill>
                  <a:srgbClr val="0090BB"/>
                </a:solidFill>
              </a:rPr>
              <a:t>LAT </a:t>
            </a:r>
            <a:r>
              <a:rPr lang="sl-SI" sz="2400" dirty="0" smtClean="0"/>
              <a:t>se mora odločiti o </a:t>
            </a:r>
            <a:r>
              <a:rPr lang="sl-SI" sz="2400" dirty="0" smtClean="0">
                <a:solidFill>
                  <a:srgbClr val="0090BB"/>
                </a:solidFill>
              </a:rPr>
              <a:t>pravilih članstva </a:t>
            </a:r>
            <a:r>
              <a:rPr lang="sl-SI" sz="2400" dirty="0" smtClean="0"/>
              <a:t>še pred začetkom obratovanje. Pravila pa morajo biti vsem članom </a:t>
            </a:r>
            <a:r>
              <a:rPr lang="sl-SI" sz="2400" dirty="0" smtClean="0">
                <a:solidFill>
                  <a:srgbClr val="0090BB"/>
                </a:solidFill>
              </a:rPr>
              <a:t>jasna in dostopna. </a:t>
            </a:r>
            <a:endParaRPr lang="en-US" sz="2400" dirty="0" smtClean="0"/>
          </a:p>
          <a:p>
            <a:r>
              <a:rPr lang="sl-SI" sz="2400" dirty="0" smtClean="0"/>
              <a:t>Vsi člani morajo pri vpisu izpolniti </a:t>
            </a:r>
            <a:r>
              <a:rPr lang="sl-SI" sz="2400" dirty="0" smtClean="0">
                <a:solidFill>
                  <a:srgbClr val="0090BB"/>
                </a:solidFill>
              </a:rPr>
              <a:t>prijavnico, </a:t>
            </a:r>
            <a:r>
              <a:rPr lang="sl-SI" sz="2400" dirty="0" smtClean="0"/>
              <a:t>kjer podpišejo, da so pravila prebrali in se z njimi strinjajo. </a:t>
            </a:r>
            <a:endParaRPr lang="en-US" sz="2400" dirty="0" smtClean="0"/>
          </a:p>
        </p:txBody>
      </p:sp>
      <p:sp>
        <p:nvSpPr>
          <p:cNvPr id="4" name="TextBox 3"/>
          <p:cNvSpPr txBox="1"/>
          <p:nvPr/>
        </p:nvSpPr>
        <p:spPr>
          <a:xfrm>
            <a:off x="825203" y="3922519"/>
            <a:ext cx="4199724" cy="2800767"/>
          </a:xfrm>
          <a:prstGeom prst="rect">
            <a:avLst/>
          </a:prstGeom>
          <a:noFill/>
        </p:spPr>
        <p:txBody>
          <a:bodyPr wrap="square" rtlCol="0">
            <a:spAutoFit/>
          </a:bodyPr>
          <a:lstStyle/>
          <a:p>
            <a:r>
              <a:rPr lang="sl-SI" sz="2000" dirty="0" smtClean="0">
                <a:solidFill>
                  <a:srgbClr val="0090BB"/>
                </a:solidFill>
                <a:latin typeface="Open Sans"/>
              </a:rPr>
              <a:t>Pravila lahko vključujejo:</a:t>
            </a:r>
            <a:endParaRPr lang="en-US" sz="2000" dirty="0">
              <a:solidFill>
                <a:srgbClr val="0090BB"/>
              </a:solidFill>
              <a:latin typeface="Open Sans"/>
            </a:endParaRPr>
          </a:p>
          <a:p>
            <a:pPr marL="342900" indent="-342900">
              <a:buFont typeface="Wingdings" panose="05000000000000000000" pitchFamily="2" charset="2"/>
              <a:buChar char="Ø"/>
            </a:pPr>
            <a:r>
              <a:rPr lang="sl-SI" dirty="0" smtClean="0">
                <a:latin typeface="Open Sans"/>
              </a:rPr>
              <a:t>Starostno omejitev (vsaj en otrok v družini mora biti mlajši od 6 let)</a:t>
            </a:r>
            <a:endParaRPr lang="en-US" sz="1200" dirty="0">
              <a:latin typeface="Open Sans"/>
            </a:endParaRPr>
          </a:p>
          <a:p>
            <a:pPr marL="342900" indent="-342900">
              <a:buFont typeface="Wingdings" panose="05000000000000000000" pitchFamily="2" charset="2"/>
              <a:buChar char="Ø"/>
            </a:pPr>
            <a:endParaRPr lang="sl-SI" dirty="0" smtClean="0">
              <a:latin typeface="Open Sans"/>
            </a:endParaRPr>
          </a:p>
          <a:p>
            <a:pPr marL="342900" indent="-342900">
              <a:buFont typeface="Wingdings" panose="05000000000000000000" pitchFamily="2" charset="2"/>
              <a:buChar char="Ø"/>
            </a:pPr>
            <a:r>
              <a:rPr lang="sl-SI" dirty="0" smtClean="0">
                <a:latin typeface="Open Sans"/>
              </a:rPr>
              <a:t>Maksimalno število izposojenih igrač naenkrat</a:t>
            </a:r>
            <a:endParaRPr lang="en-US" dirty="0" smtClean="0">
              <a:latin typeface="Open Sans"/>
            </a:endParaRPr>
          </a:p>
          <a:p>
            <a:endParaRPr lang="en-US" sz="1200" dirty="0">
              <a:latin typeface="Open Sans"/>
            </a:endParaRPr>
          </a:p>
          <a:p>
            <a:pPr marL="342900" indent="-342900">
              <a:buFont typeface="Wingdings" panose="05000000000000000000" pitchFamily="2" charset="2"/>
              <a:buChar char="Ø"/>
            </a:pPr>
            <a:r>
              <a:rPr lang="sl-SI" dirty="0" smtClean="0">
                <a:latin typeface="Open Sans"/>
              </a:rPr>
              <a:t>Postopki ob izgubljenih/poškodovanih igračah</a:t>
            </a:r>
            <a:endParaRPr lang="en-US" dirty="0">
              <a:latin typeface="Open Sans"/>
            </a:endParaRP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7850" y="3313007"/>
            <a:ext cx="2857500" cy="2857500"/>
          </a:xfrm>
          <a:prstGeom prst="rect">
            <a:avLst/>
          </a:prstGeom>
        </p:spPr>
      </p:pic>
    </p:spTree>
    <p:extLst>
      <p:ext uri="{BB962C8B-B14F-4D97-AF65-F5344CB8AC3E}">
        <p14:creationId xmlns:p14="http://schemas.microsoft.com/office/powerpoint/2010/main" val="3279886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844" y="461754"/>
            <a:ext cx="7886700" cy="1325563"/>
          </a:xfrm>
        </p:spPr>
        <p:txBody>
          <a:bodyPr/>
          <a:lstStyle/>
          <a:p>
            <a:r>
              <a:rPr lang="sl-SI" dirty="0" smtClean="0">
                <a:solidFill>
                  <a:schemeClr val="bg1">
                    <a:lumMod val="65000"/>
                  </a:schemeClr>
                </a:solidFill>
              </a:rPr>
              <a:t>O igračah</a:t>
            </a:r>
            <a:endParaRPr lang="en-US" dirty="0">
              <a:solidFill>
                <a:schemeClr val="bg1">
                  <a:lumMod val="65000"/>
                </a:schemeClr>
              </a:solidFill>
            </a:endParaRPr>
          </a:p>
        </p:txBody>
      </p:sp>
      <p:sp>
        <p:nvSpPr>
          <p:cNvPr id="3" name="Content Placeholder 2"/>
          <p:cNvSpPr>
            <a:spLocks noGrp="1"/>
          </p:cNvSpPr>
          <p:nvPr>
            <p:ph idx="1"/>
          </p:nvPr>
        </p:nvSpPr>
        <p:spPr>
          <a:xfrm>
            <a:off x="560284" y="1312542"/>
            <a:ext cx="5276494" cy="4698541"/>
          </a:xfrm>
        </p:spPr>
        <p:txBody>
          <a:bodyPr/>
          <a:lstStyle/>
          <a:p>
            <a:r>
              <a:rPr lang="sl-SI" sz="1600" dirty="0" smtClean="0"/>
              <a:t>Igrače naj bodo </a:t>
            </a:r>
            <a:r>
              <a:rPr lang="sl-SI" sz="1600" dirty="0" smtClean="0">
                <a:solidFill>
                  <a:srgbClr val="F4D22B"/>
                </a:solidFill>
              </a:rPr>
              <a:t>letom otrok primerne </a:t>
            </a:r>
            <a:r>
              <a:rPr lang="sl-SI" sz="1600" dirty="0"/>
              <a:t>i</a:t>
            </a:r>
            <a:r>
              <a:rPr lang="en-US" sz="1600" dirty="0" smtClean="0"/>
              <a:t>n </a:t>
            </a:r>
            <a:r>
              <a:rPr lang="sl-SI" sz="1600" dirty="0" smtClean="0">
                <a:solidFill>
                  <a:srgbClr val="F4D22B"/>
                </a:solidFill>
              </a:rPr>
              <a:t>številu otrok, </a:t>
            </a:r>
            <a:r>
              <a:rPr lang="sl-SI" sz="1600" dirty="0" smtClean="0"/>
              <a:t>ki prihajajo v knjižnico igrač</a:t>
            </a:r>
            <a:r>
              <a:rPr lang="en-US" sz="1600" dirty="0" smtClean="0"/>
              <a:t>.</a:t>
            </a:r>
          </a:p>
          <a:p>
            <a:pPr marL="0" indent="0">
              <a:buNone/>
            </a:pPr>
            <a:endParaRPr lang="en-US" sz="1600" dirty="0"/>
          </a:p>
          <a:p>
            <a:r>
              <a:rPr lang="sl-SI" sz="1600" dirty="0" smtClean="0"/>
              <a:t>Pomembno je, da so otrokom na voljo </a:t>
            </a:r>
            <a:r>
              <a:rPr lang="sl-SI" sz="1600" dirty="0" smtClean="0">
                <a:solidFill>
                  <a:srgbClr val="F4D22B"/>
                </a:solidFill>
              </a:rPr>
              <a:t>različne vrste iger. </a:t>
            </a:r>
            <a:r>
              <a:rPr lang="sl-SI" sz="1600" dirty="0" smtClean="0"/>
              <a:t>Npr. fizične, ustvarjalne, jezikovne, igre pretvarjanja in igre s pravili.</a:t>
            </a:r>
            <a:endParaRPr lang="en-US" sz="1600" dirty="0" smtClean="0"/>
          </a:p>
          <a:p>
            <a:pPr marL="0" indent="0">
              <a:buNone/>
            </a:pPr>
            <a:endParaRPr lang="en-US" sz="1600" dirty="0" smtClean="0"/>
          </a:p>
          <a:p>
            <a:r>
              <a:rPr lang="sl-SI" sz="1600" dirty="0" smtClean="0"/>
              <a:t>Ponudite igrače in knjige, ki o različnih kulturnih poreklih družin govorijo pozitivno in spodbudno.</a:t>
            </a:r>
            <a:endParaRPr lang="en-US" sz="1600" dirty="0" smtClean="0"/>
          </a:p>
          <a:p>
            <a:pPr marL="0" indent="0">
              <a:buNone/>
            </a:pPr>
            <a:endParaRPr lang="en-US" sz="1600" dirty="0"/>
          </a:p>
          <a:p>
            <a:r>
              <a:rPr lang="sl-SI" sz="1600" dirty="0" smtClean="0"/>
              <a:t>Zagotovite </a:t>
            </a:r>
            <a:r>
              <a:rPr lang="sl-SI" sz="1600" dirty="0" smtClean="0">
                <a:solidFill>
                  <a:srgbClr val="F4D22B"/>
                </a:solidFill>
              </a:rPr>
              <a:t>varne igrače </a:t>
            </a:r>
            <a:r>
              <a:rPr lang="sl-SI" sz="1600" dirty="0" smtClean="0"/>
              <a:t>znanih proizvajalcev.</a:t>
            </a:r>
            <a:endParaRPr lang="en-US" sz="1600" dirty="0" smtClean="0"/>
          </a:p>
          <a:p>
            <a:pPr marL="0" indent="0">
              <a:buNone/>
            </a:pPr>
            <a:endParaRPr lang="en-US" sz="1600" dirty="0" smtClean="0"/>
          </a:p>
          <a:p>
            <a:r>
              <a:rPr lang="sl-SI" sz="1600" dirty="0" smtClean="0"/>
              <a:t>Vključite igrače in igre, ki se jih otroci in odrasli lahko igrajo skupaj, tudi v skupinah.</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8968" y="2104757"/>
            <a:ext cx="2900763" cy="3264318"/>
          </a:xfrm>
          <a:prstGeom prst="rect">
            <a:avLst/>
          </a:prstGeom>
        </p:spPr>
      </p:pic>
    </p:spTree>
    <p:extLst>
      <p:ext uri="{BB962C8B-B14F-4D97-AF65-F5344CB8AC3E}">
        <p14:creationId xmlns:p14="http://schemas.microsoft.com/office/powerpoint/2010/main" val="3832505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solidFill>
                  <a:schemeClr val="bg1">
                    <a:lumMod val="65000"/>
                  </a:schemeClr>
                </a:solidFill>
              </a:rPr>
              <a:t>Beleženje podatkov</a:t>
            </a:r>
            <a:r>
              <a:rPr lang="en-US" dirty="0" smtClean="0">
                <a:solidFill>
                  <a:schemeClr val="bg1">
                    <a:lumMod val="65000"/>
                  </a:schemeClr>
                </a:solidFill>
              </a:rPr>
              <a:t>–</a:t>
            </a:r>
            <a:r>
              <a:rPr lang="en-US" dirty="0" smtClean="0"/>
              <a:t> </a:t>
            </a:r>
            <a:r>
              <a:rPr lang="sl-SI" dirty="0" smtClean="0">
                <a:solidFill>
                  <a:srgbClr val="C9423B"/>
                </a:solidFill>
              </a:rPr>
              <a:t>Označevanje in shranjevanje</a:t>
            </a:r>
            <a:endParaRPr lang="en-US" b="1" dirty="0">
              <a:solidFill>
                <a:srgbClr val="C9423B"/>
              </a:solidFill>
            </a:endParaRPr>
          </a:p>
        </p:txBody>
      </p:sp>
      <p:sp>
        <p:nvSpPr>
          <p:cNvPr id="3" name="Content Placeholder 2"/>
          <p:cNvSpPr>
            <a:spLocks noGrp="1"/>
          </p:cNvSpPr>
          <p:nvPr>
            <p:ph idx="1"/>
          </p:nvPr>
        </p:nvSpPr>
        <p:spPr>
          <a:xfrm>
            <a:off x="628650" y="1592580"/>
            <a:ext cx="4242453" cy="4584383"/>
          </a:xfrm>
        </p:spPr>
        <p:txBody>
          <a:bodyPr/>
          <a:lstStyle/>
          <a:p>
            <a:r>
              <a:rPr lang="sl-SI" sz="1800" dirty="0" smtClean="0"/>
              <a:t>Pomembno je, da si točno beležite zalogo igrač, zato pripravite  </a:t>
            </a:r>
            <a:r>
              <a:rPr lang="sl-SI" sz="1800" dirty="0" smtClean="0">
                <a:solidFill>
                  <a:srgbClr val="C9423B"/>
                </a:solidFill>
              </a:rPr>
              <a:t>seznam</a:t>
            </a:r>
            <a:r>
              <a:rPr lang="en-US" sz="1800" dirty="0" smtClean="0">
                <a:solidFill>
                  <a:srgbClr val="C9423B"/>
                </a:solidFill>
              </a:rPr>
              <a:t>, </a:t>
            </a:r>
            <a:r>
              <a:rPr lang="sl-SI" sz="1800" dirty="0" smtClean="0">
                <a:solidFill>
                  <a:srgbClr val="C9423B"/>
                </a:solidFill>
              </a:rPr>
              <a:t>kartice za vsako igračo, kjer so zapisane tudi ID številke </a:t>
            </a:r>
            <a:r>
              <a:rPr lang="sl-SI" sz="1800" dirty="0" smtClean="0"/>
              <a:t>vsake igrače, pripravite tudi</a:t>
            </a:r>
            <a:r>
              <a:rPr lang="en-US" sz="1800" dirty="0" smtClean="0"/>
              <a:t> </a:t>
            </a:r>
            <a:r>
              <a:rPr lang="sl-SI" sz="1800" dirty="0" smtClean="0">
                <a:solidFill>
                  <a:srgbClr val="C9423B"/>
                </a:solidFill>
              </a:rPr>
              <a:t>katalog vseh igrač, ki so na voljo.</a:t>
            </a:r>
            <a:endParaRPr lang="en-US" sz="1800" dirty="0" smtClean="0"/>
          </a:p>
          <a:p>
            <a:pPr marL="0" indent="0">
              <a:buNone/>
            </a:pPr>
            <a:endParaRPr lang="en-US" sz="1000" dirty="0"/>
          </a:p>
          <a:p>
            <a:r>
              <a:rPr lang="sl-SI" sz="1800" dirty="0" smtClean="0"/>
              <a:t>Igrače naj bodo razporejene tako, da so </a:t>
            </a:r>
            <a:r>
              <a:rPr lang="sl-SI" sz="1800" dirty="0" smtClean="0">
                <a:solidFill>
                  <a:srgbClr val="C9423B"/>
                </a:solidFill>
              </a:rPr>
              <a:t>otrokom privlačne </a:t>
            </a:r>
            <a:r>
              <a:rPr lang="sl-SI" sz="1800" dirty="0" smtClean="0"/>
              <a:t>in jih lahko starši in otroci enostavno izbirajo sami.</a:t>
            </a:r>
            <a:r>
              <a:rPr lang="en-US" sz="1800" dirty="0" smtClean="0"/>
              <a:t> </a:t>
            </a:r>
          </a:p>
          <a:p>
            <a:pPr lvl="1"/>
            <a:r>
              <a:rPr lang="sl-SI" sz="1400" dirty="0" smtClean="0"/>
              <a:t>Razmislite o </a:t>
            </a:r>
            <a:r>
              <a:rPr lang="sl-SI" sz="1400" dirty="0" smtClean="0">
                <a:solidFill>
                  <a:srgbClr val="C00000"/>
                </a:solidFill>
              </a:rPr>
              <a:t>označevanju</a:t>
            </a:r>
            <a:r>
              <a:rPr lang="en-US" sz="1400" dirty="0" smtClean="0"/>
              <a:t> </a:t>
            </a:r>
            <a:r>
              <a:rPr lang="sl-SI" sz="1400" dirty="0" smtClean="0"/>
              <a:t>i</a:t>
            </a:r>
            <a:r>
              <a:rPr lang="en-US" sz="1400" dirty="0" smtClean="0"/>
              <a:t>n</a:t>
            </a:r>
            <a:r>
              <a:rPr lang="sl-SI" sz="1400" dirty="0" smtClean="0"/>
              <a:t> shranjevanju v prozornih škatlah, omogočite, da se starši in otroci lahko</a:t>
            </a:r>
            <a:r>
              <a:rPr lang="en-US" sz="1400" dirty="0" smtClean="0"/>
              <a:t> </a:t>
            </a:r>
            <a:r>
              <a:rPr lang="sl-SI" sz="1400" dirty="0" smtClean="0">
                <a:solidFill>
                  <a:srgbClr val="C00000"/>
                </a:solidFill>
              </a:rPr>
              <a:t>usedejo, </a:t>
            </a:r>
            <a:r>
              <a:rPr lang="sl-SI" sz="1400" dirty="0" smtClean="0"/>
              <a:t>so jim na voljo </a:t>
            </a:r>
            <a:r>
              <a:rPr lang="sl-SI" sz="1400" dirty="0">
                <a:solidFill>
                  <a:srgbClr val="C00000"/>
                </a:solidFill>
              </a:rPr>
              <a:t>nizke mize</a:t>
            </a:r>
            <a:r>
              <a:rPr lang="en-US" sz="1400" dirty="0" smtClean="0"/>
              <a:t> </a:t>
            </a:r>
            <a:r>
              <a:rPr lang="sl-SI" sz="1400" dirty="0" smtClean="0"/>
              <a:t>oz. prostor za igro na tleh, hkrati pa imejte v mislih, da imate prostor, kjer lahko zalogo igrač tudi povečujete! </a:t>
            </a:r>
            <a:endParaRPr lang="en-US" sz="1400" dirty="0"/>
          </a:p>
          <a:p>
            <a:pPr marL="457200" lvl="1" indent="0">
              <a:buNone/>
            </a:pPr>
            <a:endParaRPr lang="en-US" sz="1000" dirty="0"/>
          </a:p>
          <a:p>
            <a:r>
              <a:rPr lang="sl-SI" sz="1800" dirty="0" smtClean="0"/>
              <a:t>Igrače morajo družine vrniti </a:t>
            </a:r>
            <a:r>
              <a:rPr lang="sl-SI" sz="1800" dirty="0" smtClean="0">
                <a:solidFill>
                  <a:srgbClr val="C9423B"/>
                </a:solidFill>
              </a:rPr>
              <a:t>čiste,</a:t>
            </a:r>
            <a:r>
              <a:rPr lang="sl-SI" sz="1800" dirty="0"/>
              <a:t> </a:t>
            </a:r>
            <a:r>
              <a:rPr lang="sl-SI" sz="1800" dirty="0" smtClean="0"/>
              <a:t>četudi je pregled in skrb za igrače naloga tudi osebja</a:t>
            </a:r>
            <a:r>
              <a:rPr lang="en-US" sz="1800" dirty="0" smtClean="0"/>
              <a:t>.</a:t>
            </a:r>
            <a:endParaRPr lang="en-US" sz="1800"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9070" y="2155231"/>
            <a:ext cx="3895725" cy="3333750"/>
          </a:xfrm>
          <a:prstGeom prst="rect">
            <a:avLst/>
          </a:prstGeom>
        </p:spPr>
      </p:pic>
    </p:spTree>
    <p:extLst>
      <p:ext uri="{BB962C8B-B14F-4D97-AF65-F5344CB8AC3E}">
        <p14:creationId xmlns:p14="http://schemas.microsoft.com/office/powerpoint/2010/main" val="2963696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0556" y="129540"/>
            <a:ext cx="3771157" cy="4732020"/>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 y="3084195"/>
            <a:ext cx="2369820" cy="3554730"/>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833" y="378143"/>
            <a:ext cx="3624302" cy="2418398"/>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6687" y="4286250"/>
            <a:ext cx="3019425" cy="2019300"/>
          </a:xfrm>
          <a:prstGeom prst="rect">
            <a:avLst/>
          </a:prstGeom>
        </p:spPr>
      </p:pic>
    </p:spTree>
    <p:extLst>
      <p:ext uri="{BB962C8B-B14F-4D97-AF65-F5344CB8AC3E}">
        <p14:creationId xmlns:p14="http://schemas.microsoft.com/office/powerpoint/2010/main" val="3387335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55" y="347662"/>
            <a:ext cx="7886700" cy="1325563"/>
          </a:xfrm>
        </p:spPr>
        <p:txBody>
          <a:bodyPr/>
          <a:lstStyle/>
          <a:p>
            <a:r>
              <a:rPr lang="sl-SI" dirty="0" smtClean="0">
                <a:solidFill>
                  <a:schemeClr val="bg1">
                    <a:lumMod val="65000"/>
                  </a:schemeClr>
                </a:solidFill>
              </a:rPr>
              <a:t>Beleženje podatkov</a:t>
            </a:r>
            <a:r>
              <a:rPr lang="en-US" dirty="0" smtClean="0">
                <a:solidFill>
                  <a:schemeClr val="bg1">
                    <a:lumMod val="65000"/>
                  </a:schemeClr>
                </a:solidFill>
              </a:rPr>
              <a:t>– </a:t>
            </a:r>
            <a:r>
              <a:rPr lang="sl-SI" dirty="0" smtClean="0">
                <a:solidFill>
                  <a:srgbClr val="C9423B"/>
                </a:solidFill>
              </a:rPr>
              <a:t>Izposoja in vračilo</a:t>
            </a:r>
            <a:endParaRPr lang="en-US" dirty="0">
              <a:solidFill>
                <a:srgbClr val="C9423B"/>
              </a:solidFill>
            </a:endParaRPr>
          </a:p>
        </p:txBody>
      </p:sp>
      <p:sp>
        <p:nvSpPr>
          <p:cNvPr id="3" name="Content Placeholder 2"/>
          <p:cNvSpPr>
            <a:spLocks noGrp="1"/>
          </p:cNvSpPr>
          <p:nvPr>
            <p:ph idx="1"/>
          </p:nvPr>
        </p:nvSpPr>
        <p:spPr>
          <a:xfrm>
            <a:off x="643890" y="1673225"/>
            <a:ext cx="7886700" cy="2205355"/>
          </a:xfrm>
        </p:spPr>
        <p:txBody>
          <a:bodyPr/>
          <a:lstStyle/>
          <a:p>
            <a:pPr lvl="0"/>
            <a:r>
              <a:rPr lang="sl-SI" sz="1800" dirty="0" smtClean="0"/>
              <a:t>Za izposojo in vračanje igrač sledite </a:t>
            </a:r>
            <a:r>
              <a:rPr lang="en-GB" sz="1800" dirty="0" smtClean="0">
                <a:solidFill>
                  <a:srgbClr val="C9423B"/>
                </a:solidFill>
              </a:rPr>
              <a:t>standard</a:t>
            </a:r>
            <a:r>
              <a:rPr lang="sl-SI" sz="1800" dirty="0" err="1" smtClean="0">
                <a:solidFill>
                  <a:srgbClr val="C9423B"/>
                </a:solidFill>
              </a:rPr>
              <a:t>nim</a:t>
            </a:r>
            <a:r>
              <a:rPr lang="sl-SI" sz="1800" dirty="0" smtClean="0">
                <a:solidFill>
                  <a:srgbClr val="C9423B"/>
                </a:solidFill>
              </a:rPr>
              <a:t> postopkom</a:t>
            </a:r>
            <a:r>
              <a:rPr lang="en-GB" sz="1800" dirty="0" smtClean="0"/>
              <a:t>.</a:t>
            </a:r>
            <a:endParaRPr lang="nl-NL" sz="1800" dirty="0"/>
          </a:p>
          <a:p>
            <a:r>
              <a:rPr lang="sl-SI" sz="1800" dirty="0" smtClean="0"/>
              <a:t>Jasno opredelite </a:t>
            </a:r>
            <a:r>
              <a:rPr lang="en-GB" sz="1800" dirty="0" err="1" smtClean="0">
                <a:solidFill>
                  <a:srgbClr val="C9423B"/>
                </a:solidFill>
              </a:rPr>
              <a:t>po</a:t>
            </a:r>
            <a:r>
              <a:rPr lang="sl-SI" sz="1800" dirty="0" err="1" smtClean="0">
                <a:solidFill>
                  <a:srgbClr val="C9423B"/>
                </a:solidFill>
              </a:rPr>
              <a:t>stopke</a:t>
            </a:r>
            <a:r>
              <a:rPr lang="sl-SI" sz="1800" dirty="0" smtClean="0">
                <a:solidFill>
                  <a:srgbClr val="C9423B"/>
                </a:solidFill>
              </a:rPr>
              <a:t>, </a:t>
            </a:r>
            <a:r>
              <a:rPr lang="sl-SI" sz="1800" dirty="0" smtClean="0"/>
              <a:t>ki veljajo ob</a:t>
            </a:r>
            <a:r>
              <a:rPr lang="en-GB" sz="1800" dirty="0" smtClean="0"/>
              <a:t> </a:t>
            </a:r>
            <a:r>
              <a:rPr lang="sl-SI" sz="1800" dirty="0" smtClean="0">
                <a:solidFill>
                  <a:srgbClr val="C9423B"/>
                </a:solidFill>
              </a:rPr>
              <a:t>izgubi oz. poškodovanju igrač </a:t>
            </a:r>
            <a:r>
              <a:rPr lang="sl-SI" sz="1800" dirty="0" smtClean="0"/>
              <a:t>že pred odprtjem knjižnice, da so starši pravočasno seznanjeni s tem, preden se včlanijo. </a:t>
            </a:r>
          </a:p>
          <a:p>
            <a:r>
              <a:rPr lang="sl-SI" sz="1800" dirty="0" smtClean="0"/>
              <a:t>Določit</a:t>
            </a:r>
            <a:r>
              <a:rPr lang="en-GB" sz="1800" dirty="0" smtClean="0"/>
              <a:t>e</a:t>
            </a:r>
            <a:r>
              <a:rPr lang="sl-SI" sz="1800" dirty="0" smtClean="0"/>
              <a:t> lahko različne  </a:t>
            </a:r>
            <a:r>
              <a:rPr lang="sl-SI" sz="1800" dirty="0" smtClean="0">
                <a:solidFill>
                  <a:srgbClr val="C9423B"/>
                </a:solidFill>
              </a:rPr>
              <a:t>odškodnine  </a:t>
            </a:r>
            <a:r>
              <a:rPr lang="sl-SI" sz="1800" dirty="0" smtClean="0"/>
              <a:t>za primere </a:t>
            </a:r>
            <a:r>
              <a:rPr lang="en-GB" sz="1800" dirty="0" smtClean="0">
                <a:solidFill>
                  <a:srgbClr val="C9423B"/>
                </a:solidFill>
              </a:rPr>
              <a:t>(1) </a:t>
            </a:r>
            <a:r>
              <a:rPr lang="sl-SI" sz="1800" dirty="0" smtClean="0"/>
              <a:t>poškodovanja igrač</a:t>
            </a:r>
            <a:r>
              <a:rPr lang="en-GB" sz="1800" dirty="0" smtClean="0"/>
              <a:t> </a:t>
            </a:r>
            <a:r>
              <a:rPr lang="en-GB" sz="1800" dirty="0" smtClean="0">
                <a:solidFill>
                  <a:srgbClr val="C9423B"/>
                </a:solidFill>
              </a:rPr>
              <a:t>(2) </a:t>
            </a:r>
            <a:r>
              <a:rPr lang="sl-SI" sz="1800" dirty="0" smtClean="0"/>
              <a:t>izgube delčkov igrač oz. </a:t>
            </a:r>
            <a:r>
              <a:rPr lang="en-GB" sz="1800" dirty="0" smtClean="0">
                <a:solidFill>
                  <a:srgbClr val="C9423B"/>
                </a:solidFill>
              </a:rPr>
              <a:t>(3) </a:t>
            </a:r>
            <a:r>
              <a:rPr lang="sl-SI" sz="1800" dirty="0" smtClean="0"/>
              <a:t>izgube cele igrače</a:t>
            </a:r>
            <a:r>
              <a:rPr lang="en-GB" sz="1800" dirty="0" smtClean="0"/>
              <a:t>. </a:t>
            </a:r>
          </a:p>
          <a:p>
            <a:r>
              <a:rPr lang="sl-SI" sz="1800" dirty="0" smtClean="0"/>
              <a:t>Poskrbite za </a:t>
            </a:r>
            <a:r>
              <a:rPr lang="sl-SI" sz="1800" dirty="0" smtClean="0">
                <a:solidFill>
                  <a:srgbClr val="C9423B"/>
                </a:solidFill>
              </a:rPr>
              <a:t>točno beleženje</a:t>
            </a:r>
            <a:r>
              <a:rPr lang="en-GB" sz="1800" dirty="0" smtClean="0">
                <a:solidFill>
                  <a:srgbClr val="C9423B"/>
                </a:solidFill>
              </a:rPr>
              <a:t> </a:t>
            </a:r>
            <a:r>
              <a:rPr lang="sl-SI" sz="1800" dirty="0" smtClean="0"/>
              <a:t>kakršnekoli izgube ali poškodovanja igrač, ne pozabite na datum, opis in seznam izposoj.</a:t>
            </a:r>
            <a:endParaRPr lang="en-US" sz="18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0813"/>
          <a:stretch/>
        </p:blipFill>
        <p:spPr>
          <a:xfrm>
            <a:off x="910981" y="4265384"/>
            <a:ext cx="3307080" cy="2085750"/>
          </a:xfrm>
          <a:prstGeom prst="rect">
            <a:avLst/>
          </a:prstGeom>
        </p:spPr>
      </p:pic>
      <p:sp>
        <p:nvSpPr>
          <p:cNvPr id="9" name="TextBox 8"/>
          <p:cNvSpPr txBox="1"/>
          <p:nvPr/>
        </p:nvSpPr>
        <p:spPr>
          <a:xfrm>
            <a:off x="5494020" y="4265384"/>
            <a:ext cx="2537460" cy="2031325"/>
          </a:xfrm>
          <a:prstGeom prst="rect">
            <a:avLst/>
          </a:prstGeom>
          <a:noFill/>
        </p:spPr>
        <p:txBody>
          <a:bodyPr wrap="square" rtlCol="0">
            <a:spAutoFit/>
          </a:bodyPr>
          <a:lstStyle/>
          <a:p>
            <a:r>
              <a:rPr lang="sl-SI" dirty="0" smtClean="0">
                <a:latin typeface="Open Sans"/>
              </a:rPr>
              <a:t>Če je izguba ali poškodovanje igrače </a:t>
            </a:r>
            <a:r>
              <a:rPr lang="en-GB" dirty="0" smtClean="0">
                <a:latin typeface="Open Sans"/>
              </a:rPr>
              <a:t> </a:t>
            </a:r>
            <a:r>
              <a:rPr lang="sl-SI" dirty="0" smtClean="0">
                <a:solidFill>
                  <a:srgbClr val="C9423B"/>
                </a:solidFill>
                <a:latin typeface="Open Sans"/>
              </a:rPr>
              <a:t>namerna oz. iz </a:t>
            </a:r>
            <a:r>
              <a:rPr lang="sl-SI" dirty="0" err="1" smtClean="0">
                <a:solidFill>
                  <a:srgbClr val="C9423B"/>
                </a:solidFill>
                <a:latin typeface="Open Sans"/>
              </a:rPr>
              <a:t>malormarnosti</a:t>
            </a:r>
            <a:r>
              <a:rPr lang="en-GB" dirty="0" smtClean="0">
                <a:solidFill>
                  <a:srgbClr val="C9423B"/>
                </a:solidFill>
                <a:latin typeface="Open Sans"/>
              </a:rPr>
              <a:t>, </a:t>
            </a:r>
            <a:r>
              <a:rPr lang="sl-SI" dirty="0" smtClean="0">
                <a:latin typeface="Open Sans"/>
              </a:rPr>
              <a:t>je podaljšanje članstva družine lahko pod vprašajem!</a:t>
            </a:r>
            <a:endParaRPr lang="en-GB" dirty="0">
              <a:latin typeface="Open Sans"/>
            </a:endParaRPr>
          </a:p>
        </p:txBody>
      </p:sp>
    </p:spTree>
    <p:extLst>
      <p:ext uri="{BB962C8B-B14F-4D97-AF65-F5344CB8AC3E}">
        <p14:creationId xmlns:p14="http://schemas.microsoft.com/office/powerpoint/2010/main" val="4137081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oy4incl template" id="{BC30B871-FE5C-46CD-A8C1-61D241581F65}" vid="{DE074352-8F4A-445C-A3FA-92709839C09E}"/>
    </a:ext>
  </a:extLst>
</a:theme>
</file>

<file path=docProps/app.xml><?xml version="1.0" encoding="utf-8"?>
<Properties xmlns="http://schemas.openxmlformats.org/officeDocument/2006/extended-properties" xmlns:vt="http://schemas.openxmlformats.org/officeDocument/2006/docPropsVTypes">
  <Template>toy4incl template</Template>
  <TotalTime>88</TotalTime>
  <Words>543</Words>
  <Application>Microsoft Office PowerPoint</Application>
  <PresentationFormat>Diaprojekcija na zaslonu (4:3)</PresentationFormat>
  <Paragraphs>54</Paragraphs>
  <Slides>10</Slides>
  <Notes>0</Notes>
  <HiddenSlides>0</HiddenSlides>
  <MMClips>0</MMClips>
  <ScaleCrop>false</ScaleCrop>
  <HeadingPairs>
    <vt:vector size="4" baseType="variant">
      <vt:variant>
        <vt:lpstr>Tema</vt:lpstr>
      </vt:variant>
      <vt:variant>
        <vt:i4>1</vt:i4>
      </vt:variant>
      <vt:variant>
        <vt:lpstr>Naslovi diapozitivov</vt:lpstr>
      </vt:variant>
      <vt:variant>
        <vt:i4>10</vt:i4>
      </vt:variant>
    </vt:vector>
  </HeadingPairs>
  <TitlesOfParts>
    <vt:vector size="11" baseType="lpstr">
      <vt:lpstr>Office Theme</vt:lpstr>
      <vt:lpstr>PowerPointova predstavitev</vt:lpstr>
      <vt:lpstr>PowerPointova predstavitev</vt:lpstr>
      <vt:lpstr>Kako upravljati knjižnico igrač?</vt:lpstr>
      <vt:lpstr>Administracija– proračun</vt:lpstr>
      <vt:lpstr>Administracija - Članstvo</vt:lpstr>
      <vt:lpstr>O igračah</vt:lpstr>
      <vt:lpstr>Beleženje podatkov– Označevanje in shranjevanje</vt:lpstr>
      <vt:lpstr>PowerPointova predstavitev</vt:lpstr>
      <vt:lpstr>Beleženje podatkov– Izposoja in vračilo</vt:lpstr>
      <vt:lpstr>Glavni premisleki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Intern2</dc:creator>
  <cp:lastModifiedBy>Mateja Mlinar</cp:lastModifiedBy>
  <cp:revision>25</cp:revision>
  <dcterms:created xsi:type="dcterms:W3CDTF">2017-07-07T13:23:22Z</dcterms:created>
  <dcterms:modified xsi:type="dcterms:W3CDTF">2019-08-09T10:42:56Z</dcterms:modified>
</cp:coreProperties>
</file>