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sldIdLst>
    <p:sldId id="256" r:id="rId5"/>
    <p:sldId id="257" r:id="rId6"/>
    <p:sldId id="258" r:id="rId7"/>
    <p:sldId id="290" r:id="rId8"/>
    <p:sldId id="267" r:id="rId9"/>
    <p:sldId id="297" r:id="rId10"/>
    <p:sldId id="279" r:id="rId11"/>
    <p:sldId id="295" r:id="rId12"/>
    <p:sldId id="293" r:id="rId13"/>
    <p:sldId id="291" r:id="rId14"/>
    <p:sldId id="292" r:id="rId15"/>
    <p:sldId id="288" r:id="rId16"/>
    <p:sldId id="276" r:id="rId17"/>
    <p:sldId id="271" r:id="rId18"/>
    <p:sldId id="278" r:id="rId19"/>
    <p:sldId id="280" r:id="rId20"/>
    <p:sldId id="269" r:id="rId21"/>
    <p:sldId id="270" r:id="rId22"/>
    <p:sldId id="272" r:id="rId23"/>
    <p:sldId id="287" r:id="rId24"/>
    <p:sldId id="273" r:id="rId25"/>
    <p:sldId id="281" r:id="rId26"/>
    <p:sldId id="294" r:id="rId27"/>
    <p:sldId id="282" r:id="rId28"/>
    <p:sldId id="283" r:id="rId29"/>
    <p:sldId id="259" r:id="rId30"/>
    <p:sldId id="262" r:id="rId31"/>
    <p:sldId id="263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rum.cpi.si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ka3.mss.edus.si/vp/ui/#/srednja-sola/stanje-prijav" TargetMode="External"/><Relationship Id="rId2" Type="http://schemas.openxmlformats.org/officeDocument/2006/relationships/hyperlink" Target="https://www.gov.si/teme/vpis-v-srednjo-sol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paka3.mss.edus.si/vp/ui/#/srednja-sola/stanje-prija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v.si/teme/vpis-v-srednjo-sol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i/teme/dijaski-domovi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aka3.mss.edus.si/registriweb/Seznam2.aspx?Seznam=301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ips-rs.si/stipendije" TargetMode="External"/><Relationship Id="rId2" Type="http://schemas.openxmlformats.org/officeDocument/2006/relationships/hyperlink" Target="https://www.srips-rs.si/stipendije/izmenjevalnic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minkako.si/kudos#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srs.si/pregledPredpisa?id=ZAKO206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C1353F-FF98-F81A-6D07-C7093BACED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Poklicno usmerjanje in vpis v srednjo šolo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AA6D399-9CA6-6501-C53F-0CB6C15CC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l-SI" dirty="0"/>
          </a:p>
          <a:p>
            <a:r>
              <a:rPr lang="sl-SI" dirty="0"/>
              <a:t>Polona Podbersič, šolska svetovalna delavka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A09FF3-BCC6-8536-A2A3-D02D9C74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425" y="466312"/>
            <a:ext cx="2041149" cy="1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6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A359F7-7B17-7CC0-386B-F68005C4F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20" y="211847"/>
            <a:ext cx="11044360" cy="1076264"/>
          </a:xfrm>
        </p:spPr>
        <p:txBody>
          <a:bodyPr>
            <a:normAutofit fontScale="90000"/>
          </a:bodyPr>
          <a:lstStyle/>
          <a:p>
            <a:r>
              <a:rPr lang="sl-SI" dirty="0"/>
              <a:t>Srednja strokovna šola: Program strojni tehnik</a:t>
            </a:r>
            <a:br>
              <a:rPr lang="sl-SI" dirty="0"/>
            </a:br>
            <a:r>
              <a:rPr lang="sl-SI" dirty="0"/>
              <a:t>(4 leta)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255F7BB1-7A62-0CEA-67A9-ABDBB0E39EC9}"/>
              </a:ext>
            </a:extLst>
          </p:cNvPr>
          <p:cNvSpPr/>
          <p:nvPr/>
        </p:nvSpPr>
        <p:spPr>
          <a:xfrm>
            <a:off x="6011186" y="6520070"/>
            <a:ext cx="572494" cy="24649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57150"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5" name="Označba mesta vsebine 4" descr="Slika, ki vsebuje besede besedilo, posnetek zaslona, sončna očala, katalog&#10;&#10;Vsebina, ustvarjena z umetno inteligenco, morda ni pravilna.">
            <a:extLst>
              <a:ext uri="{FF2B5EF4-FFF2-40B4-BE49-F238E27FC236}">
                <a16:creationId xmlns:a16="http://schemas.microsoft.com/office/drawing/2014/main" id="{61199BEC-0CE4-4248-1DC4-9260443FA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628" y="1360836"/>
            <a:ext cx="7834743" cy="5497164"/>
          </a:xfr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E626244-84AE-D93E-3BBA-4106D159D5B1}"/>
              </a:ext>
            </a:extLst>
          </p:cNvPr>
          <p:cNvSpPr txBox="1"/>
          <p:nvPr/>
        </p:nvSpPr>
        <p:spPr>
          <a:xfrm>
            <a:off x="6019137" y="6423491"/>
            <a:ext cx="572494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805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F107CF-F592-0ACB-1166-6541ADC0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8" y="230589"/>
            <a:ext cx="11728174" cy="1160890"/>
          </a:xfrm>
        </p:spPr>
        <p:txBody>
          <a:bodyPr>
            <a:normAutofit fontScale="90000"/>
          </a:bodyPr>
          <a:lstStyle/>
          <a:p>
            <a:r>
              <a:rPr lang="sl-SI" dirty="0"/>
              <a:t>Srednja poklicna šola: Program oblikovalec kovin – orodjar</a:t>
            </a:r>
            <a:br>
              <a:rPr lang="sl-SI" dirty="0"/>
            </a:br>
            <a:r>
              <a:rPr lang="sl-SI" dirty="0"/>
              <a:t>(3 leta)</a:t>
            </a:r>
          </a:p>
        </p:txBody>
      </p:sp>
      <p:pic>
        <p:nvPicPr>
          <p:cNvPr id="5" name="Označba mesta vsebine 4" descr="Slika, ki vsebuje besede besedilo, posnetek zaslona&#10;&#10;Vsebina, ustvarjena z umetno inteligenco, morda ni pravilna.">
            <a:extLst>
              <a:ext uri="{FF2B5EF4-FFF2-40B4-BE49-F238E27FC236}">
                <a16:creationId xmlns:a16="http://schemas.microsoft.com/office/drawing/2014/main" id="{744D687F-5F79-65CA-E459-F806BB7F1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0806" y="1645224"/>
            <a:ext cx="7394713" cy="5212775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0FC3380-1B99-ABAC-4B9E-5D0A20E9DC6E}"/>
              </a:ext>
            </a:extLst>
          </p:cNvPr>
          <p:cNvSpPr txBox="1"/>
          <p:nvPr/>
        </p:nvSpPr>
        <p:spPr>
          <a:xfrm>
            <a:off x="6178162" y="5995283"/>
            <a:ext cx="485031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091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A66ADA-570D-9163-5792-0FB250A9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01367"/>
            <a:ext cx="7729728" cy="1188720"/>
          </a:xfrm>
        </p:spPr>
        <p:txBody>
          <a:bodyPr/>
          <a:lstStyle/>
          <a:p>
            <a:r>
              <a:rPr lang="sl-SI" dirty="0"/>
              <a:t>Pogoji za vpis v srednje šole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C14A08-86A2-731E-85C4-BF73B653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7" y="1671165"/>
            <a:ext cx="10463917" cy="4985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dirty="0">
                <a:solidFill>
                  <a:schemeClr val="accent1"/>
                </a:solidFill>
              </a:rPr>
              <a:t>NPI: nižje poklicno izobraževanje (2 leti):</a:t>
            </a:r>
          </a:p>
          <a:p>
            <a:pPr marL="0" indent="0">
              <a:buNone/>
            </a:pPr>
            <a:r>
              <a:rPr lang="sl-SI" sz="2000" dirty="0"/>
              <a:t>Vpisna pogoja: Dokončana OŠ obveznost in končan najmanj 7. razred OŠ ALI dokončana OŠ po prilagojenem programi z NIS. </a:t>
            </a:r>
          </a:p>
          <a:p>
            <a:pPr marL="0" indent="0">
              <a:buNone/>
            </a:pPr>
            <a:r>
              <a:rPr lang="sl-SI" sz="2000" dirty="0"/>
              <a:t>Na Šolskem centru Nova Gorica trije programi NPI.</a:t>
            </a:r>
          </a:p>
          <a:p>
            <a:pPr marL="0" indent="0">
              <a:buNone/>
            </a:pPr>
            <a:endParaRPr lang="sl-SI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2000" dirty="0">
                <a:solidFill>
                  <a:srgbClr val="00B050"/>
                </a:solidFill>
              </a:rPr>
              <a:t>Posebnost v srednjem poklicnem izobraževanju (SPI):  VAJENIŠKA ali ŠOLSKA oblika</a:t>
            </a:r>
          </a:p>
          <a:p>
            <a:pPr marL="0" indent="0">
              <a:buNone/>
            </a:pPr>
            <a:r>
              <a:rPr lang="sl-SI" sz="2000" dirty="0"/>
              <a:t>Enakovredna programa (izobrazba, možnosti za nadaljevanje).</a:t>
            </a:r>
          </a:p>
          <a:p>
            <a:pPr marL="0" indent="0">
              <a:buNone/>
            </a:pPr>
            <a:r>
              <a:rPr lang="sl-SI" sz="2000" dirty="0"/>
              <a:t>IZVAJANJE PROGRAMA PRI DELODAJALCU:</a:t>
            </a:r>
          </a:p>
          <a:p>
            <a:pPr marL="0" indent="0">
              <a:buNone/>
            </a:pPr>
            <a:r>
              <a:rPr lang="sl-SI" sz="2000" dirty="0"/>
              <a:t>• Vajeniška oblika: 50 % (56 tednov v treh letih), zgodnejši stik z delodajalcem.</a:t>
            </a:r>
          </a:p>
          <a:p>
            <a:pPr marL="0" indent="0">
              <a:buNone/>
            </a:pPr>
            <a:r>
              <a:rPr lang="sl-SI" sz="2000" dirty="0"/>
              <a:t>• Centralni register učnih mest: </a:t>
            </a:r>
            <a:r>
              <a:rPr lang="sl-SI" sz="2000" dirty="0">
                <a:hlinkClick r:id="rId2"/>
              </a:rPr>
              <a:t>https://crum.cpi.si/</a:t>
            </a:r>
            <a:r>
              <a:rPr lang="sl-SI" sz="2000" dirty="0"/>
              <a:t>, seznam učnih mest bo objavljen januarja 2026.</a:t>
            </a:r>
          </a:p>
        </p:txBody>
      </p:sp>
    </p:spTree>
    <p:extLst>
      <p:ext uri="{BB962C8B-B14F-4D97-AF65-F5344CB8AC3E}">
        <p14:creationId xmlns:p14="http://schemas.microsoft.com/office/powerpoint/2010/main" val="462655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2ACFCA-5966-D5A8-258E-6D152A63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2888"/>
            <a:ext cx="7729728" cy="1188720"/>
          </a:xfrm>
        </p:spPr>
        <p:txBody>
          <a:bodyPr/>
          <a:lstStyle/>
          <a:p>
            <a:r>
              <a:rPr lang="sl-SI" dirty="0"/>
              <a:t>Pogoji za vpis v srednje šole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1653286-7411-DDBE-DC86-FEC9C393D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19470"/>
            <a:ext cx="10963469" cy="4301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b="1" i="0" dirty="0">
                <a:solidFill>
                  <a:schemeClr val="tx1"/>
                </a:solidFill>
                <a:effectLst/>
              </a:rPr>
              <a:t>SPLOŠNI IN POSEBNI POGOJI ZA VPIS V SREDNJO ŠOLO:</a:t>
            </a:r>
          </a:p>
          <a:p>
            <a:pPr marL="0" indent="0">
              <a:buNone/>
            </a:pPr>
            <a:r>
              <a:rPr lang="sl-SI" sz="2200" b="1" i="0" dirty="0">
                <a:solidFill>
                  <a:schemeClr val="accent3"/>
                </a:solidFill>
                <a:effectLst/>
              </a:rPr>
              <a:t>Splošni pogoji:</a:t>
            </a:r>
          </a:p>
          <a:p>
            <a:pPr marL="0" indent="0">
              <a:buNone/>
            </a:pPr>
            <a:r>
              <a:rPr lang="sl-SI" sz="2200" b="0" i="0" dirty="0">
                <a:solidFill>
                  <a:schemeClr val="tx1"/>
                </a:solidFill>
                <a:effectLst/>
              </a:rPr>
              <a:t>• Zaključena osnovna šola</a:t>
            </a:r>
            <a:r>
              <a:rPr lang="sl-SI" sz="2200" dirty="0">
                <a:solidFill>
                  <a:schemeClr val="tx1"/>
                </a:solidFill>
              </a:rPr>
              <a:t>.</a:t>
            </a:r>
            <a:endParaRPr lang="sl-SI" sz="2200" b="0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sl-SI" sz="2200" b="1" i="0" dirty="0">
                <a:solidFill>
                  <a:schemeClr val="accent3"/>
                </a:solidFill>
                <a:effectLst/>
              </a:rPr>
              <a:t>Posebni pogoji:</a:t>
            </a:r>
          </a:p>
          <a:p>
            <a:pPr marL="0" indent="0">
              <a:buNone/>
            </a:pPr>
            <a:r>
              <a:rPr lang="sl-SI" sz="2200" b="0" i="0" dirty="0">
                <a:solidFill>
                  <a:schemeClr val="tx1"/>
                </a:solidFill>
                <a:effectLst/>
              </a:rPr>
              <a:t>• </a:t>
            </a:r>
            <a:r>
              <a:rPr lang="sl-SI" sz="2200" b="1" i="0" dirty="0">
                <a:solidFill>
                  <a:schemeClr val="tx1"/>
                </a:solidFill>
                <a:effectLst/>
              </a:rPr>
              <a:t>psihofizična sposobnost </a:t>
            </a:r>
            <a:r>
              <a:rPr lang="sl-SI" sz="2200" b="0" i="0" dirty="0">
                <a:solidFill>
                  <a:schemeClr val="tx1"/>
                </a:solidFill>
                <a:effectLst/>
              </a:rPr>
              <a:t>(zdravniško potrdilo), npr. </a:t>
            </a:r>
            <a:r>
              <a:rPr lang="sl-SI" sz="2200" i="0" dirty="0">
                <a:solidFill>
                  <a:schemeClr val="tx1"/>
                </a:solidFill>
                <a:effectLst/>
              </a:rPr>
              <a:t>gimnazija (športni oddelek);</a:t>
            </a:r>
          </a:p>
          <a:p>
            <a:pPr marL="0" indent="0">
              <a:buNone/>
            </a:pPr>
            <a:r>
              <a:rPr lang="sl-SI" sz="2200" b="0" i="0" dirty="0">
                <a:solidFill>
                  <a:schemeClr val="tx1"/>
                </a:solidFill>
                <a:effectLst/>
              </a:rPr>
              <a:t>• </a:t>
            </a:r>
            <a:r>
              <a:rPr lang="sl-SI" sz="2200" b="1" i="0" dirty="0">
                <a:solidFill>
                  <a:schemeClr val="tx1"/>
                </a:solidFill>
                <a:effectLst/>
              </a:rPr>
              <a:t>posebna nadarjenost oz. spretnost </a:t>
            </a:r>
            <a:r>
              <a:rPr lang="sl-SI" sz="2200" b="0" i="0" dirty="0">
                <a:solidFill>
                  <a:schemeClr val="tx1"/>
                </a:solidFill>
                <a:effectLst/>
              </a:rPr>
              <a:t>(likovna, glasbena, plesna nadarjenost), npr. </a:t>
            </a:r>
            <a:r>
              <a:rPr lang="sl-SI" sz="2200" dirty="0">
                <a:solidFill>
                  <a:schemeClr val="tx1"/>
                </a:solidFill>
              </a:rPr>
              <a:t>u</a:t>
            </a:r>
            <a:r>
              <a:rPr lang="sl-SI" sz="2200" i="0" dirty="0">
                <a:solidFill>
                  <a:schemeClr val="tx1"/>
                </a:solidFill>
                <a:effectLst/>
              </a:rPr>
              <a:t>metniška gimnazija (likovna smer), </a:t>
            </a:r>
            <a:r>
              <a:rPr lang="sl-SI" sz="2200" dirty="0">
                <a:solidFill>
                  <a:schemeClr val="tx1"/>
                </a:solidFill>
              </a:rPr>
              <a:t>g</a:t>
            </a:r>
            <a:r>
              <a:rPr lang="sl-SI" sz="2200" i="0" dirty="0">
                <a:solidFill>
                  <a:schemeClr val="tx1"/>
                </a:solidFill>
                <a:effectLst/>
              </a:rPr>
              <a:t>imnazija (športni oddelek);</a:t>
            </a:r>
          </a:p>
          <a:p>
            <a:pPr marL="0" indent="0">
              <a:buNone/>
            </a:pPr>
            <a:r>
              <a:rPr lang="sl-SI" sz="2200" b="0" i="0" dirty="0">
                <a:solidFill>
                  <a:schemeClr val="tx1"/>
                </a:solidFill>
                <a:effectLst/>
              </a:rPr>
              <a:t>• </a:t>
            </a:r>
            <a:r>
              <a:rPr lang="sl-SI" sz="2200" b="1" i="0" dirty="0">
                <a:solidFill>
                  <a:schemeClr val="tx1"/>
                </a:solidFill>
                <a:effectLst/>
              </a:rPr>
              <a:t>športni dosežki </a:t>
            </a:r>
            <a:r>
              <a:rPr lang="sl-SI" sz="2200" b="0" i="0" dirty="0">
                <a:solidFill>
                  <a:schemeClr val="tx1"/>
                </a:solidFill>
                <a:effectLst/>
              </a:rPr>
              <a:t>(evidenca registriranih športnikov, izjava trenerja, doseženi rezultati zadnjih dveh let), npr. </a:t>
            </a:r>
            <a:r>
              <a:rPr lang="sl-SI" sz="2200" b="1" dirty="0">
                <a:solidFill>
                  <a:schemeClr val="tx1"/>
                </a:solidFill>
              </a:rPr>
              <a:t>g</a:t>
            </a:r>
            <a:r>
              <a:rPr lang="sl-SI" sz="2200" b="1" i="0" dirty="0">
                <a:solidFill>
                  <a:schemeClr val="tx1"/>
                </a:solidFill>
                <a:effectLst/>
              </a:rPr>
              <a:t>imnazija </a:t>
            </a:r>
            <a:r>
              <a:rPr lang="sl-SI" sz="2200" b="0" i="0" dirty="0">
                <a:solidFill>
                  <a:schemeClr val="tx1"/>
                </a:solidFill>
                <a:effectLst/>
              </a:rPr>
              <a:t>(športni oddelek).</a:t>
            </a:r>
            <a:br>
              <a:rPr lang="sl-SI" sz="2200" dirty="0">
                <a:solidFill>
                  <a:schemeClr val="tx1"/>
                </a:solidFill>
              </a:rPr>
            </a:br>
            <a:endParaRPr lang="sl-SI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0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097187-C676-4992-A222-5FB5F7509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73" y="372538"/>
            <a:ext cx="7729728" cy="1188720"/>
          </a:xfrm>
        </p:spPr>
        <p:txBody>
          <a:bodyPr/>
          <a:lstStyle/>
          <a:p>
            <a:r>
              <a:rPr lang="sl-SI" dirty="0"/>
              <a:t>Dodatne točke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0159E0-6B84-32B5-211F-1E3F8286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1892410"/>
            <a:ext cx="10129961" cy="4317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Velja samo za programe, ki zahtevajo dodatni vpisni pogoj. </a:t>
            </a:r>
            <a:r>
              <a:rPr lang="sl-SI" dirty="0"/>
              <a:t>Dodatne točke se prištejejo končnemu številu točk, tako da je na teh programih več vpisnih točk: </a:t>
            </a:r>
          </a:p>
          <a:p>
            <a:pPr marL="0" indent="0">
              <a:buNone/>
            </a:pPr>
            <a:r>
              <a:rPr lang="sl-SI" dirty="0"/>
              <a:t>• Uspešno opravljen preizkus nadarjenosti/spretnosti: </a:t>
            </a:r>
          </a:p>
          <a:p>
            <a:pPr marL="0" indent="0">
              <a:buNone/>
            </a:pPr>
            <a:r>
              <a:rPr lang="sl-SI" dirty="0"/>
              <a:t>- Dodatnih 10 točk za dosežek nad 90 % vseh možnih točk. </a:t>
            </a:r>
          </a:p>
          <a:p>
            <a:pPr marL="0" indent="0">
              <a:buNone/>
            </a:pPr>
            <a:r>
              <a:rPr lang="sl-SI" dirty="0"/>
              <a:t>- Dodatnih 5 točk za dosežek od 80 do 90 % vseh možnih. 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• Status športnika: </a:t>
            </a:r>
          </a:p>
          <a:p>
            <a:pPr marL="0" indent="0">
              <a:buNone/>
            </a:pPr>
            <a:r>
              <a:rPr lang="sl-SI" dirty="0"/>
              <a:t>- Dodatnih 10 točk za pridobljen status športnika A. </a:t>
            </a:r>
          </a:p>
          <a:p>
            <a:pPr marL="0" indent="0">
              <a:buNone/>
            </a:pPr>
            <a:r>
              <a:rPr lang="sl-SI" dirty="0"/>
              <a:t>- Dodatnih 5 točk za pridobljen status športnika B.</a:t>
            </a:r>
          </a:p>
        </p:txBody>
      </p:sp>
    </p:spTree>
    <p:extLst>
      <p:ext uri="{BB962C8B-B14F-4D97-AF65-F5344CB8AC3E}">
        <p14:creationId xmlns:p14="http://schemas.microsoft.com/office/powerpoint/2010/main" val="3436024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86EC5-8852-236B-EC2A-D5FF18307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93475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pl-PL" i="0" dirty="0">
                <a:solidFill>
                  <a:schemeClr val="tx1"/>
                </a:solidFill>
                <a:effectLst/>
              </a:rPr>
              <a:t>Rokovnik za izpolnjevanje posebnih pogojev</a:t>
            </a:r>
            <a:r>
              <a:rPr lang="pl-PL" dirty="0">
                <a:solidFill>
                  <a:schemeClr val="tx1"/>
                </a:solidFill>
              </a:rPr>
              <a:t> </a:t>
            </a:r>
            <a:br>
              <a:rPr lang="pl-PL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DA79AB-5283-D4DE-1126-E2CC4C57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130" y="1645920"/>
            <a:ext cx="10495722" cy="4985468"/>
          </a:xfrm>
        </p:spPr>
        <p:txBody>
          <a:bodyPr/>
          <a:lstStyle/>
          <a:p>
            <a:pPr marL="0" indent="0">
              <a:buNone/>
            </a:pPr>
            <a:r>
              <a:rPr lang="sl-SI" sz="1800" b="0" i="0" dirty="0">
                <a:solidFill>
                  <a:schemeClr val="accent3"/>
                </a:solidFill>
                <a:effectLst/>
                <a:latin typeface="Calibri" panose="020F0502020204030204" pitchFamily="34" charset="0"/>
              </a:rPr>
              <a:t>POMEMBNO: Potrdilo o opravljenem preizkusu izdajo šole, ki ga izvajajo, in velja samo za šolo, ki je potrdilo izdala.</a:t>
            </a:r>
            <a:r>
              <a:rPr lang="sl-SI" dirty="0">
                <a:solidFill>
                  <a:schemeClr val="accent3"/>
                </a:solidFill>
              </a:rPr>
              <a:t> </a:t>
            </a:r>
            <a:br>
              <a:rPr lang="sl-SI" dirty="0"/>
            </a:br>
            <a:endParaRPr lang="sl-SI" dirty="0"/>
          </a:p>
          <a:p>
            <a:endParaRPr lang="sl-SI" sz="1800" b="0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sz="1800" b="0" i="0" dirty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CFAC66C-6332-0D33-C527-A126F352F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104131"/>
              </p:ext>
            </p:extLst>
          </p:nvPr>
        </p:nvGraphicFramePr>
        <p:xfrm>
          <a:off x="2629231" y="2099145"/>
          <a:ext cx="6933537" cy="4465380"/>
        </p:xfrm>
        <a:graphic>
          <a:graphicData uri="http://schemas.openxmlformats.org/drawingml/2006/table">
            <a:tbl>
              <a:tblPr lastCol="1" bandRow="1" bandCol="1">
                <a:tableStyleId>{5C22544A-7EE6-4342-B048-85BDC9FD1C3A}</a:tableStyleId>
              </a:tblPr>
              <a:tblGrid>
                <a:gridCol w="3783376">
                  <a:extLst>
                    <a:ext uri="{9D8B030D-6E8A-4147-A177-3AD203B41FA5}">
                      <a16:colId xmlns:a16="http://schemas.microsoft.com/office/drawing/2014/main" val="3410349319"/>
                    </a:ext>
                  </a:extLst>
                </a:gridCol>
                <a:gridCol w="3150161">
                  <a:extLst>
                    <a:ext uri="{9D8B030D-6E8A-4147-A177-3AD203B41FA5}">
                      <a16:colId xmlns:a16="http://schemas.microsoft.com/office/drawing/2014/main" val="1446405613"/>
                    </a:ext>
                  </a:extLst>
                </a:gridCol>
              </a:tblGrid>
              <a:tr h="186011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sl-SI" sz="1400" b="1" dirty="0">
                          <a:effectLst/>
                        </a:rPr>
                        <a:t>Prijava za opravljanje preizkusa posebne nadarjenosti</a:t>
                      </a:r>
                      <a:r>
                        <a:rPr lang="sl-SI" sz="1400" dirty="0">
                          <a:effectLst/>
                        </a:rPr>
                        <a:t>, znanja in spretnosti za kandidate, ki se želijo vpisati v srednješolske programe, za katere je to posebni vpisni pogoj, ter posredovanje dokazil o izpolnjevanju posebnega vpisnega pogoja (športni dosežki) za programa Gimnazija (š) in Ekonomska gimnazija (š)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l-SI" sz="1400" dirty="0">
                          <a:effectLst/>
                          <a:sym typeface="Symbol" panose="05050102010706020507" pitchFamily="18" charset="2"/>
                        </a:rPr>
                        <a:t>Do</a:t>
                      </a:r>
                      <a:r>
                        <a:rPr lang="sl-SI" sz="1400" dirty="0">
                          <a:effectLst/>
                        </a:rPr>
                        <a:t> 4. 3. 2026.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1364303"/>
                  </a:ext>
                </a:extLst>
              </a:tr>
              <a:tr h="1055092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sl-SI" sz="1400" b="1" dirty="0">
                          <a:effectLst/>
                        </a:rPr>
                        <a:t>Opravljanje preizkusov posebnih nadarjenosti</a:t>
                      </a:r>
                      <a:r>
                        <a:rPr lang="sl-SI" sz="1400" dirty="0">
                          <a:effectLst/>
                        </a:rPr>
                        <a:t>, znanja in spretnosti ter ugotavljanje izpolnjevanja posebnega vpisnega pogoja kandidatov za programa Gimnazija (š) in Ekonomska gimnazija(š)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l-SI" sz="1400" dirty="0">
                          <a:effectLst/>
                        </a:rPr>
                        <a:t>Med 7. in 21. 3. 2026.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3762428"/>
                  </a:ext>
                </a:extLst>
              </a:tr>
              <a:tr h="1550178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sl-SI" sz="1400" b="1" dirty="0">
                          <a:effectLst/>
                        </a:rPr>
                        <a:t>Posredovanje potrdil o opravljenih preizkusih posebne nadarjenosti, </a:t>
                      </a:r>
                      <a:r>
                        <a:rPr lang="sl-SI" sz="1400" dirty="0">
                          <a:effectLst/>
                        </a:rPr>
                        <a:t>znanja in spretnosti ter izpolnjevanju posebnega vpisnega pogoja za programa Gimnazija (š) in Ekonomska gimnazija(š)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l-SI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sl-SI" sz="1400" dirty="0">
                          <a:effectLst/>
                          <a:sym typeface="Symbol" panose="05050102010706020507" pitchFamily="18" charset="2"/>
                        </a:rPr>
                        <a:t>Do </a:t>
                      </a:r>
                      <a:r>
                        <a:rPr lang="sl-SI" sz="1400" dirty="0">
                          <a:effectLst/>
                        </a:rPr>
                        <a:t>27. 3. 2026.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15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110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B1C57-7EE6-0732-034B-E19AF4C0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5707"/>
            <a:ext cx="7729728" cy="1188720"/>
          </a:xfrm>
        </p:spPr>
        <p:txBody>
          <a:bodyPr/>
          <a:lstStyle/>
          <a:p>
            <a:r>
              <a:rPr lang="sl-SI" dirty="0"/>
              <a:t>Merila za vpis v primeru omejitve vpisa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757C31-4690-20E8-03B9-456B12BD1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497" y="1550504"/>
            <a:ext cx="9869029" cy="5092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Odredba o merilih za izbiro kandidatov v primeru omejitve vpisa v programe srednjega poklicnega, srednjega strokovnega izobraževanja in gimnazij (Ur. l. RS, št. 67/2024, z dne 9. 8. 2024).</a:t>
            </a:r>
          </a:p>
          <a:p>
            <a:pPr marL="0" indent="0">
              <a:buNone/>
            </a:pPr>
            <a:endParaRPr lang="sl-SI" sz="1800" b="1" i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r>
              <a:rPr lang="sl-SI" sz="1800" b="1" i="0" dirty="0">
                <a:solidFill>
                  <a:schemeClr val="tx1"/>
                </a:solidFill>
                <a:effectLst/>
              </a:rPr>
              <a:t>Kaj pomeni omejitev vpisa?</a:t>
            </a:r>
          </a:p>
          <a:p>
            <a:pPr marL="0" indent="0">
              <a:buNone/>
            </a:pPr>
            <a:r>
              <a:rPr lang="sl-SI" sz="1800" i="0" dirty="0">
                <a:solidFill>
                  <a:schemeClr val="tx1"/>
                </a:solidFill>
                <a:effectLst/>
              </a:rPr>
              <a:t>Kandidati se razvrstijo na podlagi vsote odstotkov, pridobljenih iz:</a:t>
            </a:r>
          </a:p>
          <a:p>
            <a:r>
              <a:rPr lang="sl-SI" sz="1800" b="1" i="0" dirty="0">
                <a:solidFill>
                  <a:srgbClr val="000000"/>
                </a:solidFill>
                <a:effectLst/>
              </a:rPr>
              <a:t>60% iz seštevka zaključnih ocen vseh obveznih predmetov iz 7., 8. in 9. razreda </a:t>
            </a:r>
            <a:r>
              <a:rPr lang="sl-SI" sz="1800" b="0" i="0" dirty="0">
                <a:solidFill>
                  <a:srgbClr val="000000"/>
                </a:solidFill>
                <a:effectLst/>
              </a:rPr>
              <a:t>OŠ</a:t>
            </a:r>
            <a:r>
              <a:rPr lang="sl-SI" dirty="0">
                <a:solidFill>
                  <a:srgbClr val="000000"/>
                </a:solidFill>
              </a:rPr>
              <a:t> </a:t>
            </a:r>
            <a:r>
              <a:rPr lang="sl-SI" sz="1800" b="0" i="0" dirty="0">
                <a:solidFill>
                  <a:srgbClr val="000000"/>
                </a:solidFill>
                <a:effectLst/>
              </a:rPr>
              <a:t>in</a:t>
            </a:r>
          </a:p>
          <a:p>
            <a:r>
              <a:rPr lang="sl-SI" sz="1800" b="1" i="0" dirty="0">
                <a:solidFill>
                  <a:srgbClr val="000000"/>
                </a:solidFill>
                <a:effectLst/>
              </a:rPr>
              <a:t>40% iz dosežka na NPZ iz učnega jezika (SLJ) in matematike</a:t>
            </a:r>
            <a:r>
              <a:rPr lang="sl-SI" sz="1800" b="0" i="0" dirty="0">
                <a:solidFill>
                  <a:srgbClr val="000000"/>
                </a:solidFill>
                <a:effectLst/>
              </a:rPr>
              <a:t>, izražena v odstotnih točkah, kar predstavlja vsak največ po 20 % celotne vsote.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sz="1800" dirty="0"/>
          </a:p>
          <a:p>
            <a:pPr fontAlgn="base"/>
            <a:r>
              <a:rPr lang="sl-SI" sz="1800" dirty="0">
                <a:solidFill>
                  <a:srgbClr val="111111"/>
                </a:solidFill>
              </a:rPr>
              <a:t>Povezava za računanje vpisnih točk: </a:t>
            </a:r>
            <a:r>
              <a:rPr lang="sl-SI" sz="1800" dirty="0">
                <a:solidFill>
                  <a:srgbClr val="111111"/>
                </a:solidFill>
                <a:hlinkClick r:id="rId2"/>
              </a:rPr>
              <a:t>https://www.gov.si/teme/vpis-v-srednjo-solo/</a:t>
            </a:r>
            <a:endParaRPr lang="sl-SI" sz="1800" dirty="0">
              <a:solidFill>
                <a:srgbClr val="111111"/>
              </a:solidFill>
            </a:endParaRPr>
          </a:p>
          <a:p>
            <a:r>
              <a:rPr lang="sl-SI" dirty="0"/>
              <a:t>Informacija o stanju prijav: </a:t>
            </a:r>
            <a:r>
              <a:rPr lang="sl-SI" dirty="0">
                <a:hlinkClick r:id="rId3"/>
              </a:rPr>
              <a:t>https://paka3.mss.edus.si/vp/ui/#/srednja-sola/stanje-prijav</a:t>
            </a:r>
            <a:r>
              <a:rPr lang="sl-SI" dirty="0"/>
              <a:t> </a:t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99257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9E051C-C7E4-1759-862D-C34FC5B8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0332"/>
            <a:ext cx="7729728" cy="1188720"/>
          </a:xfrm>
        </p:spPr>
        <p:txBody>
          <a:bodyPr/>
          <a:lstStyle/>
          <a:p>
            <a:r>
              <a:rPr lang="sl-SI" dirty="0"/>
              <a:t>Merila za vpis v primeru omejitve vpisa</a:t>
            </a:r>
          </a:p>
        </p:txBody>
      </p:sp>
      <p:pic>
        <p:nvPicPr>
          <p:cNvPr id="10" name="Označba mesta vsebine 9" descr="Slika, ki vsebuje besede besedilo, posnetek zaslona, pisava&#10;&#10;Vsebina, ustvarjena z umetno inteligenco, morda ni pravilna.">
            <a:extLst>
              <a:ext uri="{FF2B5EF4-FFF2-40B4-BE49-F238E27FC236}">
                <a16:creationId xmlns:a16="http://schemas.microsoft.com/office/drawing/2014/main" id="{F1C84490-B99E-A783-4A4D-EEC5DE369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387" y="1731977"/>
            <a:ext cx="7191226" cy="4659736"/>
          </a:xfrm>
        </p:spPr>
      </p:pic>
    </p:spTree>
    <p:extLst>
      <p:ext uri="{BB962C8B-B14F-4D97-AF65-F5344CB8AC3E}">
        <p14:creationId xmlns:p14="http://schemas.microsoft.com/office/powerpoint/2010/main" val="1830944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DA6623-8E3A-3CCC-1E69-46C9F2F8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A7DB9E-A25B-69D3-B5E1-69DA37314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79E9269-53B1-9E12-7517-5E8045689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21" y="390939"/>
            <a:ext cx="10008157" cy="64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4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39F185-73CE-2D20-3ABF-E06BF4D2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503" y="161610"/>
            <a:ext cx="7729728" cy="895913"/>
          </a:xfrm>
        </p:spPr>
        <p:txBody>
          <a:bodyPr/>
          <a:lstStyle/>
          <a:p>
            <a:r>
              <a:rPr lang="sl-SI" dirty="0"/>
              <a:t>Merila v primeru omejitve vpisa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15F7CB5-DAD8-2D74-F504-840982579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006" y="1277885"/>
            <a:ext cx="10479819" cy="54185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1800" b="1" dirty="0"/>
              <a:t>Letošnji datumi za NPZ:</a:t>
            </a:r>
          </a:p>
          <a:p>
            <a:pPr marL="0" indent="0" algn="l" fontAlgn="base">
              <a:buNone/>
            </a:pPr>
            <a:r>
              <a:rPr lang="sl-SI" sz="1800" b="0" i="0" dirty="0">
                <a:effectLst/>
              </a:rPr>
              <a:t>23. marec 2026: SLOVENŠČINA</a:t>
            </a:r>
            <a:br>
              <a:rPr lang="sl-SI" sz="1800" b="0" i="0" dirty="0">
                <a:effectLst/>
              </a:rPr>
            </a:br>
            <a:r>
              <a:rPr lang="sl-SI" sz="1800" b="0" i="0" dirty="0">
                <a:effectLst/>
              </a:rPr>
              <a:t>25. marec 2026: TRETJI PREDMET: KEMIJA</a:t>
            </a:r>
            <a:br>
              <a:rPr lang="sl-SI" sz="1800" b="0" i="0" dirty="0">
                <a:effectLst/>
              </a:rPr>
            </a:br>
            <a:r>
              <a:rPr lang="sl-SI" sz="1800" b="0" i="0" dirty="0">
                <a:effectLst/>
              </a:rPr>
              <a:t>31. marec 2026: MATEMATIKA</a:t>
            </a:r>
          </a:p>
          <a:p>
            <a:pPr marL="0" indent="0" algn="l" fontAlgn="base">
              <a:buNone/>
            </a:pPr>
            <a:r>
              <a:rPr lang="sl-SI" dirty="0"/>
              <a:t>15. junij 2026: Razdelitev obvestil o dosežkih na NPZ za 9. razred.</a:t>
            </a: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Več kandidatov na spodnji meji z istim številom točk:</a:t>
            </a:r>
          </a:p>
          <a:p>
            <a:r>
              <a:rPr lang="sl-SI" dirty="0"/>
              <a:t>Višje skupno število točk, doseženih na NPZ iz učnega jezika in matematike. Naslednji korak:</a:t>
            </a:r>
          </a:p>
          <a:p>
            <a:r>
              <a:rPr lang="sl-SI" dirty="0"/>
              <a:t>Višje število točk, doseženih na NPZ iz učnega jezika.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/>
              <a:t>Nadomestne točke NPZ:</a:t>
            </a:r>
          </a:p>
          <a:p>
            <a:r>
              <a:rPr lang="sl-SI" dirty="0"/>
              <a:t>Za kandidate, ki iz opravičljivih razlogov ne bodo imeli dosežkov na NPZ.</a:t>
            </a:r>
          </a:p>
          <a:p>
            <a:r>
              <a:rPr lang="sl-SI" dirty="0"/>
              <a:t>Samo za potrebe izvedbe vpisnega postopka v programe z omejitvijo vpisa.</a:t>
            </a:r>
          </a:p>
          <a:p>
            <a:r>
              <a:rPr lang="sl-SI" dirty="0"/>
              <a:t>Določi se nadomestni dosežek: Mediana dosežkov na NPZ tistih kandidatov, ki imajo enak seštevek zaključnih ocen pri teh predmetih (SLJ/MAT) v 7., 8. in 9. razredu OŠ.</a:t>
            </a:r>
          </a:p>
          <a:p>
            <a:endParaRPr lang="sl-SI" dirty="0"/>
          </a:p>
          <a:p>
            <a:r>
              <a:rPr lang="sl-SI" sz="1800" b="0" i="0" dirty="0">
                <a:solidFill>
                  <a:schemeClr val="tx1"/>
                </a:solidFill>
                <a:effectLst/>
                <a:latin typeface="TrebuchetMS-Bold"/>
              </a:rPr>
              <a:t>Povezava za pregled števila vpisanih: </a:t>
            </a:r>
            <a:r>
              <a:rPr lang="sl-SI" sz="1800" b="0" i="0" dirty="0">
                <a:solidFill>
                  <a:srgbClr val="738F97"/>
                </a:solidFill>
                <a:effectLst/>
                <a:latin typeface="TrebuchetMS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TrebuchetMS-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://paka3.mss.edus.si/vp/ui/#/srednja-sola/stanje-prijav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TrebuchetMS-Bold"/>
              </a:rPr>
              <a:t>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1741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C7F635-DF7B-C37A-EED6-CCF769AF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087" y="320880"/>
            <a:ext cx="7729728" cy="1126257"/>
          </a:xfrm>
        </p:spPr>
        <p:txBody>
          <a:bodyPr/>
          <a:lstStyle/>
          <a:p>
            <a:r>
              <a:rPr lang="sl-SI" dirty="0"/>
              <a:t>OBVEŠČANJE učencev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FD572A-8172-C022-1DF4-C0184682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27950"/>
            <a:ext cx="8328007" cy="3202100"/>
          </a:xfrm>
        </p:spPr>
        <p:txBody>
          <a:bodyPr/>
          <a:lstStyle/>
          <a:p>
            <a:r>
              <a:rPr lang="sl-SI" dirty="0"/>
              <a:t>SPLETNA STRAN MINISTRSTVA: </a:t>
            </a:r>
            <a:r>
              <a:rPr lang="sl-SI" dirty="0">
                <a:hlinkClick r:id="rId2"/>
              </a:rPr>
              <a:t>https://www.gov.si/teme/vpis-v-srednjo-solo/</a:t>
            </a:r>
            <a:r>
              <a:rPr lang="sl-SI" dirty="0"/>
              <a:t> </a:t>
            </a:r>
          </a:p>
          <a:p>
            <a:r>
              <a:rPr lang="sl-SI" dirty="0"/>
              <a:t>SPLETNA UČILNICA</a:t>
            </a:r>
          </a:p>
          <a:p>
            <a:r>
              <a:rPr lang="sl-SI" dirty="0"/>
              <a:t>OGLASNA DESKA PRI KNJIŽNICI</a:t>
            </a:r>
          </a:p>
          <a:p>
            <a:endParaRPr lang="sl-SI" dirty="0"/>
          </a:p>
        </p:txBody>
      </p:sp>
      <p:pic>
        <p:nvPicPr>
          <p:cNvPr id="5" name="Slika 4" descr="Slika, ki vsebuje besede besedilo, posnetek zaslona, pisava, dokument&#10;&#10;Vsebina, ustvarjena z umetno inteligenco, morda ni pravilna.">
            <a:extLst>
              <a:ext uri="{FF2B5EF4-FFF2-40B4-BE49-F238E27FC236}">
                <a16:creationId xmlns:a16="http://schemas.microsoft.com/office/drawing/2014/main" id="{5586A3BB-2AED-291D-9803-95F93422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601" y="2827177"/>
            <a:ext cx="6948400" cy="40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5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EFC4D7-3275-BB36-A093-563AD202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95525"/>
            <a:ext cx="7729728" cy="1188720"/>
          </a:xfrm>
        </p:spPr>
        <p:txBody>
          <a:bodyPr/>
          <a:lstStyle/>
          <a:p>
            <a:r>
              <a:rPr lang="sl-SI" dirty="0"/>
              <a:t>VPIS V DIJAŠKI DOM: 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0E5C87-36DD-5FFE-2FE0-6A4D3AEF3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1950098"/>
            <a:ext cx="8654578" cy="3789929"/>
          </a:xfrm>
        </p:spPr>
        <p:txBody>
          <a:bodyPr/>
          <a:lstStyle/>
          <a:p>
            <a:pPr algn="l" fontAlgn="base"/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Razpis za sprejem novincev v dijaške domove bo objavljen v januarju. Tam bo navedeno število razpoložljivih mest v posameznih domovih po Sloveniji, roki za prijavo in vpis.</a:t>
            </a:r>
          </a:p>
          <a:p>
            <a:pPr algn="l" fontAlgn="base"/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Dijaški domovi organizirajo tudi </a:t>
            </a:r>
            <a:r>
              <a:rPr lang="sl-SI" b="1" i="0" dirty="0">
                <a:solidFill>
                  <a:schemeClr val="tx1"/>
                </a:solidFill>
                <a:effectLst/>
                <a:latin typeface="Republika"/>
              </a:rPr>
              <a:t>informativne dneve</a:t>
            </a:r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, ki so običajno februarja.</a:t>
            </a:r>
          </a:p>
          <a:p>
            <a:pPr algn="l" fontAlgn="base"/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Prijava poteka preko prijavnice za vpis v dijaški dom. Rok za oddajo prijavnice bo v začetku aprila.</a:t>
            </a:r>
            <a:endParaRPr lang="sl-SI" dirty="0">
              <a:solidFill>
                <a:schemeClr val="tx1"/>
              </a:solidFill>
              <a:latin typeface="Republika"/>
            </a:endParaRPr>
          </a:p>
          <a:p>
            <a:pPr algn="l" fontAlgn="base"/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Prijavnico bomo izpolnjevali na šoli na enak način kot prijavnico za vpis v srednjo šolo.</a:t>
            </a:r>
          </a:p>
          <a:p>
            <a:pPr algn="l" fontAlgn="base"/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Več informacij:</a:t>
            </a:r>
          </a:p>
          <a:p>
            <a:pPr algn="l" fontAlgn="base"/>
            <a:r>
              <a:rPr lang="sl-SI" b="0" i="0" dirty="0">
                <a:solidFill>
                  <a:schemeClr val="tx1"/>
                </a:solidFill>
                <a:effectLst/>
                <a:latin typeface="Republik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https://www.gov.si/teme/dijaski-domovi/</a:t>
            </a:r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 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E667C6-5019-3EA2-FE43-01430248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6295"/>
            <a:ext cx="7729728" cy="1188720"/>
          </a:xfrm>
        </p:spPr>
        <p:txBody>
          <a:bodyPr/>
          <a:lstStyle/>
          <a:p>
            <a:r>
              <a:rPr lang="sl-SI" dirty="0"/>
              <a:t>Prijavnica za vpis v srednjo šolo</a:t>
            </a:r>
          </a:p>
        </p:txBody>
      </p:sp>
      <p:pic>
        <p:nvPicPr>
          <p:cNvPr id="5" name="Označba mesta vsebine 4" descr="Slika, ki vsebuje besede besedilo, posnetek zaslona, pisava, dokument&#10;&#10;Vsebina, ustvarjena z umetno inteligenco, morda ni pravilna.">
            <a:extLst>
              <a:ext uri="{FF2B5EF4-FFF2-40B4-BE49-F238E27FC236}">
                <a16:creationId xmlns:a16="http://schemas.microsoft.com/office/drawing/2014/main" id="{C2194ABE-0F03-C8F4-7F38-C5D9A273D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1786306"/>
            <a:ext cx="3499387" cy="4860543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EB6E10-15AE-15C7-2039-0D33DC0846FD}"/>
              </a:ext>
            </a:extLst>
          </p:cNvPr>
          <p:cNvSpPr txBox="1"/>
          <p:nvPr/>
        </p:nvSpPr>
        <p:spPr>
          <a:xfrm>
            <a:off x="4945711" y="2035534"/>
            <a:ext cx="69335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Letos bomo na šoli izpolnjevali še navadno prijavnico, počasi se uvaja sistem elektronske prijavnice. Učenci bodo morali v šolo prinesti zahtevane podatke.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Učenci bodo prijavnico prinesli domov v podpis, nato pa vrnili v šolo, od koder bomo prijavnice skupaj z dopisom poslali s šole na izbrane srednje šole.</a:t>
            </a:r>
          </a:p>
          <a:p>
            <a:endParaRPr lang="sl-SI" dirty="0"/>
          </a:p>
          <a:p>
            <a:r>
              <a:rPr lang="sl-SI" dirty="0"/>
              <a:t>VPISOVALI SE BOMO V DRUGI POLOVICI MARCA 2026.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1541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6D44A05F-27D3-E00A-BF20-33D2E30CDE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334057"/>
              </p:ext>
            </p:extLst>
          </p:nvPr>
        </p:nvGraphicFramePr>
        <p:xfrm>
          <a:off x="203422" y="699714"/>
          <a:ext cx="10768715" cy="8279023"/>
        </p:xfrm>
        <a:graphic>
          <a:graphicData uri="http://schemas.openxmlformats.org/drawingml/2006/table">
            <a:tbl>
              <a:tblPr/>
              <a:tblGrid>
                <a:gridCol w="10768715">
                  <a:extLst>
                    <a:ext uri="{9D8B030D-6E8A-4147-A177-3AD203B41FA5}">
                      <a16:colId xmlns:a16="http://schemas.microsoft.com/office/drawing/2014/main" val="2438171731"/>
                    </a:ext>
                  </a:extLst>
                </a:gridCol>
              </a:tblGrid>
              <a:tr h="8279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Povezava za ogled srednjih šol v regiji:</a:t>
                      </a: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https://paka3.mss.edus.si/registriweb/Seznam2.aspx?Seznam=3010</a:t>
                      </a: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endParaRPr lang="sl-SI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sl-SI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Gimnazija Nova Gorica: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splošna gimnazija,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športni oddelek,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umetniška gimnazija – likovna smer in smer gledališče in film,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umetniška gimnazija – smer gledališče in film.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sl-SI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sl-SI" sz="1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Šolski center Nova Gorica: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Biotehniška šola,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Elektrotehniška in računalniška šola,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Strojna, prometna in lesarska šola,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Srednja ekonomska in trgovska šola,</a:t>
                      </a:r>
                    </a:p>
                    <a:p>
                      <a:pPr marL="342900" indent="-342900" fontAlgn="base">
                        <a:buFont typeface="Arial" panose="020B0604020202020204" pitchFamily="34" charset="0"/>
                        <a:buChar char="•"/>
                      </a:pPr>
                      <a:r>
                        <a:rPr lang="sl-SI" sz="18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Gimnazija in zdravstvena šola (dva programa strokovne gimnazije: tehniška smer, NOVA smer naravoslovje).</a:t>
                      </a:r>
                      <a:r>
                        <a:rPr lang="sl-SI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base"/>
                      <a:endParaRPr lang="sl-S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b="1" dirty="0">
                          <a:solidFill>
                            <a:schemeClr val="tx1"/>
                          </a:solidFill>
                        </a:rPr>
                        <a:t>Škofijska gimnazija Vipava: </a:t>
                      </a:r>
                      <a:r>
                        <a:rPr lang="sl-SI" dirty="0">
                          <a:solidFill>
                            <a:schemeClr val="tx1"/>
                          </a:solidFill>
                        </a:rPr>
                        <a:t>gimnazijski program.</a:t>
                      </a:r>
                    </a:p>
                    <a:p>
                      <a:pPr fontAlgn="base"/>
                      <a:endParaRPr lang="sl-SI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sl-SI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sl-SI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endParaRPr lang="sl-SI" sz="18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br>
                        <a:rPr lang="sl-SI" sz="18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endParaRPr lang="sl-SI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2190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9B776DA-1907-94A4-FC65-F0DDA0A90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E4987A5-85B1-934B-AC4A-C95949967B77}"/>
              </a:ext>
            </a:extLst>
          </p:cNvPr>
          <p:cNvSpPr txBox="1">
            <a:spLocks/>
          </p:cNvSpPr>
          <p:nvPr/>
        </p:nvSpPr>
        <p:spPr bwMode="black">
          <a:xfrm>
            <a:off x="2231136" y="74741"/>
            <a:ext cx="7729728" cy="697835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>
                <a:solidFill>
                  <a:schemeClr val="tx1"/>
                </a:solidFill>
                <a:latin typeface="TrebuchetMS-Bold"/>
              </a:rPr>
              <a:t>SREDNJE ŠOLE V NAŠI OKOLICI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C3B77DF2-7581-C71F-6690-E2E5F0F514C8}"/>
              </a:ext>
            </a:extLst>
          </p:cNvPr>
          <p:cNvSpPr/>
          <p:nvPr/>
        </p:nvSpPr>
        <p:spPr>
          <a:xfrm>
            <a:off x="7702826" y="2444983"/>
            <a:ext cx="4285752" cy="270483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529B593-4F35-7A7F-9FEC-818B2C1D9B3B}"/>
              </a:ext>
            </a:extLst>
          </p:cNvPr>
          <p:cNvSpPr txBox="1"/>
          <p:nvPr/>
        </p:nvSpPr>
        <p:spPr>
          <a:xfrm>
            <a:off x="7817988" y="2444983"/>
            <a:ext cx="42857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l-SI" sz="2000" b="0" i="0" dirty="0">
                <a:solidFill>
                  <a:schemeClr val="tx1"/>
                </a:solidFill>
                <a:effectLst/>
                <a:latin typeface="TrebuchetMS-Bold"/>
              </a:rPr>
              <a:t>NOVA smer naravoslovje</a:t>
            </a:r>
            <a:r>
              <a:rPr lang="sl-SI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sl-SI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Poudarek na predmetih biotehnologija, mikrobiologija, biologija, kemija.</a:t>
            </a:r>
          </a:p>
          <a:p>
            <a:pPr fontAlgn="base"/>
            <a:r>
              <a:rPr lang="sl-SI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Primerno za učence, ki si želijo nadaljevati študij na področju medicine, farmacije, biokemije, biotehnologije, kemijskega inženirstva, biomedicine, veterine ipd.</a:t>
            </a:r>
          </a:p>
          <a:p>
            <a:pPr fontAlgn="base"/>
            <a:r>
              <a:rPr lang="sl-SI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Manj ur družboslovno-humanističnih predmetov in tujih jezikov.</a:t>
            </a:r>
            <a:endParaRPr lang="sl-SI" sz="2000" b="0" i="0" dirty="0">
              <a:solidFill>
                <a:schemeClr val="tx1"/>
              </a:solidFill>
              <a:effectLst/>
              <a:latin typeface="TrebuchetMS-Bold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531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ECC84E-D861-1CDC-512E-E19EA369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747" y="105951"/>
            <a:ext cx="7729728" cy="601715"/>
          </a:xfrm>
        </p:spPr>
        <p:txBody>
          <a:bodyPr>
            <a:normAutofit fontScale="90000"/>
          </a:bodyPr>
          <a:lstStyle/>
          <a:p>
            <a:r>
              <a:rPr lang="sl-SI" sz="2800" i="0" dirty="0">
                <a:solidFill>
                  <a:schemeClr val="tx1"/>
                </a:solidFill>
                <a:effectLst/>
                <a:latin typeface="TrebuchetMS-Bold"/>
              </a:rPr>
              <a:t>SREDNJE ŠOLE V NAŠI OKOLICI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8C4DE3-D601-8399-3CCA-5A0A4479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898497"/>
            <a:ext cx="11243144" cy="5853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b="1" i="0" dirty="0">
                <a:solidFill>
                  <a:schemeClr val="tx1"/>
                </a:solidFill>
                <a:effectLst/>
              </a:rPr>
              <a:t>Srednja šola Veno Pilon Ajdovščina:</a:t>
            </a:r>
          </a:p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i="0" dirty="0">
                <a:solidFill>
                  <a:schemeClr val="tx1"/>
                </a:solidFill>
                <a:effectLst/>
              </a:rPr>
              <a:t>rogram gimnazija,</a:t>
            </a:r>
          </a:p>
          <a:p>
            <a:r>
              <a:rPr lang="sl-SI" dirty="0">
                <a:solidFill>
                  <a:schemeClr val="tx1"/>
                </a:solidFill>
              </a:rPr>
              <a:t>program predšolska vzgoja,</a:t>
            </a:r>
          </a:p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i="0" dirty="0">
                <a:solidFill>
                  <a:schemeClr val="tx1"/>
                </a:solidFill>
                <a:effectLst/>
              </a:rPr>
              <a:t>omočnik v biotehniki in oskrbi (NPI, 2 leti).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b="1" i="0" dirty="0">
                <a:solidFill>
                  <a:schemeClr val="tx1"/>
                </a:solidFill>
                <a:effectLst/>
              </a:rPr>
              <a:t>Srednja gozdarska, lesarska in zdravstvena šola Postojna:</a:t>
            </a:r>
          </a:p>
          <a:p>
            <a:r>
              <a:rPr lang="sl-SI" dirty="0">
                <a:solidFill>
                  <a:schemeClr val="tx1"/>
                </a:solidFill>
              </a:rPr>
              <a:t>program gozdarstvo,</a:t>
            </a:r>
          </a:p>
          <a:p>
            <a:r>
              <a:rPr lang="sl-SI" dirty="0">
                <a:solidFill>
                  <a:schemeClr val="tx1"/>
                </a:solidFill>
              </a:rPr>
              <a:t>p</a:t>
            </a:r>
            <a:r>
              <a:rPr lang="sl-SI" i="0" dirty="0">
                <a:solidFill>
                  <a:schemeClr val="tx1"/>
                </a:solidFill>
                <a:effectLst/>
              </a:rPr>
              <a:t>rogram lesarstvo,</a:t>
            </a:r>
          </a:p>
          <a:p>
            <a:r>
              <a:rPr lang="sl-SI" dirty="0">
                <a:solidFill>
                  <a:schemeClr val="tx1"/>
                </a:solidFill>
              </a:rPr>
              <a:t>program zdravstvo.</a:t>
            </a:r>
            <a:endParaRPr lang="sl-SI" i="0" dirty="0">
              <a:solidFill>
                <a:schemeClr val="tx1"/>
              </a:solidFill>
              <a:effectLst/>
            </a:endParaRPr>
          </a:p>
          <a:p>
            <a:endParaRPr lang="sl-SI" dirty="0"/>
          </a:p>
          <a:p>
            <a:r>
              <a:rPr lang="sl-SI" b="1" dirty="0"/>
              <a:t>Šolski center Srečka Kosovela Sežana:</a:t>
            </a:r>
          </a:p>
          <a:p>
            <a:r>
              <a:rPr lang="sl-SI" dirty="0"/>
              <a:t>program gimnazija,</a:t>
            </a:r>
          </a:p>
          <a:p>
            <a:r>
              <a:rPr lang="sl-SI" dirty="0"/>
              <a:t>program ekonomski tehnik,</a:t>
            </a:r>
          </a:p>
          <a:p>
            <a:r>
              <a:rPr lang="sl-SI" dirty="0"/>
              <a:t>program </a:t>
            </a:r>
            <a:r>
              <a:rPr lang="sl-SI" dirty="0" err="1"/>
              <a:t>aranžerski</a:t>
            </a:r>
            <a:r>
              <a:rPr lang="sl-SI" dirty="0"/>
              <a:t> tehnik.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95223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21D57B-30E2-3579-F5D5-93A3C67C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721" y="135971"/>
            <a:ext cx="7729728" cy="1188720"/>
          </a:xfrm>
        </p:spPr>
        <p:txBody>
          <a:bodyPr/>
          <a:lstStyle/>
          <a:p>
            <a:r>
              <a:rPr lang="sl-SI" dirty="0"/>
              <a:t>štipendije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8A93C0-F4DC-2C3E-92F9-11BD9A57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520890"/>
            <a:ext cx="11485983" cy="513752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ZOISOVA ŠTIPENDIJA</a:t>
            </a:r>
          </a:p>
          <a:p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namenjena dijakom, študentom za spodbujanje doseganja izjemnih dosežkov;</a:t>
            </a:r>
            <a:r>
              <a:rPr lang="sl-SI" dirty="0">
                <a:solidFill>
                  <a:schemeClr val="tx1"/>
                </a:solidFill>
              </a:rPr>
              <a:t> </a:t>
            </a:r>
          </a:p>
          <a:p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kriterij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vsaj 1 izjemni dosežek IN učni uspeh (povprečna ocena od 4,7 naprej);</a:t>
            </a:r>
          </a:p>
          <a:p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konec junija sklad objavi javni razpis za dodelitev, rok za prijavo je september;</a:t>
            </a:r>
            <a:r>
              <a:rPr lang="sl-SI" dirty="0">
                <a:solidFill>
                  <a:schemeClr val="tx1"/>
                </a:solidFill>
              </a:rPr>
              <a:t> </a:t>
            </a:r>
            <a:endParaRPr lang="sl-SI" sz="1800" b="1" i="0" dirty="0">
              <a:solidFill>
                <a:schemeClr val="tx1"/>
              </a:solidFill>
              <a:effectLst/>
              <a:latin typeface="Calibri-Bold"/>
            </a:endParaRPr>
          </a:p>
          <a:p>
            <a:pPr algn="l" fontAlgn="base"/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Zoisova štipendija trenutno znaša </a:t>
            </a:r>
            <a:r>
              <a:rPr lang="sl-SI" b="1" i="0" dirty="0">
                <a:solidFill>
                  <a:schemeClr val="tx1"/>
                </a:solidFill>
                <a:effectLst/>
                <a:latin typeface="Republika"/>
              </a:rPr>
              <a:t>za dijaka 150,96 evra </a:t>
            </a:r>
            <a:r>
              <a:rPr lang="sl-SI" b="0" i="0" dirty="0">
                <a:solidFill>
                  <a:schemeClr val="tx1"/>
                </a:solidFill>
                <a:effectLst/>
                <a:latin typeface="Republika"/>
              </a:rPr>
              <a:t>na mesec. </a:t>
            </a:r>
          </a:p>
          <a:p>
            <a:endParaRPr lang="sl-SI" sz="1800" b="1" i="0" dirty="0">
              <a:solidFill>
                <a:schemeClr val="tx1"/>
              </a:solidFill>
              <a:effectLst/>
              <a:latin typeface="Calibri-Bold"/>
            </a:endParaRPr>
          </a:p>
          <a:p>
            <a:pPr marL="0" indent="0">
              <a:buNone/>
            </a:pP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DRŽAVNA ŠTIPENDIJA</a:t>
            </a:r>
          </a:p>
          <a:p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namenjena dijakom, študentom za kritje stroškov šolanja (dopolnilni prejemek);</a:t>
            </a:r>
            <a:r>
              <a:rPr lang="sl-SI" dirty="0">
                <a:solidFill>
                  <a:schemeClr val="tx1"/>
                </a:solidFill>
              </a:rPr>
              <a:t> </a:t>
            </a:r>
          </a:p>
          <a:p>
            <a:r>
              <a:rPr lang="sl-SI" sz="1800" i="0" dirty="0">
                <a:solidFill>
                  <a:schemeClr val="tx1"/>
                </a:solidFill>
                <a:effectLst/>
                <a:latin typeface="Calibri-Bold"/>
              </a:rPr>
              <a:t>trenutni kriterij: ne sme presegati </a:t>
            </a:r>
            <a:r>
              <a:rPr lang="sl-SI" dirty="0">
                <a:solidFill>
                  <a:schemeClr val="tx1"/>
                </a:solidFill>
                <a:latin typeface="Calibri-Bold"/>
              </a:rPr>
              <a:t>cenzusa, </a:t>
            </a:r>
            <a:r>
              <a:rPr lang="sl-SI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dohodek gospodinjstva ne presega </a:t>
            </a:r>
            <a:r>
              <a:rPr lang="sl-SI" b="0" i="0" dirty="0">
                <a:solidFill>
                  <a:srgbClr val="111111"/>
                </a:solidFill>
                <a:effectLst/>
                <a:latin typeface="Republika"/>
              </a:rPr>
              <a:t>1.293,36 evra </a:t>
            </a:r>
            <a:r>
              <a:rPr lang="sl-SI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na osebo;</a:t>
            </a:r>
          </a:p>
          <a:p>
            <a:r>
              <a:rPr lang="sl-SI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dijaki lahko prvo vlogo vložijo v mesecu avgustu</a:t>
            </a: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;</a:t>
            </a:r>
          </a:p>
          <a:p>
            <a:r>
              <a:rPr lang="sl-SI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višina dodatka je odvisna od dohodkovnega razreda (trenutno </a:t>
            </a:r>
            <a:r>
              <a:rPr lang="sl-SI" sz="1800" i="0" dirty="0">
                <a:solidFill>
                  <a:schemeClr val="tx1"/>
                </a:solidFill>
                <a:effectLst/>
                <a:latin typeface="Calibri-Bold"/>
              </a:rPr>
              <a:t>33,20 – 137,44 </a:t>
            </a:r>
            <a:r>
              <a:rPr lang="sl-SI" dirty="0">
                <a:solidFill>
                  <a:schemeClr val="tx1"/>
                </a:solidFill>
                <a:latin typeface="Calibri-Bold"/>
              </a:rPr>
              <a:t>evra</a:t>
            </a:r>
            <a:r>
              <a:rPr lang="sl-SI" sz="180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).</a:t>
            </a:r>
            <a:r>
              <a:rPr lang="sl-SI" dirty="0">
                <a:solidFill>
                  <a:schemeClr val="tx1"/>
                </a:solidFill>
              </a:rPr>
              <a:t> </a:t>
            </a:r>
            <a:br>
              <a:rPr lang="sl-SI" dirty="0">
                <a:solidFill>
                  <a:schemeClr val="tx1"/>
                </a:solidFill>
              </a:rPr>
            </a:br>
            <a:endParaRPr lang="sl-SI" sz="1800" b="1" i="0" dirty="0">
              <a:solidFill>
                <a:schemeClr val="tx1"/>
              </a:solidFill>
              <a:effectLst/>
              <a:latin typeface="Calibri-Bold"/>
            </a:endParaRPr>
          </a:p>
          <a:p>
            <a:endParaRPr lang="sl-SI" b="1" dirty="0">
              <a:solidFill>
                <a:schemeClr val="tx1"/>
              </a:solidFill>
              <a:latin typeface="Calibri-Bold"/>
            </a:endParaRPr>
          </a:p>
          <a:p>
            <a:pPr marL="0" indent="0">
              <a:buNone/>
            </a:pP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POZOR: </a:t>
            </a:r>
            <a:r>
              <a:rPr lang="sl-SI" sz="1800" i="0" dirty="0">
                <a:solidFill>
                  <a:schemeClr val="tx1"/>
                </a:solidFill>
                <a:effectLst/>
                <a:latin typeface="Calibri-Bold"/>
              </a:rPr>
              <a:t>Od šolskega leta 2024/2025 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dalje je mogoče </a:t>
            </a: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hkrati prejemati tako državno kot Zoisovo štipendijo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sl-SI" dirty="0">
                <a:solidFill>
                  <a:schemeClr val="tx1"/>
                </a:solidFill>
              </a:rPr>
              <a:t> </a:t>
            </a:r>
            <a:br>
              <a:rPr lang="sl-SI" dirty="0"/>
            </a:b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51864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3FDBE9-BAE7-7575-377A-6D91A04F8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6612"/>
            <a:ext cx="7729728" cy="1188720"/>
          </a:xfrm>
        </p:spPr>
        <p:txBody>
          <a:bodyPr/>
          <a:lstStyle/>
          <a:p>
            <a:r>
              <a:rPr lang="sl-SI" dirty="0"/>
              <a:t>štipendije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CF9DDD-DD3E-5715-707B-DE4F3484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09" y="1494845"/>
            <a:ext cx="11122091" cy="51765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KADROVSKA ŠTIPENDIJA</a:t>
            </a:r>
          </a:p>
          <a:p>
            <a:pPr marL="0" indent="0">
              <a:buNone/>
            </a:pPr>
            <a:r>
              <a:rPr lang="sl-SI" sz="18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namenjena dijakom, študentom;</a:t>
            </a:r>
          </a:p>
          <a:p>
            <a:pPr marL="0" indent="0">
              <a:buNone/>
            </a:pPr>
            <a:r>
              <a:rPr lang="sl-SI" sz="18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dodeli jo delodajalec za izobraževalni program na podlagi svojih potreb;</a:t>
            </a:r>
          </a:p>
          <a:p>
            <a:pPr marL="0" indent="0">
              <a:buNone/>
            </a:pPr>
            <a:r>
              <a:rPr lang="sl-SI" sz="18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pot do delodajalca: </a:t>
            </a:r>
            <a:r>
              <a:rPr lang="sl-SI" sz="1800" b="0" i="0" dirty="0">
                <a:solidFill>
                  <a:srgbClr val="AD1F1F"/>
                </a:solidFill>
                <a:effectLst/>
                <a:latin typeface="Calibri" panose="020F0502020204030204" pitchFamily="34" charset="0"/>
                <a:hlinkClick r:id="rId2"/>
              </a:rPr>
              <a:t>https://www.srips-rs.si/stipendije/izmenjevalnica</a:t>
            </a:r>
            <a:r>
              <a:rPr lang="sl-SI" sz="1800" b="0" i="0" dirty="0">
                <a:solidFill>
                  <a:srgbClr val="AD1F1F"/>
                </a:solidFill>
                <a:effectLst/>
                <a:latin typeface="Calibri" panose="020F0502020204030204" pitchFamily="34" charset="0"/>
              </a:rPr>
              <a:t>;</a:t>
            </a:r>
            <a:endParaRPr lang="sl-SI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sz="18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sl-S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prvi stik s podjetjem, delovne izkušnje tekom šolanja, zagotavlja takojšnjo prvo zaposlitev.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sz="1800" b="1" i="0" dirty="0">
              <a:solidFill>
                <a:schemeClr val="tx1"/>
              </a:solidFill>
              <a:effectLst/>
              <a:latin typeface="Calibri-Bold"/>
            </a:endParaRPr>
          </a:p>
          <a:p>
            <a:pPr marL="0" indent="0">
              <a:buNone/>
            </a:pP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ŠTIPENDIJE ZA DEFICITARNE POKLICE</a:t>
            </a:r>
          </a:p>
          <a:p>
            <a:pPr marL="0" indent="0">
              <a:buNone/>
            </a:pPr>
            <a:r>
              <a:rPr lang="sl-SI" sz="1800" b="0" i="0" dirty="0">
                <a:solidFill>
                  <a:schemeClr val="tx1"/>
                </a:solidFill>
                <a:effectLst/>
                <a:latin typeface="ArialMT"/>
              </a:rPr>
              <a:t>• 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namenjena dijakom, ki se izobražujejo za deficitarne poklice z namenom, da se spodbujajo poklici, kjer primanjkuje ustrezno usposobljen kader;</a:t>
            </a:r>
          </a:p>
          <a:p>
            <a:pPr marL="0" indent="0">
              <a:buNone/>
            </a:pPr>
            <a:r>
              <a:rPr lang="sl-SI" sz="1800" b="0" i="0" dirty="0">
                <a:solidFill>
                  <a:schemeClr val="tx1"/>
                </a:solidFill>
                <a:effectLst/>
                <a:latin typeface="ArialMT"/>
              </a:rPr>
              <a:t>• 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višina štipendije je trenutno </a:t>
            </a: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125,81 € 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na mesec;</a:t>
            </a:r>
            <a:endParaRPr lang="sl-S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sl-SI" sz="19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razpis bo objavljen konec januarja 2026, tam bodo našteti tudi deficitarni poklici za letošnje leto;</a:t>
            </a:r>
          </a:p>
          <a:p>
            <a:pPr marL="0" indent="0">
              <a:buNone/>
            </a:pPr>
            <a:r>
              <a:rPr lang="sl-SI" sz="1800" b="0" i="0" dirty="0">
                <a:solidFill>
                  <a:schemeClr val="tx1"/>
                </a:solidFill>
                <a:effectLst/>
                <a:latin typeface="ArialMT"/>
              </a:rPr>
              <a:t>• </a:t>
            </a:r>
            <a:r>
              <a:rPr lang="sl-SI" sz="1800" b="1" i="0" dirty="0">
                <a:solidFill>
                  <a:schemeClr val="tx1"/>
                </a:solidFill>
                <a:effectLst/>
                <a:latin typeface="Calibri-Bold"/>
              </a:rPr>
              <a:t>izbirni postopek 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(dodelitev 1000 štipendij):</a:t>
            </a:r>
          </a:p>
          <a:p>
            <a:r>
              <a:rPr lang="sl-SI" sz="1800" b="0" i="0" dirty="0">
                <a:solidFill>
                  <a:schemeClr val="tx1"/>
                </a:solidFill>
                <a:effectLst/>
                <a:latin typeface="CourierNewPSMT"/>
              </a:rPr>
              <a:t>o 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višja povprečna ocena v zaključnem razredu OŠ ali NPI;</a:t>
            </a:r>
          </a:p>
          <a:p>
            <a:r>
              <a:rPr lang="sl-SI" sz="1800" b="0" i="0" dirty="0">
                <a:solidFill>
                  <a:schemeClr val="tx1"/>
                </a:solidFill>
                <a:effectLst/>
                <a:latin typeface="CourierNewPSMT"/>
              </a:rPr>
              <a:t>o </a:t>
            </a:r>
            <a:r>
              <a:rPr lang="sl-SI" sz="18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višja povprečna ocena izbirnih/strokovnih predmetov v zaključnem razredu.</a:t>
            </a:r>
            <a:r>
              <a:rPr lang="sl-SI" dirty="0">
                <a:solidFill>
                  <a:schemeClr val="tx1"/>
                </a:solidFill>
              </a:rPr>
              <a:t> 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chemeClr val="tx1"/>
                </a:solidFill>
              </a:rPr>
              <a:t>VEČ INFORMACIJ: </a:t>
            </a:r>
            <a:r>
              <a:rPr lang="sl-SI" dirty="0">
                <a:solidFill>
                  <a:schemeClr val="tx1"/>
                </a:solidFill>
                <a:hlinkClick r:id="rId3"/>
              </a:rPr>
              <a:t>https://www.srips-rs.si/stipendije</a:t>
            </a:r>
            <a:r>
              <a:rPr lang="sl-SI" dirty="0">
                <a:solidFill>
                  <a:schemeClr val="tx1"/>
                </a:solidFill>
              </a:rPr>
              <a:t> </a:t>
            </a:r>
            <a:br>
              <a:rPr lang="sl-SI" dirty="0">
                <a:solidFill>
                  <a:srgbClr val="FF0000"/>
                </a:solidFill>
              </a:rPr>
            </a:br>
            <a:br>
              <a:rPr lang="sl-SI" dirty="0"/>
            </a:b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4822C28-6F27-6BB8-7C93-03DDA8D41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37" y="5436323"/>
            <a:ext cx="4009053" cy="111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37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0FBA34-0832-2177-A788-56536BDC2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2928"/>
            <a:ext cx="7729728" cy="1188720"/>
          </a:xfrm>
        </p:spPr>
        <p:txBody>
          <a:bodyPr/>
          <a:lstStyle/>
          <a:p>
            <a:r>
              <a:rPr lang="sl-SI" dirty="0"/>
              <a:t>KAKO IZBEREMO POKLIC?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B87816-B258-875F-93B7-ECE292EB0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1963972"/>
            <a:ext cx="11100021" cy="4446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Kaj nas veseli, izpolnjuje?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V čem smo dobri?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Ali se radi učimo? 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Koliko let smo še pripravljeni nameniti šolanju?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Kakšen je naš učni uspeh?</a:t>
            </a:r>
          </a:p>
          <a:p>
            <a:pPr marL="0" indent="0">
              <a:buNone/>
            </a:pPr>
            <a:r>
              <a:rPr lang="sl-SI" dirty="0">
                <a:solidFill>
                  <a:srgbClr val="0070C0"/>
                </a:solidFill>
              </a:rPr>
              <a:t>Kakšno službo in kakšne pogoje dela si želimo?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b="1" dirty="0"/>
              <a:t>Vloga staršev pri izbiri poklica oz. vpisu v srednjo šolo:</a:t>
            </a:r>
          </a:p>
          <a:p>
            <a:r>
              <a:rPr lang="sl-SI" dirty="0"/>
              <a:t>Pogovor z otrokom in podpora: zanimanje za otroka in njegove interese, pogovor o tem, v čem je dober, kaj ga zanima, v čem se velikokrat izkaže, kaj si želi za svojo prihodnost, katere specifične interese ima.</a:t>
            </a:r>
          </a:p>
          <a:p>
            <a:r>
              <a:rPr lang="sl-SI" dirty="0"/>
              <a:t>Pomoč pri zbiranju informacij: pogovor o vašem poklicu in delu, o poklicih družinskih članov, možnost za spraševanje in spoznavanje poklicev v vaši okolici, pogovor o prednostih in pomanjkljivostih poklicev in različnih delovnih mest, spodbujanje k pridobivanju izkušenj, udeležba na dnevu odprtih vrat, informativnih dnevih, sledenje procesu vpisa v srednjo šolo.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7808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8FBE69-C113-06D2-B0D9-10818D56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525" y="296782"/>
            <a:ext cx="7729728" cy="1188720"/>
          </a:xfrm>
        </p:spPr>
        <p:txBody>
          <a:bodyPr/>
          <a:lstStyle/>
          <a:p>
            <a:r>
              <a:rPr lang="sl-SI" dirty="0"/>
              <a:t>KAJ NAS ČAKA PRED VPISOM V SREDNJO ŠOLO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5AD3E2-FD13-84E3-C590-1FE05EC5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30" y="1796995"/>
            <a:ext cx="11555895" cy="356376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</a:rPr>
              <a:t>4. 11. (9. a) in 11. 11. (9. b) </a:t>
            </a:r>
            <a:r>
              <a:rPr lang="sl-SI" dirty="0">
                <a:solidFill>
                  <a:schemeClr val="tx1"/>
                </a:solidFill>
              </a:rPr>
              <a:t>dan dejavnosti Poklicna orientacija, Vprašalnik o poklicni poti </a:t>
            </a:r>
            <a:r>
              <a:rPr lang="sl-SI" dirty="0" err="1">
                <a:solidFill>
                  <a:schemeClr val="tx1"/>
                </a:solidFill>
              </a:rPr>
              <a:t>eVPP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</a:rPr>
              <a:t>13. 11. dan dejavnosti: </a:t>
            </a:r>
            <a:r>
              <a:rPr lang="sl-SI" dirty="0">
                <a:solidFill>
                  <a:schemeClr val="tx1"/>
                </a:solidFill>
              </a:rPr>
              <a:t>Dan promocije poklicev, Nova Gorica, 14.00-17.00.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</a:rPr>
              <a:t>November, december 2025</a:t>
            </a:r>
            <a:r>
              <a:rPr lang="sl-SI" dirty="0">
                <a:solidFill>
                  <a:schemeClr val="tx1"/>
                </a:solidFill>
              </a:rPr>
              <a:t>: Dnevi odprtih vrat </a:t>
            </a:r>
            <a:r>
              <a:rPr lang="sl-SI" dirty="0">
                <a:solidFill>
                  <a:srgbClr val="FF0000"/>
                </a:solidFill>
              </a:rPr>
              <a:t>(glej razpored na seznamu na oglasni deski).</a:t>
            </a:r>
            <a:endParaRPr lang="sl-SI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</a:rPr>
              <a:t>December 2025: </a:t>
            </a:r>
            <a:r>
              <a:rPr lang="sl-SI" dirty="0">
                <a:solidFill>
                  <a:schemeClr val="tx1"/>
                </a:solidFill>
              </a:rPr>
              <a:t>izpolnjevanje vprašalnika Kam in kako: </a:t>
            </a:r>
            <a:r>
              <a:rPr lang="sl-SI" dirty="0">
                <a:solidFill>
                  <a:schemeClr val="tx1"/>
                </a:solidFill>
                <a:hlinkClick r:id="rId2"/>
              </a:rPr>
              <a:t>https://www.kaminkako.si/kudos#/</a:t>
            </a:r>
            <a:r>
              <a:rPr lang="sl-SI" dirty="0">
                <a:solidFill>
                  <a:schemeClr val="tx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</a:rPr>
              <a:t>Januar 2025: </a:t>
            </a:r>
            <a:r>
              <a:rPr lang="sl-SI" dirty="0">
                <a:solidFill>
                  <a:schemeClr val="tx1"/>
                </a:solidFill>
              </a:rPr>
              <a:t>Razpis za vpis v srednje šole.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</a:rPr>
              <a:t>Februar 2025: </a:t>
            </a:r>
            <a:r>
              <a:rPr lang="sl-SI" dirty="0">
                <a:solidFill>
                  <a:schemeClr val="tx1"/>
                </a:solidFill>
              </a:rPr>
              <a:t>dnevi odprtih vrat.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</a:rPr>
              <a:t>Druga polovica marca 2025: </a:t>
            </a:r>
            <a:r>
              <a:rPr lang="sl-SI" dirty="0">
                <a:solidFill>
                  <a:schemeClr val="tx1"/>
                </a:solidFill>
              </a:rPr>
              <a:t>izpolnjevanje prijavnice za vpis v srednjo šolo.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b="1" dirty="0">
                <a:solidFill>
                  <a:schemeClr val="tx1"/>
                </a:solidFill>
              </a:rPr>
              <a:t>Januar, februar 2025</a:t>
            </a:r>
            <a:r>
              <a:rPr lang="sl-SI" dirty="0">
                <a:solidFill>
                  <a:schemeClr val="tx1"/>
                </a:solidFill>
              </a:rPr>
              <a:t>: Individualni pogovor in svetovanje učencem o izbiri poklica ter srednje šole v šolski svetovalni službi za tiste učence, ki to želijo. Termini po dogovoru.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>
              <a:solidFill>
                <a:schemeClr val="tx1"/>
              </a:solidFill>
            </a:endParaRPr>
          </a:p>
          <a:p>
            <a:endParaRPr lang="sl-SI" sz="1400" dirty="0">
              <a:solidFill>
                <a:schemeClr val="tx1"/>
              </a:solidFill>
            </a:endParaRPr>
          </a:p>
          <a:p>
            <a:endParaRPr lang="sl-SI" sz="1400" dirty="0">
              <a:solidFill>
                <a:schemeClr val="tx1"/>
              </a:solidFill>
            </a:endParaRPr>
          </a:p>
          <a:p>
            <a:endParaRPr lang="sl-S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09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4E9414-E5A3-87EB-7EDE-497B3012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POZOR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EFC195-51FD-134D-0BF9-43C3FB8D2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430" y="2626137"/>
            <a:ext cx="8283139" cy="3267171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!</a:t>
            </a:r>
            <a:r>
              <a:rPr lang="sl-SI" dirty="0">
                <a:solidFill>
                  <a:schemeClr val="tx1"/>
                </a:solidFill>
              </a:rPr>
              <a:t> Popravni izpiti lahko vplivajo na možnost vpisa v srednjo šolo.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!</a:t>
            </a:r>
            <a:r>
              <a:rPr lang="sl-SI" dirty="0">
                <a:solidFill>
                  <a:schemeClr val="tx1"/>
                </a:solidFill>
              </a:rPr>
              <a:t> Omejitve na posameznih programih so odvisne tudi od velikosti generacije.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!</a:t>
            </a:r>
            <a:r>
              <a:rPr lang="sl-SI" dirty="0">
                <a:solidFill>
                  <a:schemeClr val="tx1"/>
                </a:solidFill>
              </a:rPr>
              <a:t> Pomembno je upoštevati, kakšno predznanje oz. manko v znanju ima učenec iz osnovne šole.</a:t>
            </a:r>
          </a:p>
          <a:p>
            <a:pPr marL="0" indent="0">
              <a:buNone/>
            </a:pPr>
            <a:r>
              <a:rPr lang="sl-SI" dirty="0">
                <a:solidFill>
                  <a:srgbClr val="FF0000"/>
                </a:solidFill>
              </a:rPr>
              <a:t>!</a:t>
            </a:r>
            <a:r>
              <a:rPr lang="sl-SI" dirty="0">
                <a:solidFill>
                  <a:schemeClr val="tx1"/>
                </a:solidFill>
              </a:rPr>
              <a:t> Pri odločanju za srednjo šolo je pomembno imeti v mislih tudi, ali bi in kje/kako bi želeli nadaljevati šolanje po srednji šoli.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5844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089E1A-E96E-BFEF-01BB-8A71F9C5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Hvala!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42DC3F3-AE2F-F615-6409-29A5C630D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2474535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B7D263-9A97-FB47-3CCF-3D5A25B0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7757"/>
            <a:ext cx="7729728" cy="577860"/>
          </a:xfrm>
        </p:spPr>
        <p:txBody>
          <a:bodyPr>
            <a:normAutofit fontScale="90000"/>
          </a:bodyPr>
          <a:lstStyle/>
          <a:p>
            <a:r>
              <a:rPr lang="sl-SI" dirty="0"/>
              <a:t>ROKOVNIK ZA VPIS V SREDNJE ŠOLE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879CF9CD-CEC3-570A-449A-3E3FC35A9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239213"/>
              </p:ext>
            </p:extLst>
          </p:nvPr>
        </p:nvGraphicFramePr>
        <p:xfrm>
          <a:off x="899876" y="842661"/>
          <a:ext cx="10470489" cy="5877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3629">
                  <a:extLst>
                    <a:ext uri="{9D8B030D-6E8A-4147-A177-3AD203B41FA5}">
                      <a16:colId xmlns:a16="http://schemas.microsoft.com/office/drawing/2014/main" val="869032806"/>
                    </a:ext>
                  </a:extLst>
                </a:gridCol>
                <a:gridCol w="4466860">
                  <a:extLst>
                    <a:ext uri="{9D8B030D-6E8A-4147-A177-3AD203B41FA5}">
                      <a16:colId xmlns:a16="http://schemas.microsoft.com/office/drawing/2014/main" val="2528608530"/>
                    </a:ext>
                  </a:extLst>
                </a:gridCol>
              </a:tblGrid>
              <a:tr h="331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kern="100" dirty="0">
                          <a:effectLst/>
                        </a:rPr>
                        <a:t>Razpis za vpis v srednje šole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kern="100" dirty="0">
                          <a:solidFill>
                            <a:schemeClr val="tx1"/>
                          </a:solidFill>
                          <a:effectLst/>
                        </a:rPr>
                        <a:t>Do 16. 1. 2026.</a:t>
                      </a:r>
                      <a:endParaRPr lang="sl-SI" sz="14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2377250905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Informativni dnevi na srednjih šolah in dijaških domovih</a:t>
                      </a: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13. in 14. 2. 2026 </a:t>
                      </a:r>
                      <a:r>
                        <a:rPr lang="sl-SI" sz="1400" i="1" kern="100" dirty="0">
                          <a:effectLst/>
                        </a:rPr>
                        <a:t>(13. 2. ob 9.00 in 15.00 ter 14. 2. ob 9.00).</a:t>
                      </a: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3744812871"/>
                  </a:ext>
                </a:extLst>
              </a:tr>
              <a:tr h="101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Prijava za opravljanje preizkusa posebne nadarjenosti in spretnosti za učence, ki se želijo vpisati v SŠ programe, za katere je to posebni vpisni pogoj ter posredovanje dokazil o izpolnjevanju posebnega vpisnega pogoja za program gimnazija (š) in ekonomska gimnazija (š)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4. 3. 2026.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267850449"/>
                  </a:ext>
                </a:extLst>
              </a:tr>
              <a:tr h="334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Opravljanje preizkusov posebnih nadarjenosti in spretnosti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Med 7. in 21. 3. 2026.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1782102368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Pošiljanje prijav za vpis v 1. letnik SŠ za šolsko leto 2025/2026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2. 4. 2026.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1388153004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Javna objava številčnega stanja prijav za vpis v SŠ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9. 4. 2026 do 16. ure.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2754314454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Javna objava sprememb obsega razpisnih mest in stanja prijav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20. 4. 2026.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382793300"/>
                  </a:ext>
                </a:extLst>
              </a:tr>
              <a:tr h="24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Morebitni prenos prijav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 6. 5. 2026 do 15. ure.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325283625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Javna objava o omejitvi vpisa (obseg razpisanih mest)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Do 1. 6. 2026.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2437285809"/>
                  </a:ext>
                </a:extLst>
              </a:tr>
              <a:tr h="336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Razdelitev zaključnih spričeval učencem 9. razredov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15. 6. 2025.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838191643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Vpis v SŠ brez omejitve in izvedba 1. kroga izbirnega postopka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Med 16. in 19. 6. 2026 do 14. ure.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3484270268"/>
                  </a:ext>
                </a:extLst>
              </a:tr>
              <a:tr h="24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Objava spodnjih mej 1. kroga izbirnega postopka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19. 6. 2026 do 16. ure.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380529708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Prijava neizbranih v 1. krogu za 2. krog izbirnega postopka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24. 6. 2026 do 14. ure.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3199504851"/>
                  </a:ext>
                </a:extLst>
              </a:tr>
              <a:tr h="24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Objava rezultatov 2. kroga izbirnega postopka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26. 6. 2026 do 15. ure.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1338797282"/>
                  </a:ext>
                </a:extLst>
              </a:tr>
              <a:tr h="331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Vpis učencev, ki so bili uspešni v 2. krogu izbirnega postopka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30. 6. 2026 do 14. ure.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1272679772"/>
                  </a:ext>
                </a:extLst>
              </a:tr>
              <a:tr h="24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Objava prostih mest za vpis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2. 7. 2026 do 12. ure.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2058963800"/>
                  </a:ext>
                </a:extLst>
              </a:tr>
              <a:tr h="241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>
                          <a:effectLst/>
                        </a:rPr>
                        <a:t>Vpis na srednjih šolah, ki imajo še prosta mesta</a:t>
                      </a:r>
                      <a:endParaRPr lang="sl-SI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sl-SI" sz="1400" kern="100" dirty="0">
                          <a:effectLst/>
                        </a:rPr>
                        <a:t>Do 31. 8. 2026.</a:t>
                      </a:r>
                      <a:endParaRPr lang="sl-SI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218" marR="30218" marT="0" marB="0"/>
                </a:tc>
                <a:extLst>
                  <a:ext uri="{0D108BD9-81ED-4DB2-BD59-A6C34878D82A}">
                    <a16:rowId xmlns:a16="http://schemas.microsoft.com/office/drawing/2014/main" val="2326176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37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95FF4-6DA3-5FD5-E26F-3AEFCD0E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sl-SI" dirty="0"/>
              <a:t>Prvi in drugi prijavni rok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BFB66C-0941-CE21-8190-D8E5C97CE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692" y="1576753"/>
            <a:ext cx="9716494" cy="3704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2400" b="1" i="0" dirty="0">
              <a:solidFill>
                <a:schemeClr val="tx1"/>
              </a:solidFill>
              <a:effectLst/>
            </a:endParaRPr>
          </a:p>
          <a:p>
            <a:r>
              <a:rPr lang="sl-SI" sz="2400" b="0" i="0" dirty="0">
                <a:solidFill>
                  <a:schemeClr val="tx1"/>
                </a:solidFill>
                <a:effectLst/>
              </a:rPr>
              <a:t>V </a:t>
            </a:r>
            <a:r>
              <a:rPr lang="sl-SI" sz="2400" b="1" i="0" dirty="0">
                <a:solidFill>
                  <a:schemeClr val="tx1"/>
                </a:solidFill>
                <a:effectLst/>
              </a:rPr>
              <a:t>prvem krogu </a:t>
            </a:r>
            <a:r>
              <a:rPr lang="sl-SI" sz="2400" b="0" i="0" dirty="0">
                <a:solidFill>
                  <a:schemeClr val="tx1"/>
                </a:solidFill>
                <a:effectLst/>
              </a:rPr>
              <a:t>šola na podlagi meril izbere kandidate za </a:t>
            </a:r>
            <a:r>
              <a:rPr lang="sl-SI" sz="2400" b="1" i="0" dirty="0">
                <a:solidFill>
                  <a:schemeClr val="tx1"/>
                </a:solidFill>
                <a:effectLst/>
              </a:rPr>
              <a:t>90 % razpisanih mest</a:t>
            </a:r>
            <a:r>
              <a:rPr lang="sl-SI" sz="2400" b="0" i="0" dirty="0">
                <a:solidFill>
                  <a:schemeClr val="tx1"/>
                </a:solidFill>
                <a:effectLst/>
              </a:rPr>
              <a:t>.</a:t>
            </a:r>
          </a:p>
          <a:p>
            <a:r>
              <a:rPr lang="sl-SI" sz="2400" b="0" i="0" dirty="0">
                <a:solidFill>
                  <a:schemeClr val="tx1"/>
                </a:solidFill>
                <a:effectLst/>
              </a:rPr>
              <a:t>V </a:t>
            </a:r>
            <a:r>
              <a:rPr lang="sl-SI" sz="2400" b="1" i="0" dirty="0">
                <a:solidFill>
                  <a:schemeClr val="tx1"/>
                </a:solidFill>
                <a:effectLst/>
              </a:rPr>
              <a:t>drugem krogu </a:t>
            </a:r>
            <a:r>
              <a:rPr lang="sl-SI" sz="2400" b="0" i="0" dirty="0">
                <a:solidFill>
                  <a:schemeClr val="tx1"/>
                </a:solidFill>
                <a:effectLst/>
              </a:rPr>
              <a:t>lahko tisti kandidati, ki niso bili izbrani na šoli, na katero so prijavljeni, kandidirajo na </a:t>
            </a:r>
            <a:r>
              <a:rPr lang="sl-SI" sz="2400" b="1" i="0" dirty="0">
                <a:solidFill>
                  <a:schemeClr val="tx1"/>
                </a:solidFill>
                <a:effectLst/>
              </a:rPr>
              <a:t>preostalih 10 % vpisnih mest </a:t>
            </a:r>
            <a:r>
              <a:rPr lang="sl-SI" sz="2400" b="0" i="0" dirty="0">
                <a:solidFill>
                  <a:schemeClr val="tx1"/>
                </a:solidFill>
                <a:effectLst/>
              </a:rPr>
              <a:t>na vseh šolah, ki omejujejo vpis, in na vsa še prosta vpisna mesta na šolah, ki nimajo dovolj prijavljenih kandidatov.</a:t>
            </a:r>
          </a:p>
          <a:p>
            <a:endParaRPr lang="sl-S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9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9CE88C-E4C8-5983-061A-1C725780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98" y="424004"/>
            <a:ext cx="7729728" cy="1188720"/>
          </a:xfrm>
        </p:spPr>
        <p:txBody>
          <a:bodyPr/>
          <a:lstStyle/>
          <a:p>
            <a:r>
              <a:rPr lang="sl-SI" dirty="0"/>
              <a:t>Razlikovanje srednješolskih izobraževalnih programov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0F27E0-D34A-79A8-4627-08E8B7C8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4459" y="1932169"/>
            <a:ext cx="9120146" cy="4667414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chemeClr val="accent1"/>
                </a:solidFill>
              </a:rPr>
              <a:t>NPI: nižje poklicno izobraževanje (2 leti)</a:t>
            </a:r>
          </a:p>
          <a:p>
            <a:r>
              <a:rPr lang="sl-SI" sz="2800" dirty="0">
                <a:solidFill>
                  <a:srgbClr val="00B050"/>
                </a:solidFill>
              </a:rPr>
              <a:t>SPI: srednje poklicno izobraževanje (3 leta)</a:t>
            </a:r>
          </a:p>
          <a:p>
            <a:pPr marL="0" indent="0">
              <a:buNone/>
            </a:pPr>
            <a:r>
              <a:rPr lang="sl-SI" sz="2800" dirty="0"/>
              <a:t>      </a:t>
            </a:r>
            <a:r>
              <a:rPr lang="sl-SI" sz="2800" dirty="0">
                <a:solidFill>
                  <a:srgbClr val="92D050"/>
                </a:solidFill>
              </a:rPr>
              <a:t>-&gt; PTI: poklicno-tehniško izobraževanje (+2 leti)</a:t>
            </a:r>
          </a:p>
          <a:p>
            <a:r>
              <a:rPr lang="sl-SI" sz="2800" dirty="0">
                <a:solidFill>
                  <a:srgbClr val="7030A0"/>
                </a:solidFill>
              </a:rPr>
              <a:t>SSI: srednje strokovno izobraževanje (4 leta)</a:t>
            </a:r>
          </a:p>
          <a:p>
            <a:r>
              <a:rPr lang="sl-SI" sz="2800" dirty="0">
                <a:solidFill>
                  <a:srgbClr val="0070C0"/>
                </a:solidFill>
              </a:rPr>
              <a:t>GIM: srednje splošno izobraževanje (4 leta)</a:t>
            </a:r>
          </a:p>
        </p:txBody>
      </p:sp>
    </p:spTree>
    <p:extLst>
      <p:ext uri="{BB962C8B-B14F-4D97-AF65-F5344CB8AC3E}">
        <p14:creationId xmlns:p14="http://schemas.microsoft.com/office/powerpoint/2010/main" val="139938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BECC7-610B-0525-27C5-738E8B00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8243"/>
            <a:ext cx="7729728" cy="1188720"/>
          </a:xfrm>
        </p:spPr>
        <p:txBody>
          <a:bodyPr/>
          <a:lstStyle/>
          <a:p>
            <a:r>
              <a:rPr lang="sl-SI" dirty="0"/>
              <a:t>Razlikovanje srednješolskih izobraževalnih programov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897829-3C7C-8DE9-C449-33E2AFDE9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 descr="Slika, ki vsebuje besede besedilo, posnetek zaslona, pisava, številka&#10;&#10;Vsebina, ustvarjena z umetno inteligenco, morda ni pravilna.">
            <a:extLst>
              <a:ext uri="{FF2B5EF4-FFF2-40B4-BE49-F238E27FC236}">
                <a16:creationId xmlns:a16="http://schemas.microsoft.com/office/drawing/2014/main" id="{B11DF7B2-E97B-C534-F325-AE2E8157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89" y="1537060"/>
            <a:ext cx="8018522" cy="5102697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0193329-9452-E9FA-A404-FA43EEC3EF5D}"/>
              </a:ext>
            </a:extLst>
          </p:cNvPr>
          <p:cNvSpPr txBox="1"/>
          <p:nvPr/>
        </p:nvSpPr>
        <p:spPr>
          <a:xfrm>
            <a:off x="8619215" y="2037879"/>
            <a:ext cx="2878371" cy="16312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l-SI" sz="2000" dirty="0"/>
              <a:t>Ta način izvedbe mature naj bi še veljal v letu 2029/2030, ko bodo letošnji devetošolci opravljali maturo.</a:t>
            </a:r>
          </a:p>
        </p:txBody>
      </p:sp>
    </p:spTree>
    <p:extLst>
      <p:ext uri="{BB962C8B-B14F-4D97-AF65-F5344CB8AC3E}">
        <p14:creationId xmlns:p14="http://schemas.microsoft.com/office/powerpoint/2010/main" val="325962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BECC7-610B-0525-27C5-738E8B00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8243"/>
            <a:ext cx="7729728" cy="1188720"/>
          </a:xfrm>
        </p:spPr>
        <p:txBody>
          <a:bodyPr/>
          <a:lstStyle/>
          <a:p>
            <a:r>
              <a:rPr lang="sl-SI" dirty="0"/>
              <a:t>Razlikovanje srednješolskih izobraževalnih programov</a:t>
            </a:r>
          </a:p>
        </p:txBody>
      </p:sp>
      <p:pic>
        <p:nvPicPr>
          <p:cNvPr id="8" name="Označba mesta vsebine 7" descr="Slika, ki vsebuje besede besedilo, posnetek zaslona, številka, pisava&#10;&#10;Vsebina, ustvarjena z umetno inteligenco, morda ni pravilna.">
            <a:extLst>
              <a:ext uri="{FF2B5EF4-FFF2-40B4-BE49-F238E27FC236}">
                <a16:creationId xmlns:a16="http://schemas.microsoft.com/office/drawing/2014/main" id="{92AE5889-735B-5109-AD8D-E97CF511B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54" y="1955622"/>
            <a:ext cx="8265815" cy="4448092"/>
          </a:xfr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78ED81DB-D349-9EEB-8344-3BB00594C9C5}"/>
              </a:ext>
            </a:extLst>
          </p:cNvPr>
          <p:cNvSpPr txBox="1"/>
          <p:nvPr/>
        </p:nvSpPr>
        <p:spPr>
          <a:xfrm>
            <a:off x="8780229" y="1984514"/>
            <a:ext cx="2478818" cy="17543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sl-SI" sz="1800" dirty="0"/>
              <a:t>Ta način izvedbe mature naj bi začel veljati v šolskem letu 2030/2031, ko bodo maturo opravljali trenutni </a:t>
            </a:r>
            <a:r>
              <a:rPr lang="sl-SI" dirty="0"/>
              <a:t>osmošolci.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15336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833525-5DB1-20C8-3758-3DFC518B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151982"/>
            <a:ext cx="7729728" cy="778321"/>
          </a:xfrm>
        </p:spPr>
        <p:txBody>
          <a:bodyPr/>
          <a:lstStyle/>
          <a:p>
            <a:r>
              <a:rPr lang="sl-SI" dirty="0"/>
              <a:t>matura</a:t>
            </a:r>
          </a:p>
        </p:txBody>
      </p:sp>
      <p:pic>
        <p:nvPicPr>
          <p:cNvPr id="11" name="Označba mesta vsebine 10" descr="Slika, ki vsebuje besede besedilo, posnetek zaslona, pisava, številka&#10;&#10;Vsebina, ustvarjena z umetno inteligenco, morda ni pravilna.">
            <a:extLst>
              <a:ext uri="{FF2B5EF4-FFF2-40B4-BE49-F238E27FC236}">
                <a16:creationId xmlns:a16="http://schemas.microsoft.com/office/drawing/2014/main" id="{00C3D911-5B96-FB58-300D-85441F20B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135" y="1080801"/>
            <a:ext cx="7731125" cy="2867727"/>
          </a:xfrm>
          <a:prstGeom prst="rect">
            <a:avLst/>
          </a:prstGeom>
        </p:spPr>
      </p:pic>
      <p:pic>
        <p:nvPicPr>
          <p:cNvPr id="15" name="Slika 14" descr="Slika, ki vsebuje besede besedilo, posnetek zaslona, pisava, vrstica&#10;&#10;Vsebina, ustvarjena z umetno inteligenco, morda ni pravilna.">
            <a:extLst>
              <a:ext uri="{FF2B5EF4-FFF2-40B4-BE49-F238E27FC236}">
                <a16:creationId xmlns:a16="http://schemas.microsoft.com/office/drawing/2014/main" id="{83E76F6C-8A53-BAED-1218-98F4D69DF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164" y="4099026"/>
            <a:ext cx="6068272" cy="1962424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6FFBCDC-662A-5A05-72D8-AB23B20B308F}"/>
              </a:ext>
            </a:extLst>
          </p:cNvPr>
          <p:cNvSpPr txBox="1"/>
          <p:nvPr/>
        </p:nvSpPr>
        <p:spPr>
          <a:xfrm>
            <a:off x="3061164" y="6211948"/>
            <a:ext cx="625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Zakon o maturi: </a:t>
            </a:r>
            <a:r>
              <a:rPr lang="sl-SI" dirty="0">
                <a:hlinkClick r:id="rId4"/>
              </a:rPr>
              <a:t>https://pisrs.si/pregledPredpisa?id=ZAKO2064</a:t>
            </a:r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90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AA30E6-AA72-F357-A585-07392196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60393"/>
            <a:ext cx="7729728" cy="1188720"/>
          </a:xfrm>
        </p:spPr>
        <p:txBody>
          <a:bodyPr/>
          <a:lstStyle/>
          <a:p>
            <a:r>
              <a:rPr lang="sl-SI" dirty="0"/>
              <a:t>Maturitetni tečaj (MT)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A0B7A1-5921-1BD2-2672-3B472AD23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325" y="1956021"/>
            <a:ext cx="10376452" cy="4428061"/>
          </a:xfrm>
        </p:spPr>
        <p:txBody>
          <a:bodyPr>
            <a:normAutofit/>
          </a:bodyPr>
          <a:lstStyle/>
          <a:p>
            <a:pPr marL="0" indent="0" algn="l" fontAlgn="base">
              <a:buNone/>
            </a:pPr>
            <a:r>
              <a:rPr lang="sl-SI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Maturitetni tečaj traja eno šolsko leto. Kandidati, ki uspešno končajo izobraževanje po programu MT, </a:t>
            </a:r>
            <a:r>
              <a:rPr lang="sl-SI" sz="20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lahko pristopijo k splošni maturi.</a:t>
            </a:r>
          </a:p>
          <a:p>
            <a:pPr marL="0" indent="0" algn="l" fontAlgn="base">
              <a:buNone/>
            </a:pPr>
            <a:r>
              <a:rPr lang="sl-SI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Maturitetni tečaj odpira vrata vsem, ki želijo nadaljevati šolanje na višji ali visokošolski oz. univerzitetni ravni in so </a:t>
            </a:r>
            <a:r>
              <a:rPr lang="sl-SI" sz="2000" b="1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uspešno zaključili enega od teh izobraževanj: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srednjo poklicno šolo,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srednje tehniško oz. strokovno izobraževanje,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tretji letnik gimnazije in prekinili izobraževanje za najmanj eno leto,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četrti letnik programa </a:t>
            </a:r>
            <a:r>
              <a:rPr lang="sl-SI" sz="2000" b="0" i="0" dirty="0" err="1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Waldorfske</a:t>
            </a:r>
            <a:r>
              <a:rPr lang="sl-SI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 gimnazije,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sl-SI" sz="2000" b="0" i="0" dirty="0"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  <a:t>osnovnošolsko izobraževanje in opravili preizkus znanja tretjega letnika gimnazije.</a:t>
            </a:r>
          </a:p>
          <a:p>
            <a:endParaRPr 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93123"/>
      </p:ext>
    </p:extLst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DAAA05F790A2408DD03D3819F800CB" ma:contentTypeVersion="13" ma:contentTypeDescription="Ustvari nov dokument." ma:contentTypeScope="" ma:versionID="768b05690385e1628b22a1b01b9db75c">
  <xsd:schema xmlns:xsd="http://www.w3.org/2001/XMLSchema" xmlns:xs="http://www.w3.org/2001/XMLSchema" xmlns:p="http://schemas.microsoft.com/office/2006/metadata/properties" xmlns:ns2="3f33f383-a84e-4da6-87e7-da60f78dfa12" xmlns:ns3="e7fa87aa-01e1-476b-93b3-6dc8a737de76" targetNamespace="http://schemas.microsoft.com/office/2006/metadata/properties" ma:root="true" ma:fieldsID="2d0a0a8b7ac6326b3ae4981de154464c" ns2:_="" ns3:_="">
    <xsd:import namespace="3f33f383-a84e-4da6-87e7-da60f78dfa12"/>
    <xsd:import namespace="e7fa87aa-01e1-476b-93b3-6dc8a737de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3f383-a84e-4da6-87e7-da60f78dfa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Oznake slike" ma:readOnly="false" ma:fieldId="{5cf76f15-5ced-4ddc-b409-7134ff3c332f}" ma:taxonomyMulti="true" ma:sspId="a6a83b59-e0cc-4451-8914-87ccacb80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a87aa-01e1-476b-93b3-6dc8a737de7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4164c8e-11ca-4f28-b871-5a4e0b6c913d}" ma:internalName="TaxCatchAll" ma:showField="CatchAllData" ma:web="e7fa87aa-01e1-476b-93b3-6dc8a737de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33f383-a84e-4da6-87e7-da60f78dfa12">
      <Terms xmlns="http://schemas.microsoft.com/office/infopath/2007/PartnerControls"/>
    </lcf76f155ced4ddcb4097134ff3c332f>
    <TaxCatchAll xmlns="e7fa87aa-01e1-476b-93b3-6dc8a737de76" xsi:nil="true"/>
  </documentManagement>
</p:properties>
</file>

<file path=customXml/itemProps1.xml><?xml version="1.0" encoding="utf-8"?>
<ds:datastoreItem xmlns:ds="http://schemas.openxmlformats.org/officeDocument/2006/customXml" ds:itemID="{EC012EF1-C8A4-4A8C-BFC8-98BF698B06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3f383-a84e-4da6-87e7-da60f78dfa12"/>
    <ds:schemaRef ds:uri="e7fa87aa-01e1-476b-93b3-6dc8a737d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FF935F-F6F9-4714-A039-1653A2460C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5C98DE-7F8E-40B6-8083-BB4108FD25FD}">
  <ds:schemaRefs>
    <ds:schemaRef ds:uri="http://schemas.microsoft.com/office/2006/metadata/properties"/>
    <ds:schemaRef ds:uri="http://schemas.microsoft.com/office/infopath/2007/PartnerControls"/>
    <ds:schemaRef ds:uri="3f33f383-a84e-4da6-87e7-da60f78dfa12"/>
    <ds:schemaRef ds:uri="e7fa87aa-01e1-476b-93b3-6dc8a737de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{21718586-4CC3-455C-9136-CB28C794167B}TFfb9a325e-b4a8-473d-b025-df086f5ae4935f604667-d89cbeacc4e7</Template>
  <TotalTime>1558</TotalTime>
  <Words>2564</Words>
  <Application>Microsoft Office PowerPoint</Application>
  <PresentationFormat>Širokozaslonsko</PresentationFormat>
  <Paragraphs>252</Paragraphs>
  <Slides>29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29</vt:i4>
      </vt:variant>
    </vt:vector>
  </HeadingPairs>
  <TitlesOfParts>
    <vt:vector size="41" baseType="lpstr">
      <vt:lpstr>Aptos</vt:lpstr>
      <vt:lpstr>Arial</vt:lpstr>
      <vt:lpstr>ArialMT</vt:lpstr>
      <vt:lpstr>Calibri</vt:lpstr>
      <vt:lpstr>Calibri-Bold</vt:lpstr>
      <vt:lpstr>CourierNewPSMT</vt:lpstr>
      <vt:lpstr>Gill Sans MT</vt:lpstr>
      <vt:lpstr>Republika</vt:lpstr>
      <vt:lpstr>Source Sans Pro</vt:lpstr>
      <vt:lpstr>Symbol</vt:lpstr>
      <vt:lpstr>TrebuchetMS-Bold</vt:lpstr>
      <vt:lpstr>Paket</vt:lpstr>
      <vt:lpstr>Poklicno usmerjanje in vpis v srednjo šolo</vt:lpstr>
      <vt:lpstr>OBVEŠČANJE učencev</vt:lpstr>
      <vt:lpstr>ROKOVNIK ZA VPIS V SREDNJE ŠOLE</vt:lpstr>
      <vt:lpstr>Prvi in drugi prijavni rok</vt:lpstr>
      <vt:lpstr>Razlikovanje srednješolskih izobraževalnih programov</vt:lpstr>
      <vt:lpstr>Razlikovanje srednješolskih izobraževalnih programov</vt:lpstr>
      <vt:lpstr>Razlikovanje srednješolskih izobraževalnih programov</vt:lpstr>
      <vt:lpstr>matura</vt:lpstr>
      <vt:lpstr>Maturitetni tečaj (MT)</vt:lpstr>
      <vt:lpstr>Srednja strokovna šola: Program strojni tehnik (4 leta)</vt:lpstr>
      <vt:lpstr>Srednja poklicna šola: Program oblikovalec kovin – orodjar (3 leta)</vt:lpstr>
      <vt:lpstr>Pogoji za vpis v srednje šole</vt:lpstr>
      <vt:lpstr>Pogoji za vpis v srednje šole</vt:lpstr>
      <vt:lpstr>Dodatne točke</vt:lpstr>
      <vt:lpstr>Rokovnik za izpolnjevanje posebnih pogojev  </vt:lpstr>
      <vt:lpstr>Merila za vpis v primeru omejitve vpisa</vt:lpstr>
      <vt:lpstr>Merila za vpis v primeru omejitve vpisa</vt:lpstr>
      <vt:lpstr>PowerPointova predstavitev</vt:lpstr>
      <vt:lpstr>Merila v primeru omejitve vpisa</vt:lpstr>
      <vt:lpstr>VPIS V DIJAŠKI DOM:  </vt:lpstr>
      <vt:lpstr>Prijavnica za vpis v srednjo šolo</vt:lpstr>
      <vt:lpstr> </vt:lpstr>
      <vt:lpstr>SREDNJE ŠOLE V NAŠI OKOLICI</vt:lpstr>
      <vt:lpstr>štipendije</vt:lpstr>
      <vt:lpstr>štipendije</vt:lpstr>
      <vt:lpstr>KAKO IZBEREMO POKLIC?</vt:lpstr>
      <vt:lpstr>KAJ NAS ČAKA PRED VPISOM V SREDNJO ŠOLO</vt:lpstr>
      <vt:lpstr>POZOR</vt:lpstr>
      <vt:lpstr>Hvala!</vt:lpstr>
    </vt:vector>
  </TitlesOfParts>
  <Company>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Polona Podbersič</dc:creator>
  <cp:lastModifiedBy>Polona Podbersič</cp:lastModifiedBy>
  <cp:revision>9</cp:revision>
  <dcterms:created xsi:type="dcterms:W3CDTF">2025-10-21T07:24:55Z</dcterms:created>
  <dcterms:modified xsi:type="dcterms:W3CDTF">2026-02-11T06:37:51Z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0x01010004DAAA05F790A2408DD03D3819F800CB</vt:lpwstr>
  </property>
</Properties>
</file>