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80" r:id="rId3"/>
    <p:sldId id="291" r:id="rId4"/>
    <p:sldId id="292" r:id="rId5"/>
    <p:sldId id="256" r:id="rId6"/>
    <p:sldId id="282" r:id="rId7"/>
    <p:sldId id="288" r:id="rId8"/>
    <p:sldId id="284" r:id="rId9"/>
    <p:sldId id="285" r:id="rId10"/>
    <p:sldId id="286" r:id="rId11"/>
    <p:sldId id="289" r:id="rId12"/>
    <p:sldId id="260" r:id="rId13"/>
    <p:sldId id="290" r:id="rId14"/>
    <p:sldId id="283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80043-6C10-4BC7-93EF-32AAE405F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159" y="606955"/>
            <a:ext cx="8911687" cy="860246"/>
          </a:xfrm>
        </p:spPr>
        <p:txBody>
          <a:bodyPr/>
          <a:lstStyle/>
          <a:p>
            <a:r>
              <a:rPr lang="sl-SI" dirty="0"/>
              <a:t>NAVODILA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D33C7F0-CE8C-4F7D-AB44-66400DD26CC8}"/>
              </a:ext>
            </a:extLst>
          </p:cNvPr>
          <p:cNvSpPr/>
          <p:nvPr/>
        </p:nvSpPr>
        <p:spPr>
          <a:xfrm>
            <a:off x="839417" y="1700809"/>
            <a:ext cx="10225053" cy="338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l-S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Danes boš spoznal-a  </a:t>
            </a:r>
            <a:r>
              <a:rPr lang="sl-SI" sz="2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UPODABLJANJE ZEMLJINEGA POVRŠJA .</a:t>
            </a:r>
            <a:endParaRPr lang="sl-SI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sl-SI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2000" dirty="0">
                <a:ea typeface="Calibri" panose="020F0502020204030204" pitchFamily="34" charset="0"/>
                <a:cs typeface="Times New Roman" panose="02020603050405020304" pitchFamily="18" charset="0"/>
              </a:rPr>
              <a:t>Spoznal-a boš različne načine prikazovanja površja: zemljevid, globus, relief, satelitska fotografija, panoramska slika …</a:t>
            </a:r>
          </a:p>
          <a:p>
            <a:pPr algn="just">
              <a:lnSpc>
                <a:spcPct val="115000"/>
              </a:lnSpc>
            </a:pPr>
            <a:endParaRPr lang="sl-S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2000" dirty="0">
                <a:ea typeface="Calibri" panose="020F0502020204030204" pitchFamily="34" charset="0"/>
                <a:cs typeface="Times New Roman" panose="02020603050405020304" pitchFamily="18" charset="0"/>
              </a:rPr>
              <a:t>Naučil-a se boš poiskati in določiti </a:t>
            </a:r>
            <a:r>
              <a:rPr lang="sl-S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sl-SI" sz="2000" dirty="0">
                <a:ea typeface="Calibri" panose="020F0502020204030204" pitchFamily="34" charset="0"/>
                <a:cs typeface="Times New Roman" panose="02020603050405020304" pitchFamily="18" charset="0"/>
              </a:rPr>
              <a:t> kateregakoli kraja ne Zemlji (geografsko širino in dolžino), pokazati zemeljske poloble, ekvator, poldnevnike in vzporednike na zemljevidu.</a:t>
            </a:r>
          </a:p>
          <a:p>
            <a:pPr algn="just">
              <a:lnSpc>
                <a:spcPct val="115000"/>
              </a:lnSpc>
            </a:pPr>
            <a:endParaRPr lang="sl-S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2AB7584-26CF-4B72-A5EB-3CAA5D460C36}"/>
              </a:ext>
            </a:extLst>
          </p:cNvPr>
          <p:cNvSpPr/>
          <p:nvPr/>
        </p:nvSpPr>
        <p:spPr>
          <a:xfrm>
            <a:off x="1673209" y="5322204"/>
            <a:ext cx="9391261" cy="7684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l-S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Miselni vzorec, ki ga najdeš na koncu te predstavitve, prepiši v zvezek.</a:t>
            </a:r>
            <a:endParaRPr lang="sl-S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Reši naloge v SDZ, str. 47/ 1, 2, 3</a:t>
            </a:r>
          </a:p>
        </p:txBody>
      </p:sp>
    </p:spTree>
    <p:extLst>
      <p:ext uri="{BB962C8B-B14F-4D97-AF65-F5344CB8AC3E}">
        <p14:creationId xmlns:p14="http://schemas.microsoft.com/office/powerpoint/2010/main" val="19656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Mariborskih 20.000 evrov za nenujni posel">
            <a:extLst>
              <a:ext uri="{FF2B5EF4-FFF2-40B4-BE49-F238E27FC236}">
                <a16:creationId xmlns:a16="http://schemas.microsoft.com/office/drawing/2014/main" id="{8F5CDC3A-F752-4E9C-9454-3644C748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38" y="3607244"/>
            <a:ext cx="4042350" cy="266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lpsko smučanje: Mariborsko Pohorje - Raziščite Slovenijo">
            <a:extLst>
              <a:ext uri="{FF2B5EF4-FFF2-40B4-BE49-F238E27FC236}">
                <a16:creationId xmlns:a16="http://schemas.microsoft.com/office/drawing/2014/main" id="{C61BDD8F-43FD-40F3-994F-12E30976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93" y="3922278"/>
            <a:ext cx="4235516" cy="273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emljevidi Republike Slovenije - Hervardi">
            <a:extLst>
              <a:ext uri="{FF2B5EF4-FFF2-40B4-BE49-F238E27FC236}">
                <a16:creationId xmlns:a16="http://schemas.microsoft.com/office/drawing/2014/main" id="{76790A77-10FB-4A88-B58D-1441CA6F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97" y="40656"/>
            <a:ext cx="4368103" cy="2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ematska kartografija, Slovenija">
            <a:extLst>
              <a:ext uri="{FF2B5EF4-FFF2-40B4-BE49-F238E27FC236}">
                <a16:creationId xmlns:a16="http://schemas.microsoft.com/office/drawing/2014/main" id="{B68DF4BE-D779-4C4A-AC2E-7FE5D86F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" y="886896"/>
            <a:ext cx="3438393" cy="24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9499BFB0-9357-40F3-AEA4-2B2B33DF9D02}"/>
              </a:ext>
            </a:extLst>
          </p:cNvPr>
          <p:cNvSpPr/>
          <p:nvPr/>
        </p:nvSpPr>
        <p:spPr>
          <a:xfrm>
            <a:off x="275745" y="116886"/>
            <a:ext cx="830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NAČINI PRIKAZOVANJA ZEMLJINEGA POVRŠJA </a:t>
            </a:r>
            <a:endParaRPr lang="sl-SI" sz="32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13856AA6-F563-4022-ABB9-88043F09BB7A}"/>
              </a:ext>
            </a:extLst>
          </p:cNvPr>
          <p:cNvSpPr/>
          <p:nvPr/>
        </p:nvSpPr>
        <p:spPr>
          <a:xfrm>
            <a:off x="9448366" y="2949238"/>
            <a:ext cx="2770481" cy="3908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globus,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zemljevidi</a:t>
            </a:r>
          </a:p>
          <a:p>
            <a:r>
              <a:rPr lang="sl-SI" altLang="sl-SI" dirty="0"/>
              <a:t>   </a:t>
            </a:r>
            <a:r>
              <a:rPr lang="sl-SI" altLang="sl-SI" b="1" dirty="0"/>
              <a:t>(</a:t>
            </a:r>
            <a:r>
              <a:rPr lang="sl-SI" altLang="sl-SI" b="1" u="sng" dirty="0"/>
              <a:t>splošni z. </a:t>
            </a:r>
            <a:r>
              <a:rPr lang="sl-SI" altLang="sl-SI" dirty="0"/>
              <a:t>prikazujejo </a:t>
            </a:r>
            <a:r>
              <a:rPr lang="sl-SI" sz="1600" i="1" dirty="0"/>
              <a:t>relief, reke, členjenost obal, naselja </a:t>
            </a:r>
            <a:r>
              <a:rPr lang="sl-SI" dirty="0"/>
              <a:t>…</a:t>
            </a:r>
            <a:endParaRPr lang="sl-SI" altLang="sl-SI" dirty="0"/>
          </a:p>
          <a:p>
            <a:r>
              <a:rPr lang="sl-SI" altLang="sl-SI" dirty="0"/>
              <a:t> </a:t>
            </a:r>
            <a:r>
              <a:rPr lang="sl-SI" altLang="sl-SI" b="1" u="sng" dirty="0"/>
              <a:t>tematski z</a:t>
            </a:r>
            <a:r>
              <a:rPr lang="sl-SI" altLang="sl-SI" dirty="0"/>
              <a:t>. prikazujejo določeno tematiko: </a:t>
            </a:r>
            <a:r>
              <a:rPr lang="sl-SI" sz="1600" i="1" dirty="0"/>
              <a:t>podnebje temperature, gostota poselitve</a:t>
            </a:r>
            <a:r>
              <a:rPr lang="sl-SI" altLang="sl-SI" b="1" dirty="0"/>
              <a:t>)</a:t>
            </a:r>
            <a:r>
              <a:rPr lang="sl-SI" altLang="sl-SI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reliefi,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panoramske slike,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risbe,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letalski in satelitski posnetki.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25843B8-3E58-4DBB-8746-833EFD112C4A}"/>
              </a:ext>
            </a:extLst>
          </p:cNvPr>
          <p:cNvSpPr txBox="1"/>
          <p:nvPr/>
        </p:nvSpPr>
        <p:spPr>
          <a:xfrm>
            <a:off x="1578766" y="586121"/>
            <a:ext cx="637253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FF0000"/>
                </a:solidFill>
              </a:rPr>
              <a:t>Kateri izmed </a:t>
            </a:r>
            <a:r>
              <a:rPr lang="sl-SI" b="1" i="1" dirty="0">
                <a:solidFill>
                  <a:srgbClr val="FF0000"/>
                </a:solidFill>
              </a:rPr>
              <a:t>pripomočkov</a:t>
            </a:r>
            <a:r>
              <a:rPr lang="sl-SI" i="1" dirty="0">
                <a:solidFill>
                  <a:srgbClr val="FF0000"/>
                </a:solidFill>
              </a:rPr>
              <a:t> je najbolj uporaben in zakaj?</a:t>
            </a:r>
          </a:p>
        </p:txBody>
      </p:sp>
      <p:pic>
        <p:nvPicPr>
          <p:cNvPr id="4098" name="Picture 2" descr="Ravensburger sestavljanka 3D otroški globus (angleški), 180 delov -  Ceneje.si">
            <a:extLst>
              <a:ext uri="{FF2B5EF4-FFF2-40B4-BE49-F238E27FC236}">
                <a16:creationId xmlns:a16="http://schemas.microsoft.com/office/drawing/2014/main" id="{1095850C-8F18-4530-B410-A2D8637E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" y="3306469"/>
            <a:ext cx="2162795" cy="26646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9B525BA-8D2A-483D-BB31-9BFD424CDD9D}"/>
              </a:ext>
            </a:extLst>
          </p:cNvPr>
          <p:cNvSpPr/>
          <p:nvPr/>
        </p:nvSpPr>
        <p:spPr>
          <a:xfrm>
            <a:off x="2978597" y="6187116"/>
            <a:ext cx="21146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altLang="sl-SI" dirty="0"/>
              <a:t>panoramska slika</a:t>
            </a: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3BACE02-F7B4-4D6F-9319-ED0C3C2145B9}"/>
              </a:ext>
            </a:extLst>
          </p:cNvPr>
          <p:cNvSpPr/>
          <p:nvPr/>
        </p:nvSpPr>
        <p:spPr>
          <a:xfrm>
            <a:off x="10736135" y="2303918"/>
            <a:ext cx="7200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altLang="sl-SI" dirty="0"/>
              <a:t>relief</a:t>
            </a:r>
            <a:endParaRPr lang="sl-SI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0B13234C-5693-4D12-A686-8CAE318ECEF0}"/>
              </a:ext>
            </a:extLst>
          </p:cNvPr>
          <p:cNvSpPr/>
          <p:nvPr/>
        </p:nvSpPr>
        <p:spPr>
          <a:xfrm>
            <a:off x="7101079" y="5786438"/>
            <a:ext cx="20136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altLang="sl-SI" dirty="0"/>
              <a:t>letalski posnetek</a:t>
            </a:r>
            <a:endParaRPr lang="sl-SI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84BE0BE-CE61-45BC-9B65-246653C83720}"/>
              </a:ext>
            </a:extLst>
          </p:cNvPr>
          <p:cNvSpPr/>
          <p:nvPr/>
        </p:nvSpPr>
        <p:spPr>
          <a:xfrm>
            <a:off x="101277" y="1014788"/>
            <a:ext cx="22701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altLang="sl-SI" dirty="0"/>
              <a:t>tematski zemljevid</a:t>
            </a:r>
            <a:endParaRPr lang="sl-SI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4AE1903-C5D8-428D-8369-FF86B23A5F8B}"/>
              </a:ext>
            </a:extLst>
          </p:cNvPr>
          <p:cNvSpPr/>
          <p:nvPr/>
        </p:nvSpPr>
        <p:spPr>
          <a:xfrm>
            <a:off x="37758" y="3321278"/>
            <a:ext cx="9252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altLang="sl-SI" dirty="0"/>
              <a:t>globus</a:t>
            </a:r>
            <a:endParaRPr lang="sl-SI" dirty="0"/>
          </a:p>
        </p:txBody>
      </p:sp>
      <p:pic>
        <p:nvPicPr>
          <p:cNvPr id="17" name="Picture 2" descr="Rezultat iskanja slik za splošni zemljevid">
            <a:extLst>
              <a:ext uri="{FF2B5EF4-FFF2-40B4-BE49-F238E27FC236}">
                <a16:creationId xmlns:a16="http://schemas.microsoft.com/office/drawing/2014/main" id="{3D9AA345-44DF-402C-A0B1-5CF5E899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93" y="1212692"/>
            <a:ext cx="3310291" cy="24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A7243C5F-7884-4CAC-97FD-CD97B06AD3EB}"/>
              </a:ext>
            </a:extLst>
          </p:cNvPr>
          <p:cNvSpPr/>
          <p:nvPr/>
        </p:nvSpPr>
        <p:spPr>
          <a:xfrm>
            <a:off x="4755395" y="3165570"/>
            <a:ext cx="20120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altLang="sl-SI" dirty="0"/>
              <a:t>splošni zemljevid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502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A21F499-1637-4ACD-8E1E-21B4DBBA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4" y="169755"/>
            <a:ext cx="395610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Rezultat iskanja slik za splošni zemljevid avtokARTA">
            <a:extLst>
              <a:ext uri="{FF2B5EF4-FFF2-40B4-BE49-F238E27FC236}">
                <a16:creationId xmlns:a16="http://schemas.microsoft.com/office/drawing/2014/main" id="{A0C9A6BE-8F0D-4F48-BD96-BB3FC025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56" y="144951"/>
            <a:ext cx="5308730" cy="35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70FD15F-4484-4408-819B-E1C6A5E44D9E}"/>
              </a:ext>
            </a:extLst>
          </p:cNvPr>
          <p:cNvSpPr/>
          <p:nvPr/>
        </p:nvSpPr>
        <p:spPr>
          <a:xfrm>
            <a:off x="314574" y="2472311"/>
            <a:ext cx="3315179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altLang="sl-SI" dirty="0"/>
              <a:t>splošni zemljevid</a:t>
            </a:r>
          </a:p>
          <a:p>
            <a:r>
              <a:rPr lang="sl-SI" sz="1600" i="1" dirty="0"/>
              <a:t>(zelo natančen, z vrisanimi PLASTNICAMI = črte, ki označujejo nadmorsko višino)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93718384-5AE4-49CD-B552-3B071CBF26D8}"/>
              </a:ext>
            </a:extLst>
          </p:cNvPr>
          <p:cNvSpPr/>
          <p:nvPr/>
        </p:nvSpPr>
        <p:spPr>
          <a:xfrm>
            <a:off x="6451674" y="3059668"/>
            <a:ext cx="20120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altLang="sl-SI" dirty="0"/>
              <a:t>splošni zemljevid</a:t>
            </a:r>
          </a:p>
          <a:p>
            <a:r>
              <a:rPr lang="sl-SI" altLang="sl-SI" i="1" dirty="0"/>
              <a:t> </a:t>
            </a:r>
            <a:r>
              <a:rPr lang="sl-SI" altLang="sl-SI" sz="1600" i="1" dirty="0"/>
              <a:t>(avtokarta)</a:t>
            </a:r>
            <a:endParaRPr lang="sl-SI" i="1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0606996-34E4-4FD6-8E0E-67439A740438}"/>
              </a:ext>
            </a:extLst>
          </p:cNvPr>
          <p:cNvSpPr/>
          <p:nvPr/>
        </p:nvSpPr>
        <p:spPr>
          <a:xfrm>
            <a:off x="2948977" y="3783825"/>
            <a:ext cx="7400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u="sng" dirty="0"/>
              <a:t>Zemljevid ali karta</a:t>
            </a:r>
          </a:p>
          <a:p>
            <a:r>
              <a:rPr lang="sl-SI" dirty="0"/>
              <a:t> • je pomanjšana podoba zemeljskega površja </a:t>
            </a:r>
          </a:p>
          <a:p>
            <a:r>
              <a:rPr lang="sl-SI" dirty="0"/>
              <a:t>• zemeljsko površje </a:t>
            </a:r>
            <a:r>
              <a:rPr lang="sl-SI" i="1" dirty="0"/>
              <a:t>(ki je ukrivljeno) </a:t>
            </a:r>
            <a:r>
              <a:rPr lang="sl-SI" dirty="0"/>
              <a:t>je prikazano na ravni podlagi</a:t>
            </a:r>
          </a:p>
        </p:txBody>
      </p:sp>
    </p:spTree>
    <p:extLst>
      <p:ext uri="{BB962C8B-B14F-4D97-AF65-F5344CB8AC3E}">
        <p14:creationId xmlns:p14="http://schemas.microsoft.com/office/powerpoint/2010/main" val="247867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616465" y="213387"/>
            <a:ext cx="59770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000" b="1" dirty="0">
                <a:solidFill>
                  <a:schemeClr val="accent4">
                    <a:lumMod val="75000"/>
                  </a:schemeClr>
                </a:solidFill>
              </a:rPr>
              <a:t>ZEMLJEVIDI vsebujejo: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naslov,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legendo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stopinjsko mrežo </a:t>
            </a:r>
            <a:r>
              <a:rPr lang="sl-SI" altLang="sl-SI" sz="1600" dirty="0"/>
              <a:t>(za določanje geografske lege)</a:t>
            </a:r>
            <a:r>
              <a:rPr lang="sl-SI" altLang="sl-SI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kartografske znake,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2000" dirty="0"/>
              <a:t>merilo.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AA9C777-B971-4AF3-982D-DAE4A04E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96" y="5235182"/>
            <a:ext cx="6165850" cy="10731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8" name="Picture 8" descr="Kako nastane zemljevid - ppt prenesi">
            <a:extLst>
              <a:ext uri="{FF2B5EF4-FFF2-40B4-BE49-F238E27FC236}">
                <a16:creationId xmlns:a16="http://schemas.microsoft.com/office/drawing/2014/main" id="{2EE26082-5A2B-46EF-B467-7953A068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2281831"/>
            <a:ext cx="3401391" cy="25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8E17E89-4586-4AC3-8151-6FDFD1689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896" y="2083419"/>
            <a:ext cx="8245456" cy="3016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7FC93EC6-A94D-4258-B245-440D21FF26DC}"/>
              </a:ext>
            </a:extLst>
          </p:cNvPr>
          <p:cNvCxnSpPr>
            <a:cxnSpLocks/>
          </p:cNvCxnSpPr>
          <p:nvPr/>
        </p:nvCxnSpPr>
        <p:spPr>
          <a:xfrm>
            <a:off x="4780018" y="1886850"/>
            <a:ext cx="1414483" cy="20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55052359-DD84-4B16-8CA5-4131AE34C13C}"/>
              </a:ext>
            </a:extLst>
          </p:cNvPr>
          <p:cNvCxnSpPr>
            <a:cxnSpLocks/>
          </p:cNvCxnSpPr>
          <p:nvPr/>
        </p:nvCxnSpPr>
        <p:spPr>
          <a:xfrm>
            <a:off x="2623930" y="2093843"/>
            <a:ext cx="1311966" cy="3488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34E37DA0-063F-4A7B-8419-738D105548F2}"/>
              </a:ext>
            </a:extLst>
          </p:cNvPr>
          <p:cNvCxnSpPr>
            <a:cxnSpLocks/>
          </p:cNvCxnSpPr>
          <p:nvPr/>
        </p:nvCxnSpPr>
        <p:spPr>
          <a:xfrm>
            <a:off x="2921154" y="1182883"/>
            <a:ext cx="476284" cy="210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otnik 17">
            <a:extLst>
              <a:ext uri="{FF2B5EF4-FFF2-40B4-BE49-F238E27FC236}">
                <a16:creationId xmlns:a16="http://schemas.microsoft.com/office/drawing/2014/main" id="{E8899D08-B6F0-428E-A29C-02F356AE37E8}"/>
              </a:ext>
            </a:extLst>
          </p:cNvPr>
          <p:cNvSpPr/>
          <p:nvPr/>
        </p:nvSpPr>
        <p:spPr>
          <a:xfrm>
            <a:off x="6612835" y="839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altLang="sl-SI" dirty="0"/>
              <a:t>Zemljevide ustvarijo s pomočjo </a:t>
            </a:r>
            <a:r>
              <a:rPr lang="sl-SI" altLang="sl-SI" b="1" dirty="0"/>
              <a:t>računalnikov in letalskih ali satelitskih posnetkov. </a:t>
            </a:r>
            <a:r>
              <a:rPr lang="sl-SI" altLang="sl-SI" dirty="0"/>
              <a:t>(Kako je bilo nekoč?)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12DCD72E-DDC5-4887-B515-67C99F0864AD}"/>
              </a:ext>
            </a:extLst>
          </p:cNvPr>
          <p:cNvSpPr/>
          <p:nvPr/>
        </p:nvSpPr>
        <p:spPr>
          <a:xfrm>
            <a:off x="10140517" y="5368050"/>
            <a:ext cx="2040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solidFill>
                  <a:srgbClr val="C00000"/>
                </a:solidFill>
              </a:rPr>
              <a:t>Večje kot je število na desni, manj je zemljevid natančen = večje so „napake“.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8714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ED792E-C27E-4C1D-80F7-8F45D61E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44" y="91982"/>
            <a:ext cx="2415215" cy="338554"/>
          </a:xfrm>
        </p:spPr>
        <p:txBody>
          <a:bodyPr>
            <a:noAutofit/>
          </a:bodyPr>
          <a:lstStyle/>
          <a:p>
            <a:r>
              <a:rPr lang="sl-SI" sz="1600" dirty="0"/>
              <a:t>STOPINJSKA MREŽA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C77DC9A-8DA8-48BB-96B9-B35FA7B64070}"/>
              </a:ext>
            </a:extLst>
          </p:cNvPr>
          <p:cNvSpPr/>
          <p:nvPr/>
        </p:nvSpPr>
        <p:spPr>
          <a:xfrm>
            <a:off x="6927331" y="129483"/>
            <a:ext cx="5137224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LEGO vsake točke (kraja)</a:t>
            </a:r>
            <a:r>
              <a:rPr lang="sl-SI" sz="16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na Zemlji lahko določimo s pomočjo 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</a:rPr>
              <a:t>stopinjske mreže 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(vzporednikov in poldnevnikov).   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</a:rPr>
              <a:t>↓</a:t>
            </a:r>
            <a:endParaRPr lang="sl-SI" sz="1600" b="1" dirty="0">
              <a:solidFill>
                <a:schemeClr val="tx1"/>
              </a:solidFill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232D0C6-0856-4C01-9B00-703F9B04E7BC}"/>
              </a:ext>
            </a:extLst>
          </p:cNvPr>
          <p:cNvSpPr/>
          <p:nvPr/>
        </p:nvSpPr>
        <p:spPr>
          <a:xfrm>
            <a:off x="6927331" y="1145146"/>
            <a:ext cx="51372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</a:rPr>
              <a:t>1. Pogledamo ali kraj leži </a:t>
            </a:r>
          </a:p>
          <a:p>
            <a:pPr marL="285750" indent="-285750">
              <a:buFontTx/>
              <a:buChar char="-"/>
            </a:pPr>
            <a:r>
              <a:rPr lang="sl-SI" sz="1400" i="1" dirty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sl-SI" sz="1400" b="1" i="1" dirty="0">
                <a:solidFill>
                  <a:schemeClr val="tx1"/>
                </a:solidFill>
                <a:latin typeface="Arial" panose="020B0604020202020204" pitchFamily="34" charset="0"/>
              </a:rPr>
              <a:t>severni </a:t>
            </a:r>
            <a:r>
              <a:rPr lang="sl-SI" sz="1400" i="1" dirty="0">
                <a:solidFill>
                  <a:schemeClr val="tx1"/>
                </a:solidFill>
                <a:latin typeface="Arial" panose="020B0604020202020204" pitchFamily="34" charset="0"/>
              </a:rPr>
              <a:t>ali </a:t>
            </a:r>
            <a:r>
              <a:rPr lang="sl-SI" sz="1400" b="1" i="1" dirty="0">
                <a:solidFill>
                  <a:schemeClr val="tx1"/>
                </a:solidFill>
                <a:latin typeface="Arial" panose="020B0604020202020204" pitchFamily="34" charset="0"/>
              </a:rPr>
              <a:t>južni polobli </a:t>
            </a:r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</a:rPr>
              <a:t>(glede na </a:t>
            </a:r>
            <a:r>
              <a:rPr lang="sl-SI" sz="1400" i="1" dirty="0">
                <a:solidFill>
                  <a:schemeClr val="tx1"/>
                </a:solidFill>
                <a:latin typeface="Arial" panose="020B0604020202020204" pitchFamily="34" charset="0"/>
              </a:rPr>
              <a:t>ekvator)  </a:t>
            </a:r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</a:rPr>
              <a:t>in ali leži</a:t>
            </a:r>
            <a:endParaRPr lang="sl-SI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1400" i="1" dirty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sl-SI" sz="1400" b="1" i="1" dirty="0">
                <a:solidFill>
                  <a:schemeClr val="tx1"/>
                </a:solidFill>
                <a:latin typeface="Arial" panose="020B0604020202020204" pitchFamily="34" charset="0"/>
              </a:rPr>
              <a:t>vzhodni </a:t>
            </a:r>
            <a:r>
              <a:rPr lang="sl-SI" sz="1400" i="1" dirty="0">
                <a:solidFill>
                  <a:schemeClr val="tx1"/>
                </a:solidFill>
                <a:latin typeface="Arial" panose="020B0604020202020204" pitchFamily="34" charset="0"/>
              </a:rPr>
              <a:t>ali </a:t>
            </a:r>
            <a:r>
              <a:rPr lang="sl-SI" sz="1400" b="1" i="1" dirty="0">
                <a:solidFill>
                  <a:schemeClr val="tx1"/>
                </a:solidFill>
                <a:latin typeface="Arial" panose="020B0604020202020204" pitchFamily="34" charset="0"/>
              </a:rPr>
              <a:t>zahodni polobli  </a:t>
            </a:r>
            <a:r>
              <a:rPr lang="sl-SI" sz="1400" i="1" dirty="0">
                <a:solidFill>
                  <a:schemeClr val="tx1"/>
                </a:solidFill>
                <a:latin typeface="Arial" panose="020B0604020202020204" pitchFamily="34" charset="0"/>
              </a:rPr>
              <a:t>(glede na začetni poldnevnik).</a:t>
            </a:r>
          </a:p>
          <a:p>
            <a:endParaRPr lang="sl-SI" sz="14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l-SI" sz="1400" i="1" dirty="0">
                <a:solidFill>
                  <a:schemeClr val="tx1"/>
                </a:solidFill>
                <a:latin typeface="Arial" panose="020B0604020202020204" pitchFamily="34" charset="0"/>
              </a:rPr>
              <a:t>2. Določimo </a:t>
            </a:r>
            <a:r>
              <a:rPr lang="sl-SI" sz="1400" b="1" i="1" dirty="0">
                <a:solidFill>
                  <a:schemeClr val="tx1"/>
                </a:solidFill>
                <a:latin typeface="Arial" panose="020B0604020202020204" pitchFamily="34" charset="0"/>
              </a:rPr>
              <a:t>GEOGRAFSKO ŠIRINO (g. š.) </a:t>
            </a:r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</a:rPr>
              <a:t>= koliko stopinj smo oddaljeni od ekvatorja (S ali J g. š.)     in</a:t>
            </a:r>
            <a:endParaRPr lang="sl-SI" sz="14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l-SI" sz="1400" b="1" i="1" dirty="0">
                <a:solidFill>
                  <a:schemeClr val="tx1"/>
                </a:solidFill>
                <a:latin typeface="Arial" panose="020B0604020202020204" pitchFamily="34" charset="0"/>
              </a:rPr>
              <a:t>GEOGRAFSKO DOLŽINO (g. d.) </a:t>
            </a:r>
            <a:r>
              <a:rPr lang="sl-SI" sz="1400" dirty="0">
                <a:solidFill>
                  <a:schemeClr val="tx1"/>
                </a:solidFill>
                <a:latin typeface="Arial" panose="020B0604020202020204" pitchFamily="34" charset="0"/>
              </a:rPr>
              <a:t>=  oddaljenost od začetnega poldnevnika (V ali Z g. d.)   </a:t>
            </a:r>
            <a:r>
              <a:rPr lang="sl-SI" sz="1400" b="1" dirty="0">
                <a:solidFill>
                  <a:schemeClr val="tx1"/>
                </a:solidFill>
                <a:latin typeface="Arial" panose="020B0604020202020204" pitchFamily="34" charset="0"/>
              </a:rPr>
              <a:t>↓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990299-2198-4214-BBA9-81AF73FA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4" y="588106"/>
            <a:ext cx="4511443" cy="2089716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6367986D-B1B6-42C0-8B0F-E93D4D277302}"/>
              </a:ext>
            </a:extLst>
          </p:cNvPr>
          <p:cNvSpPr/>
          <p:nvPr/>
        </p:nvSpPr>
        <p:spPr>
          <a:xfrm>
            <a:off x="0" y="317422"/>
            <a:ext cx="6450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dirty="0">
                <a:latin typeface="Arial" panose="020B0604020202020204" pitchFamily="34" charset="0"/>
              </a:rPr>
              <a:t>= mreža VZPOREDNIKOV in POLDNEVNIKOV (namišljenih črt)</a:t>
            </a:r>
            <a:endParaRPr lang="sl-SI" sz="140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2B067C2-7B2A-4F3E-80DA-DB906722C544}"/>
              </a:ext>
            </a:extLst>
          </p:cNvPr>
          <p:cNvSpPr/>
          <p:nvPr/>
        </p:nvSpPr>
        <p:spPr>
          <a:xfrm>
            <a:off x="127444" y="4389384"/>
            <a:ext cx="6285873" cy="83099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600" u="sng" dirty="0">
                <a:solidFill>
                  <a:schemeClr val="tx1"/>
                </a:solidFill>
                <a:latin typeface="Arial" panose="020B0604020202020204" pitchFamily="34" charset="0"/>
              </a:rPr>
              <a:t>Vzporedniki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 so </a:t>
            </a:r>
            <a:r>
              <a:rPr lang="sl-SI" sz="1600" u="sng" dirty="0">
                <a:solidFill>
                  <a:schemeClr val="tx1"/>
                </a:solidFill>
                <a:latin typeface="Arial" panose="020B0604020202020204" pitchFamily="34" charset="0"/>
              </a:rPr>
              <a:t>krožnice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, ki potekajo v smeri od V – Z</a:t>
            </a:r>
          </a:p>
          <a:p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</a:rPr>
              <a:t>EKVATOR je začetni vzporednik 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( = najdaljša krožnica), ki Zemljo razdeli na severno in južno poloblo.</a:t>
            </a:r>
            <a:endParaRPr lang="sl-SI" sz="1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C15648A-E2BA-4CA4-B41B-232957C9E2D5}"/>
              </a:ext>
            </a:extLst>
          </p:cNvPr>
          <p:cNvSpPr/>
          <p:nvPr/>
        </p:nvSpPr>
        <p:spPr>
          <a:xfrm>
            <a:off x="127445" y="5332706"/>
            <a:ext cx="6285873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600" u="sng" dirty="0">
                <a:solidFill>
                  <a:schemeClr val="tx1"/>
                </a:solidFill>
                <a:latin typeface="Arial" panose="020B0604020202020204" pitchFamily="34" charset="0"/>
              </a:rPr>
              <a:t>Poldnevniki 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so </a:t>
            </a:r>
            <a:r>
              <a:rPr lang="sl-SI" sz="1600" u="sng" dirty="0">
                <a:solidFill>
                  <a:schemeClr val="tx1"/>
                </a:solidFill>
                <a:latin typeface="Arial" panose="020B0604020202020204" pitchFamily="34" charset="0"/>
              </a:rPr>
              <a:t>polkrogi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, ki povezujejo S in J tečaj,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 vsi so enako dolgi,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</a:rPr>
              <a:t>ZAČETNI POLDNEVNIK 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=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</a:rPr>
              <a:t>Greenwich</a:t>
            </a:r>
            <a:r>
              <a:rPr lang="sl-SI" sz="1600" dirty="0">
                <a:solidFill>
                  <a:schemeClr val="tx1"/>
                </a:solidFill>
                <a:latin typeface="Arial" panose="020B0604020202020204" pitchFamily="34" charset="0"/>
              </a:rPr>
              <a:t> (navidezno poteka čez Greenwich v Londonu), ki Zemljo razdeli na vzhodno in zahodno poloblo. 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31E4A5CB-F0D5-4A7F-BB7E-778D1BC3FD60}"/>
              </a:ext>
            </a:extLst>
          </p:cNvPr>
          <p:cNvSpPr/>
          <p:nvPr/>
        </p:nvSpPr>
        <p:spPr>
          <a:xfrm>
            <a:off x="3830688" y="3099129"/>
            <a:ext cx="305502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altLang="sl-SI" b="1" dirty="0"/>
              <a:t>UPODABLJANJE POVRŠJA</a:t>
            </a:r>
          </a:p>
          <a:p>
            <a:pPr algn="ctr"/>
            <a:r>
              <a:rPr lang="sl-SI" altLang="sl-SI" b="1" dirty="0"/>
              <a:t> </a:t>
            </a:r>
            <a:r>
              <a:rPr lang="sl-SI" altLang="sl-SI" dirty="0"/>
              <a:t>in</a:t>
            </a:r>
          </a:p>
          <a:p>
            <a:pPr algn="ctr"/>
            <a:r>
              <a:rPr lang="sl-SI" altLang="sl-SI" b="1" dirty="0"/>
              <a:t>DOLOČANJE LEGE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6BDFFEB-8A48-4553-BCF8-1EA9BFA7DDAA}"/>
              </a:ext>
            </a:extLst>
          </p:cNvPr>
          <p:cNvSpPr txBox="1"/>
          <p:nvPr/>
        </p:nvSpPr>
        <p:spPr>
          <a:xfrm>
            <a:off x="5486272" y="80275"/>
            <a:ext cx="117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PREPIŠI V ZVEZEK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7E15E1C8-CD07-46CB-8EB8-5CE0D4C93B1F}"/>
              </a:ext>
            </a:extLst>
          </p:cNvPr>
          <p:cNvCxnSpPr>
            <a:cxnSpLocks/>
          </p:cNvCxnSpPr>
          <p:nvPr/>
        </p:nvCxnSpPr>
        <p:spPr>
          <a:xfrm flipH="1">
            <a:off x="2036617" y="3429000"/>
            <a:ext cx="1794071" cy="7683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C2ADEB20-983A-4CB6-AC51-376AD671D048}"/>
              </a:ext>
            </a:extLst>
          </p:cNvPr>
          <p:cNvCxnSpPr>
            <a:cxnSpLocks/>
          </p:cNvCxnSpPr>
          <p:nvPr/>
        </p:nvCxnSpPr>
        <p:spPr>
          <a:xfrm flipV="1">
            <a:off x="5616308" y="782769"/>
            <a:ext cx="1130856" cy="22891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8A2EF9E7-B77E-46AF-8923-3189CF690AD1}"/>
              </a:ext>
            </a:extLst>
          </p:cNvPr>
          <p:cNvCxnSpPr>
            <a:cxnSpLocks/>
          </p:cNvCxnSpPr>
          <p:nvPr/>
        </p:nvCxnSpPr>
        <p:spPr>
          <a:xfrm flipH="1" flipV="1">
            <a:off x="1773382" y="2618938"/>
            <a:ext cx="2057306" cy="5575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Pravokotnik 22">
            <a:extLst>
              <a:ext uri="{FF2B5EF4-FFF2-40B4-BE49-F238E27FC236}">
                <a16:creationId xmlns:a16="http://schemas.microsoft.com/office/drawing/2014/main" id="{594B0357-EA37-4EC8-8F93-086085098A06}"/>
              </a:ext>
            </a:extLst>
          </p:cNvPr>
          <p:cNvSpPr/>
          <p:nvPr/>
        </p:nvSpPr>
        <p:spPr>
          <a:xfrm>
            <a:off x="7632644" y="3856200"/>
            <a:ext cx="4417003" cy="28315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600" b="1" dirty="0">
                <a:solidFill>
                  <a:srgbClr val="FF0000"/>
                </a:solidFill>
              </a:rPr>
              <a:t>NAČINI (pripomočki) UPODABLJANJA ZEMLJINEGA POVRŠJA</a:t>
            </a:r>
            <a:r>
              <a:rPr lang="sl-SI" sz="1600" b="1" dirty="0"/>
              <a:t>:</a:t>
            </a:r>
            <a:endParaRPr lang="sl-SI" altLang="sl-S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/>
              <a:t>globus,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/>
              <a:t>zemljevidi</a:t>
            </a:r>
          </a:p>
          <a:p>
            <a:r>
              <a:rPr lang="sl-SI" altLang="sl-SI" sz="1600" b="1" dirty="0"/>
              <a:t>(</a:t>
            </a:r>
            <a:r>
              <a:rPr lang="sl-SI" altLang="sl-SI" sz="1600" b="1" u="sng" dirty="0"/>
              <a:t>splošni z. </a:t>
            </a:r>
            <a:r>
              <a:rPr lang="sl-SI" altLang="sl-SI" sz="1600" dirty="0"/>
              <a:t>prikazujejo </a:t>
            </a:r>
            <a:r>
              <a:rPr lang="sl-SI" sz="1400" i="1" dirty="0"/>
              <a:t>relief, reke, členjenost obal, naselja </a:t>
            </a:r>
            <a:r>
              <a:rPr lang="sl-SI" sz="1600" dirty="0"/>
              <a:t>…</a:t>
            </a:r>
            <a:endParaRPr lang="sl-SI" altLang="sl-SI" sz="1600" dirty="0"/>
          </a:p>
          <a:p>
            <a:r>
              <a:rPr lang="sl-SI" altLang="sl-SI" sz="1600" dirty="0"/>
              <a:t> </a:t>
            </a:r>
            <a:r>
              <a:rPr lang="sl-SI" altLang="sl-SI" sz="1600" b="1" u="sng" dirty="0"/>
              <a:t>tematski z</a:t>
            </a:r>
            <a:r>
              <a:rPr lang="sl-SI" altLang="sl-SI" sz="1600" dirty="0"/>
              <a:t>. prikazujejo določeno tematiko: </a:t>
            </a:r>
            <a:r>
              <a:rPr lang="sl-SI" sz="1400" i="1" dirty="0"/>
              <a:t>podnebje temperature, gostota poselitve</a:t>
            </a:r>
            <a:r>
              <a:rPr lang="sl-SI" altLang="sl-SI" sz="1600" b="1" dirty="0"/>
              <a:t>)</a:t>
            </a:r>
            <a:r>
              <a:rPr lang="sl-SI" altLang="sl-SI" sz="16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/>
              <a:t>reliefi,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/>
              <a:t>panoramske slike / risbe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sz="1600" dirty="0"/>
              <a:t>letalski in satelitski posnetki.</a:t>
            </a:r>
          </a:p>
        </p:txBody>
      </p: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C719A8DC-DD9C-41EE-A39A-489E07DEBEC4}"/>
              </a:ext>
            </a:extLst>
          </p:cNvPr>
          <p:cNvCxnSpPr>
            <a:cxnSpLocks/>
          </p:cNvCxnSpPr>
          <p:nvPr/>
        </p:nvCxnSpPr>
        <p:spPr>
          <a:xfrm>
            <a:off x="6927331" y="3493176"/>
            <a:ext cx="1543292" cy="3200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8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AB77AC2-2A4E-407D-9C36-D85908B36C14}"/>
              </a:ext>
            </a:extLst>
          </p:cNvPr>
          <p:cNvSpPr/>
          <p:nvPr/>
        </p:nvSpPr>
        <p:spPr>
          <a:xfrm>
            <a:off x="556592" y="2060643"/>
            <a:ext cx="97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http://zg-kungota.splet.arnes.si/files/2020/04/TRETJI-TEDEN-geo-6-geografska-lega.pdf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C6561358-BCF5-4372-8B71-3A4723826C1C}"/>
              </a:ext>
            </a:extLst>
          </p:cNvPr>
          <p:cNvSpPr/>
          <p:nvPr/>
        </p:nvSpPr>
        <p:spPr>
          <a:xfrm>
            <a:off x="7765774" y="63315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Gradivo je namenjeno izobraževanju.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3802BBB-1BD3-497A-8841-CD25807C18E1}"/>
              </a:ext>
            </a:extLst>
          </p:cNvPr>
          <p:cNvSpPr/>
          <p:nvPr/>
        </p:nvSpPr>
        <p:spPr>
          <a:xfrm>
            <a:off x="556592" y="14228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VIRI: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11A205A-02C8-43B4-9362-2F719EE09C37}"/>
              </a:ext>
            </a:extLst>
          </p:cNvPr>
          <p:cNvSpPr/>
          <p:nvPr/>
        </p:nvSpPr>
        <p:spPr>
          <a:xfrm>
            <a:off x="556592" y="1783644"/>
            <a:ext cx="11317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http://www.o-4os.ce.edus.si/gradiva/geo/geografska_lega/stop_mreza.html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8988D2D8-E590-49D5-B8C0-B8A94C491EAD}"/>
              </a:ext>
            </a:extLst>
          </p:cNvPr>
          <p:cNvSpPr/>
          <p:nvPr/>
        </p:nvSpPr>
        <p:spPr>
          <a:xfrm>
            <a:off x="556592" y="2349742"/>
            <a:ext cx="9011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http://www.o-4os.ce.edus.si/gradiva/geo/geografska_lega/vaje.html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4B47C2F-1698-4516-BBCA-970E5CAE544D}"/>
              </a:ext>
            </a:extLst>
          </p:cNvPr>
          <p:cNvSpPr/>
          <p:nvPr/>
        </p:nvSpPr>
        <p:spPr>
          <a:xfrm>
            <a:off x="556592" y="2626741"/>
            <a:ext cx="10257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https://os-dobrovo.si/sites/default/files/osdobrovo-geo-3334.pdf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0D21915-5019-4B76-8324-79D383C20CA9}"/>
              </a:ext>
            </a:extLst>
          </p:cNvPr>
          <p:cNvSpPr/>
          <p:nvPr/>
        </p:nvSpPr>
        <p:spPr>
          <a:xfrm>
            <a:off x="556592" y="2915840"/>
            <a:ext cx="891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https://s3.eu-central-1.amazonaws.com/cnj-img/images/Xo/XoO7Q2mqGXPo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803F80E6-BA30-48FC-B945-E7CEE232759C}"/>
              </a:ext>
            </a:extLst>
          </p:cNvPr>
          <p:cNvSpPr/>
          <p:nvPr/>
        </p:nvSpPr>
        <p:spPr>
          <a:xfrm>
            <a:off x="543340" y="3266662"/>
            <a:ext cx="1133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https://www.slotrips.si/sis-mapa/skupina_doc/slo/galerija/1330032342_7661_panoramska_karta_mariborsko_pohorje.jpg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1AEE0C18-88FF-4D3E-8EA4-C22A93B3C609}"/>
              </a:ext>
            </a:extLst>
          </p:cNvPr>
          <p:cNvSpPr/>
          <p:nvPr/>
        </p:nvSpPr>
        <p:spPr>
          <a:xfrm>
            <a:off x="543340" y="3860416"/>
            <a:ext cx="11105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https://lh3.googleusercontent.com/proxy/fv2iHzLM7bEv178jwU2CIFodlD56NkAZCceI3pPGLkm5KNQWFZm9oxrRnh0wOfaUxJOhxPy6Vw6Ldlp3npnB0_VRSB9alws3e-KioIN3Dg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1F1B4C7-294A-4E67-8E61-8E64E4BBA47F}"/>
              </a:ext>
            </a:extLst>
          </p:cNvPr>
          <p:cNvSpPr/>
          <p:nvPr/>
        </p:nvSpPr>
        <p:spPr>
          <a:xfrm>
            <a:off x="543339" y="4426514"/>
            <a:ext cx="1110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https://slideplayer.si/slide/17349879/101/images/13/Zemljevid+onesna%C5%BEenosti+okolja.jpg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6C1849A2-81D9-4A45-A61A-20A1840AD811}"/>
              </a:ext>
            </a:extLst>
          </p:cNvPr>
          <p:cNvSpPr/>
          <p:nvPr/>
        </p:nvSpPr>
        <p:spPr>
          <a:xfrm>
            <a:off x="543337" y="4749680"/>
            <a:ext cx="11105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https://www.csod.si/uploads/file/VSEBINE%20ZA%20SOLE%20ZA%20DAN%20DEJAVNOSTI/Dnevi%20dejavnosti/CSOD%20Lipa%20Naravoslovni%20dan%20-%20Tu%20sem%20doma%20-%20My%20place%20on%20earth%20%20-%204_r%20-%20Navodilo%20za%20ucence%20.pdf</a:t>
            </a:r>
          </a:p>
        </p:txBody>
      </p:sp>
    </p:spTree>
    <p:extLst>
      <p:ext uri="{BB962C8B-B14F-4D97-AF65-F5344CB8AC3E}">
        <p14:creationId xmlns:p14="http://schemas.microsoft.com/office/powerpoint/2010/main" val="245283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BBE041B0-6985-427E-B198-D495EFC2B862}"/>
              </a:ext>
            </a:extLst>
          </p:cNvPr>
          <p:cNvSpPr/>
          <p:nvPr/>
        </p:nvSpPr>
        <p:spPr>
          <a:xfrm>
            <a:off x="942147" y="751331"/>
            <a:ext cx="3642381" cy="3692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l-SI" sz="1799" b="1" dirty="0"/>
              <a:t>CILJI in NAMENI današnje ure: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8AF1B1E-6ECD-4F2D-BD9A-96A8E14AC6D3}"/>
              </a:ext>
            </a:extLst>
          </p:cNvPr>
          <p:cNvSpPr/>
          <p:nvPr/>
        </p:nvSpPr>
        <p:spPr>
          <a:xfrm>
            <a:off x="393460" y="1408162"/>
            <a:ext cx="5702540" cy="34147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681" indent="-285681">
              <a:buFontTx/>
              <a:buChar char="-"/>
            </a:pPr>
            <a:r>
              <a:rPr lang="sl-SI" sz="1799" dirty="0"/>
              <a:t>na zemljevidu in globusu pokazati zemeljske poloble, ekvator, začetni poldnevnik in oba tečaja;</a:t>
            </a:r>
          </a:p>
          <a:p>
            <a:pPr marL="285681" indent="-285681">
              <a:buFontTx/>
              <a:buChar char="-"/>
            </a:pPr>
            <a:endParaRPr lang="sl-SI" sz="1799" dirty="0"/>
          </a:p>
          <a:p>
            <a:pPr marL="285750" indent="-285750">
              <a:buFontTx/>
              <a:buChar char="-"/>
            </a:pPr>
            <a:r>
              <a:rPr lang="sl-SI" sz="1799" dirty="0"/>
              <a:t>orientirati se na zemljevidu sveta na podlagi strani  neba in izhodiščnega poldnevnika ter vzporednika</a:t>
            </a:r>
          </a:p>
          <a:p>
            <a:endParaRPr lang="sl-SI" sz="1799" dirty="0"/>
          </a:p>
          <a:p>
            <a:pPr marL="285767" indent="-285767">
              <a:buFontTx/>
              <a:buChar char="-"/>
            </a:pPr>
            <a:r>
              <a:rPr lang="sl-SI" sz="1799" dirty="0"/>
              <a:t>opisati načine prikazovanja Zemljinega površja na zemljevidu, reliefu, globusu in njihovo uporabnost;</a:t>
            </a:r>
          </a:p>
          <a:p>
            <a:endParaRPr lang="sl-SI" sz="1799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8ED9184-7BA2-449F-AA0E-5BA2D91A5FAC}"/>
              </a:ext>
            </a:extLst>
          </p:cNvPr>
          <p:cNvSpPr/>
          <p:nvPr/>
        </p:nvSpPr>
        <p:spPr>
          <a:xfrm>
            <a:off x="6455949" y="247687"/>
            <a:ext cx="1308371" cy="4615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l-SI" sz="2399" dirty="0"/>
              <a:t>KRITERIJI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66277C13-1C62-4D6F-BCB1-97E7FFFCE5F9}"/>
              </a:ext>
            </a:extLst>
          </p:cNvPr>
          <p:cNvSpPr/>
          <p:nvPr/>
        </p:nvSpPr>
        <p:spPr>
          <a:xfrm>
            <a:off x="6455948" y="846679"/>
            <a:ext cx="5471184" cy="5629746"/>
          </a:xfrm>
          <a:prstGeom prst="rect">
            <a:avLst/>
          </a:prstGeom>
          <a:solidFill>
            <a:srgbClr val="E0FCFB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799" u="sng" dirty="0"/>
              <a:t>Uspešen bom, ko</a:t>
            </a:r>
            <a:r>
              <a:rPr lang="sl-SI" sz="1799" dirty="0"/>
              <a:t>:</a:t>
            </a:r>
          </a:p>
          <a:p>
            <a:endParaRPr lang="sl-SI" sz="1799" dirty="0"/>
          </a:p>
          <a:p>
            <a:pPr marL="285681" indent="-285681">
              <a:buFontTx/>
              <a:buChar char="-"/>
            </a:pPr>
            <a:r>
              <a:rPr lang="sl-SI" sz="1799" dirty="0"/>
              <a:t>znal </a:t>
            </a:r>
            <a:r>
              <a:rPr lang="sl-SI" sz="1799" b="1" dirty="0"/>
              <a:t>opisati različne načine (pripomočke) prikazovanja Zemljinega površja</a:t>
            </a:r>
            <a:r>
              <a:rPr lang="sl-SI" sz="1799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l-SI" sz="1799" dirty="0"/>
              <a:t>prepoznal različne vrste zemljevidov (splošni, tematski)</a:t>
            </a:r>
          </a:p>
          <a:p>
            <a:endParaRPr lang="sl-SI" sz="1799" dirty="0"/>
          </a:p>
          <a:p>
            <a:pPr marL="285681" indent="-285681">
              <a:buFontTx/>
              <a:buChar char="-"/>
            </a:pPr>
            <a:r>
              <a:rPr lang="sl-SI" sz="1799" b="1" dirty="0"/>
              <a:t>bom znal ob zemljevidu sveta pokazati </a:t>
            </a:r>
            <a:r>
              <a:rPr lang="sl-SI" sz="1799" dirty="0"/>
              <a:t>zemeljske poloble, ekvator, začetni poldnevnik in oba tečaja;</a:t>
            </a:r>
          </a:p>
          <a:p>
            <a:endParaRPr lang="sl-SI" sz="1799" dirty="0"/>
          </a:p>
          <a:p>
            <a:pPr marL="285681" indent="-285681">
              <a:buFontTx/>
              <a:buChar char="-"/>
            </a:pPr>
            <a:r>
              <a:rPr lang="sl-SI" sz="1799" b="1" dirty="0"/>
              <a:t>bom znal določiti geografsko lego poljubne točke (kraja) na Zemlji: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799" dirty="0"/>
              <a:t>se bom znal na zemljevidu sveta orientirati na podlagi strani neba, izhodiščnega poldnevnika in vzporednika)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1799" dirty="0"/>
              <a:t>bom znal izračunati razdaljo med dvema krajema (točkama na karti), če bom poznal merilo karte (zemljevida)…</a:t>
            </a:r>
            <a:endParaRPr lang="sl-SI" dirty="0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950A383B-906E-4D02-B646-E4E94F713D5F}"/>
              </a:ext>
            </a:extLst>
          </p:cNvPr>
          <p:cNvSpPr/>
          <p:nvPr/>
        </p:nvSpPr>
        <p:spPr>
          <a:xfrm>
            <a:off x="4944476" y="616291"/>
            <a:ext cx="1405846" cy="7918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399" dirty="0"/>
          </a:p>
        </p:txBody>
      </p:sp>
    </p:spTree>
    <p:extLst>
      <p:ext uri="{BB962C8B-B14F-4D97-AF65-F5344CB8AC3E}">
        <p14:creationId xmlns:p14="http://schemas.microsoft.com/office/powerpoint/2010/main" val="21651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2C0E45-6108-41B4-B62C-CCF50F6466BD}"/>
              </a:ext>
            </a:extLst>
          </p:cNvPr>
          <p:cNvSpPr txBox="1">
            <a:spLocks/>
          </p:cNvSpPr>
          <p:nvPr/>
        </p:nvSpPr>
        <p:spPr>
          <a:xfrm>
            <a:off x="249382" y="0"/>
            <a:ext cx="8520545" cy="3385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dirty="0"/>
              <a:t>PONOVIMO – </a:t>
            </a:r>
            <a:r>
              <a:rPr lang="sl-SI" sz="2000" dirty="0"/>
              <a:t>prikličimo predznanje</a:t>
            </a:r>
            <a:endParaRPr lang="sl-SI" sz="2800" dirty="0"/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F88D7458-0F03-4442-A644-47FB2166B170}"/>
              </a:ext>
            </a:extLst>
          </p:cNvPr>
          <p:cNvSpPr txBox="1">
            <a:spLocks/>
          </p:cNvSpPr>
          <p:nvPr/>
        </p:nvSpPr>
        <p:spPr>
          <a:xfrm>
            <a:off x="233363" y="1371611"/>
            <a:ext cx="4031672" cy="3385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2800" dirty="0">
                <a:solidFill>
                  <a:schemeClr val="accent1"/>
                </a:solidFill>
              </a:rPr>
              <a:t>STRANI NEBA</a:t>
            </a:r>
          </a:p>
        </p:txBody>
      </p:sp>
      <p:pic>
        <p:nvPicPr>
          <p:cNvPr id="1026" name="Picture 2" descr="Rezultat iskanja slik za strani neba">
            <a:extLst>
              <a:ext uri="{FF2B5EF4-FFF2-40B4-BE49-F238E27FC236}">
                <a16:creationId xmlns:a16="http://schemas.microsoft.com/office/drawing/2014/main" id="{54FF8A75-D90A-498C-A042-091A3EB3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9" y="2633498"/>
            <a:ext cx="2891271" cy="28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69FF39B-D67F-4E95-90C8-215EF46B00AB}"/>
              </a:ext>
            </a:extLst>
          </p:cNvPr>
          <p:cNvSpPr/>
          <p:nvPr/>
        </p:nvSpPr>
        <p:spPr>
          <a:xfrm>
            <a:off x="623455" y="18152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določimo S KOMPASOM. </a:t>
            </a:r>
          </a:p>
          <a:p>
            <a:r>
              <a:rPr lang="sl-SI" b="1" dirty="0"/>
              <a:t>Magnetna igla </a:t>
            </a:r>
            <a:r>
              <a:rPr lang="sl-SI" dirty="0"/>
              <a:t>se vedno obrne proti </a:t>
            </a:r>
            <a:r>
              <a:rPr lang="sl-SI" b="1" dirty="0"/>
              <a:t>severu</a:t>
            </a:r>
            <a:r>
              <a:rPr lang="sl-SI" dirty="0"/>
              <a:t>. </a:t>
            </a:r>
          </a:p>
        </p:txBody>
      </p:sp>
      <p:pic>
        <p:nvPicPr>
          <p:cNvPr id="1028" name="Picture 4" descr="Rezultat iskanja slik za kompas">
            <a:extLst>
              <a:ext uri="{FF2B5EF4-FFF2-40B4-BE49-F238E27FC236}">
                <a16:creationId xmlns:a16="http://schemas.microsoft.com/office/drawing/2014/main" id="{28390872-BCD6-480F-B2FA-F46FA331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29" y="-922553"/>
            <a:ext cx="4012997" cy="40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kompas">
            <a:extLst>
              <a:ext uri="{FF2B5EF4-FFF2-40B4-BE49-F238E27FC236}">
                <a16:creationId xmlns:a16="http://schemas.microsoft.com/office/drawing/2014/main" id="{60F16668-D3A7-4BB5-9382-7959AF9E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27" y="0"/>
            <a:ext cx="4484255" cy="33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30A11FF1-FDC6-4429-8B9B-9451970D2635}"/>
              </a:ext>
            </a:extLst>
          </p:cNvPr>
          <p:cNvSpPr/>
          <p:nvPr/>
        </p:nvSpPr>
        <p:spPr>
          <a:xfrm>
            <a:off x="7770409" y="2857486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N → NORTH (sever)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120E2D5-DB15-404F-BD39-C2684B04E635}"/>
              </a:ext>
            </a:extLst>
          </p:cNvPr>
          <p:cNvSpPr/>
          <p:nvPr/>
        </p:nvSpPr>
        <p:spPr>
          <a:xfrm>
            <a:off x="7449227" y="3107963"/>
            <a:ext cx="327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Na kompasu z angeškimi oznakami,</a:t>
            </a:r>
          </a:p>
          <a:p>
            <a:r>
              <a:rPr lang="pl-PL" sz="1400" dirty="0"/>
              <a:t> </a:t>
            </a:r>
            <a:r>
              <a:rPr lang="pl-PL" sz="1400" b="1" dirty="0">
                <a:solidFill>
                  <a:schemeClr val="accent1"/>
                </a:solidFill>
              </a:rPr>
              <a:t>S </a:t>
            </a:r>
            <a:r>
              <a:rPr lang="pl-PL" sz="1400" dirty="0"/>
              <a:t>ne pomeni sever!</a:t>
            </a:r>
            <a:endParaRPr lang="sl-SI" sz="14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A2EF473-C796-4685-9E95-892FE4C8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27" y="4218009"/>
            <a:ext cx="3098320" cy="24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2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94A2809E-8E6B-403C-B9CE-568BC7F9764C}"/>
              </a:ext>
            </a:extLst>
          </p:cNvPr>
          <p:cNvSpPr/>
          <p:nvPr/>
        </p:nvSpPr>
        <p:spPr>
          <a:xfrm>
            <a:off x="9057585" y="813307"/>
            <a:ext cx="1709531" cy="170396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3BDEFE92-CB68-4D88-81E8-BA03FDED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2" y="140713"/>
            <a:ext cx="1203721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sl-SI" altLang="sl-SI" sz="1800" dirty="0">
                <a:effectLst/>
                <a:latin typeface="+mj-lt"/>
              </a:rPr>
              <a:t>Preveri ali poznaš smeri neba. Miš  vodi po straneh neba (po vrsti po številkah). </a:t>
            </a:r>
            <a:r>
              <a:rPr lang="sl-SI" altLang="sl-SI" sz="1800" b="1" dirty="0">
                <a:effectLst/>
                <a:latin typeface="+mj-lt"/>
              </a:rPr>
              <a:t>Povej </a:t>
            </a:r>
            <a:r>
              <a:rPr lang="sl-SI" altLang="sl-SI" sz="1800" dirty="0">
                <a:effectLst/>
                <a:latin typeface="+mj-lt"/>
              </a:rPr>
              <a:t>proti kateri smeri gre.</a:t>
            </a:r>
            <a:endParaRPr lang="en-US" altLang="sl-SI" sz="1800" dirty="0">
              <a:effectLst/>
              <a:latin typeface="+mj-lt"/>
            </a:endParaRPr>
          </a:p>
        </p:txBody>
      </p:sp>
      <p:sp>
        <p:nvSpPr>
          <p:cNvPr id="29702" name="Oval 6">
            <a:extLst>
              <a:ext uri="{FF2B5EF4-FFF2-40B4-BE49-F238E27FC236}">
                <a16:creationId xmlns:a16="http://schemas.microsoft.com/office/drawing/2014/main" id="{98FEB534-B264-4703-81F1-E3AC14EA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957" y="6296026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dirty="0">
                <a:latin typeface="Comic Sans MS" panose="030F0702030302020204" pitchFamily="66" charset="0"/>
              </a:rPr>
              <a:t>7</a:t>
            </a:r>
            <a:endParaRPr lang="en-US" altLang="sl-SI" dirty="0">
              <a:latin typeface="Comic Sans MS" panose="030F0702030302020204" pitchFamily="66" charset="0"/>
            </a:endParaRPr>
          </a:p>
        </p:txBody>
      </p:sp>
      <p:sp>
        <p:nvSpPr>
          <p:cNvPr id="29703" name="Oval 7">
            <a:extLst>
              <a:ext uri="{FF2B5EF4-FFF2-40B4-BE49-F238E27FC236}">
                <a16:creationId xmlns:a16="http://schemas.microsoft.com/office/drawing/2014/main" id="{2EBFADD0-90C9-4F25-B6E9-4598079D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331" y="5228358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dirty="0">
                <a:latin typeface="Comic Sans MS" panose="030F0702030302020204" pitchFamily="66" charset="0"/>
              </a:rPr>
              <a:t>6</a:t>
            </a:r>
            <a:endParaRPr lang="en-US" altLang="sl-SI" dirty="0">
              <a:latin typeface="Comic Sans MS" panose="030F0702030302020204" pitchFamily="66" charset="0"/>
            </a:endParaRP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770BD938-E22E-48BE-825C-C746B627B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5229225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>
                <a:latin typeface="Comic Sans MS" panose="030F0702030302020204" pitchFamily="66" charset="0"/>
              </a:rPr>
              <a:t>4</a:t>
            </a:r>
            <a:endParaRPr lang="en-US" altLang="sl-SI">
              <a:latin typeface="Comic Sans MS" panose="030F0702030302020204" pitchFamily="66" charset="0"/>
            </a:endParaRPr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C3D80478-5FFB-4310-A5CC-CDBA98239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17417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>
                <a:latin typeface="Comic Sans MS" panose="030F0702030302020204" pitchFamily="66" charset="0"/>
              </a:rPr>
              <a:t>5</a:t>
            </a:r>
            <a:endParaRPr lang="en-US" altLang="sl-SI">
              <a:latin typeface="Comic Sans MS" panose="030F0702030302020204" pitchFamily="66" charset="0"/>
            </a:endParaRPr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40A43C0E-3D2E-46B2-B4ED-2C179670E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1989139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>
                <a:latin typeface="Comic Sans MS" panose="030F0702030302020204" pitchFamily="66" charset="0"/>
              </a:rPr>
              <a:t>3</a:t>
            </a:r>
            <a:endParaRPr lang="en-US" altLang="sl-SI">
              <a:latin typeface="Comic Sans MS" panose="030F0702030302020204" pitchFamily="66" charset="0"/>
            </a:endParaRPr>
          </a:p>
        </p:txBody>
      </p:sp>
      <p:sp>
        <p:nvSpPr>
          <p:cNvPr id="29707" name="Oval 11">
            <a:extLst>
              <a:ext uri="{FF2B5EF4-FFF2-40B4-BE49-F238E27FC236}">
                <a16:creationId xmlns:a16="http://schemas.microsoft.com/office/drawing/2014/main" id="{37103C22-2DEE-49DC-B7B8-7DF58739B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4" y="4076700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>
                <a:latin typeface="Comic Sans MS" panose="030F0702030302020204" pitchFamily="66" charset="0"/>
              </a:rPr>
              <a:t>2</a:t>
            </a:r>
            <a:endParaRPr lang="en-US" altLang="sl-SI">
              <a:latin typeface="Comic Sans MS" panose="030F0702030302020204" pitchFamily="66" charset="0"/>
            </a:endParaRPr>
          </a:p>
        </p:txBody>
      </p:sp>
      <p:sp>
        <p:nvSpPr>
          <p:cNvPr id="29708" name="Oval 12">
            <a:extLst>
              <a:ext uri="{FF2B5EF4-FFF2-40B4-BE49-F238E27FC236}">
                <a16:creationId xmlns:a16="http://schemas.microsoft.com/office/drawing/2014/main" id="{1325D80A-3B10-423B-B6E8-814A0CA0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5734050"/>
            <a:ext cx="287338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>
                <a:latin typeface="Comic Sans MS" panose="030F0702030302020204" pitchFamily="66" charset="0"/>
              </a:rPr>
              <a:t>1</a:t>
            </a:r>
            <a:endParaRPr lang="en-US" altLang="sl-SI">
              <a:latin typeface="Comic Sans MS" panose="030F0702030302020204" pitchFamily="66" charset="0"/>
            </a:endParaRPr>
          </a:p>
        </p:txBody>
      </p:sp>
      <p:pic>
        <p:nvPicPr>
          <p:cNvPr id="29721" name="Picture 25" descr="an01125_">
            <a:extLst>
              <a:ext uri="{FF2B5EF4-FFF2-40B4-BE49-F238E27FC236}">
                <a16:creationId xmlns:a16="http://schemas.microsoft.com/office/drawing/2014/main" id="{8CF73F4A-7E88-46EA-A403-20D22119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6021389"/>
            <a:ext cx="6826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24" name="AutoShape 28">
            <a:extLst>
              <a:ext uri="{FF2B5EF4-FFF2-40B4-BE49-F238E27FC236}">
                <a16:creationId xmlns:a16="http://schemas.microsoft.com/office/drawing/2014/main" id="{ABEDC8DD-4846-4BE3-8B4B-7B8C388B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989" y="1412876"/>
            <a:ext cx="649287" cy="574675"/>
          </a:xfrm>
          <a:custGeom>
            <a:avLst/>
            <a:gdLst>
              <a:gd name="G0" fmla="+- 6480 0 0"/>
              <a:gd name="G1" fmla="+- 8661 0 0"/>
              <a:gd name="G2" fmla="+- 4296 0 0"/>
              <a:gd name="G3" fmla="+- 21600 0 6480"/>
              <a:gd name="G4" fmla="+- 21600 0 8661"/>
              <a:gd name="G5" fmla="+- 21600 0 4296"/>
              <a:gd name="G6" fmla="+- 6480 0 10800"/>
              <a:gd name="G7" fmla="+- 8661 0 10800"/>
              <a:gd name="G8" fmla="*/ G7 4296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296"/>
                </a:lnTo>
                <a:lnTo>
                  <a:pt x="8661" y="4296"/>
                </a:lnTo>
                <a:lnTo>
                  <a:pt x="8661" y="8661"/>
                </a:lnTo>
                <a:lnTo>
                  <a:pt x="4296" y="8661"/>
                </a:lnTo>
                <a:lnTo>
                  <a:pt x="4296" y="6480"/>
                </a:lnTo>
                <a:lnTo>
                  <a:pt x="0" y="10800"/>
                </a:lnTo>
                <a:lnTo>
                  <a:pt x="4296" y="15120"/>
                </a:lnTo>
                <a:lnTo>
                  <a:pt x="4296" y="12939"/>
                </a:lnTo>
                <a:lnTo>
                  <a:pt x="8661" y="12939"/>
                </a:lnTo>
                <a:lnTo>
                  <a:pt x="8661" y="17304"/>
                </a:lnTo>
                <a:lnTo>
                  <a:pt x="6480" y="17304"/>
                </a:lnTo>
                <a:lnTo>
                  <a:pt x="10800" y="21600"/>
                </a:lnTo>
                <a:lnTo>
                  <a:pt x="15120" y="17304"/>
                </a:lnTo>
                <a:lnTo>
                  <a:pt x="12939" y="17304"/>
                </a:lnTo>
                <a:lnTo>
                  <a:pt x="12939" y="12939"/>
                </a:lnTo>
                <a:lnTo>
                  <a:pt x="17304" y="12939"/>
                </a:lnTo>
                <a:lnTo>
                  <a:pt x="17304" y="15120"/>
                </a:lnTo>
                <a:lnTo>
                  <a:pt x="21600" y="10800"/>
                </a:lnTo>
                <a:lnTo>
                  <a:pt x="17304" y="6480"/>
                </a:lnTo>
                <a:lnTo>
                  <a:pt x="17304" y="8661"/>
                </a:lnTo>
                <a:lnTo>
                  <a:pt x="12939" y="8661"/>
                </a:lnTo>
                <a:lnTo>
                  <a:pt x="12939" y="4296"/>
                </a:lnTo>
                <a:lnTo>
                  <a:pt x="15120" y="429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9726" name="Oval 30">
            <a:extLst>
              <a:ext uri="{FF2B5EF4-FFF2-40B4-BE49-F238E27FC236}">
                <a16:creationId xmlns:a16="http://schemas.microsoft.com/office/drawing/2014/main" id="{32FF0905-16AA-483A-80C8-6FD41332F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8" y="2060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sz="1000">
                <a:latin typeface="Comic Sans MS" panose="030F0702030302020204" pitchFamily="66" charset="0"/>
              </a:rPr>
              <a:t>J</a:t>
            </a:r>
            <a:endParaRPr lang="en-US" altLang="sl-SI" sz="1000">
              <a:latin typeface="Comic Sans MS" panose="030F0702030302020204" pitchFamily="66" charset="0"/>
            </a:endParaRPr>
          </a:p>
        </p:txBody>
      </p:sp>
      <p:sp>
        <p:nvSpPr>
          <p:cNvPr id="29728" name="Oval 32">
            <a:extLst>
              <a:ext uri="{FF2B5EF4-FFF2-40B4-BE49-F238E27FC236}">
                <a16:creationId xmlns:a16="http://schemas.microsoft.com/office/drawing/2014/main" id="{6151B70F-A8F5-46DC-9643-1A682E71F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0" y="15573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sz="1000">
                <a:latin typeface="Comic Sans MS" panose="030F0702030302020204" pitchFamily="66" charset="0"/>
              </a:rPr>
              <a:t>Z</a:t>
            </a:r>
            <a:endParaRPr lang="en-US" altLang="sl-SI" sz="1000">
              <a:latin typeface="Comic Sans MS" panose="030F0702030302020204" pitchFamily="66" charset="0"/>
            </a:endParaRPr>
          </a:p>
        </p:txBody>
      </p:sp>
      <p:sp>
        <p:nvSpPr>
          <p:cNvPr id="29729" name="Oval 33">
            <a:extLst>
              <a:ext uri="{FF2B5EF4-FFF2-40B4-BE49-F238E27FC236}">
                <a16:creationId xmlns:a16="http://schemas.microsoft.com/office/drawing/2014/main" id="{9774238B-7DF9-41F1-B095-4BC94141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7888" y="1196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sz="1000">
                <a:latin typeface="Comic Sans MS" panose="030F0702030302020204" pitchFamily="66" charset="0"/>
              </a:rPr>
              <a:t>S</a:t>
            </a:r>
            <a:endParaRPr lang="en-US" altLang="sl-SI" sz="1000">
              <a:latin typeface="Comic Sans MS" panose="030F0702030302020204" pitchFamily="66" charset="0"/>
            </a:endParaRPr>
          </a:p>
        </p:txBody>
      </p:sp>
      <p:sp>
        <p:nvSpPr>
          <p:cNvPr id="29730" name="Oval 34">
            <a:extLst>
              <a:ext uri="{FF2B5EF4-FFF2-40B4-BE49-F238E27FC236}">
                <a16:creationId xmlns:a16="http://schemas.microsoft.com/office/drawing/2014/main" id="{D009EF6B-D986-4C74-8D44-3399805D1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688" y="15573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sz="1000">
                <a:latin typeface="Comic Sans MS" panose="030F0702030302020204" pitchFamily="66" charset="0"/>
              </a:rPr>
              <a:t>V</a:t>
            </a:r>
            <a:endParaRPr lang="en-US" altLang="sl-SI" sz="1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8844E-6 L 1.38889E-6 -0.30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30158 L -0.16545 -0.6057 " pathEditMode="relative" ptsTypes="AA">
                                      <p:cBhvr>
                                        <p:cTn id="10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6 -0.6057 L -0.16546 -0.13368 " pathEditMode="relative" ptsTypes="AA">
                                      <p:cBhvr>
                                        <p:cTn id="14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-0.13368 L -0.35226 -0.428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4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-0.13368 L -0.34653 -0.42739 " pathEditMode="relative" ptsTypes="AA">
                                      <p:cBhvr>
                                        <p:cTn id="22" dur="2000" spd="-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26 -0.13437 L -0.59636 0.02289 " pathEditMode="relative" ptsTypes="AA">
                                      <p:cBhvr>
                                        <p:cTn id="26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ED792E-C27E-4C1D-80F7-8F45D61ED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588"/>
            <a:ext cx="4031672" cy="338555"/>
          </a:xfrm>
        </p:spPr>
        <p:txBody>
          <a:bodyPr>
            <a:noAutofit/>
          </a:bodyPr>
          <a:lstStyle/>
          <a:p>
            <a:r>
              <a:rPr lang="sl-SI" sz="2800" dirty="0"/>
              <a:t>STOPINJSKA MREŽA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C77DC9A-8DA8-48BB-96B9-B35FA7B64070}"/>
              </a:ext>
            </a:extLst>
          </p:cNvPr>
          <p:cNvSpPr/>
          <p:nvPr/>
        </p:nvSpPr>
        <p:spPr>
          <a:xfrm>
            <a:off x="6678286" y="71809"/>
            <a:ext cx="5286369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800" b="1" dirty="0">
                <a:latin typeface="+mj-lt"/>
              </a:rPr>
              <a:t>LEGO</a:t>
            </a:r>
            <a:r>
              <a:rPr lang="sl-SI" sz="2000" dirty="0"/>
              <a:t> VSAKE TOČKE </a:t>
            </a:r>
            <a:r>
              <a:rPr lang="sl-SI" sz="2000" b="1" dirty="0">
                <a:solidFill>
                  <a:srgbClr val="660000"/>
                </a:solidFill>
                <a:latin typeface="Arial" panose="020B0604020202020204" pitchFamily="34" charset="0"/>
              </a:rPr>
              <a:t>(kraja)</a:t>
            </a:r>
            <a:r>
              <a:rPr lang="sl-SI" sz="2000" dirty="0">
                <a:solidFill>
                  <a:srgbClr val="660000"/>
                </a:solidFill>
                <a:latin typeface="Arial" panose="020B0604020202020204" pitchFamily="34" charset="0"/>
              </a:rPr>
              <a:t> na Zemlji lahko določimo s pomočjo </a:t>
            </a:r>
            <a:r>
              <a:rPr lang="sl-SI" sz="2000" b="1" dirty="0">
                <a:solidFill>
                  <a:srgbClr val="660000"/>
                </a:solidFill>
                <a:latin typeface="Arial" panose="020B0604020202020204" pitchFamily="34" charset="0"/>
              </a:rPr>
              <a:t>stopinjske mreže </a:t>
            </a: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</a:rPr>
              <a:t>(vzporednikov </a:t>
            </a: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</a:rPr>
              <a:t>in</a:t>
            </a: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poldnevnikov)</a:t>
            </a:r>
            <a:r>
              <a:rPr lang="sl-SI" sz="2000" dirty="0">
                <a:solidFill>
                  <a:srgbClr val="0070C0"/>
                </a:solidFill>
                <a:latin typeface="Arial" panose="020B0604020202020204" pitchFamily="34" charset="0"/>
              </a:rPr>
              <a:t>.    </a:t>
            </a:r>
            <a:r>
              <a:rPr lang="sl-SI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sl-SI" sz="2000" b="1" dirty="0">
                <a:solidFill>
                  <a:srgbClr val="660000"/>
                </a:solidFill>
                <a:latin typeface="Arial" panose="020B0604020202020204" pitchFamily="34" charset="0"/>
              </a:rPr>
              <a:t>↓</a:t>
            </a:r>
            <a:endParaRPr lang="sl-SI" sz="20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35A1404-24B6-4299-9CD3-5B768A305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" y="658991"/>
            <a:ext cx="6027317" cy="3381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7232D0C6-0856-4C01-9B00-703F9B04E7BC}"/>
              </a:ext>
            </a:extLst>
          </p:cNvPr>
          <p:cNvSpPr/>
          <p:nvPr/>
        </p:nvSpPr>
        <p:spPr>
          <a:xfrm>
            <a:off x="6678286" y="1210582"/>
            <a:ext cx="5286369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1.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</a:rPr>
              <a:t>Pogledamo ali kraj leži </a:t>
            </a:r>
          </a:p>
          <a:p>
            <a:pPr marL="285750" indent="-285750">
              <a:buFontTx/>
              <a:buChar char="-"/>
            </a:pPr>
            <a:r>
              <a:rPr lang="sl-SI" i="1" dirty="0">
                <a:solidFill>
                  <a:srgbClr val="660000"/>
                </a:solidFill>
                <a:latin typeface="Arial" panose="020B0604020202020204" pitchFamily="34" charset="0"/>
              </a:rPr>
              <a:t>na </a:t>
            </a:r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severni </a:t>
            </a:r>
            <a:r>
              <a:rPr lang="sl-SI" i="1" dirty="0">
                <a:solidFill>
                  <a:srgbClr val="660000"/>
                </a:solidFill>
                <a:latin typeface="Arial" panose="020B0604020202020204" pitchFamily="34" charset="0"/>
              </a:rPr>
              <a:t>ali </a:t>
            </a:r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južni polobli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</a:rPr>
              <a:t>(glede na </a:t>
            </a:r>
            <a:r>
              <a:rPr lang="sl-SI" i="1" dirty="0">
                <a:solidFill>
                  <a:srgbClr val="0070C0"/>
                </a:solidFill>
                <a:latin typeface="Arial" panose="020B0604020202020204" pitchFamily="34" charset="0"/>
              </a:rPr>
              <a:t>ekvator) 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</a:rPr>
              <a:t>in ali leži</a:t>
            </a:r>
            <a:endParaRPr lang="sl-SI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i="1" dirty="0">
                <a:solidFill>
                  <a:srgbClr val="660000"/>
                </a:solidFill>
                <a:latin typeface="Arial" panose="020B0604020202020204" pitchFamily="34" charset="0"/>
              </a:rPr>
              <a:t>na </a:t>
            </a:r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vzhodni </a:t>
            </a:r>
            <a:r>
              <a:rPr lang="sl-SI" i="1" dirty="0">
                <a:solidFill>
                  <a:srgbClr val="660000"/>
                </a:solidFill>
                <a:latin typeface="Arial" panose="020B0604020202020204" pitchFamily="34" charset="0"/>
              </a:rPr>
              <a:t>ali </a:t>
            </a:r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zahodni polobli  </a:t>
            </a:r>
            <a:r>
              <a:rPr lang="sl-SI" i="1" dirty="0">
                <a:solidFill>
                  <a:srgbClr val="0070C0"/>
                </a:solidFill>
                <a:latin typeface="Arial" panose="020B0604020202020204" pitchFamily="34" charset="0"/>
              </a:rPr>
              <a:t>(glede na začetni poldnevnik).</a:t>
            </a:r>
          </a:p>
          <a:p>
            <a:endParaRPr lang="sl-SI" b="1" i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sl-SI" i="1" dirty="0">
                <a:solidFill>
                  <a:schemeClr val="tx1"/>
                </a:solidFill>
                <a:latin typeface="Arial" panose="020B0604020202020204" pitchFamily="34" charset="0"/>
              </a:rPr>
              <a:t>2. Določimo </a:t>
            </a:r>
            <a:r>
              <a:rPr lang="sl-SI" b="1" i="1" dirty="0">
                <a:solidFill>
                  <a:srgbClr val="0070C0"/>
                </a:solidFill>
                <a:latin typeface="Arial" panose="020B0604020202020204" pitchFamily="34" charset="0"/>
              </a:rPr>
              <a:t>GEOGRAFSKO ŠIRINO (g. š.) </a:t>
            </a: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</a:rPr>
              <a:t>= koliko stopinj smo oddaljeni od </a:t>
            </a:r>
            <a:r>
              <a:rPr lang="sl-SI" dirty="0">
                <a:solidFill>
                  <a:schemeClr val="accent1"/>
                </a:solidFill>
                <a:latin typeface="Arial" panose="020B0604020202020204" pitchFamily="34" charset="0"/>
              </a:rPr>
              <a:t>ekvatorja (S ali J g. š.)</a:t>
            </a: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</a:rPr>
              <a:t>    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</a:rPr>
              <a:t>in</a:t>
            </a:r>
            <a:endParaRPr lang="sl-SI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sl-SI" b="1" i="1" dirty="0">
                <a:solidFill>
                  <a:srgbClr val="0070C0"/>
                </a:solidFill>
                <a:latin typeface="Arial" panose="020B0604020202020204" pitchFamily="34" charset="0"/>
              </a:rPr>
              <a:t>GEOGRAFSKO DOLŽINO (g. d.) </a:t>
            </a: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</a:rPr>
              <a:t>=  oddaljenost od </a:t>
            </a:r>
            <a:r>
              <a:rPr lang="sl-SI" dirty="0">
                <a:solidFill>
                  <a:schemeClr val="accent1"/>
                </a:solidFill>
                <a:latin typeface="Arial" panose="020B0604020202020204" pitchFamily="34" charset="0"/>
              </a:rPr>
              <a:t>začetnega poldnevnika (V ali Z g. d.)   </a:t>
            </a: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</a:rPr>
              <a:t>↓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990299-2198-4214-BBA9-81AF73FA6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6" y="4181963"/>
            <a:ext cx="5500719" cy="2547952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6367986D-B1B6-42C0-8B0F-E93D4D277302}"/>
              </a:ext>
            </a:extLst>
          </p:cNvPr>
          <p:cNvSpPr/>
          <p:nvPr/>
        </p:nvSpPr>
        <p:spPr>
          <a:xfrm>
            <a:off x="-37674" y="365866"/>
            <a:ext cx="6450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i="1" dirty="0">
                <a:solidFill>
                  <a:srgbClr val="660000"/>
                </a:solidFill>
                <a:latin typeface="Arial" panose="020B0604020202020204" pitchFamily="34" charset="0"/>
              </a:rPr>
              <a:t>= mreža VZPOREDNIKOV in POLDNEVNIKOV (namišljenih črt)</a:t>
            </a:r>
            <a:endParaRPr lang="sl-SI" sz="160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02B067C2-7B2A-4F3E-80DA-DB906722C544}"/>
              </a:ext>
            </a:extLst>
          </p:cNvPr>
          <p:cNvSpPr/>
          <p:nvPr/>
        </p:nvSpPr>
        <p:spPr>
          <a:xfrm>
            <a:off x="5938041" y="4517791"/>
            <a:ext cx="6285873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660000"/>
                </a:solidFill>
                <a:latin typeface="Arial" panose="020B0604020202020204" pitchFamily="34" charset="0"/>
              </a:rPr>
              <a:t>Vzporedniki</a:t>
            </a: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 so </a:t>
            </a:r>
            <a:r>
              <a:rPr lang="sl-SI" u="sng" dirty="0">
                <a:solidFill>
                  <a:srgbClr val="660000"/>
                </a:solidFill>
                <a:latin typeface="Arial" panose="020B0604020202020204" pitchFamily="34" charset="0"/>
              </a:rPr>
              <a:t>krožnice</a:t>
            </a: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, ki potekajo v smeri od V – Z</a:t>
            </a:r>
          </a:p>
          <a:p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</a:rPr>
              <a:t>EKVATOR</a:t>
            </a:r>
            <a:r>
              <a:rPr lang="sl-SI" b="1" dirty="0">
                <a:solidFill>
                  <a:srgbClr val="660000"/>
                </a:solidFill>
                <a:latin typeface="Arial" panose="020B0604020202020204" pitchFamily="34" charset="0"/>
              </a:rPr>
              <a:t> je začetni vzporednik </a:t>
            </a: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( = najdaljša krožnica), ki Zemljo razdeli na severno in južno poloblo.</a:t>
            </a:r>
            <a:endParaRPr lang="sl-SI" b="0" i="0" dirty="0">
              <a:solidFill>
                <a:srgbClr val="66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C15648A-E2BA-4CA4-B41B-232957C9E2D5}"/>
              </a:ext>
            </a:extLst>
          </p:cNvPr>
          <p:cNvSpPr/>
          <p:nvPr/>
        </p:nvSpPr>
        <p:spPr>
          <a:xfrm>
            <a:off x="5938041" y="5416122"/>
            <a:ext cx="6285873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660000"/>
                </a:solidFill>
                <a:latin typeface="Arial" panose="020B0604020202020204" pitchFamily="34" charset="0"/>
              </a:rPr>
              <a:t>Poldnevniki </a:t>
            </a: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so </a:t>
            </a:r>
            <a:r>
              <a:rPr lang="sl-SI" u="sng" dirty="0">
                <a:solidFill>
                  <a:srgbClr val="660000"/>
                </a:solidFill>
                <a:latin typeface="Arial" panose="020B0604020202020204" pitchFamily="34" charset="0"/>
              </a:rPr>
              <a:t>polkrogi</a:t>
            </a: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, ki povezujejo S in J tečaj,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 vsi so enako dolgi,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 </a:t>
            </a:r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</a:rPr>
              <a:t>ZAČETNI POLDNEVNIK </a:t>
            </a: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=</a:t>
            </a:r>
            <a:r>
              <a:rPr lang="sl-SI" b="1" dirty="0">
                <a:solidFill>
                  <a:srgbClr val="660000"/>
                </a:solidFill>
                <a:latin typeface="Arial" panose="020B0604020202020204" pitchFamily="34" charset="0"/>
              </a:rPr>
              <a:t>Greenwich</a:t>
            </a:r>
            <a:r>
              <a:rPr lang="sl-SI" dirty="0">
                <a:solidFill>
                  <a:srgbClr val="660000"/>
                </a:solidFill>
                <a:latin typeface="Arial" panose="020B0604020202020204" pitchFamily="34" charset="0"/>
              </a:rPr>
              <a:t> (navidezno poteka čez Greenwich v Londonu), ki Zemljo razdeli na vzhodno in zahodno poloblo. </a:t>
            </a:r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17A55499-FDB0-4C3D-80E5-2176E3DF96E7}"/>
              </a:ext>
            </a:extLst>
          </p:cNvPr>
          <p:cNvCxnSpPr/>
          <p:nvPr/>
        </p:nvCxnSpPr>
        <p:spPr>
          <a:xfrm>
            <a:off x="198783" y="2398643"/>
            <a:ext cx="5500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A514177-071B-4BA3-A4BC-1222BA0AC438}"/>
              </a:ext>
            </a:extLst>
          </p:cNvPr>
          <p:cNvSpPr txBox="1"/>
          <p:nvPr/>
        </p:nvSpPr>
        <p:spPr>
          <a:xfrm>
            <a:off x="3049945" y="2349876"/>
            <a:ext cx="156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accent1"/>
                </a:solidFill>
              </a:rPr>
              <a:t>EKVATOR</a:t>
            </a:r>
          </a:p>
        </p:txBody>
      </p:sp>
    </p:spTree>
    <p:extLst>
      <p:ext uri="{BB962C8B-B14F-4D97-AF65-F5344CB8AC3E}">
        <p14:creationId xmlns:p14="http://schemas.microsoft.com/office/powerpoint/2010/main" val="279072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12AA704-45B2-4782-A564-A535DE97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990" cy="6858000"/>
          </a:xfrm>
          <a:prstGeom prst="rect">
            <a:avLst/>
          </a:prstGeom>
        </p:spPr>
      </p:pic>
      <p:cxnSp>
        <p:nvCxnSpPr>
          <p:cNvPr id="4" name="Raven povezovalnik 3">
            <a:extLst>
              <a:ext uri="{FF2B5EF4-FFF2-40B4-BE49-F238E27FC236}">
                <a16:creationId xmlns:a16="http://schemas.microsoft.com/office/drawing/2014/main" id="{7696E640-4F3C-4C44-9B16-0857FA4B98F1}"/>
              </a:ext>
            </a:extLst>
          </p:cNvPr>
          <p:cNvCxnSpPr/>
          <p:nvPr/>
        </p:nvCxnSpPr>
        <p:spPr>
          <a:xfrm>
            <a:off x="251791" y="3495260"/>
            <a:ext cx="112510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AB58302-76BD-456F-896A-5D3C819252E3}"/>
              </a:ext>
            </a:extLst>
          </p:cNvPr>
          <p:cNvSpPr txBox="1"/>
          <p:nvPr/>
        </p:nvSpPr>
        <p:spPr>
          <a:xfrm>
            <a:off x="5989983" y="3485322"/>
            <a:ext cx="367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/>
                </a:solidFill>
              </a:rPr>
              <a:t>EKVATOR</a:t>
            </a:r>
            <a:r>
              <a:rPr lang="sl-SI" dirty="0"/>
              <a:t> = začetni vzporednik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CFF4FFB7-8F6F-4AEC-9725-233766E9B70C}"/>
              </a:ext>
            </a:extLst>
          </p:cNvPr>
          <p:cNvSpPr/>
          <p:nvPr/>
        </p:nvSpPr>
        <p:spPr>
          <a:xfrm>
            <a:off x="7527235" y="2014330"/>
            <a:ext cx="212035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49B660-BA71-4701-B83A-3C4A428AA55C}"/>
              </a:ext>
            </a:extLst>
          </p:cNvPr>
          <p:cNvSpPr txBox="1"/>
          <p:nvPr/>
        </p:nvSpPr>
        <p:spPr>
          <a:xfrm>
            <a:off x="7447722" y="1654937"/>
            <a:ext cx="58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85FCE604-1B5A-4E42-A887-5477183E4490}"/>
              </a:ext>
            </a:extLst>
          </p:cNvPr>
          <p:cNvSpPr/>
          <p:nvPr/>
        </p:nvSpPr>
        <p:spPr>
          <a:xfrm>
            <a:off x="3929270" y="4101547"/>
            <a:ext cx="212035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F4DFB53-B525-4FED-BA1B-DEA74A916EB2}"/>
              </a:ext>
            </a:extLst>
          </p:cNvPr>
          <p:cNvSpPr txBox="1"/>
          <p:nvPr/>
        </p:nvSpPr>
        <p:spPr>
          <a:xfrm>
            <a:off x="4035287" y="3718892"/>
            <a:ext cx="58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A652A3F6-B10F-4D7A-9B11-F0A9E0CB8DE1}"/>
                  </a:ext>
                </a:extLst>
              </p:cNvPr>
              <p:cNvSpPr txBox="1"/>
              <p:nvPr/>
            </p:nvSpPr>
            <p:spPr>
              <a:xfrm>
                <a:off x="7949115" y="1701103"/>
                <a:ext cx="1356104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dirty="0"/>
                  <a:t> s. g. š.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dirty="0"/>
                  <a:t> v. g. d</a:t>
                </a:r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A652A3F6-B10F-4D7A-9B11-F0A9E0CB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115" y="1701103"/>
                <a:ext cx="1356104" cy="646331"/>
              </a:xfrm>
              <a:prstGeom prst="rect">
                <a:avLst/>
              </a:prstGeom>
              <a:blipFill>
                <a:blip r:embed="rId3"/>
                <a:stretch>
                  <a:fillRect t="-3704" r="-893" b="-1296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DAA4E04A-FB0C-4F97-94EF-2D3BD9EBBEB0}"/>
                  </a:ext>
                </a:extLst>
              </p:cNvPr>
              <p:cNvSpPr txBox="1"/>
              <p:nvPr/>
            </p:nvSpPr>
            <p:spPr>
              <a:xfrm>
                <a:off x="2456089" y="4271377"/>
                <a:ext cx="1356104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dirty="0"/>
                  <a:t> j. g. š.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dirty="0"/>
                  <a:t> z. g. d</a:t>
                </a:r>
              </a:p>
            </p:txBody>
          </p:sp>
        </mc:Choice>
        <mc:Fallback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DAA4E04A-FB0C-4F97-94EF-2D3BD9EB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89" y="4271377"/>
                <a:ext cx="1356104" cy="646331"/>
              </a:xfrm>
              <a:prstGeom prst="rect">
                <a:avLst/>
              </a:prstGeom>
              <a:blipFill>
                <a:blip r:embed="rId4"/>
                <a:stretch>
                  <a:fillRect t="-4630" b="-1296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>
            <a:extLst>
              <a:ext uri="{FF2B5EF4-FFF2-40B4-BE49-F238E27FC236}">
                <a16:creationId xmlns:a16="http://schemas.microsoft.com/office/drawing/2014/main" id="{3061BF3B-9AEC-4FD4-BC58-CB8C10AC7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556" y="3008118"/>
            <a:ext cx="7056782" cy="3651228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46165583-302A-4804-9CFD-F19F01758A2C}"/>
              </a:ext>
            </a:extLst>
          </p:cNvPr>
          <p:cNvSpPr/>
          <p:nvPr/>
        </p:nvSpPr>
        <p:spPr>
          <a:xfrm>
            <a:off x="8357204" y="-36539"/>
            <a:ext cx="399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Kaj se dogaja z </a:t>
            </a:r>
            <a:r>
              <a:rPr lang="sl-SI" sz="1400" b="1" dirty="0"/>
              <a:t>dolžino vzporednikov </a:t>
            </a:r>
            <a:r>
              <a:rPr lang="sl-SI" sz="1400" dirty="0"/>
              <a:t>proti severu in proti jugu?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7B52CCB3-14F7-4266-9C70-CAF8D43673ED}"/>
              </a:ext>
            </a:extLst>
          </p:cNvPr>
          <p:cNvSpPr/>
          <p:nvPr/>
        </p:nvSpPr>
        <p:spPr>
          <a:xfrm>
            <a:off x="9838134" y="555413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Njihova dolžina </a:t>
            </a:r>
            <a:r>
              <a:rPr lang="sl-SI" sz="1400" b="1" dirty="0"/>
              <a:t>se manjša</a:t>
            </a:r>
            <a:r>
              <a:rPr lang="sl-SI" sz="1400" dirty="0"/>
              <a:t>.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7A46523E-67B5-4F8C-BE6E-5D3BB9C346FE}"/>
              </a:ext>
            </a:extLst>
          </p:cNvPr>
          <p:cNvSpPr/>
          <p:nvPr/>
        </p:nvSpPr>
        <p:spPr>
          <a:xfrm>
            <a:off x="0" y="8419"/>
            <a:ext cx="3313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1600" dirty="0"/>
              <a:t>Vzporedniki in poldnevniki so </a:t>
            </a:r>
          </a:p>
          <a:p>
            <a:r>
              <a:rPr lang="sl-SI" altLang="sl-SI" sz="1600" dirty="0"/>
              <a:t>označeni s </a:t>
            </a:r>
            <a:r>
              <a:rPr lang="sl-SI" altLang="sl-SI" sz="1600" b="1" dirty="0"/>
              <a:t>stopinjami</a:t>
            </a:r>
            <a:r>
              <a:rPr lang="sl-SI" altLang="sl-SI" sz="1600" dirty="0"/>
              <a:t>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325EB6B-BB71-40D5-BA7E-3E515DF71763}"/>
              </a:ext>
            </a:extLst>
          </p:cNvPr>
          <p:cNvSpPr txBox="1"/>
          <p:nvPr/>
        </p:nvSpPr>
        <p:spPr>
          <a:xfrm>
            <a:off x="191032" y="4319163"/>
            <a:ext cx="245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/>
              <a:t>južna</a:t>
            </a:r>
            <a:r>
              <a:rPr lang="sl-SI" sz="1200" dirty="0"/>
              <a:t> geografska širina</a:t>
            </a:r>
          </a:p>
          <a:p>
            <a:r>
              <a:rPr lang="sl-SI" sz="1200" b="1" dirty="0"/>
              <a:t>zahodna</a:t>
            </a:r>
            <a:r>
              <a:rPr lang="sl-SI" sz="1200" dirty="0"/>
              <a:t> geografska dolžina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DF6CB0B-08D7-4BF5-B8B2-134BFC8A81EA}"/>
              </a:ext>
            </a:extLst>
          </p:cNvPr>
          <p:cNvSpPr txBox="1"/>
          <p:nvPr/>
        </p:nvSpPr>
        <p:spPr>
          <a:xfrm>
            <a:off x="9305219" y="1817414"/>
            <a:ext cx="245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/>
              <a:t>severna</a:t>
            </a:r>
            <a:r>
              <a:rPr lang="sl-SI" sz="1200" dirty="0"/>
              <a:t> geografska širina</a:t>
            </a:r>
          </a:p>
          <a:p>
            <a:r>
              <a:rPr lang="sl-SI" sz="1200" b="1" dirty="0"/>
              <a:t>vzhodna</a:t>
            </a:r>
            <a:r>
              <a:rPr lang="sl-SI" sz="1200" dirty="0"/>
              <a:t> geografska dolžina</a:t>
            </a:r>
          </a:p>
        </p:txBody>
      </p:sp>
    </p:spTree>
    <p:extLst>
      <p:ext uri="{BB962C8B-B14F-4D97-AF65-F5344CB8AC3E}">
        <p14:creationId xmlns:p14="http://schemas.microsoft.com/office/powerpoint/2010/main" val="38543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2DE1A492-79F0-427B-AEF3-C95C3158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12" y="2004524"/>
            <a:ext cx="8761665" cy="49159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B7DA222-53F5-4C77-A683-F5CDBADF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3" y="427348"/>
            <a:ext cx="10535003" cy="207475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0162A3E-7853-4902-9957-9374402A4D2F}"/>
              </a:ext>
            </a:extLst>
          </p:cNvPr>
          <p:cNvSpPr txBox="1"/>
          <p:nvPr/>
        </p:nvSpPr>
        <p:spPr>
          <a:xfrm>
            <a:off x="150323" y="56189"/>
            <a:ext cx="677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Katera trditev pravilno opisuje lego celine?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2F31E4B-3053-46C8-92AD-15C44D0574D8}"/>
              </a:ext>
            </a:extLst>
          </p:cNvPr>
          <p:cNvSpPr txBox="1"/>
          <p:nvPr/>
        </p:nvSpPr>
        <p:spPr>
          <a:xfrm>
            <a:off x="150323" y="3145809"/>
            <a:ext cx="386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>
                <a:solidFill>
                  <a:srgbClr val="FF0000"/>
                </a:solidFill>
              </a:rPr>
              <a:t>S pomočjo ročnega zemljevida sveta določi </a:t>
            </a:r>
            <a:r>
              <a:rPr lang="sl-SI" b="1" i="1" dirty="0">
                <a:solidFill>
                  <a:srgbClr val="FF0000"/>
                </a:solidFill>
              </a:rPr>
              <a:t>lego Slovenije</a:t>
            </a:r>
            <a:r>
              <a:rPr lang="sl-SI" i="1" dirty="0">
                <a:solidFill>
                  <a:srgbClr val="FF0000"/>
                </a:solidFill>
              </a:rPr>
              <a:t>?</a:t>
            </a:r>
          </a:p>
          <a:p>
            <a:r>
              <a:rPr lang="sl-SI" i="1" dirty="0">
                <a:solidFill>
                  <a:srgbClr val="FF0000"/>
                </a:solidFill>
              </a:rPr>
              <a:t>(poloble) 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F5444AF1-2505-4CAB-8B80-96D365E25743}"/>
              </a:ext>
            </a:extLst>
          </p:cNvPr>
          <p:cNvCxnSpPr>
            <a:cxnSpLocks/>
          </p:cNvCxnSpPr>
          <p:nvPr/>
        </p:nvCxnSpPr>
        <p:spPr>
          <a:xfrm>
            <a:off x="3498573" y="4540357"/>
            <a:ext cx="813683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4154C8D-482C-44E0-B51D-8EA0542B47DE}"/>
              </a:ext>
            </a:extLst>
          </p:cNvPr>
          <p:cNvSpPr txBox="1"/>
          <p:nvPr/>
        </p:nvSpPr>
        <p:spPr>
          <a:xfrm>
            <a:off x="7566990" y="4540357"/>
            <a:ext cx="156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chemeClr val="accent1"/>
                </a:solidFill>
              </a:rPr>
              <a:t>EKVATOR</a:t>
            </a:r>
          </a:p>
        </p:txBody>
      </p:sp>
      <p:pic>
        <p:nvPicPr>
          <p:cNvPr id="12" name="Picture 2" descr="Rezultat iskanja slik za strani neba">
            <a:extLst>
              <a:ext uri="{FF2B5EF4-FFF2-40B4-BE49-F238E27FC236}">
                <a16:creationId xmlns:a16="http://schemas.microsoft.com/office/drawing/2014/main" id="{09340713-867D-4DF0-BA14-B92C7544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726" y="56189"/>
            <a:ext cx="1275951" cy="1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-4os.ce.edus.si/gradiva/geo/geografska_lega/elementi_geo_lega/madagaskar.jpg">
            <a:extLst>
              <a:ext uri="{FF2B5EF4-FFF2-40B4-BE49-F238E27FC236}">
                <a16:creationId xmlns:a16="http://schemas.microsoft.com/office/drawing/2014/main" id="{1F65B0F7-AE1D-4462-BBDA-800E5486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7" y="1326459"/>
            <a:ext cx="6244260" cy="52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C63EA71F-B609-4E02-A786-87C47307FAAA}"/>
              </a:ext>
            </a:extLst>
          </p:cNvPr>
          <p:cNvSpPr/>
          <p:nvPr/>
        </p:nvSpPr>
        <p:spPr>
          <a:xfrm>
            <a:off x="1762540" y="27167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Kje leži otok Madagaskar? </a:t>
            </a:r>
            <a:r>
              <a:rPr lang="sl-SI" sz="1600" i="1" dirty="0">
                <a:latin typeface="Arial" panose="020B0604020202020204" pitchFamily="34" charset="0"/>
              </a:rPr>
              <a:t>(NAMIG! Na severni ali na južni polobli / na vzhodni ali na zahodni polobli?) </a:t>
            </a:r>
          </a:p>
          <a:p>
            <a:r>
              <a:rPr lang="sl-SI" sz="1600" i="1" dirty="0">
                <a:latin typeface="Arial" panose="020B0604020202020204" pitchFamily="34" charset="0"/>
              </a:rPr>
              <a:t>Opazuj smer naraščanje vzporednikov in poldnevnikov.)</a:t>
            </a:r>
            <a:endParaRPr lang="sl-SI" sz="16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0C17456-6CAE-498D-8214-37985D474988}"/>
              </a:ext>
            </a:extLst>
          </p:cNvPr>
          <p:cNvSpPr/>
          <p:nvPr/>
        </p:nvSpPr>
        <p:spPr>
          <a:xfrm>
            <a:off x="196297" y="13252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i="1" dirty="0">
                <a:solidFill>
                  <a:srgbClr val="660000"/>
                </a:solidFill>
                <a:latin typeface="Arial" panose="020B0604020202020204" pitchFamily="34" charset="0"/>
              </a:rPr>
              <a:t>VAJE</a:t>
            </a:r>
            <a:endParaRPr lang="sl-SI" sz="2800" dirty="0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35A0C166-C5C7-461E-AACE-C8B8ACF66BCF}"/>
              </a:ext>
            </a:extLst>
          </p:cNvPr>
          <p:cNvSpPr/>
          <p:nvPr/>
        </p:nvSpPr>
        <p:spPr>
          <a:xfrm>
            <a:off x="3058766" y="3021496"/>
            <a:ext cx="238540" cy="225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464D0B96-0FCC-45A7-84B3-E7290AB7D051}"/>
              </a:ext>
            </a:extLst>
          </p:cNvPr>
          <p:cNvSpPr/>
          <p:nvPr/>
        </p:nvSpPr>
        <p:spPr>
          <a:xfrm>
            <a:off x="6691105" y="2703252"/>
            <a:ext cx="522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Določi geografsko širino in </a:t>
            </a:r>
            <a:r>
              <a:rPr lang="sl-SI" b="1" i="1" dirty="0" err="1">
                <a:solidFill>
                  <a:srgbClr val="660000"/>
                </a:solidFill>
                <a:latin typeface="Arial" panose="020B0604020202020204" pitchFamily="34" charset="0"/>
              </a:rPr>
              <a:t>dolžinooranžne</a:t>
            </a:r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 točke </a:t>
            </a:r>
            <a:r>
              <a:rPr lang="sl-SI" i="1" dirty="0">
                <a:solidFill>
                  <a:srgbClr val="660000"/>
                </a:solidFill>
                <a:latin typeface="Arial" panose="020B0604020202020204" pitchFamily="34" charset="0"/>
              </a:rPr>
              <a:t>(</a:t>
            </a:r>
            <a:r>
              <a:rPr lang="sl-SI" i="1" dirty="0" err="1">
                <a:solidFill>
                  <a:srgbClr val="660000"/>
                </a:solidFill>
                <a:latin typeface="Arial" panose="020B0604020202020204" pitchFamily="34" charset="0"/>
              </a:rPr>
              <a:t>Mampikony</a:t>
            </a:r>
            <a:r>
              <a:rPr lang="sl-SI" i="1" dirty="0">
                <a:solidFill>
                  <a:srgbClr val="660000"/>
                </a:solidFill>
                <a:latin typeface="Arial" panose="020B0604020202020204" pitchFamily="34" charset="0"/>
              </a:rPr>
              <a:t>)? </a:t>
            </a:r>
            <a:endParaRPr lang="sl-SI" sz="1600" dirty="0"/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14651466-6ABA-47EB-B91F-EA05D02ABBDA}"/>
              </a:ext>
            </a:extLst>
          </p:cNvPr>
          <p:cNvCxnSpPr/>
          <p:nvPr/>
        </p:nvCxnSpPr>
        <p:spPr>
          <a:xfrm flipH="1">
            <a:off x="3318427" y="2822713"/>
            <a:ext cx="3372678" cy="311426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Pravokotnik 9">
            <a:extLst>
              <a:ext uri="{FF2B5EF4-FFF2-40B4-BE49-F238E27FC236}">
                <a16:creationId xmlns:a16="http://schemas.microsoft.com/office/drawing/2014/main" id="{60AD978E-68FE-431B-933A-9467B57099D2}"/>
              </a:ext>
            </a:extLst>
          </p:cNvPr>
          <p:cNvSpPr/>
          <p:nvPr/>
        </p:nvSpPr>
        <p:spPr>
          <a:xfrm>
            <a:off x="9303026" y="3031364"/>
            <a:ext cx="286246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1200" b="1" i="1" dirty="0">
                <a:solidFill>
                  <a:srgbClr val="0070C0"/>
                </a:solidFill>
                <a:latin typeface="Arial" panose="020B0604020202020204" pitchFamily="34" charset="0"/>
              </a:rPr>
              <a:t>g. š. </a:t>
            </a:r>
            <a:r>
              <a:rPr lang="sl-SI" sz="1200" dirty="0">
                <a:solidFill>
                  <a:srgbClr val="0070C0"/>
                </a:solidFill>
                <a:latin typeface="Arial" panose="020B0604020202020204" pitchFamily="34" charset="0"/>
              </a:rPr>
              <a:t>= koliko stopinj smo oddaljeni od </a:t>
            </a:r>
            <a:r>
              <a:rPr lang="sl-SI" sz="1200" dirty="0">
                <a:solidFill>
                  <a:schemeClr val="accent1"/>
                </a:solidFill>
                <a:latin typeface="Arial" panose="020B0604020202020204" pitchFamily="34" charset="0"/>
              </a:rPr>
              <a:t>ekvatorja (S ali J g. š.)</a:t>
            </a:r>
            <a:r>
              <a:rPr lang="sl-SI" sz="1200" dirty="0">
                <a:solidFill>
                  <a:srgbClr val="0070C0"/>
                </a:solidFill>
                <a:latin typeface="Arial" panose="020B0604020202020204" pitchFamily="34" charset="0"/>
              </a:rPr>
              <a:t>    </a:t>
            </a:r>
            <a:endParaRPr lang="sl-SI" sz="1200" b="1" i="1" dirty="0">
              <a:latin typeface="Arial" panose="020B0604020202020204" pitchFamily="34" charset="0"/>
            </a:endParaRPr>
          </a:p>
          <a:p>
            <a:r>
              <a:rPr lang="sl-SI" sz="1200" b="1" i="1" dirty="0">
                <a:solidFill>
                  <a:srgbClr val="0070C0"/>
                </a:solidFill>
                <a:latin typeface="Arial" panose="020B0604020202020204" pitchFamily="34" charset="0"/>
              </a:rPr>
              <a:t>g. d. </a:t>
            </a:r>
            <a:r>
              <a:rPr lang="sl-SI" sz="1200" dirty="0">
                <a:solidFill>
                  <a:srgbClr val="0070C0"/>
                </a:solidFill>
                <a:latin typeface="Arial" panose="020B0604020202020204" pitchFamily="34" charset="0"/>
              </a:rPr>
              <a:t>=  oddaljenost od </a:t>
            </a:r>
            <a:r>
              <a:rPr lang="sl-SI" sz="1200" dirty="0">
                <a:solidFill>
                  <a:schemeClr val="accent1"/>
                </a:solidFill>
                <a:latin typeface="Arial" panose="020B0604020202020204" pitchFamily="34" charset="0"/>
              </a:rPr>
              <a:t>začetnega poldnevnika (V ali Z g. d.)   </a:t>
            </a:r>
            <a:endParaRPr lang="sl-SI" sz="12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avokotnik 10">
                <a:extLst>
                  <a:ext uri="{FF2B5EF4-FFF2-40B4-BE49-F238E27FC236}">
                    <a16:creationId xmlns:a16="http://schemas.microsoft.com/office/drawing/2014/main" id="{998E0D6E-1952-4F84-BDC3-A6F9A90B4C35}"/>
                  </a:ext>
                </a:extLst>
              </p:cNvPr>
              <p:cNvSpPr/>
              <p:nvPr/>
            </p:nvSpPr>
            <p:spPr>
              <a:xfrm>
                <a:off x="6830874" y="3412435"/>
                <a:ext cx="169027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l-SI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sl-SI" sz="20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sz="2000" i="1" dirty="0">
                    <a:latin typeface="Arial" panose="020B0604020202020204" pitchFamily="34" charset="0"/>
                  </a:rPr>
                  <a:t> </a:t>
                </a:r>
                <a:r>
                  <a:rPr lang="sl-SI" sz="2000" b="1" i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j. g. š.</a:t>
                </a:r>
              </a:p>
              <a:p>
                <a:r>
                  <a:rPr lang="sl-SI" sz="2000" b="1" i="1" dirty="0">
                    <a:solidFill>
                      <a:srgbClr val="00B0F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sz="2000" i="1" dirty="0">
                    <a:latin typeface="Arial" panose="020B0604020202020204" pitchFamily="34" charset="0"/>
                  </a:rPr>
                  <a:t> </a:t>
                </a:r>
                <a:r>
                  <a:rPr lang="sl-SI" sz="2000" b="1" i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v. g. d. </a:t>
                </a:r>
                <a:endParaRPr lang="sl-SI" sz="20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Pravokotnik 10">
                <a:extLst>
                  <a:ext uri="{FF2B5EF4-FFF2-40B4-BE49-F238E27FC236}">
                    <a16:creationId xmlns:a16="http://schemas.microsoft.com/office/drawing/2014/main" id="{998E0D6E-1952-4F84-BDC3-A6F9A90B4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874" y="3412435"/>
                <a:ext cx="1690274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ravokotnik 11">
            <a:extLst>
              <a:ext uri="{FF2B5EF4-FFF2-40B4-BE49-F238E27FC236}">
                <a16:creationId xmlns:a16="http://schemas.microsoft.com/office/drawing/2014/main" id="{A76CDEBF-B955-48E2-8414-5FE0AF8F7025}"/>
              </a:ext>
            </a:extLst>
          </p:cNvPr>
          <p:cNvSpPr/>
          <p:nvPr/>
        </p:nvSpPr>
        <p:spPr>
          <a:xfrm>
            <a:off x="6691105" y="1141793"/>
            <a:ext cx="5223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i="1" dirty="0">
                <a:solidFill>
                  <a:srgbClr val="0070C0"/>
                </a:solidFill>
                <a:latin typeface="Arial" panose="020B0604020202020204" pitchFamily="34" charset="0"/>
              </a:rPr>
              <a:t>Leži na</a:t>
            </a:r>
            <a:r>
              <a:rPr lang="sl-SI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sl-SI" b="1" u="sng" dirty="0">
                <a:solidFill>
                  <a:srgbClr val="0070C0"/>
                </a:solidFill>
                <a:latin typeface="Arial" panose="020B0604020202020204" pitchFamily="34" charset="0"/>
              </a:rPr>
              <a:t>južni</a:t>
            </a:r>
            <a:r>
              <a:rPr lang="sl-SI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sl-SI" i="1" dirty="0">
                <a:solidFill>
                  <a:srgbClr val="0070C0"/>
                </a:solidFill>
                <a:latin typeface="Arial" panose="020B0604020202020204" pitchFamily="34" charset="0"/>
              </a:rPr>
              <a:t>polobli </a:t>
            </a:r>
            <a:r>
              <a:rPr lang="sl-SI" i="1" dirty="0">
                <a:latin typeface="Arial" panose="020B0604020202020204" pitchFamily="34" charset="0"/>
              </a:rPr>
              <a:t>in </a:t>
            </a:r>
            <a:r>
              <a:rPr lang="sl-SI" b="1" i="1" u="sng" dirty="0">
                <a:solidFill>
                  <a:srgbClr val="0070C0"/>
                </a:solidFill>
                <a:latin typeface="Arial" panose="020B0604020202020204" pitchFamily="34" charset="0"/>
              </a:rPr>
              <a:t>zahodni</a:t>
            </a:r>
            <a:r>
              <a:rPr lang="sl-SI" i="1" dirty="0">
                <a:solidFill>
                  <a:srgbClr val="0070C0"/>
                </a:solidFill>
                <a:latin typeface="Arial" panose="020B0604020202020204" pitchFamily="34" charset="0"/>
              </a:rPr>
              <a:t> polobli.</a:t>
            </a:r>
            <a:endParaRPr lang="sl-SI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340EBFA-D55A-4E93-94B1-2786FFBC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0402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C803D21F-6572-41E7-9C54-CBC2F61D58D9}"/>
                  </a:ext>
                </a:extLst>
              </p:cNvPr>
              <p:cNvSpPr txBox="1"/>
              <p:nvPr/>
            </p:nvSpPr>
            <p:spPr>
              <a:xfrm>
                <a:off x="9754422" y="3291035"/>
                <a:ext cx="1356104" cy="66608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dirty="0"/>
                  <a:t> s. g. š.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sl-SI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l-SI" dirty="0"/>
                  <a:t> v. g. d</a:t>
                </a:r>
              </a:p>
            </p:txBody>
          </p:sp>
        </mc:Choice>
        <mc:Fallback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C803D21F-6572-41E7-9C54-CBC2F61D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22" y="3291035"/>
                <a:ext cx="1356104" cy="666080"/>
              </a:xfrm>
              <a:prstGeom prst="rect">
                <a:avLst/>
              </a:prstGeom>
              <a:blipFill>
                <a:blip r:embed="rId3"/>
                <a:stretch>
                  <a:fillRect t="-4505" r="-889" b="-991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okotnik 3">
            <a:extLst>
              <a:ext uri="{FF2B5EF4-FFF2-40B4-BE49-F238E27FC236}">
                <a16:creationId xmlns:a16="http://schemas.microsoft.com/office/drawing/2014/main" id="{F4411D9D-8B73-4104-839B-9D5285D53107}"/>
              </a:ext>
            </a:extLst>
          </p:cNvPr>
          <p:cNvSpPr/>
          <p:nvPr/>
        </p:nvSpPr>
        <p:spPr>
          <a:xfrm>
            <a:off x="4797288" y="2921703"/>
            <a:ext cx="73947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l-SI" b="1" i="1" dirty="0">
                <a:solidFill>
                  <a:srgbClr val="660000"/>
                </a:solidFill>
                <a:latin typeface="Arial" panose="020B0604020202020204" pitchFamily="34" charset="0"/>
              </a:rPr>
              <a:t>Določi geografsko lego Savudrije, ki je označena z zeleno piko? 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6380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2531</TotalTime>
  <Words>1338</Words>
  <Application>Microsoft Office PowerPoint</Application>
  <PresentationFormat>Širokozaslonsko</PresentationFormat>
  <Paragraphs>155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Comic Sans MS</vt:lpstr>
      <vt:lpstr>Times New Roman</vt:lpstr>
      <vt:lpstr>Wingdings 3</vt:lpstr>
      <vt:lpstr>Šelest</vt:lpstr>
      <vt:lpstr>NAVODILA</vt:lpstr>
      <vt:lpstr>PowerPointova predstavitev</vt:lpstr>
      <vt:lpstr>PowerPointova predstavitev</vt:lpstr>
      <vt:lpstr>PowerPointova predstavitev</vt:lpstr>
      <vt:lpstr>STOPINJSKA MREŽA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STOPINJSKA MREŽA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</dc:title>
  <dc:creator>Maja Šalamun</dc:creator>
  <cp:lastModifiedBy>Maja Šalamun</cp:lastModifiedBy>
  <cp:revision>65</cp:revision>
  <cp:lastPrinted>2021-02-04T11:34:33Z</cp:lastPrinted>
  <dcterms:created xsi:type="dcterms:W3CDTF">2021-02-02T09:06:15Z</dcterms:created>
  <dcterms:modified xsi:type="dcterms:W3CDTF">2021-02-04T12:03:15Z</dcterms:modified>
</cp:coreProperties>
</file>