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9" r:id="rId2"/>
    <p:sldId id="273" r:id="rId3"/>
    <p:sldId id="274" r:id="rId4"/>
    <p:sldId id="275" r:id="rId5"/>
    <p:sldId id="258" r:id="rId6"/>
    <p:sldId id="260" r:id="rId7"/>
    <p:sldId id="261" r:id="rId8"/>
    <p:sldId id="262" r:id="rId9"/>
    <p:sldId id="268" r:id="rId10"/>
    <p:sldId id="284" r:id="rId11"/>
    <p:sldId id="269" r:id="rId12"/>
    <p:sldId id="270" r:id="rId13"/>
    <p:sldId id="264" r:id="rId14"/>
    <p:sldId id="266" r:id="rId15"/>
    <p:sldId id="278" r:id="rId16"/>
    <p:sldId id="279" r:id="rId17"/>
    <p:sldId id="281" r:id="rId18"/>
    <p:sldId id="282" r:id="rId19"/>
    <p:sldId id="280" r:id="rId20"/>
    <p:sldId id="283" r:id="rId21"/>
    <p:sldId id="285" r:id="rId22"/>
    <p:sldId id="286" r:id="rId23"/>
    <p:sldId id="271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B984FA-5AD0-41BD-AC50-6C5CAD7FA63E}" type="doc">
      <dgm:prSet loTypeId="urn:microsoft.com/office/officeart/2005/8/layout/hProcess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l-SI"/>
        </a:p>
      </dgm:t>
    </dgm:pt>
    <dgm:pt modelId="{C28016C2-35AF-4E21-A575-FF2AC918917B}">
      <dgm:prSet phldrT="[besedilo]" custT="1"/>
      <dgm:spPr/>
      <dgm:t>
        <a:bodyPr/>
        <a:lstStyle/>
        <a:p>
          <a:endParaRPr lang="sl-SI" sz="2400" b="1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sl-SI" sz="2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OBLIGACIJSKI </a:t>
          </a:r>
        </a:p>
        <a:p>
          <a:r>
            <a:rPr lang="sl-SI" sz="2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 – ureja civilnopravna in gospodarska razmerja. </a:t>
          </a:r>
          <a:r>
            <a:rPr lang="sl-SI" sz="2400" b="1" dirty="0" smtClean="0">
              <a:solidFill>
                <a:srgbClr val="7030A0"/>
              </a:solidFill>
            </a:rPr>
            <a:t>Splošni del 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zakona se nanaša na to, kako nastane obligacija, učinke, prenehanje, odgovornost strank), </a:t>
          </a:r>
          <a:r>
            <a:rPr lang="sl-SI" sz="2400" b="1" dirty="0" smtClean="0">
              <a:solidFill>
                <a:srgbClr val="7030A0"/>
              </a:solidFill>
            </a:rPr>
            <a:t>posebni del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, pa ureja posamezne vrste obligacijskih pogodb.</a:t>
          </a:r>
          <a:endParaRPr lang="sl-SI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B99B5E4-F4AB-4EB6-90C5-181A6173D905}" type="parTrans" cxnId="{60805A7D-48AC-4740-807F-C3EBA57C5F22}">
      <dgm:prSet/>
      <dgm:spPr/>
      <dgm:t>
        <a:bodyPr/>
        <a:lstStyle/>
        <a:p>
          <a:endParaRPr lang="sl-SI"/>
        </a:p>
      </dgm:t>
    </dgm:pt>
    <dgm:pt modelId="{D1DC8913-EC28-4B40-8156-F6A5A9186BD3}" type="sibTrans" cxnId="{60805A7D-48AC-4740-807F-C3EBA57C5F22}">
      <dgm:prSet/>
      <dgm:spPr/>
      <dgm:t>
        <a:bodyPr/>
        <a:lstStyle/>
        <a:p>
          <a:endParaRPr lang="sl-SI"/>
        </a:p>
      </dgm:t>
    </dgm:pt>
    <dgm:pt modelId="{62F76CE5-3973-4BAF-AC2A-2A226C98AEAE}">
      <dgm:prSet phldrT="[besedilo]" phldr="1"/>
      <dgm:spPr/>
      <dgm:t>
        <a:bodyPr/>
        <a:lstStyle/>
        <a:p>
          <a:endParaRPr lang="sl-SI" dirty="0"/>
        </a:p>
      </dgm:t>
    </dgm:pt>
    <dgm:pt modelId="{16AECF70-E3EE-44F9-A982-A9277BDCD23E}" type="parTrans" cxnId="{17562055-2ECF-4D0E-904B-9B79B5819830}">
      <dgm:prSet/>
      <dgm:spPr/>
      <dgm:t>
        <a:bodyPr/>
        <a:lstStyle/>
        <a:p>
          <a:endParaRPr lang="sl-SI"/>
        </a:p>
      </dgm:t>
    </dgm:pt>
    <dgm:pt modelId="{8865B847-B549-4471-954B-FDE6554D1571}" type="sibTrans" cxnId="{17562055-2ECF-4D0E-904B-9B79B5819830}">
      <dgm:prSet/>
      <dgm:spPr/>
      <dgm:t>
        <a:bodyPr/>
        <a:lstStyle/>
        <a:p>
          <a:endParaRPr lang="sl-SI"/>
        </a:p>
      </dgm:t>
    </dgm:pt>
    <dgm:pt modelId="{6F45EE4C-9C58-462F-8FBB-83C0AD18AC7E}">
      <dgm:prSet phldrT="[besedilo]" custT="1"/>
      <dgm:spPr/>
      <dgm:t>
        <a:bodyPr/>
        <a:lstStyle/>
        <a:p>
          <a:endParaRPr lang="sl-SI" sz="3200" dirty="0" smtClean="0">
            <a:solidFill>
              <a:schemeClr val="tx2">
                <a:lumMod val="50000"/>
              </a:schemeClr>
            </a:solidFill>
          </a:endParaRPr>
        </a:p>
        <a:p>
          <a:r>
            <a:rPr lang="sl-SI" sz="3200" dirty="0" smtClean="0">
              <a:solidFill>
                <a:schemeClr val="tx2">
                  <a:lumMod val="50000"/>
                </a:schemeClr>
              </a:solidFill>
            </a:rPr>
            <a:t>DRUGI ZAKONI (</a:t>
          </a:r>
          <a:r>
            <a:rPr lang="sl-SI" sz="2000" dirty="0" smtClean="0">
              <a:solidFill>
                <a:schemeClr val="tx2">
                  <a:lumMod val="50000"/>
                </a:schemeClr>
              </a:solidFill>
            </a:rPr>
            <a:t>ZAKON O VARSTVU POTROŠNIKOV, ZAKON O POTROŠNIŠKIH KREDITIH, ZAKON O TRGU VREDNOSTNIH PAPIRJEV </a:t>
          </a:r>
          <a:r>
            <a:rPr lang="sl-SI" sz="3200" dirty="0" smtClean="0">
              <a:solidFill>
                <a:schemeClr val="tx2">
                  <a:lumMod val="50000"/>
                </a:schemeClr>
              </a:solidFill>
            </a:rPr>
            <a:t>…)</a:t>
          </a:r>
          <a:endParaRPr lang="sl-SI" sz="3200" dirty="0">
            <a:solidFill>
              <a:schemeClr val="tx2">
                <a:lumMod val="50000"/>
              </a:schemeClr>
            </a:solidFill>
          </a:endParaRPr>
        </a:p>
      </dgm:t>
    </dgm:pt>
    <dgm:pt modelId="{B8187825-5738-42E8-A202-4736AF7F3F78}" type="parTrans" cxnId="{E01CC22D-AB71-4374-AEF3-6C232DF5D1E8}">
      <dgm:prSet/>
      <dgm:spPr/>
      <dgm:t>
        <a:bodyPr/>
        <a:lstStyle/>
        <a:p>
          <a:endParaRPr lang="sl-SI"/>
        </a:p>
      </dgm:t>
    </dgm:pt>
    <dgm:pt modelId="{45182292-A631-4738-A08A-F8348AE053F4}" type="sibTrans" cxnId="{E01CC22D-AB71-4374-AEF3-6C232DF5D1E8}">
      <dgm:prSet/>
      <dgm:spPr/>
      <dgm:t>
        <a:bodyPr/>
        <a:lstStyle/>
        <a:p>
          <a:endParaRPr lang="sl-SI"/>
        </a:p>
      </dgm:t>
    </dgm:pt>
    <dgm:pt modelId="{8BFBAB4E-D287-43A2-91E5-5C16998F3007}">
      <dgm:prSet phldrT="[besedilo]" phldr="1"/>
      <dgm:spPr/>
      <dgm:t>
        <a:bodyPr/>
        <a:lstStyle/>
        <a:p>
          <a:endParaRPr lang="sl-SI"/>
        </a:p>
      </dgm:t>
    </dgm:pt>
    <dgm:pt modelId="{E2273B15-F8A7-47FB-AB0C-76D3B4FDF069}" type="parTrans" cxnId="{F891769B-5C4F-4A18-8691-9D44AAB1AB18}">
      <dgm:prSet/>
      <dgm:spPr/>
      <dgm:t>
        <a:bodyPr/>
        <a:lstStyle/>
        <a:p>
          <a:endParaRPr lang="sl-SI"/>
        </a:p>
      </dgm:t>
    </dgm:pt>
    <dgm:pt modelId="{F60C40D8-1791-4A53-BE3C-4020A23C5F06}" type="sibTrans" cxnId="{F891769B-5C4F-4A18-8691-9D44AAB1AB18}">
      <dgm:prSet/>
      <dgm:spPr/>
      <dgm:t>
        <a:bodyPr/>
        <a:lstStyle/>
        <a:p>
          <a:endParaRPr lang="sl-SI"/>
        </a:p>
      </dgm:t>
    </dgm:pt>
    <dgm:pt modelId="{EE1698BE-3871-42B4-A1FF-9D71FD861A54}">
      <dgm:prSet phldrT="[besedilo]" custT="1"/>
      <dgm:spPr/>
      <dgm:t>
        <a:bodyPr/>
        <a:lstStyle/>
        <a:p>
          <a:endParaRPr lang="sl-SI" sz="2000" dirty="0" smtClean="0">
            <a:solidFill>
              <a:srgbClr val="FFFF00"/>
            </a:solidFill>
          </a:endParaRPr>
        </a:p>
        <a:p>
          <a:r>
            <a:rPr lang="sl-SI" sz="2000" b="1" dirty="0" smtClean="0">
              <a:solidFill>
                <a:schemeClr val="accent6">
                  <a:lumMod val="75000"/>
                </a:schemeClr>
              </a:solidFill>
            </a:rPr>
            <a:t>AVTONOMNI</a:t>
          </a:r>
        </a:p>
        <a:p>
          <a:r>
            <a:rPr lang="sl-SI" sz="2000" b="1" dirty="0" smtClean="0">
              <a:solidFill>
                <a:schemeClr val="accent6">
                  <a:lumMod val="75000"/>
                </a:schemeClr>
              </a:solidFill>
            </a:rPr>
            <a:t> PRAVNI VIRI</a:t>
          </a:r>
          <a:r>
            <a:rPr lang="sl-SI" sz="2000" dirty="0" smtClean="0">
              <a:solidFill>
                <a:srgbClr val="FFFF00"/>
              </a:solidFill>
            </a:rPr>
            <a:t> – </a:t>
          </a:r>
          <a:r>
            <a:rPr lang="sl-SI" sz="2000" b="1" dirty="0" smtClean="0">
              <a:solidFill>
                <a:srgbClr val="FFFF00"/>
              </a:solidFill>
            </a:rPr>
            <a:t>TE NI PREDPISAL ZAKONODAJALEC, AMPAK SO JIH SPREJELI PRAVNI SUBJEKTI SAMI)(</a:t>
          </a:r>
          <a:r>
            <a:rPr lang="sl-SI" sz="2000" dirty="0" smtClean="0">
              <a:solidFill>
                <a:srgbClr val="FFC000"/>
              </a:solidFill>
            </a:rPr>
            <a:t>POSLOVNE NAVADE, UZANCE, SPLOŠNI POGOJI POSLOVANJA</a:t>
          </a:r>
          <a:r>
            <a:rPr lang="sl-SI" sz="2000" dirty="0" smtClean="0">
              <a:solidFill>
                <a:srgbClr val="FFFF00"/>
              </a:solidFill>
            </a:rPr>
            <a:t>)</a:t>
          </a:r>
          <a:endParaRPr lang="sl-SI" sz="2000" dirty="0">
            <a:solidFill>
              <a:srgbClr val="FFFF00"/>
            </a:solidFill>
          </a:endParaRPr>
        </a:p>
      </dgm:t>
    </dgm:pt>
    <dgm:pt modelId="{109802BC-0CA9-48BC-B501-D79A2CF5171D}" type="parTrans" cxnId="{8532FB07-B508-4DD6-83BD-644EAA528F6D}">
      <dgm:prSet/>
      <dgm:spPr/>
      <dgm:t>
        <a:bodyPr/>
        <a:lstStyle/>
        <a:p>
          <a:endParaRPr lang="sl-SI"/>
        </a:p>
      </dgm:t>
    </dgm:pt>
    <dgm:pt modelId="{EB14D449-852C-4382-873D-EB6EC1148D6D}" type="sibTrans" cxnId="{8532FB07-B508-4DD6-83BD-644EAA528F6D}">
      <dgm:prSet/>
      <dgm:spPr/>
      <dgm:t>
        <a:bodyPr/>
        <a:lstStyle/>
        <a:p>
          <a:endParaRPr lang="sl-SI"/>
        </a:p>
      </dgm:t>
    </dgm:pt>
    <dgm:pt modelId="{7F94C81A-9621-4B86-A8DF-149C6C090E01}">
      <dgm:prSet phldrT="[besedilo]" phldr="1"/>
      <dgm:spPr/>
      <dgm:t>
        <a:bodyPr/>
        <a:lstStyle/>
        <a:p>
          <a:endParaRPr lang="sl-SI" dirty="0"/>
        </a:p>
      </dgm:t>
    </dgm:pt>
    <dgm:pt modelId="{DBC39CB7-8597-4CBD-A545-AD4CFCE10CDE}" type="sibTrans" cxnId="{731440FF-8CB4-4528-8F24-AA791F6C6EF1}">
      <dgm:prSet/>
      <dgm:spPr/>
      <dgm:t>
        <a:bodyPr/>
        <a:lstStyle/>
        <a:p>
          <a:endParaRPr lang="sl-SI"/>
        </a:p>
      </dgm:t>
    </dgm:pt>
    <dgm:pt modelId="{EB42B4D7-B371-4B7C-9346-32248AA189AD}" type="parTrans" cxnId="{731440FF-8CB4-4528-8F24-AA791F6C6EF1}">
      <dgm:prSet/>
      <dgm:spPr/>
      <dgm:t>
        <a:bodyPr/>
        <a:lstStyle/>
        <a:p>
          <a:endParaRPr lang="sl-SI"/>
        </a:p>
      </dgm:t>
    </dgm:pt>
    <dgm:pt modelId="{0EF17D1C-0614-440A-871B-5FD12FA410B9}" type="pres">
      <dgm:prSet presAssocID="{C8B984FA-5AD0-41BD-AC50-6C5CAD7FA6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E9F5817-000B-495D-AAC9-BE5B71728824}" type="pres">
      <dgm:prSet presAssocID="{7F94C81A-9621-4B86-A8DF-149C6C090E01}" presName="compositeNode" presStyleCnt="0">
        <dgm:presLayoutVars>
          <dgm:bulletEnabled val="1"/>
        </dgm:presLayoutVars>
      </dgm:prSet>
      <dgm:spPr/>
    </dgm:pt>
    <dgm:pt modelId="{33049507-3095-41F8-8AE1-47D9B2A1946F}" type="pres">
      <dgm:prSet presAssocID="{7F94C81A-9621-4B86-A8DF-149C6C090E01}" presName="bgRect" presStyleLbl="node1" presStyleIdx="0" presStyleCnt="3" custScaleX="111119" custScaleY="189484" custLinFactNeighborX="2108" custLinFactNeighborY="156"/>
      <dgm:spPr/>
      <dgm:t>
        <a:bodyPr/>
        <a:lstStyle/>
        <a:p>
          <a:endParaRPr lang="sl-SI"/>
        </a:p>
      </dgm:t>
    </dgm:pt>
    <dgm:pt modelId="{111AD100-D295-4624-9490-17C4A8E84691}" type="pres">
      <dgm:prSet presAssocID="{7F94C81A-9621-4B86-A8DF-149C6C090E0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B30FA7F-490A-48C4-99F9-F170D2FC7DF8}" type="pres">
      <dgm:prSet presAssocID="{7F94C81A-9621-4B86-A8DF-149C6C090E0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F5DD25C-8C43-474B-93F3-38D2F265DEDE}" type="pres">
      <dgm:prSet presAssocID="{DBC39CB7-8597-4CBD-A545-AD4CFCE10CDE}" presName="hSp" presStyleCnt="0"/>
      <dgm:spPr/>
    </dgm:pt>
    <dgm:pt modelId="{AF12EBC7-8E9E-4936-B2FD-F2BB4356624E}" type="pres">
      <dgm:prSet presAssocID="{DBC39CB7-8597-4CBD-A545-AD4CFCE10CDE}" presName="vProcSp" presStyleCnt="0"/>
      <dgm:spPr/>
    </dgm:pt>
    <dgm:pt modelId="{5B94099B-9422-4A19-BC1A-811866697B3C}" type="pres">
      <dgm:prSet presAssocID="{DBC39CB7-8597-4CBD-A545-AD4CFCE10CDE}" presName="vSp1" presStyleCnt="0"/>
      <dgm:spPr/>
    </dgm:pt>
    <dgm:pt modelId="{8C7A7809-7A2D-4A28-93B1-C4E5ABE3F317}" type="pres">
      <dgm:prSet presAssocID="{DBC39CB7-8597-4CBD-A545-AD4CFCE10CDE}" presName="simulatedConn" presStyleLbl="solidFgAcc1" presStyleIdx="0" presStyleCnt="2"/>
      <dgm:spPr/>
    </dgm:pt>
    <dgm:pt modelId="{1A565D79-5E34-4D2E-9662-F35C130C402D}" type="pres">
      <dgm:prSet presAssocID="{DBC39CB7-8597-4CBD-A545-AD4CFCE10CDE}" presName="vSp2" presStyleCnt="0"/>
      <dgm:spPr/>
    </dgm:pt>
    <dgm:pt modelId="{697F38B2-DADE-465F-8FB4-78FD9A4A8B79}" type="pres">
      <dgm:prSet presAssocID="{DBC39CB7-8597-4CBD-A545-AD4CFCE10CDE}" presName="sibTrans" presStyleCnt="0"/>
      <dgm:spPr/>
    </dgm:pt>
    <dgm:pt modelId="{FAAE61D0-0472-475D-AD29-5B97F709C39A}" type="pres">
      <dgm:prSet presAssocID="{62F76CE5-3973-4BAF-AC2A-2A226C98AEAE}" presName="compositeNode" presStyleCnt="0">
        <dgm:presLayoutVars>
          <dgm:bulletEnabled val="1"/>
        </dgm:presLayoutVars>
      </dgm:prSet>
      <dgm:spPr/>
    </dgm:pt>
    <dgm:pt modelId="{D36EBA6C-2D3D-4B99-B9D6-EBD044ABCC74}" type="pres">
      <dgm:prSet presAssocID="{62F76CE5-3973-4BAF-AC2A-2A226C98AEAE}" presName="bgRect" presStyleLbl="node1" presStyleIdx="1" presStyleCnt="3" custScaleX="74690" custScaleY="174272"/>
      <dgm:spPr/>
      <dgm:t>
        <a:bodyPr/>
        <a:lstStyle/>
        <a:p>
          <a:endParaRPr lang="sl-SI"/>
        </a:p>
      </dgm:t>
    </dgm:pt>
    <dgm:pt modelId="{4273012A-AD1C-4C13-AB77-F1EB82BAD28C}" type="pres">
      <dgm:prSet presAssocID="{62F76CE5-3973-4BAF-AC2A-2A226C98AEA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E0D0B-8744-421A-B014-93F903E20376}" type="pres">
      <dgm:prSet presAssocID="{62F76CE5-3973-4BAF-AC2A-2A226C98AEA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3186651-C29F-499E-86FB-E543A381E9C6}" type="pres">
      <dgm:prSet presAssocID="{8865B847-B549-4471-954B-FDE6554D1571}" presName="hSp" presStyleCnt="0"/>
      <dgm:spPr/>
    </dgm:pt>
    <dgm:pt modelId="{80AF3FAC-1B64-46EA-A7E9-6F28EFECE562}" type="pres">
      <dgm:prSet presAssocID="{8865B847-B549-4471-954B-FDE6554D1571}" presName="vProcSp" presStyleCnt="0"/>
      <dgm:spPr/>
    </dgm:pt>
    <dgm:pt modelId="{966B13D9-1970-4B2C-A500-315992C38BFA}" type="pres">
      <dgm:prSet presAssocID="{8865B847-B549-4471-954B-FDE6554D1571}" presName="vSp1" presStyleCnt="0"/>
      <dgm:spPr/>
    </dgm:pt>
    <dgm:pt modelId="{E49A2F6D-CE81-4B6B-B781-1F65F4C694D0}" type="pres">
      <dgm:prSet presAssocID="{8865B847-B549-4471-954B-FDE6554D1571}" presName="simulatedConn" presStyleLbl="solidFgAcc1" presStyleIdx="1" presStyleCnt="2"/>
      <dgm:spPr/>
    </dgm:pt>
    <dgm:pt modelId="{74EAEDD5-4BFE-485D-B99F-46449323EE6F}" type="pres">
      <dgm:prSet presAssocID="{8865B847-B549-4471-954B-FDE6554D1571}" presName="vSp2" presStyleCnt="0"/>
      <dgm:spPr/>
    </dgm:pt>
    <dgm:pt modelId="{F1C753FD-4AB6-46A0-9981-70FF904FD6D5}" type="pres">
      <dgm:prSet presAssocID="{8865B847-B549-4471-954B-FDE6554D1571}" presName="sibTrans" presStyleCnt="0"/>
      <dgm:spPr/>
    </dgm:pt>
    <dgm:pt modelId="{A009C67B-E512-41E4-888A-3C680E61E824}" type="pres">
      <dgm:prSet presAssocID="{8BFBAB4E-D287-43A2-91E5-5C16998F3007}" presName="compositeNode" presStyleCnt="0">
        <dgm:presLayoutVars>
          <dgm:bulletEnabled val="1"/>
        </dgm:presLayoutVars>
      </dgm:prSet>
      <dgm:spPr/>
    </dgm:pt>
    <dgm:pt modelId="{8E825E70-208B-46E1-9201-1F57F6A41B84}" type="pres">
      <dgm:prSet presAssocID="{8BFBAB4E-D287-43A2-91E5-5C16998F3007}" presName="bgRect" presStyleLbl="node1" presStyleIdx="2" presStyleCnt="3" custScaleX="75442" custScaleY="179921" custLinFactNeighborX="-3632" custLinFactNeighborY="-412"/>
      <dgm:spPr/>
      <dgm:t>
        <a:bodyPr/>
        <a:lstStyle/>
        <a:p>
          <a:endParaRPr lang="sl-SI"/>
        </a:p>
      </dgm:t>
    </dgm:pt>
    <dgm:pt modelId="{319584FB-BCFF-49DC-AD2D-7B4A8F51986B}" type="pres">
      <dgm:prSet presAssocID="{8BFBAB4E-D287-43A2-91E5-5C16998F300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B6FB5C9-D4F6-4814-B638-05B2CAE389BE}" type="pres">
      <dgm:prSet presAssocID="{8BFBAB4E-D287-43A2-91E5-5C16998F300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3F84B870-5D4D-4064-88EA-1CF985F4C55F}" type="presOf" srcId="{7F94C81A-9621-4B86-A8DF-149C6C090E01}" destId="{33049507-3095-41F8-8AE1-47D9B2A1946F}" srcOrd="0" destOrd="0" presId="urn:microsoft.com/office/officeart/2005/8/layout/hProcess7"/>
    <dgm:cxn modelId="{36F0ACE4-9B8B-4683-9DFF-081165D96D93}" type="presOf" srcId="{C28016C2-35AF-4E21-A575-FF2AC918917B}" destId="{8B30FA7F-490A-48C4-99F9-F170D2FC7DF8}" srcOrd="0" destOrd="0" presId="urn:microsoft.com/office/officeart/2005/8/layout/hProcess7"/>
    <dgm:cxn modelId="{60805A7D-48AC-4740-807F-C3EBA57C5F22}" srcId="{7F94C81A-9621-4B86-A8DF-149C6C090E01}" destId="{C28016C2-35AF-4E21-A575-FF2AC918917B}" srcOrd="0" destOrd="0" parTransId="{4B99B5E4-F4AB-4EB6-90C5-181A6173D905}" sibTransId="{D1DC8913-EC28-4B40-8156-F6A5A9186BD3}"/>
    <dgm:cxn modelId="{17562055-2ECF-4D0E-904B-9B79B5819830}" srcId="{C8B984FA-5AD0-41BD-AC50-6C5CAD7FA63E}" destId="{62F76CE5-3973-4BAF-AC2A-2A226C98AEAE}" srcOrd="1" destOrd="0" parTransId="{16AECF70-E3EE-44F9-A982-A9277BDCD23E}" sibTransId="{8865B847-B549-4471-954B-FDE6554D1571}"/>
    <dgm:cxn modelId="{298CD9DA-D109-4985-8FFE-7C8F7D97F69D}" type="presOf" srcId="{EE1698BE-3871-42B4-A1FF-9D71FD861A54}" destId="{5B6FB5C9-D4F6-4814-B638-05B2CAE389BE}" srcOrd="0" destOrd="0" presId="urn:microsoft.com/office/officeart/2005/8/layout/hProcess7"/>
    <dgm:cxn modelId="{BA6A8543-DD17-4726-96DD-1D28B5D85070}" type="presOf" srcId="{8BFBAB4E-D287-43A2-91E5-5C16998F3007}" destId="{8E825E70-208B-46E1-9201-1F57F6A41B84}" srcOrd="0" destOrd="0" presId="urn:microsoft.com/office/officeart/2005/8/layout/hProcess7"/>
    <dgm:cxn modelId="{F891769B-5C4F-4A18-8691-9D44AAB1AB18}" srcId="{C8B984FA-5AD0-41BD-AC50-6C5CAD7FA63E}" destId="{8BFBAB4E-D287-43A2-91E5-5C16998F3007}" srcOrd="2" destOrd="0" parTransId="{E2273B15-F8A7-47FB-AB0C-76D3B4FDF069}" sibTransId="{F60C40D8-1791-4A53-BE3C-4020A23C5F06}"/>
    <dgm:cxn modelId="{60A1A981-CE5E-4CC0-815B-FB2C300A41DF}" type="presOf" srcId="{62F76CE5-3973-4BAF-AC2A-2A226C98AEAE}" destId="{4273012A-AD1C-4C13-AB77-F1EB82BAD28C}" srcOrd="1" destOrd="0" presId="urn:microsoft.com/office/officeart/2005/8/layout/hProcess7"/>
    <dgm:cxn modelId="{D2FFF3B6-305F-4DE0-95B4-E663305163F0}" type="presOf" srcId="{8BFBAB4E-D287-43A2-91E5-5C16998F3007}" destId="{319584FB-BCFF-49DC-AD2D-7B4A8F51986B}" srcOrd="1" destOrd="0" presId="urn:microsoft.com/office/officeart/2005/8/layout/hProcess7"/>
    <dgm:cxn modelId="{84A10EE7-F553-40E1-ABCE-CE6A9C1701E6}" type="presOf" srcId="{7F94C81A-9621-4B86-A8DF-149C6C090E01}" destId="{111AD100-D295-4624-9490-17C4A8E84691}" srcOrd="1" destOrd="0" presId="urn:microsoft.com/office/officeart/2005/8/layout/hProcess7"/>
    <dgm:cxn modelId="{0151A12C-0830-4665-89DD-AD17D6561BB3}" type="presOf" srcId="{C8B984FA-5AD0-41BD-AC50-6C5CAD7FA63E}" destId="{0EF17D1C-0614-440A-871B-5FD12FA410B9}" srcOrd="0" destOrd="0" presId="urn:microsoft.com/office/officeart/2005/8/layout/hProcess7"/>
    <dgm:cxn modelId="{A79BC53C-AA62-4327-B02E-DBCE236D64DA}" type="presOf" srcId="{6F45EE4C-9C58-462F-8FBB-83C0AD18AC7E}" destId="{3A3E0D0B-8744-421A-B014-93F903E20376}" srcOrd="0" destOrd="0" presId="urn:microsoft.com/office/officeart/2005/8/layout/hProcess7"/>
    <dgm:cxn modelId="{8532FB07-B508-4DD6-83BD-644EAA528F6D}" srcId="{8BFBAB4E-D287-43A2-91E5-5C16998F3007}" destId="{EE1698BE-3871-42B4-A1FF-9D71FD861A54}" srcOrd="0" destOrd="0" parTransId="{109802BC-0CA9-48BC-B501-D79A2CF5171D}" sibTransId="{EB14D449-852C-4382-873D-EB6EC1148D6D}"/>
    <dgm:cxn modelId="{E01CC22D-AB71-4374-AEF3-6C232DF5D1E8}" srcId="{62F76CE5-3973-4BAF-AC2A-2A226C98AEAE}" destId="{6F45EE4C-9C58-462F-8FBB-83C0AD18AC7E}" srcOrd="0" destOrd="0" parTransId="{B8187825-5738-42E8-A202-4736AF7F3F78}" sibTransId="{45182292-A631-4738-A08A-F8348AE053F4}"/>
    <dgm:cxn modelId="{F94F2C7B-3528-4F0D-8E31-F4441DD652B5}" type="presOf" srcId="{62F76CE5-3973-4BAF-AC2A-2A226C98AEAE}" destId="{D36EBA6C-2D3D-4B99-B9D6-EBD044ABCC74}" srcOrd="0" destOrd="0" presId="urn:microsoft.com/office/officeart/2005/8/layout/hProcess7"/>
    <dgm:cxn modelId="{731440FF-8CB4-4528-8F24-AA791F6C6EF1}" srcId="{C8B984FA-5AD0-41BD-AC50-6C5CAD7FA63E}" destId="{7F94C81A-9621-4B86-A8DF-149C6C090E01}" srcOrd="0" destOrd="0" parTransId="{EB42B4D7-B371-4B7C-9346-32248AA189AD}" sibTransId="{DBC39CB7-8597-4CBD-A545-AD4CFCE10CDE}"/>
    <dgm:cxn modelId="{C04D1C5D-F66C-406E-B841-8E39A6FF33C8}" type="presParOf" srcId="{0EF17D1C-0614-440A-871B-5FD12FA410B9}" destId="{4E9F5817-000B-495D-AAC9-BE5B71728824}" srcOrd="0" destOrd="0" presId="urn:microsoft.com/office/officeart/2005/8/layout/hProcess7"/>
    <dgm:cxn modelId="{C9FE3254-C3FC-4769-A3BD-82B86BB1D28A}" type="presParOf" srcId="{4E9F5817-000B-495D-AAC9-BE5B71728824}" destId="{33049507-3095-41F8-8AE1-47D9B2A1946F}" srcOrd="0" destOrd="0" presId="urn:microsoft.com/office/officeart/2005/8/layout/hProcess7"/>
    <dgm:cxn modelId="{0AD8BED5-0EEC-426B-8E1F-597AE8431DD1}" type="presParOf" srcId="{4E9F5817-000B-495D-AAC9-BE5B71728824}" destId="{111AD100-D295-4624-9490-17C4A8E84691}" srcOrd="1" destOrd="0" presId="urn:microsoft.com/office/officeart/2005/8/layout/hProcess7"/>
    <dgm:cxn modelId="{A76E37F5-ADEA-4AC2-9C6E-981C6B2AD8B9}" type="presParOf" srcId="{4E9F5817-000B-495D-AAC9-BE5B71728824}" destId="{8B30FA7F-490A-48C4-99F9-F170D2FC7DF8}" srcOrd="2" destOrd="0" presId="urn:microsoft.com/office/officeart/2005/8/layout/hProcess7"/>
    <dgm:cxn modelId="{8ADE635E-1592-4238-8125-708DA7C4BE68}" type="presParOf" srcId="{0EF17D1C-0614-440A-871B-5FD12FA410B9}" destId="{CF5DD25C-8C43-474B-93F3-38D2F265DEDE}" srcOrd="1" destOrd="0" presId="urn:microsoft.com/office/officeart/2005/8/layout/hProcess7"/>
    <dgm:cxn modelId="{964BD4E1-ADA8-4E07-B2B5-ABC749201E86}" type="presParOf" srcId="{0EF17D1C-0614-440A-871B-5FD12FA410B9}" destId="{AF12EBC7-8E9E-4936-B2FD-F2BB4356624E}" srcOrd="2" destOrd="0" presId="urn:microsoft.com/office/officeart/2005/8/layout/hProcess7"/>
    <dgm:cxn modelId="{B7A5C6EE-4581-464D-B1AD-BB7C3E59A639}" type="presParOf" srcId="{AF12EBC7-8E9E-4936-B2FD-F2BB4356624E}" destId="{5B94099B-9422-4A19-BC1A-811866697B3C}" srcOrd="0" destOrd="0" presId="urn:microsoft.com/office/officeart/2005/8/layout/hProcess7"/>
    <dgm:cxn modelId="{18E454B5-7C22-4284-915E-DF8FBF374BB9}" type="presParOf" srcId="{AF12EBC7-8E9E-4936-B2FD-F2BB4356624E}" destId="{8C7A7809-7A2D-4A28-93B1-C4E5ABE3F317}" srcOrd="1" destOrd="0" presId="urn:microsoft.com/office/officeart/2005/8/layout/hProcess7"/>
    <dgm:cxn modelId="{94D09BD4-4F61-4A47-BE1F-653C08F8BB66}" type="presParOf" srcId="{AF12EBC7-8E9E-4936-B2FD-F2BB4356624E}" destId="{1A565D79-5E34-4D2E-9662-F35C130C402D}" srcOrd="2" destOrd="0" presId="urn:microsoft.com/office/officeart/2005/8/layout/hProcess7"/>
    <dgm:cxn modelId="{23DE25FD-D560-4C84-BB20-CD76B20C91BB}" type="presParOf" srcId="{0EF17D1C-0614-440A-871B-5FD12FA410B9}" destId="{697F38B2-DADE-465F-8FB4-78FD9A4A8B79}" srcOrd="3" destOrd="0" presId="urn:microsoft.com/office/officeart/2005/8/layout/hProcess7"/>
    <dgm:cxn modelId="{EB2ACB83-CD77-48DB-84D0-E11F94CB1FA7}" type="presParOf" srcId="{0EF17D1C-0614-440A-871B-5FD12FA410B9}" destId="{FAAE61D0-0472-475D-AD29-5B97F709C39A}" srcOrd="4" destOrd="0" presId="urn:microsoft.com/office/officeart/2005/8/layout/hProcess7"/>
    <dgm:cxn modelId="{FCF2C005-A485-4F46-B17E-C703D9DFC452}" type="presParOf" srcId="{FAAE61D0-0472-475D-AD29-5B97F709C39A}" destId="{D36EBA6C-2D3D-4B99-B9D6-EBD044ABCC74}" srcOrd="0" destOrd="0" presId="urn:microsoft.com/office/officeart/2005/8/layout/hProcess7"/>
    <dgm:cxn modelId="{61885387-AE08-4E60-9464-EDC1D69F4E98}" type="presParOf" srcId="{FAAE61D0-0472-475D-AD29-5B97F709C39A}" destId="{4273012A-AD1C-4C13-AB77-F1EB82BAD28C}" srcOrd="1" destOrd="0" presId="urn:microsoft.com/office/officeart/2005/8/layout/hProcess7"/>
    <dgm:cxn modelId="{75C1F12A-05B2-4886-939C-990596BE9796}" type="presParOf" srcId="{FAAE61D0-0472-475D-AD29-5B97F709C39A}" destId="{3A3E0D0B-8744-421A-B014-93F903E20376}" srcOrd="2" destOrd="0" presId="urn:microsoft.com/office/officeart/2005/8/layout/hProcess7"/>
    <dgm:cxn modelId="{AAFF676A-5E3A-4E8B-8FC7-49B6C7A3880D}" type="presParOf" srcId="{0EF17D1C-0614-440A-871B-5FD12FA410B9}" destId="{A3186651-C29F-499E-86FB-E543A381E9C6}" srcOrd="5" destOrd="0" presId="urn:microsoft.com/office/officeart/2005/8/layout/hProcess7"/>
    <dgm:cxn modelId="{D621DFDC-0FBC-43E9-8892-B6675CAB8E3C}" type="presParOf" srcId="{0EF17D1C-0614-440A-871B-5FD12FA410B9}" destId="{80AF3FAC-1B64-46EA-A7E9-6F28EFECE562}" srcOrd="6" destOrd="0" presId="urn:microsoft.com/office/officeart/2005/8/layout/hProcess7"/>
    <dgm:cxn modelId="{7477ACE2-2FF8-4423-919F-536249809870}" type="presParOf" srcId="{80AF3FAC-1B64-46EA-A7E9-6F28EFECE562}" destId="{966B13D9-1970-4B2C-A500-315992C38BFA}" srcOrd="0" destOrd="0" presId="urn:microsoft.com/office/officeart/2005/8/layout/hProcess7"/>
    <dgm:cxn modelId="{C13E71CF-EBF4-47DF-8719-9E127EFA22E1}" type="presParOf" srcId="{80AF3FAC-1B64-46EA-A7E9-6F28EFECE562}" destId="{E49A2F6D-CE81-4B6B-B781-1F65F4C694D0}" srcOrd="1" destOrd="0" presId="urn:microsoft.com/office/officeart/2005/8/layout/hProcess7"/>
    <dgm:cxn modelId="{54A941BC-74DB-4E3D-B247-061F4F5C6E6F}" type="presParOf" srcId="{80AF3FAC-1B64-46EA-A7E9-6F28EFECE562}" destId="{74EAEDD5-4BFE-485D-B99F-46449323EE6F}" srcOrd="2" destOrd="0" presId="urn:microsoft.com/office/officeart/2005/8/layout/hProcess7"/>
    <dgm:cxn modelId="{FBD3D259-7243-4E34-AEC3-1DB6DB44B7FC}" type="presParOf" srcId="{0EF17D1C-0614-440A-871B-5FD12FA410B9}" destId="{F1C753FD-4AB6-46A0-9981-70FF904FD6D5}" srcOrd="7" destOrd="0" presId="urn:microsoft.com/office/officeart/2005/8/layout/hProcess7"/>
    <dgm:cxn modelId="{0A3BE68A-19CB-4C11-B417-D1870F86F36C}" type="presParOf" srcId="{0EF17D1C-0614-440A-871B-5FD12FA410B9}" destId="{A009C67B-E512-41E4-888A-3C680E61E824}" srcOrd="8" destOrd="0" presId="urn:microsoft.com/office/officeart/2005/8/layout/hProcess7"/>
    <dgm:cxn modelId="{AFFDA4E2-2E22-4AE1-B514-D5D0A3950813}" type="presParOf" srcId="{A009C67B-E512-41E4-888A-3C680E61E824}" destId="{8E825E70-208B-46E1-9201-1F57F6A41B84}" srcOrd="0" destOrd="0" presId="urn:microsoft.com/office/officeart/2005/8/layout/hProcess7"/>
    <dgm:cxn modelId="{27ED49D7-29C7-4DE2-9A13-E662E127CEEC}" type="presParOf" srcId="{A009C67B-E512-41E4-888A-3C680E61E824}" destId="{319584FB-BCFF-49DC-AD2D-7B4A8F51986B}" srcOrd="1" destOrd="0" presId="urn:microsoft.com/office/officeart/2005/8/layout/hProcess7"/>
    <dgm:cxn modelId="{6636D332-AEF0-4BA0-91CD-A1257386040B}" type="presParOf" srcId="{A009C67B-E512-41E4-888A-3C680E61E824}" destId="{5B6FB5C9-D4F6-4814-B638-05B2CAE389BE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6A7B77-81CC-41AA-89C4-CEFE28DA063D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sl-SI"/>
        </a:p>
      </dgm:t>
    </dgm:pt>
    <dgm:pt modelId="{7675954A-4110-442F-8468-430161A0E45F}">
      <dgm:prSet phldrT="[besedilo]"/>
      <dgm:spPr/>
      <dgm:t>
        <a:bodyPr/>
        <a:lstStyle/>
        <a:p>
          <a:r>
            <a:rPr lang="sl-SI" dirty="0" smtClean="0"/>
            <a:t>IZRECNO</a:t>
          </a:r>
          <a:endParaRPr lang="sl-SI" dirty="0"/>
        </a:p>
      </dgm:t>
    </dgm:pt>
    <dgm:pt modelId="{FE27E349-A115-464C-9E04-81E2BBA43BA0}" type="parTrans" cxnId="{B8442F8C-4898-44F1-BB8C-28E0C34A5918}">
      <dgm:prSet/>
      <dgm:spPr/>
      <dgm:t>
        <a:bodyPr/>
        <a:lstStyle/>
        <a:p>
          <a:endParaRPr lang="sl-SI"/>
        </a:p>
      </dgm:t>
    </dgm:pt>
    <dgm:pt modelId="{30DB7FC5-DC40-4729-BD66-4D3E3A76C379}" type="sibTrans" cxnId="{B8442F8C-4898-44F1-BB8C-28E0C34A5918}">
      <dgm:prSet/>
      <dgm:spPr/>
      <dgm:t>
        <a:bodyPr/>
        <a:lstStyle/>
        <a:p>
          <a:endParaRPr lang="sl-SI"/>
        </a:p>
      </dgm:t>
    </dgm:pt>
    <dgm:pt modelId="{5333AD71-4C12-4D67-8000-635B24E0BC7B}">
      <dgm:prSet phldrT="[besedilo]"/>
      <dgm:spPr/>
      <dgm:t>
        <a:bodyPr/>
        <a:lstStyle/>
        <a:p>
          <a:r>
            <a:rPr lang="sl-SI" dirty="0" smtClean="0"/>
            <a:t>USTNO, PISNO, SKLEPNO DEJANJE </a:t>
          </a:r>
          <a:endParaRPr lang="sl-SI" dirty="0"/>
        </a:p>
      </dgm:t>
    </dgm:pt>
    <dgm:pt modelId="{132C6F50-6145-4F6B-9944-E3890AC72407}" type="parTrans" cxnId="{8148D730-64ED-4545-B452-BF19C122680C}">
      <dgm:prSet/>
      <dgm:spPr/>
      <dgm:t>
        <a:bodyPr/>
        <a:lstStyle/>
        <a:p>
          <a:endParaRPr lang="sl-SI"/>
        </a:p>
      </dgm:t>
    </dgm:pt>
    <dgm:pt modelId="{F2A225B1-7C40-4991-9F87-C012F508E155}" type="sibTrans" cxnId="{8148D730-64ED-4545-B452-BF19C122680C}">
      <dgm:prSet/>
      <dgm:spPr/>
      <dgm:t>
        <a:bodyPr/>
        <a:lstStyle/>
        <a:p>
          <a:endParaRPr lang="sl-SI"/>
        </a:p>
      </dgm:t>
    </dgm:pt>
    <dgm:pt modelId="{3BDEE502-3809-4443-839F-7A5761978667}">
      <dgm:prSet phldrT="[besedilo]"/>
      <dgm:spPr/>
      <dgm:t>
        <a:bodyPr/>
        <a:lstStyle/>
        <a:p>
          <a:r>
            <a:rPr lang="sl-SI" dirty="0" smtClean="0"/>
            <a:t>MOLČE</a:t>
          </a:r>
          <a:endParaRPr lang="sl-SI" dirty="0"/>
        </a:p>
      </dgm:t>
    </dgm:pt>
    <dgm:pt modelId="{D31A18EA-E919-43E2-A771-6C78829826B3}" type="parTrans" cxnId="{B0DAEE44-C024-4028-B314-D7E2F70F238B}">
      <dgm:prSet/>
      <dgm:spPr/>
      <dgm:t>
        <a:bodyPr/>
        <a:lstStyle/>
        <a:p>
          <a:endParaRPr lang="sl-SI"/>
        </a:p>
      </dgm:t>
    </dgm:pt>
    <dgm:pt modelId="{3BD54FE0-0769-4FBA-B215-E228C32E58B1}" type="sibTrans" cxnId="{B0DAEE44-C024-4028-B314-D7E2F70F238B}">
      <dgm:prSet/>
      <dgm:spPr/>
      <dgm:t>
        <a:bodyPr/>
        <a:lstStyle/>
        <a:p>
          <a:endParaRPr lang="sl-SI"/>
        </a:p>
      </dgm:t>
    </dgm:pt>
    <dgm:pt modelId="{82BC92F8-1DB9-4E2E-83CB-B2B2CCFD8353}">
      <dgm:prSet phldrT="[besedilo]"/>
      <dgm:spPr/>
      <dgm:t>
        <a:bodyPr/>
        <a:lstStyle/>
        <a:p>
          <a:r>
            <a:rPr lang="sl-SI" dirty="0" smtClean="0"/>
            <a:t>V POSEBNIH OKOLIŠČINAH</a:t>
          </a:r>
          <a:endParaRPr lang="sl-SI" dirty="0"/>
        </a:p>
      </dgm:t>
    </dgm:pt>
    <dgm:pt modelId="{B63EAC21-DB17-4FE7-81B9-277BD23ED8EE}" type="parTrans" cxnId="{43192B03-D48C-4158-B36A-709CE38AC22C}">
      <dgm:prSet/>
      <dgm:spPr/>
      <dgm:t>
        <a:bodyPr/>
        <a:lstStyle/>
        <a:p>
          <a:endParaRPr lang="sl-SI"/>
        </a:p>
      </dgm:t>
    </dgm:pt>
    <dgm:pt modelId="{4F2608C9-0BD8-4743-B8A4-B279A2AB98B7}" type="sibTrans" cxnId="{43192B03-D48C-4158-B36A-709CE38AC22C}">
      <dgm:prSet/>
      <dgm:spPr/>
      <dgm:t>
        <a:bodyPr/>
        <a:lstStyle/>
        <a:p>
          <a:endParaRPr lang="sl-SI"/>
        </a:p>
      </dgm:t>
    </dgm:pt>
    <dgm:pt modelId="{F1279FFF-F6DB-418A-8BFE-BF3295032F06}" type="pres">
      <dgm:prSet presAssocID="{F46A7B77-81CC-41AA-89C4-CEFE28DA06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37D6B054-9F37-46D6-94C0-4C65FFDD7C65}" type="pres">
      <dgm:prSet presAssocID="{7675954A-4110-442F-8468-430161A0E45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A50A3D3-121D-4DA6-8168-1243A016A213}" type="pres">
      <dgm:prSet presAssocID="{7675954A-4110-442F-8468-430161A0E45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AC474C2-954C-42B7-9965-A54507D9286A}" type="pres">
      <dgm:prSet presAssocID="{3BDEE502-3809-4443-839F-7A576197866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884A0D1-A020-4C8B-AD7A-F147130E6CCB}" type="pres">
      <dgm:prSet presAssocID="{3BDEE502-3809-4443-839F-7A576197866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8442F8C-4898-44F1-BB8C-28E0C34A5918}" srcId="{F46A7B77-81CC-41AA-89C4-CEFE28DA063D}" destId="{7675954A-4110-442F-8468-430161A0E45F}" srcOrd="0" destOrd="0" parTransId="{FE27E349-A115-464C-9E04-81E2BBA43BA0}" sibTransId="{30DB7FC5-DC40-4729-BD66-4D3E3A76C379}"/>
    <dgm:cxn modelId="{9B2CBE7B-9CD0-4184-B750-F696C145F5E8}" type="presOf" srcId="{7675954A-4110-442F-8468-430161A0E45F}" destId="{37D6B054-9F37-46D6-94C0-4C65FFDD7C65}" srcOrd="0" destOrd="0" presId="urn:microsoft.com/office/officeart/2005/8/layout/vList2"/>
    <dgm:cxn modelId="{43192B03-D48C-4158-B36A-709CE38AC22C}" srcId="{3BDEE502-3809-4443-839F-7A5761978667}" destId="{82BC92F8-1DB9-4E2E-83CB-B2B2CCFD8353}" srcOrd="0" destOrd="0" parTransId="{B63EAC21-DB17-4FE7-81B9-277BD23ED8EE}" sibTransId="{4F2608C9-0BD8-4743-B8A4-B279A2AB98B7}"/>
    <dgm:cxn modelId="{C4111D87-B383-4DFA-B42D-097ED64DDD82}" type="presOf" srcId="{F46A7B77-81CC-41AA-89C4-CEFE28DA063D}" destId="{F1279FFF-F6DB-418A-8BFE-BF3295032F06}" srcOrd="0" destOrd="0" presId="urn:microsoft.com/office/officeart/2005/8/layout/vList2"/>
    <dgm:cxn modelId="{B0DAEE44-C024-4028-B314-D7E2F70F238B}" srcId="{F46A7B77-81CC-41AA-89C4-CEFE28DA063D}" destId="{3BDEE502-3809-4443-839F-7A5761978667}" srcOrd="1" destOrd="0" parTransId="{D31A18EA-E919-43E2-A771-6C78829826B3}" sibTransId="{3BD54FE0-0769-4FBA-B215-E228C32E58B1}"/>
    <dgm:cxn modelId="{8148D730-64ED-4545-B452-BF19C122680C}" srcId="{7675954A-4110-442F-8468-430161A0E45F}" destId="{5333AD71-4C12-4D67-8000-635B24E0BC7B}" srcOrd="0" destOrd="0" parTransId="{132C6F50-6145-4F6B-9944-E3890AC72407}" sibTransId="{F2A225B1-7C40-4991-9F87-C012F508E155}"/>
    <dgm:cxn modelId="{33809D3F-C6E1-4DF3-A47A-DFF01EF70654}" type="presOf" srcId="{82BC92F8-1DB9-4E2E-83CB-B2B2CCFD8353}" destId="{5884A0D1-A020-4C8B-AD7A-F147130E6CCB}" srcOrd="0" destOrd="0" presId="urn:microsoft.com/office/officeart/2005/8/layout/vList2"/>
    <dgm:cxn modelId="{A438F4F6-1B5D-41AC-BE15-664126328408}" type="presOf" srcId="{3BDEE502-3809-4443-839F-7A5761978667}" destId="{7AC474C2-954C-42B7-9965-A54507D9286A}" srcOrd="0" destOrd="0" presId="urn:microsoft.com/office/officeart/2005/8/layout/vList2"/>
    <dgm:cxn modelId="{79F40555-6320-40CA-AEB0-455DA8AFD648}" type="presOf" srcId="{5333AD71-4C12-4D67-8000-635B24E0BC7B}" destId="{CA50A3D3-121D-4DA6-8168-1243A016A213}" srcOrd="0" destOrd="0" presId="urn:microsoft.com/office/officeart/2005/8/layout/vList2"/>
    <dgm:cxn modelId="{203BD211-E635-4DD7-A502-3C13E28EC3BE}" type="presParOf" srcId="{F1279FFF-F6DB-418A-8BFE-BF3295032F06}" destId="{37D6B054-9F37-46D6-94C0-4C65FFDD7C65}" srcOrd="0" destOrd="0" presId="urn:microsoft.com/office/officeart/2005/8/layout/vList2"/>
    <dgm:cxn modelId="{3E1EA43D-C9BC-4CCA-BEE9-684511CE6F8B}" type="presParOf" srcId="{F1279FFF-F6DB-418A-8BFE-BF3295032F06}" destId="{CA50A3D3-121D-4DA6-8168-1243A016A213}" srcOrd="1" destOrd="0" presId="urn:microsoft.com/office/officeart/2005/8/layout/vList2"/>
    <dgm:cxn modelId="{C74EFBBA-2C98-4D33-86F1-511C6F7F6EFB}" type="presParOf" srcId="{F1279FFF-F6DB-418A-8BFE-BF3295032F06}" destId="{7AC474C2-954C-42B7-9965-A54507D9286A}" srcOrd="2" destOrd="0" presId="urn:microsoft.com/office/officeart/2005/8/layout/vList2"/>
    <dgm:cxn modelId="{BA4A110C-1FB3-40A0-B0B9-FBCA3B386E88}" type="presParOf" srcId="{F1279FFF-F6DB-418A-8BFE-BF3295032F06}" destId="{5884A0D1-A020-4C8B-AD7A-F147130E6CC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49507-3095-41F8-8AE1-47D9B2A1946F}">
      <dsp:nvSpPr>
        <dsp:cNvPr id="0" name=""/>
        <dsp:cNvSpPr/>
      </dsp:nvSpPr>
      <dsp:spPr>
        <a:xfrm>
          <a:off x="72455" y="-446281"/>
          <a:ext cx="3677056" cy="7524294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4018" rIns="186690" bIns="0" numCol="1" spcCol="1270" anchor="t" anchorCtr="0">
          <a:noAutofit/>
        </a:bodyPr>
        <a:lstStyle/>
        <a:p>
          <a:pPr lvl="0" algn="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4200" kern="1200" dirty="0"/>
        </a:p>
      </dsp:txBody>
      <dsp:txXfrm rot="16200000">
        <a:off x="-2644799" y="2270973"/>
        <a:ext cx="6169921" cy="735411"/>
      </dsp:txXfrm>
    </dsp:sp>
    <dsp:sp modelId="{8B30FA7F-490A-48C4-99F9-F170D2FC7DF8}">
      <dsp:nvSpPr>
        <dsp:cNvPr id="0" name=""/>
        <dsp:cNvSpPr/>
      </dsp:nvSpPr>
      <dsp:spPr>
        <a:xfrm>
          <a:off x="781191" y="-446281"/>
          <a:ext cx="2739407" cy="7524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400" b="1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OBLIGACIJSKI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– ureja civilnopravna in gospodarska razmerja. </a:t>
          </a:r>
          <a:r>
            <a:rPr lang="sl-SI" sz="2400" b="1" kern="1200" dirty="0" smtClean="0">
              <a:solidFill>
                <a:srgbClr val="7030A0"/>
              </a:solidFill>
            </a:rPr>
            <a:t>Splošni del 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zakona se nanaša na to, kako nastane obligacija, učinke, prenehanje, odgovornost strank), </a:t>
          </a:r>
          <a:r>
            <a:rPr lang="sl-SI" sz="2400" b="1" kern="1200" dirty="0" smtClean="0">
              <a:solidFill>
                <a:srgbClr val="7030A0"/>
              </a:solidFill>
            </a:rPr>
            <a:t>posebni del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, pa ureja posamezne vrste obligacijskih pogodb.</a:t>
          </a:r>
          <a:endParaRPr lang="sl-SI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781191" y="-446281"/>
        <a:ext cx="2739407" cy="7524294"/>
      </dsp:txXfrm>
    </dsp:sp>
    <dsp:sp modelId="{D36EBA6C-2D3D-4B99-B9D6-EBD044ABCC74}">
      <dsp:nvSpPr>
        <dsp:cNvPr id="0" name=""/>
        <dsp:cNvSpPr/>
      </dsp:nvSpPr>
      <dsp:spPr>
        <a:xfrm>
          <a:off x="3795575" y="-446281"/>
          <a:ext cx="2471578" cy="6920235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800" kern="1200" dirty="0"/>
        </a:p>
      </dsp:txBody>
      <dsp:txXfrm rot="16200000">
        <a:off x="1205436" y="2143856"/>
        <a:ext cx="5674593" cy="494315"/>
      </dsp:txXfrm>
    </dsp:sp>
    <dsp:sp modelId="{8C7A7809-7A2D-4A28-93B1-C4E5ABE3F317}">
      <dsp:nvSpPr>
        <dsp:cNvPr id="0" name=""/>
        <dsp:cNvSpPr/>
      </dsp:nvSpPr>
      <dsp:spPr>
        <a:xfrm rot="5400000">
          <a:off x="3520431" y="2708580"/>
          <a:ext cx="583379" cy="4963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3E0D0B-8744-421A-B014-93F903E20376}">
      <dsp:nvSpPr>
        <dsp:cNvPr id="0" name=""/>
        <dsp:cNvSpPr/>
      </dsp:nvSpPr>
      <dsp:spPr>
        <a:xfrm>
          <a:off x="4350612" y="-446281"/>
          <a:ext cx="1841326" cy="69202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3200" kern="1200" dirty="0" smtClean="0">
            <a:solidFill>
              <a:schemeClr val="tx2">
                <a:lumMod val="50000"/>
              </a:schemeClr>
            </a:solidFill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solidFill>
                <a:schemeClr val="tx2">
                  <a:lumMod val="50000"/>
                </a:schemeClr>
              </a:solidFill>
            </a:rPr>
            <a:t>DRUGI ZAKONI (</a:t>
          </a:r>
          <a:r>
            <a:rPr lang="sl-SI" sz="2000" kern="1200" dirty="0" smtClean="0">
              <a:solidFill>
                <a:schemeClr val="tx2">
                  <a:lumMod val="50000"/>
                </a:schemeClr>
              </a:solidFill>
            </a:rPr>
            <a:t>ZAKON O VARSTVU POTROŠNIKOV, ZAKON O POTROŠNIŠKIH KREDITIH, ZAKON O TRGU VREDNOSTNIH PAPIRJEV </a:t>
          </a:r>
          <a:r>
            <a:rPr lang="sl-SI" sz="3200" kern="1200" dirty="0" smtClean="0">
              <a:solidFill>
                <a:schemeClr val="tx2">
                  <a:lumMod val="50000"/>
                </a:schemeClr>
              </a:solidFill>
            </a:rPr>
            <a:t>…)</a:t>
          </a:r>
          <a:endParaRPr lang="sl-SI" sz="32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50612" y="-446281"/>
        <a:ext cx="1841326" cy="6920235"/>
      </dsp:txXfrm>
    </dsp:sp>
    <dsp:sp modelId="{8E825E70-208B-46E1-9201-1F57F6A41B84}">
      <dsp:nvSpPr>
        <dsp:cNvPr id="0" name=""/>
        <dsp:cNvSpPr/>
      </dsp:nvSpPr>
      <dsp:spPr>
        <a:xfrm>
          <a:off x="6262786" y="-446281"/>
          <a:ext cx="2496463" cy="7144553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800" kern="1200"/>
        </a:p>
      </dsp:txBody>
      <dsp:txXfrm rot="16200000">
        <a:off x="3583165" y="2233338"/>
        <a:ext cx="5858534" cy="499292"/>
      </dsp:txXfrm>
    </dsp:sp>
    <dsp:sp modelId="{E49A2F6D-CE81-4B6B-B781-1F65F4C694D0}">
      <dsp:nvSpPr>
        <dsp:cNvPr id="0" name=""/>
        <dsp:cNvSpPr/>
      </dsp:nvSpPr>
      <dsp:spPr>
        <a:xfrm rot="5400000">
          <a:off x="6107829" y="2708580"/>
          <a:ext cx="583379" cy="4963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FB5C9-D4F6-4814-B638-05B2CAE389BE}">
      <dsp:nvSpPr>
        <dsp:cNvPr id="0" name=""/>
        <dsp:cNvSpPr/>
      </dsp:nvSpPr>
      <dsp:spPr>
        <a:xfrm>
          <a:off x="6820996" y="-446281"/>
          <a:ext cx="1859865" cy="71445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000" kern="1200" dirty="0" smtClean="0">
            <a:solidFill>
              <a:srgbClr val="FFFF00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chemeClr val="accent6">
                  <a:lumMod val="75000"/>
                </a:schemeClr>
              </a:solidFill>
            </a:rPr>
            <a:t>AVTONOMNI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chemeClr val="accent6">
                  <a:lumMod val="75000"/>
                </a:schemeClr>
              </a:solidFill>
            </a:rPr>
            <a:t> PRAVNI VIRI</a:t>
          </a:r>
          <a:r>
            <a:rPr lang="sl-SI" sz="2000" kern="1200" dirty="0" smtClean="0">
              <a:solidFill>
                <a:srgbClr val="FFFF00"/>
              </a:solidFill>
            </a:rPr>
            <a:t> – </a:t>
          </a:r>
          <a:r>
            <a:rPr lang="sl-SI" sz="2000" b="1" kern="1200" dirty="0" smtClean="0">
              <a:solidFill>
                <a:srgbClr val="FFFF00"/>
              </a:solidFill>
            </a:rPr>
            <a:t>TE NI PREDPISAL ZAKONODAJALEC, AMPAK SO JIH SPREJELI PRAVNI SUBJEKTI SAMI)(</a:t>
          </a:r>
          <a:r>
            <a:rPr lang="sl-SI" sz="2000" kern="1200" dirty="0" smtClean="0">
              <a:solidFill>
                <a:srgbClr val="FFC000"/>
              </a:solidFill>
            </a:rPr>
            <a:t>POSLOVNE NAVADE, UZANCE, SPLOŠNI POGOJI POSLOVANJA</a:t>
          </a:r>
          <a:r>
            <a:rPr lang="sl-SI" sz="2000" kern="1200" dirty="0" smtClean="0">
              <a:solidFill>
                <a:srgbClr val="FFFF00"/>
              </a:solidFill>
            </a:rPr>
            <a:t>)</a:t>
          </a:r>
          <a:endParaRPr lang="sl-SI" sz="2000" kern="1200" dirty="0">
            <a:solidFill>
              <a:srgbClr val="FFFF00"/>
            </a:solidFill>
          </a:endParaRPr>
        </a:p>
      </dsp:txBody>
      <dsp:txXfrm>
        <a:off x="6820996" y="-446281"/>
        <a:ext cx="1859865" cy="7144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6B054-9F37-46D6-94C0-4C65FFDD7C65}">
      <dsp:nvSpPr>
        <dsp:cNvPr id="0" name=""/>
        <dsp:cNvSpPr/>
      </dsp:nvSpPr>
      <dsp:spPr>
        <a:xfrm>
          <a:off x="0" y="34060"/>
          <a:ext cx="7704856" cy="11512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4800" kern="1200" dirty="0" smtClean="0"/>
            <a:t>IZRECNO</a:t>
          </a:r>
          <a:endParaRPr lang="sl-SI" sz="4800" kern="1200" dirty="0"/>
        </a:p>
      </dsp:txBody>
      <dsp:txXfrm>
        <a:off x="56201" y="90261"/>
        <a:ext cx="7592454" cy="1038877"/>
      </dsp:txXfrm>
    </dsp:sp>
    <dsp:sp modelId="{CA50A3D3-121D-4DA6-8168-1243A016A213}">
      <dsp:nvSpPr>
        <dsp:cNvPr id="0" name=""/>
        <dsp:cNvSpPr/>
      </dsp:nvSpPr>
      <dsp:spPr>
        <a:xfrm>
          <a:off x="0" y="1185340"/>
          <a:ext cx="7704856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629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l-SI" sz="3700" kern="1200" dirty="0" smtClean="0"/>
            <a:t>USTNO, PISNO, SKLEPNO DEJANJE </a:t>
          </a:r>
          <a:endParaRPr lang="sl-SI" sz="3700" kern="1200" dirty="0"/>
        </a:p>
      </dsp:txBody>
      <dsp:txXfrm>
        <a:off x="0" y="1185340"/>
        <a:ext cx="7704856" cy="794880"/>
      </dsp:txXfrm>
    </dsp:sp>
    <dsp:sp modelId="{7AC474C2-954C-42B7-9965-A54507D9286A}">
      <dsp:nvSpPr>
        <dsp:cNvPr id="0" name=""/>
        <dsp:cNvSpPr/>
      </dsp:nvSpPr>
      <dsp:spPr>
        <a:xfrm>
          <a:off x="0" y="1980220"/>
          <a:ext cx="7704856" cy="1151279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4800" kern="1200" dirty="0" smtClean="0"/>
            <a:t>MOLČE</a:t>
          </a:r>
          <a:endParaRPr lang="sl-SI" sz="4800" kern="1200" dirty="0"/>
        </a:p>
      </dsp:txBody>
      <dsp:txXfrm>
        <a:off x="56201" y="2036421"/>
        <a:ext cx="7592454" cy="1038877"/>
      </dsp:txXfrm>
    </dsp:sp>
    <dsp:sp modelId="{5884A0D1-A020-4C8B-AD7A-F147130E6CCB}">
      <dsp:nvSpPr>
        <dsp:cNvPr id="0" name=""/>
        <dsp:cNvSpPr/>
      </dsp:nvSpPr>
      <dsp:spPr>
        <a:xfrm>
          <a:off x="0" y="3131499"/>
          <a:ext cx="7704856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629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l-SI" sz="3700" kern="1200" dirty="0" smtClean="0"/>
            <a:t>V POSEBNIH OKOLIŠČINAH</a:t>
          </a:r>
          <a:endParaRPr lang="sl-SI" sz="3700" kern="1200" dirty="0"/>
        </a:p>
      </dsp:txBody>
      <dsp:txXfrm>
        <a:off x="0" y="3131499"/>
        <a:ext cx="7704856" cy="794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7518C-5D2B-447A-8BC0-B5060829076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6F4A4-2FA3-4BC3-B796-371F3D951C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6626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C98A-7D81-4ED3-949C-13C898159DBD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409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95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48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248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62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924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862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523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32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269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609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BC59A-E75B-435D-AD40-023AF600E8BD}" type="datetimeFigureOut">
              <a:rPr lang="sl-SI" smtClean="0"/>
              <a:t>20.4.2021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333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/index.php?title=Pravno_razmerje&amp;action=edit&amp;redlink=1" TargetMode="External"/><Relationship Id="rId2" Type="http://schemas.openxmlformats.org/officeDocument/2006/relationships/hyperlink" Target="https://sl.wikipedia.org/wiki/Civilno_pravo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>
                <a:solidFill>
                  <a:srgbClr val="FFC000"/>
                </a:solidFill>
              </a:rPr>
              <a:t>OBLIGACIJSKO PRAVO</a:t>
            </a:r>
            <a:endParaRPr lang="sl-SI" sz="3600" dirty="0">
              <a:solidFill>
                <a:srgbClr val="FFC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88352"/>
            <a:ext cx="4432776" cy="5913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značba mesta besedila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812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accent2"/>
                </a:solidFill>
              </a:rPr>
              <a:t>Kateri zakoni veljajo v posameznih primerih: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4652"/>
              </p:ext>
            </p:extLst>
          </p:nvPr>
        </p:nvGraphicFramePr>
        <p:xfrm>
          <a:off x="1524000" y="1397000"/>
          <a:ext cx="6096000" cy="2296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49167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502065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8828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Fizična –pravna oseba ( mi ko gremo v trgovino)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Pravna –pravna oseba-dve podjetji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Fizična-fizična oseba (prodaja starega avtomobila</a:t>
                      </a:r>
                      <a:endParaRPr lang="sl-SI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644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ZAKON O VARSTVU POTROŠNIKOV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ZAKON O TRGOVINI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92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UZANCE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798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139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457200" y="1417638"/>
            <a:ext cx="83632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Kupili ste nov avtomobil pri trgovskem podjetju –prodajalcu avtomobilov.</a:t>
            </a:r>
          </a:p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1.Kakšno je to razmerje?</a:t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2.  Opredeli vlogo prodajalca in kupca pri prodajni pogodbi – npr. prodaji avtomobila</a:t>
            </a:r>
            <a:r>
              <a:rPr lang="sl-SI" sz="3200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endParaRPr lang="sl-SI" sz="3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3. Kateri zakoni veljajo v tem primeru? </a:t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121578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ODGOVORI: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539552" y="925783"/>
            <a:ext cx="7632848" cy="5434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Obligacijsko razmerje je vedno razmerje med določenima osebama – dolžnikom in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kupcem (učinkuje med kupcem in prodajalcem).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 v tem primeru nastopa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prodajalec in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kupec takšna razmerja imenujemo dvostranska obligacijska razmerja.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 nakupu avtomobila sta tako kupec kot prodajalec v vlogi dolžnika in upnika. Prodajalec  se zaveže kupcu izročiti neko stvar, tako da bo kupec na njej pridobil lastninsko pravico ( v tem smislu ima prodajalec vlogo dolžnika), po drugi strani pa je upravičen od kupca zahtevati plačilo kupnine ( v tem smislu ima vlogo upnika). Podobno, le obrnjeno velja za kupca!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OZ in Zakon o varstvu potrošnikov.</a:t>
            </a:r>
          </a:p>
        </p:txBody>
      </p:sp>
    </p:spTree>
    <p:extLst>
      <p:ext uri="{BB962C8B-B14F-4D97-AF65-F5344CB8AC3E}">
        <p14:creationId xmlns:p14="http://schemas.microsoft.com/office/powerpoint/2010/main" val="89797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NASTANEK IN ZAKONSKI POGOJI ZA SKLENITEV OBLIGACIJSKEGA RAZMERJA</a:t>
            </a:r>
            <a:endParaRPr lang="sl-SI" sz="3600" dirty="0">
              <a:solidFill>
                <a:srgbClr val="C0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00B0F0"/>
                </a:solidFill>
              </a:rPr>
              <a:t>NASTANEK</a:t>
            </a:r>
            <a:endParaRPr lang="sl-SI" sz="3200" dirty="0">
              <a:solidFill>
                <a:srgbClr val="00B0F0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>
                <a:solidFill>
                  <a:srgbClr val="FFC000"/>
                </a:solidFill>
              </a:rPr>
              <a:t>S POGODBO (volja dveh strank -največkrat)</a:t>
            </a:r>
          </a:p>
          <a:p>
            <a:endParaRPr lang="sl-SI" b="1" dirty="0" smtClean="0">
              <a:solidFill>
                <a:srgbClr val="FFC000"/>
              </a:solidFill>
            </a:endParaRPr>
          </a:p>
          <a:p>
            <a:r>
              <a:rPr lang="sl-SI" b="1" dirty="0" smtClean="0">
                <a:solidFill>
                  <a:schemeClr val="accent3"/>
                </a:solidFill>
              </a:rPr>
              <a:t>ENOSTRANSKO ( nagrade, saj se samo 1 oseba obveže, da bo izpolnila obveznost- nagrade)</a:t>
            </a:r>
          </a:p>
          <a:p>
            <a:endParaRPr lang="sl-SI" b="1" dirty="0" smtClean="0">
              <a:solidFill>
                <a:schemeClr val="accent3"/>
              </a:solidFill>
            </a:endParaRPr>
          </a:p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BREZ VOLJE STRANK ( povzročitev škode…)</a:t>
            </a: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7030A0"/>
                </a:solidFill>
              </a:rPr>
              <a:t>POGOJI – </a:t>
            </a:r>
            <a:r>
              <a:rPr lang="sl-SI" sz="3200" dirty="0" smtClean="0">
                <a:solidFill>
                  <a:srgbClr val="7030A0"/>
                </a:solidFill>
              </a:rPr>
              <a:t>5 pogojev</a:t>
            </a:r>
            <a:endParaRPr lang="sl-SI" sz="3200" dirty="0">
              <a:solidFill>
                <a:srgbClr val="7030A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>
                <a:solidFill>
                  <a:srgbClr val="00B050"/>
                </a:solidFill>
              </a:rPr>
              <a:t>SOGLASJE VOLJ ( sporazum mora biti o </a:t>
            </a:r>
            <a:r>
              <a:rPr lang="sl-SI" b="1" dirty="0" smtClean="0"/>
              <a:t>bistvenih</a:t>
            </a:r>
            <a:r>
              <a:rPr lang="sl-SI" b="1" dirty="0" smtClean="0">
                <a:solidFill>
                  <a:srgbClr val="00B050"/>
                </a:solidFill>
              </a:rPr>
              <a:t> sestavinah pogodbe; </a:t>
            </a:r>
            <a:r>
              <a:rPr lang="sl-SI" b="1" dirty="0" smtClean="0"/>
              <a:t>izjava volje</a:t>
            </a:r>
            <a:r>
              <a:rPr lang="sl-SI" b="1" dirty="0" smtClean="0">
                <a:solidFill>
                  <a:srgbClr val="00B050"/>
                </a:solidFill>
              </a:rPr>
              <a:t> mora biti svobodna in resna)</a:t>
            </a:r>
          </a:p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SPOSOBNOST STRANK </a:t>
            </a:r>
          </a:p>
          <a:p>
            <a:pPr marL="0" indent="0">
              <a:buNone/>
            </a:pPr>
            <a:r>
              <a:rPr lang="sl-SI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sl-SI" b="1" dirty="0" smtClean="0">
                <a:solidFill>
                  <a:srgbClr val="FF0000"/>
                </a:solidFill>
              </a:rPr>
              <a:t>pravna – rojstvo ali vpis v sodni register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sl-SI" b="1" dirty="0" smtClean="0">
                <a:solidFill>
                  <a:schemeClr val="accent5">
                    <a:lumMod val="50000"/>
                  </a:schemeClr>
                </a:solidFill>
              </a:rPr>
              <a:t>poslovna – 18 let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sl-SI" b="1" dirty="0" smtClean="0">
                <a:solidFill>
                  <a:srgbClr val="002060"/>
                </a:solidFill>
              </a:rPr>
              <a:t>MOŽNOST, DOPUSTNOST, DOLOČLJIVOST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9" name="Puščica dol 8"/>
          <p:cNvSpPr/>
          <p:nvPr/>
        </p:nvSpPr>
        <p:spPr>
          <a:xfrm>
            <a:off x="6516216" y="6126163"/>
            <a:ext cx="432048" cy="615205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011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OBLIKA- pisna samo za kredite in nakupe premičnin 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Zakon ne zahteva posebne oblike, </a:t>
            </a:r>
            <a:r>
              <a:rPr lang="sl-SI" dirty="0" smtClean="0">
                <a:solidFill>
                  <a:srgbClr val="FF0000"/>
                </a:solidFill>
              </a:rPr>
              <a:t>važna je soglasna izjava volj, ki je lahko: 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85535"/>
              </p:ext>
            </p:extLst>
          </p:nvPr>
        </p:nvGraphicFramePr>
        <p:xfrm>
          <a:off x="539552" y="2564904"/>
          <a:ext cx="770485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01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Ničnost, izpodbojnost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dirty="0"/>
          </a:p>
          <a:p>
            <a:r>
              <a:rPr lang="sl-SI" dirty="0" smtClean="0"/>
              <a:t>Vsaka </a:t>
            </a:r>
            <a:r>
              <a:rPr lang="sl-SI" dirty="0"/>
              <a:t>sklenjena pogodba pa ni nujno tudi veljavna. Naša zakonodaja ureja dve različni obliki neveljavnosti pogodb, in sicer: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ničnost </a:t>
            </a:r>
            <a:r>
              <a:rPr lang="sl-SI" b="1" dirty="0">
                <a:solidFill>
                  <a:srgbClr val="FF0000"/>
                </a:solidFill>
              </a:rPr>
              <a:t>(absolutna neveljavnost </a:t>
            </a:r>
            <a:r>
              <a:rPr lang="sl-SI" b="1" dirty="0" smtClean="0">
                <a:solidFill>
                  <a:srgbClr val="FF0000"/>
                </a:solidFill>
              </a:rPr>
              <a:t>pogodbe) in </a:t>
            </a:r>
            <a:r>
              <a:rPr lang="sl-SI" b="1" dirty="0">
                <a:solidFill>
                  <a:srgbClr val="00B050"/>
                </a:solidFill>
              </a:rPr>
              <a:t>izpodbojnost (relativna neveljavnost pogodbe).</a:t>
            </a:r>
          </a:p>
          <a:p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377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NIČNOST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Pogodba, ki je nična, je absolutno neveljavna od samega začetka. </a:t>
            </a:r>
            <a:r>
              <a:rPr lang="sl-SI" dirty="0"/>
              <a:t>Če je pogodba nična, tudi ne bo postala veljavna, če prepoved ali kakšen drug vzrok ničnosti pozneje preneha. </a:t>
            </a:r>
            <a:r>
              <a:rPr lang="sl-SI" b="1" dirty="0">
                <a:solidFill>
                  <a:srgbClr val="FF0000"/>
                </a:solidFill>
              </a:rPr>
              <a:t>Na ničnost pazi sodišče po uradni dolžnosti in se lahko nanjo sklicuje vsaka zainteresirana oseba. </a:t>
            </a:r>
            <a:r>
              <a:rPr lang="sl-SI" dirty="0"/>
              <a:t>Če se ugotovi ničnost pogodbe, mora vsaka pogodbena stranka vrniti drugi vse, kar je prejela na podlagi take </a:t>
            </a:r>
            <a:r>
              <a:rPr lang="sl-SI" dirty="0" smtClean="0"/>
              <a:t>pogodbe. </a:t>
            </a:r>
            <a:r>
              <a:rPr lang="sl-SI" dirty="0"/>
              <a:t>Če to ni mogoče, pa mora dati ustrezno denarno nadomestilo. </a:t>
            </a:r>
            <a:r>
              <a:rPr lang="sl-SI" dirty="0" smtClean="0"/>
              <a:t>Lahko Zahtevate  </a:t>
            </a:r>
            <a:r>
              <a:rPr lang="sl-SI" dirty="0"/>
              <a:t>tudi </a:t>
            </a:r>
            <a:r>
              <a:rPr lang="sl-SI" dirty="0" smtClean="0"/>
              <a:t>odškodnino. </a:t>
            </a:r>
            <a:r>
              <a:rPr lang="sl-SI" b="1" dirty="0" smtClean="0">
                <a:solidFill>
                  <a:srgbClr val="FF0000"/>
                </a:solidFill>
              </a:rPr>
              <a:t>Pravica </a:t>
            </a:r>
            <a:r>
              <a:rPr lang="sl-SI" b="1" dirty="0">
                <a:solidFill>
                  <a:srgbClr val="FF0000"/>
                </a:solidFill>
              </a:rPr>
              <a:t>do uveljavljanja ničnosti ne ugasne.</a:t>
            </a:r>
          </a:p>
        </p:txBody>
      </p:sp>
    </p:spTree>
    <p:extLst>
      <p:ext uri="{BB962C8B-B14F-4D97-AF65-F5344CB8AC3E}">
        <p14:creationId xmlns:p14="http://schemas.microsoft.com/office/powerpoint/2010/main" val="42048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dirty="0"/>
              <a:t>Upoštevaje določbe Obligacijskega zakonika je vsaka </a:t>
            </a:r>
            <a:r>
              <a:rPr lang="sl-SI" dirty="0" smtClean="0"/>
              <a:t>pogodba </a:t>
            </a:r>
            <a:r>
              <a:rPr lang="sl-SI" dirty="0"/>
              <a:t>nična, </a:t>
            </a:r>
            <a:r>
              <a:rPr lang="sl-SI" b="1" dirty="0">
                <a:solidFill>
                  <a:srgbClr val="00B050"/>
                </a:solidFill>
              </a:rPr>
              <a:t>če nasprotuje ustavi, prisilnim predpisom ali moralnim </a:t>
            </a:r>
            <a:r>
              <a:rPr lang="sl-SI" b="1" dirty="0" smtClean="0">
                <a:solidFill>
                  <a:srgbClr val="00B050"/>
                </a:solidFill>
              </a:rPr>
              <a:t>načelom</a:t>
            </a:r>
            <a:r>
              <a:rPr lang="sl-SI" dirty="0" smtClean="0"/>
              <a:t>; </a:t>
            </a:r>
            <a:r>
              <a:rPr lang="sl-SI" b="1" dirty="0">
                <a:solidFill>
                  <a:srgbClr val="FF0000"/>
                </a:solidFill>
              </a:rPr>
              <a:t>pa tudi v primeru, če je predmet obveznosti nemogoč, nedopusten, nedoločen </a:t>
            </a:r>
            <a:r>
              <a:rPr lang="sl-SI" dirty="0">
                <a:solidFill>
                  <a:srgbClr val="FF0000"/>
                </a:solidFill>
              </a:rPr>
              <a:t>ali </a:t>
            </a:r>
            <a:r>
              <a:rPr lang="sl-SI" b="1" dirty="0" smtClean="0">
                <a:solidFill>
                  <a:srgbClr val="FF0000"/>
                </a:solidFill>
              </a:rPr>
              <a:t>nedoločljiv.</a:t>
            </a:r>
            <a:r>
              <a:rPr lang="sl-SI" dirty="0"/>
              <a:t> </a:t>
            </a:r>
            <a:r>
              <a:rPr lang="sl-SI" dirty="0" smtClean="0"/>
              <a:t>Pogodba, ki </a:t>
            </a:r>
            <a:r>
              <a:rPr lang="sl-SI" dirty="0"/>
              <a:t>je oderuška (lahko ostane v veljavi, če se zmanjša na pravičen znesek</a:t>
            </a:r>
            <a:r>
              <a:rPr lang="sl-SI" dirty="0" smtClean="0"/>
              <a:t>);ki </a:t>
            </a:r>
            <a:r>
              <a:rPr lang="sl-SI" dirty="0"/>
              <a:t>jo je sklenila poslovno popolnoma nesposobna oseba; </a:t>
            </a:r>
          </a:p>
        </p:txBody>
      </p:sp>
    </p:spTree>
    <p:extLst>
      <p:ext uri="{BB962C8B-B14F-4D97-AF65-F5344CB8AC3E}">
        <p14:creationId xmlns:p14="http://schemas.microsoft.com/office/powerpoint/2010/main" val="2402182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V nasprotju z nično pogodbo pa se lahko </a:t>
            </a:r>
            <a:r>
              <a:rPr lang="sl-SI" b="1" dirty="0">
                <a:solidFill>
                  <a:srgbClr val="FF0000"/>
                </a:solidFill>
              </a:rPr>
              <a:t>na izpodbojnost sklicuje le pogodbena stranka, v čigar interesu je določena izpodbojnost in njeni dediči.</a:t>
            </a:r>
            <a:r>
              <a:rPr lang="sl-SI" dirty="0"/>
              <a:t> Prav tako je omejen čas, v katerem pogodbenik lahko razveljavi pogodbo na podlagi izpodbojnosti, in </a:t>
            </a:r>
            <a:r>
              <a:rPr lang="sl-SI" b="1" dirty="0">
                <a:solidFill>
                  <a:schemeClr val="accent3"/>
                </a:solidFill>
              </a:rPr>
              <a:t>sicer v enem letu odkar je izvedel za razlog izpodbojnosti </a:t>
            </a:r>
            <a:r>
              <a:rPr lang="sl-SI" dirty="0"/>
              <a:t>oziroma najkasneje v </a:t>
            </a:r>
            <a:r>
              <a:rPr lang="sl-SI" b="1" dirty="0">
                <a:solidFill>
                  <a:schemeClr val="accent4"/>
                </a:solidFill>
              </a:rPr>
              <a:t>treh letih od sklenitve </a:t>
            </a:r>
            <a:r>
              <a:rPr lang="sl-SI" b="1" dirty="0" smtClean="0">
                <a:solidFill>
                  <a:schemeClr val="accent4"/>
                </a:solidFill>
              </a:rPr>
              <a:t>pogodbe ( ti lahko izveš za izpodbojnost kasneje, zato je </a:t>
            </a:r>
            <a:r>
              <a:rPr lang="sl-SI" b="1" dirty="0" err="1" smtClean="0">
                <a:solidFill>
                  <a:schemeClr val="accent4"/>
                </a:solidFill>
              </a:rPr>
              <a:t>max</a:t>
            </a:r>
            <a:r>
              <a:rPr lang="sl-SI" b="1" dirty="0" smtClean="0">
                <a:solidFill>
                  <a:schemeClr val="accent4"/>
                </a:solidFill>
              </a:rPr>
              <a:t> 3. leta) .</a:t>
            </a:r>
            <a:endParaRPr lang="sl-SI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06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Izpodbojnost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sl-SI" dirty="0"/>
              <a:t>Če je pogodba izpodbojna, lahko pogodbena stranka zahteva, da se razveljavi. </a:t>
            </a:r>
            <a:r>
              <a:rPr lang="sl-SI" b="1" dirty="0">
                <a:solidFill>
                  <a:srgbClr val="FF0000"/>
                </a:solidFill>
              </a:rPr>
              <a:t>Razveljavitev pogodbe lahko zahteva samo stranka, v katere interesu je določena izpodbojnost. Takšna pogodba bo torej veljavna tako dolgo, dokler se ne razveljavi.</a:t>
            </a:r>
            <a:r>
              <a:rPr lang="sl-SI" dirty="0"/>
              <a:t> </a:t>
            </a:r>
            <a:r>
              <a:rPr lang="sl-SI" b="1" dirty="0">
                <a:solidFill>
                  <a:srgbClr val="00B050"/>
                </a:solidFill>
              </a:rPr>
              <a:t>Zainteresirana stranka se mora na izpodbojnost pogodbe posebej sklicevati, saj sodišče razlogov izpodbojnosti ne bo upoštevalo po uradni dolžnosti.</a:t>
            </a:r>
            <a:r>
              <a:rPr lang="sl-SI" dirty="0"/>
              <a:t> Če je bilo na podlagi izpodbojne pogodbe, ki je bila razveljavljena, kaj izpolnjeno, je treba to vrniti. Če to ni mogoče, pa je treba dati ustrezno denarno nadomestilo. </a:t>
            </a:r>
          </a:p>
        </p:txBody>
      </p:sp>
    </p:spTree>
    <p:extLst>
      <p:ext uri="{BB962C8B-B14F-4D97-AF65-F5344CB8AC3E}">
        <p14:creationId xmlns:p14="http://schemas.microsoft.com/office/powerpoint/2010/main" val="182323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51520" y="836712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Obligacijsko pravo</a:t>
            </a:r>
            <a:r>
              <a:rPr lang="sl-SI" sz="2800" dirty="0">
                <a:solidFill>
                  <a:srgbClr val="C00000"/>
                </a:solidFill>
              </a:rPr>
              <a:t> oziroma obveznostno pravo je panoga </a:t>
            </a:r>
            <a:r>
              <a:rPr lang="sl-SI" sz="2800" dirty="0">
                <a:solidFill>
                  <a:srgbClr val="FFC000"/>
                </a:solidFill>
                <a:hlinkClick r:id="rId2" tooltip="Civilno pravo"/>
              </a:rPr>
              <a:t>civilnega prava</a:t>
            </a:r>
            <a:r>
              <a:rPr lang="sl-SI" sz="2800" dirty="0" smtClean="0">
                <a:solidFill>
                  <a:srgbClr val="C00000"/>
                </a:solidFill>
              </a:rPr>
              <a:t>, </a:t>
            </a:r>
            <a:r>
              <a:rPr lang="sl-SI" sz="2800" dirty="0">
                <a:solidFill>
                  <a:srgbClr val="C00000"/>
                </a:solidFill>
              </a:rPr>
              <a:t>ki ureja </a:t>
            </a:r>
            <a:r>
              <a:rPr lang="sl-SI" sz="2800" dirty="0">
                <a:solidFill>
                  <a:srgbClr val="C00000"/>
                </a:solidFill>
                <a:hlinkClick r:id="rId3" tooltip="Pravno razmerje (stran ne obstaja)"/>
              </a:rPr>
              <a:t>pravna razmerja</a:t>
            </a:r>
            <a:r>
              <a:rPr lang="sl-SI" sz="2800" dirty="0">
                <a:solidFill>
                  <a:srgbClr val="C00000"/>
                </a:solidFill>
              </a:rPr>
              <a:t>, </a:t>
            </a:r>
            <a:endParaRPr lang="sl-SI" sz="2800" dirty="0" smtClean="0">
              <a:solidFill>
                <a:srgbClr val="C00000"/>
              </a:solidFill>
            </a:endParaRPr>
          </a:p>
          <a:p>
            <a:r>
              <a:rPr lang="sl-SI" sz="2800" dirty="0" smtClean="0">
                <a:solidFill>
                  <a:srgbClr val="C00000"/>
                </a:solidFill>
              </a:rPr>
              <a:t>ki </a:t>
            </a:r>
            <a:r>
              <a:rPr lang="sl-SI" sz="2800" dirty="0">
                <a:solidFill>
                  <a:srgbClr val="C00000"/>
                </a:solidFill>
              </a:rPr>
              <a:t>kot posledico pomenijo obveznost za pravno ali fizično osebo. </a:t>
            </a:r>
            <a:endParaRPr lang="sl-SI" sz="2800" dirty="0" smtClean="0">
              <a:solidFill>
                <a:srgbClr val="C00000"/>
              </a:solidFill>
            </a:endParaRPr>
          </a:p>
          <a:p>
            <a:r>
              <a:rPr lang="sl-SI" sz="2800" dirty="0"/>
              <a:t>Obligacijsko razmerje je razmerje med dvema subjektoma (upnikom in dolžnikom). Ena stranka </a:t>
            </a:r>
            <a:r>
              <a:rPr lang="sl-SI" sz="2800" b="1" dirty="0" smtClean="0">
                <a:solidFill>
                  <a:srgbClr val="FFC000"/>
                </a:solidFill>
              </a:rPr>
              <a:t>upnik</a:t>
            </a:r>
            <a:r>
              <a:rPr lang="sl-SI" sz="2800" dirty="0" smtClean="0"/>
              <a:t> </a:t>
            </a:r>
            <a:r>
              <a:rPr lang="sl-SI" sz="2800" dirty="0"/>
              <a:t>je upravičena terjati od druge stranke </a:t>
            </a:r>
            <a:r>
              <a:rPr lang="sl-SI" sz="2800" dirty="0" smtClean="0"/>
              <a:t>to je </a:t>
            </a:r>
            <a:r>
              <a:rPr lang="sl-SI" sz="2800" b="1" dirty="0" smtClean="0">
                <a:solidFill>
                  <a:schemeClr val="accent4">
                    <a:lumMod val="75000"/>
                  </a:schemeClr>
                </a:solidFill>
              </a:rPr>
              <a:t>dolžnika</a:t>
            </a:r>
            <a:r>
              <a:rPr lang="sl-SI" sz="2800" dirty="0" smtClean="0"/>
              <a:t> </a:t>
            </a:r>
            <a:r>
              <a:rPr lang="sl-SI" sz="2800" dirty="0"/>
              <a:t>izpolnitev obveznosti, </a:t>
            </a:r>
            <a:r>
              <a:rPr lang="sl-SI" sz="2800" b="1" dirty="0">
                <a:solidFill>
                  <a:srgbClr val="FFC000"/>
                </a:solidFill>
              </a:rPr>
              <a:t>dolžnik</a:t>
            </a:r>
            <a:r>
              <a:rPr lang="sl-SI" sz="2800" dirty="0"/>
              <a:t> pa je dolžan opraviti izpolnitev. </a:t>
            </a:r>
            <a:r>
              <a:rPr lang="sl-SI" sz="2800" b="1" dirty="0" err="1">
                <a:solidFill>
                  <a:schemeClr val="accent1"/>
                </a:solidFill>
              </a:rPr>
              <a:t>Obligacisjko</a:t>
            </a:r>
            <a:r>
              <a:rPr lang="sl-SI" sz="2800" b="1" dirty="0">
                <a:solidFill>
                  <a:schemeClr val="accent1"/>
                </a:solidFill>
              </a:rPr>
              <a:t> razmerje učinkuje le med pogodbenimi strankami in ne proti tretjim</a:t>
            </a:r>
            <a:r>
              <a:rPr lang="sl-SI" sz="2800" dirty="0"/>
              <a:t>. </a:t>
            </a:r>
            <a:r>
              <a:rPr lang="sl-SI" sz="2800" dirty="0" smtClean="0"/>
              <a:t>Razen če je porok.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80618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chemeClr val="accent4"/>
                </a:solidFill>
              </a:rPr>
              <a:t>Razlogi za izpodbojnost pogodbe so:</a:t>
            </a:r>
            <a:br>
              <a:rPr lang="sl-SI" b="1" dirty="0">
                <a:solidFill>
                  <a:schemeClr val="accent4"/>
                </a:solidFill>
              </a:rPr>
            </a:br>
            <a:endParaRPr lang="sl-SI" dirty="0">
              <a:solidFill>
                <a:schemeClr val="accent4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pogodbo </a:t>
            </a:r>
            <a:r>
              <a:rPr lang="sl-SI" dirty="0"/>
              <a:t>je sklenila poslovno omejeno sposobna stranka;</a:t>
            </a:r>
          </a:p>
          <a:p>
            <a:r>
              <a:rPr lang="sl-SI" dirty="0"/>
              <a:t>pri sklenitvi so obstajale napake volje (npr. grožnja, zmota itd.);</a:t>
            </a:r>
          </a:p>
          <a:p>
            <a:r>
              <a:rPr lang="sl-SI" dirty="0" smtClean="0"/>
              <a:t>če </a:t>
            </a:r>
            <a:r>
              <a:rPr lang="sl-SI" dirty="0"/>
              <a:t>gre za čezmerno prikrajšanje.</a:t>
            </a:r>
          </a:p>
          <a:p>
            <a:r>
              <a:rPr lang="sl-SI" b="1" dirty="0">
                <a:solidFill>
                  <a:schemeClr val="accent2"/>
                </a:solidFill>
              </a:rPr>
              <a:t>Pravne posledice izpodbojnosti</a:t>
            </a:r>
            <a:r>
              <a:rPr lang="sl-SI" b="1" dirty="0"/>
              <a:t>:</a:t>
            </a:r>
          </a:p>
          <a:p>
            <a:r>
              <a:rPr lang="sl-SI" dirty="0"/>
              <a:t>vrnitveni zahtevek;</a:t>
            </a:r>
          </a:p>
          <a:p>
            <a:r>
              <a:rPr lang="sl-SI" dirty="0"/>
              <a:t>odškodninska odgovornost.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5445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/>
              <a:t> </a:t>
            </a:r>
            <a:endParaRPr lang="sl-SI" dirty="0"/>
          </a:p>
          <a:p>
            <a:pPr lvl="0"/>
            <a:r>
              <a:rPr lang="sl-SI" b="1" dirty="0" smtClean="0">
                <a:solidFill>
                  <a:schemeClr val="accent1"/>
                </a:solidFill>
              </a:rPr>
              <a:t>Kateri </a:t>
            </a:r>
            <a:r>
              <a:rPr lang="sl-SI" b="1" dirty="0">
                <a:solidFill>
                  <a:schemeClr val="accent1"/>
                </a:solidFill>
              </a:rPr>
              <a:t>zakoni bi veljali v naslednjih primerih?</a:t>
            </a:r>
            <a:endParaRPr lang="sl-SI" sz="2000" b="1" dirty="0">
              <a:solidFill>
                <a:schemeClr val="accent1"/>
              </a:solidFill>
            </a:endParaRPr>
          </a:p>
          <a:p>
            <a:pPr lvl="1"/>
            <a:r>
              <a:rPr lang="sl-SI" dirty="0"/>
              <a:t>Avtomehanik Lojze, je  za svojo delavnico kupil pri dobavitelju orodja novo orodje.</a:t>
            </a:r>
            <a:endParaRPr lang="sl-SI" sz="1800" dirty="0"/>
          </a:p>
          <a:p>
            <a:pPr lvl="1"/>
            <a:r>
              <a:rPr lang="sl-SI" dirty="0"/>
              <a:t>Avtomehanik Lojze, je kupil novo orodje, ki ga bo potreboval v zasebne namene.</a:t>
            </a:r>
            <a:endParaRPr lang="sl-SI" sz="1800" dirty="0"/>
          </a:p>
          <a:p>
            <a:pPr lvl="1"/>
            <a:r>
              <a:rPr lang="sl-SI" dirty="0"/>
              <a:t>Sosed Tine je od soseda Janeza kupil  avtomobil.</a:t>
            </a:r>
            <a:endParaRPr lang="sl-SI" sz="1800" dirty="0"/>
          </a:p>
          <a:p>
            <a:pPr marL="0" indent="0">
              <a:buNone/>
            </a:pPr>
            <a:r>
              <a:rPr lang="sl-SI" dirty="0" smtClean="0"/>
              <a:t>    </a:t>
            </a:r>
            <a:endParaRPr lang="sl-SI" sz="2000" dirty="0"/>
          </a:p>
          <a:p>
            <a:pPr lvl="0"/>
            <a:r>
              <a:rPr lang="sl-SI" b="1" dirty="0">
                <a:solidFill>
                  <a:schemeClr val="accent1"/>
                </a:solidFill>
              </a:rPr>
              <a:t>Ali je prodajna pogodba nastala?</a:t>
            </a:r>
            <a:endParaRPr lang="sl-SI" sz="2000" b="1" dirty="0">
              <a:solidFill>
                <a:schemeClr val="accent1"/>
              </a:solidFill>
            </a:endParaRPr>
          </a:p>
          <a:p>
            <a:pPr lvl="1"/>
            <a:r>
              <a:rPr lang="sl-SI" dirty="0"/>
              <a:t>Naročili ste 10 kg rjave barve. Dobavitelj vam je dobavil 10 kg črne barve. </a:t>
            </a:r>
            <a:endParaRPr lang="sl-SI" sz="1800" dirty="0"/>
          </a:p>
          <a:p>
            <a:pPr lvl="1"/>
            <a:r>
              <a:rPr lang="sl-SI" dirty="0"/>
              <a:t>Mojca, ki je ravnokar dopolnila 14 let je v trgovini naročila novo sobo in podpisala pogodbo.</a:t>
            </a:r>
            <a:endParaRPr lang="sl-SI" sz="1800" dirty="0"/>
          </a:p>
          <a:p>
            <a:pPr lvl="1"/>
            <a:r>
              <a:rPr lang="sl-SI" dirty="0"/>
              <a:t>Sosed je od prijatelj kupil ukradeno jakno.</a:t>
            </a:r>
            <a:endParaRPr lang="sl-SI" sz="1800" dirty="0"/>
          </a:p>
          <a:p>
            <a:endParaRPr lang="sl-SI" sz="20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0696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Odgovori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1. a) ZOR, zakon o trgovini in uzance; b) ZOR, zakon o varstvu potrošnikov; c) ZOR</a:t>
            </a:r>
            <a:endParaRPr lang="sl-SI" dirty="0"/>
          </a:p>
          <a:p>
            <a:r>
              <a:rPr lang="sl-SI" b="1" dirty="0"/>
              <a:t>2. a) Ne, saj ni prišlo do soglasne izjave volje; b) Ne, saj Mojca nima še popolne poslovne sposobnosti; c) Ne, saj je dejanje v nasprotju z zakonom- ni dopustno.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8719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Utrditev obveznosti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112970"/>
              </p:ext>
            </p:extLst>
          </p:nvPr>
        </p:nvGraphicFramePr>
        <p:xfrm>
          <a:off x="457200" y="1600200"/>
          <a:ext cx="8229600" cy="427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4957581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85868445"/>
                    </a:ext>
                  </a:extLst>
                </a:gridCol>
              </a:tblGrid>
              <a:tr h="1144185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poroštvo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Zastava ( upnik lahko razpolaga s stvarjo, jo hrani)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631263"/>
                  </a:ext>
                </a:extLst>
              </a:tr>
              <a:tr h="1144185">
                <a:tc>
                  <a:txBody>
                    <a:bodyPr/>
                    <a:lstStyle/>
                    <a:p>
                      <a:r>
                        <a:rPr lang="sl-SI" b="1" dirty="0" smtClean="0"/>
                        <a:t>Varščina (kavcija)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Pridržna</a:t>
                      </a:r>
                      <a:r>
                        <a:rPr lang="sl-SI" b="1" baseline="0" dirty="0" smtClean="0"/>
                        <a:t> pravica (hotel pridrži stvari hosta, dokler mu ne plača)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0206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Odstopnina ali skesnina</a:t>
                      </a:r>
                      <a:endParaRPr lang="sl-SI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Pridržek</a:t>
                      </a:r>
                      <a:r>
                        <a:rPr lang="sl-SI" b="1" baseline="0" dirty="0" smtClean="0"/>
                        <a:t> lastninske pravice (leasing)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683136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ara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avans</a:t>
                      </a:r>
                      <a:endParaRPr lang="sl-SI" b="1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1143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penali</a:t>
                      </a:r>
                      <a:endParaRPr lang="sl-SI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Odškodninska obveznost</a:t>
                      </a:r>
                      <a:endParaRPr lang="sl-SI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68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77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t="25758"/>
          <a:stretch/>
        </p:blipFill>
        <p:spPr>
          <a:xfrm>
            <a:off x="611560" y="1988840"/>
            <a:ext cx="6842324" cy="3328396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1115616" y="105273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KAKO NASTANE PRODAJNA POGODBA?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8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71600" y="1844824"/>
            <a:ext cx="588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/>
              <a:t>1.	</a:t>
            </a:r>
            <a:r>
              <a:rPr lang="sl-SI" dirty="0"/>
              <a:t>Kupec povprašuje</a:t>
            </a:r>
          </a:p>
          <a:p>
            <a:r>
              <a:rPr lang="sl-SI" dirty="0"/>
              <a:t>2.	Prodajalec ali proizvajalec izstavi ponudbo</a:t>
            </a:r>
          </a:p>
          <a:p>
            <a:r>
              <a:rPr lang="sl-SI" dirty="0"/>
              <a:t>3.	Kupec naroči</a:t>
            </a:r>
          </a:p>
          <a:p>
            <a:r>
              <a:rPr lang="sl-SI" dirty="0"/>
              <a:t>4.	Prodajalec ali proizvajalec potrdi naročilo (ni pa nujno)</a:t>
            </a:r>
          </a:p>
          <a:p>
            <a:r>
              <a:rPr lang="sl-SI" dirty="0"/>
              <a:t>5.	Prodajalec ali proizvajalec naročeno dobavi </a:t>
            </a:r>
          </a:p>
          <a:p>
            <a:r>
              <a:rPr lang="sl-SI" dirty="0"/>
              <a:t>6.	Kupec prevzeme blago</a:t>
            </a:r>
          </a:p>
          <a:p>
            <a:r>
              <a:rPr lang="sl-SI" dirty="0"/>
              <a:t>7.	Plačilo</a:t>
            </a:r>
          </a:p>
        </p:txBody>
      </p:sp>
    </p:spTree>
    <p:extLst>
      <p:ext uri="{BB962C8B-B14F-4D97-AF65-F5344CB8AC3E}">
        <p14:creationId xmlns:p14="http://schemas.microsoft.com/office/powerpoint/2010/main" val="152422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00B050"/>
                </a:solidFill>
              </a:rPr>
              <a:t>POJEM IN IZPOLNITEV</a:t>
            </a:r>
            <a:endParaRPr lang="sl-SI" sz="3600" b="1" dirty="0">
              <a:solidFill>
                <a:srgbClr val="00B050"/>
              </a:solidFill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JE RAZMERJE MED </a:t>
            </a:r>
            <a:r>
              <a:rPr lang="sl-SI" b="1" dirty="0" smtClean="0">
                <a:solidFill>
                  <a:srgbClr val="FF0000"/>
                </a:solidFill>
              </a:rPr>
              <a:t>DVEMA STRANKAMA </a:t>
            </a:r>
            <a:r>
              <a:rPr lang="sl-SI" dirty="0" smtClean="0"/>
              <a:t>IN SICER 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UPNIKOM</a:t>
            </a:r>
            <a:r>
              <a:rPr lang="sl-SI" dirty="0" smtClean="0"/>
              <a:t> IN </a:t>
            </a: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</a:rPr>
              <a:t>DOLŽNIKOM</a:t>
            </a:r>
          </a:p>
          <a:p>
            <a:endParaRPr lang="sl-SI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</a:rPr>
              <a:t>IZPOLNITEV SE NANAŠA NA: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5"/>
                </a:solidFill>
              </a:rPr>
              <a:t>DAJATEV</a:t>
            </a:r>
            <a:r>
              <a:rPr lang="sl-SI" dirty="0" smtClean="0"/>
              <a:t> (darilna pogodba ali prodajna pogodba)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rgbClr val="00B050"/>
                </a:solidFill>
              </a:rPr>
              <a:t>STORITEV</a:t>
            </a:r>
            <a:r>
              <a:rPr lang="sl-SI" dirty="0" smtClean="0"/>
              <a:t> (dolžnik-frizerka opravi določeno storitev v korist upnika)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4"/>
                </a:solidFill>
              </a:rPr>
              <a:t>DOPUSTITEV</a:t>
            </a:r>
            <a:r>
              <a:rPr lang="sl-SI" dirty="0" smtClean="0"/>
              <a:t> ( najemna pogodba)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5"/>
                </a:solidFill>
              </a:rPr>
              <a:t>OPUSTITEV</a:t>
            </a:r>
            <a:r>
              <a:rPr lang="sl-SI" dirty="0" smtClean="0"/>
              <a:t> ( dopustimo sosedu da vozi čez našo zemljo)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181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ELEMENTI OBLIGACIJSKEGA RAZMERJA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VSEBINA RAZMERJA </a:t>
            </a:r>
            <a:r>
              <a:rPr lang="sl-SI" dirty="0" smtClean="0"/>
              <a:t>( STRANKE, PRAVICE, OBVEZNOSTI)</a:t>
            </a:r>
          </a:p>
          <a:p>
            <a:endParaRPr lang="sl-SI" dirty="0"/>
          </a:p>
          <a:p>
            <a: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PREDMET RAZMERJA</a:t>
            </a:r>
            <a:endParaRPr lang="sl-S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46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NORME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sl-SI" sz="4000" dirty="0" smtClean="0">
                <a:solidFill>
                  <a:srgbClr val="7030A0"/>
                </a:solidFill>
              </a:rPr>
              <a:t>DISPOZITIVNE</a:t>
            </a:r>
            <a:endParaRPr lang="sl-SI" sz="4000" dirty="0">
              <a:solidFill>
                <a:srgbClr val="7030A0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/>
              <a:t>SE LAHKO SPREMINJAJO</a:t>
            </a:r>
          </a:p>
          <a:p>
            <a:r>
              <a:rPr lang="sl-SI" dirty="0" smtClean="0"/>
              <a:t>Npr. uzance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sl-SI" sz="4400" dirty="0" smtClean="0">
                <a:solidFill>
                  <a:srgbClr val="FFC000"/>
                </a:solidFill>
              </a:rPr>
              <a:t>KOGENTNE</a:t>
            </a:r>
            <a:endParaRPr lang="sl-SI" sz="4400" dirty="0">
              <a:solidFill>
                <a:srgbClr val="FFC00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SE NE MOREJO SPREMINJATI</a:t>
            </a:r>
          </a:p>
          <a:p>
            <a:r>
              <a:rPr lang="sl-SI" dirty="0" smtClean="0"/>
              <a:t>Npr. Zakon o posojilih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730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STRANKE OBLIGACIJSKEGA RAZMERJA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FIZIČNE OSEBE</a:t>
            </a:r>
          </a:p>
          <a:p>
            <a:r>
              <a:rPr lang="sl-SI" dirty="0" smtClean="0"/>
              <a:t>PRAVNE OSEBE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LAHKO STA DVE ALI VEČ STRANK, NI VAŽNO, POMEMBNO JE VEDET KDO JE UPNIK IN KDO DOLŽNIK</a:t>
            </a: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Pomni!!!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JE </a:t>
            </a:r>
            <a:r>
              <a:rPr lang="sl-SI" b="1" dirty="0" smtClean="0">
                <a:solidFill>
                  <a:srgbClr val="7030A0"/>
                </a:solidFill>
              </a:rPr>
              <a:t>RELATIVNO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5"/>
                </a:solidFill>
              </a:rPr>
              <a:t>RAZMERJE, SAJ UČINKUJE SAMO MED UPNIKOM IN </a:t>
            </a:r>
            <a:r>
              <a:rPr lang="sl-SI" b="1" dirty="0" smtClean="0">
                <a:solidFill>
                  <a:schemeClr val="accent5"/>
                </a:solidFill>
              </a:rPr>
              <a:t>DOLŽNIKOM, IN KDAJ JE VKLJUČEN ŠE POROK</a:t>
            </a:r>
            <a:endParaRPr lang="sl-SI" b="1" dirty="0" smtClean="0">
              <a:solidFill>
                <a:schemeClr val="accent5"/>
              </a:solidFill>
            </a:endParaRPr>
          </a:p>
          <a:p>
            <a:r>
              <a:rPr lang="sl-SI" dirty="0" smtClean="0"/>
              <a:t>PRI SKLEPANJU MORAMO BITI </a:t>
            </a:r>
            <a:r>
              <a:rPr lang="sl-SI" b="1" dirty="0" smtClean="0">
                <a:solidFill>
                  <a:srgbClr val="FFC000"/>
                </a:solidFill>
              </a:rPr>
              <a:t>VESTN</a:t>
            </a:r>
            <a:r>
              <a:rPr lang="sl-SI" dirty="0" smtClean="0"/>
              <a:t>I,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POŠTENI</a:t>
            </a:r>
            <a:r>
              <a:rPr lang="sl-SI" dirty="0" smtClean="0"/>
              <a:t>, </a:t>
            </a: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SKRBNI KOT DOBRI GOSPODARJI.</a:t>
            </a:r>
            <a:endParaRPr lang="sl-SI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5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4122"/>
          </a:xfrm>
        </p:spPr>
        <p:txBody>
          <a:bodyPr>
            <a:norm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VIRI OBLIGACIJSKEGA PRAVA – Najpomembnejši </a:t>
            </a:r>
            <a:r>
              <a:rPr lang="sl-SI" sz="2400" dirty="0" err="1" smtClean="0">
                <a:solidFill>
                  <a:srgbClr val="FF0000"/>
                </a:solidFill>
              </a:rPr>
              <a:t>pravnoformalni</a:t>
            </a:r>
            <a:r>
              <a:rPr lang="sl-SI" sz="2400" dirty="0" smtClean="0">
                <a:solidFill>
                  <a:srgbClr val="FF0000"/>
                </a:solidFill>
              </a:rPr>
              <a:t> vir  obligacijskega prava je OZ.</a:t>
            </a:r>
            <a:endParaRPr lang="sl-SI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55919383"/>
              </p:ext>
            </p:extLst>
          </p:nvPr>
        </p:nvGraphicFramePr>
        <p:xfrm>
          <a:off x="261864" y="1484784"/>
          <a:ext cx="8882136" cy="6631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72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1135</Words>
  <Application>Microsoft Office PowerPoint</Application>
  <PresentationFormat>Diaprojekcija na zaslonu (4:3)</PresentationFormat>
  <Paragraphs>127</Paragraphs>
  <Slides>23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Officeova tema</vt:lpstr>
      <vt:lpstr>OBLIGACIJSKO PRAVO</vt:lpstr>
      <vt:lpstr>PowerPointova predstavitev</vt:lpstr>
      <vt:lpstr>PowerPointova predstavitev</vt:lpstr>
      <vt:lpstr>PowerPointova predstavitev</vt:lpstr>
      <vt:lpstr>POJEM IN IZPOLNITEV</vt:lpstr>
      <vt:lpstr>ELEMENTI OBLIGACIJSKEGA RAZMERJA</vt:lpstr>
      <vt:lpstr>NORME</vt:lpstr>
      <vt:lpstr>STRANKE OBLIGACIJSKEGA RAZMERJA</vt:lpstr>
      <vt:lpstr>VIRI OBLIGACIJSKEGA PRAVA – Najpomembnejši pravnoformalni vir  obligacijskega prava je OZ.</vt:lpstr>
      <vt:lpstr>Kateri zakoni veljajo v posameznih primerih:</vt:lpstr>
      <vt:lpstr>VAJA</vt:lpstr>
      <vt:lpstr>ODGOVORI:</vt:lpstr>
      <vt:lpstr>NASTANEK IN ZAKONSKI POGOJI ZA SKLENITEV OBLIGACIJSKEGA RAZMERJA</vt:lpstr>
      <vt:lpstr>OBLIKA- pisna samo za kredite in nakupe premičnin </vt:lpstr>
      <vt:lpstr>Ničnost, izpodbojnost</vt:lpstr>
      <vt:lpstr>NIČNOST</vt:lpstr>
      <vt:lpstr>PowerPointova predstavitev</vt:lpstr>
      <vt:lpstr>PowerPointova predstavitev</vt:lpstr>
      <vt:lpstr>Izpodbojnost</vt:lpstr>
      <vt:lpstr>Razlogi za izpodbojnost pogodbe so: </vt:lpstr>
      <vt:lpstr>Vaja</vt:lpstr>
      <vt:lpstr>Odgovori</vt:lpstr>
      <vt:lpstr>Utrditev obveznosti</vt:lpstr>
    </vt:vector>
  </TitlesOfParts>
  <Company>Srednja 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OBLIGACIJSKO PRAVO</dc:title>
  <dc:creator>brez_gesla</dc:creator>
  <cp:lastModifiedBy>Uporabnik</cp:lastModifiedBy>
  <cp:revision>35</cp:revision>
  <dcterms:created xsi:type="dcterms:W3CDTF">2014-03-19T12:44:03Z</dcterms:created>
  <dcterms:modified xsi:type="dcterms:W3CDTF">2021-04-20T15:10:29Z</dcterms:modified>
</cp:coreProperties>
</file>