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9" r:id="rId4"/>
    <p:sldId id="258" r:id="rId5"/>
    <p:sldId id="261" r:id="rId6"/>
    <p:sldId id="262" r:id="rId7"/>
    <p:sldId id="271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917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4E11-0262-49B6-BCC3-AEF736EBE77B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B90F-A6C2-48C7-8C46-0F3DDB502F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278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4E11-0262-49B6-BCC3-AEF736EBE77B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B90F-A6C2-48C7-8C46-0F3DDB502F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4206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4E11-0262-49B6-BCC3-AEF736EBE77B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B90F-A6C2-48C7-8C46-0F3DDB502F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727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4E11-0262-49B6-BCC3-AEF736EBE77B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B90F-A6C2-48C7-8C46-0F3DDB502F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804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4E11-0262-49B6-BCC3-AEF736EBE77B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B90F-A6C2-48C7-8C46-0F3DDB502F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352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4E11-0262-49B6-BCC3-AEF736EBE77B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B90F-A6C2-48C7-8C46-0F3DDB502F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212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4E11-0262-49B6-BCC3-AEF736EBE77B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B90F-A6C2-48C7-8C46-0F3DDB502F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652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4E11-0262-49B6-BCC3-AEF736EBE77B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B90F-A6C2-48C7-8C46-0F3DDB502F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460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4E11-0262-49B6-BCC3-AEF736EBE77B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B90F-A6C2-48C7-8C46-0F3DDB502F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113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4E11-0262-49B6-BCC3-AEF736EBE77B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B90F-A6C2-48C7-8C46-0F3DDB502F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834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F4E11-0262-49B6-BCC3-AEF736EBE77B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B90F-A6C2-48C7-8C46-0F3DDB502F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6195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F4E11-0262-49B6-BCC3-AEF736EBE77B}" type="datetimeFigureOut">
              <a:rPr lang="sl-SI" smtClean="0"/>
              <a:t>8. 04. 2025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BB90F-A6C2-48C7-8C46-0F3DDB502F2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053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.mp3"/><Relationship Id="rId7" Type="http://schemas.openxmlformats.org/officeDocument/2006/relationships/image" Target="../media/image1.jp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5" Type="http://schemas.openxmlformats.org/officeDocument/2006/relationships/audio" Target="../media/media2.wav"/><Relationship Id="rId4" Type="http://schemas.microsoft.com/office/2007/relationships/media" Target="../media/media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2" Type="http://schemas.microsoft.com/office/2007/relationships/media" Target="../media/media3.wav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2" Type="http://schemas.microsoft.com/office/2007/relationships/media" Target="../media/media4.wav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2.png"/><Relationship Id="rId2" Type="http://schemas.microsoft.com/office/2007/relationships/media" Target="../media/media5.wav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av"/><Relationship Id="rId7" Type="http://schemas.openxmlformats.org/officeDocument/2006/relationships/image" Target="../media/image2.png"/><Relationship Id="rId2" Type="http://schemas.microsoft.com/office/2007/relationships/media" Target="../media/media6.wav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av"/><Relationship Id="rId7" Type="http://schemas.openxmlformats.org/officeDocument/2006/relationships/image" Target="../media/image2.png"/><Relationship Id="rId2" Type="http://schemas.microsoft.com/office/2007/relationships/media" Target="../media/media7.wav"/><Relationship Id="rId1" Type="http://schemas.openxmlformats.org/officeDocument/2006/relationships/tags" Target="../tags/tag6.xml"/><Relationship Id="rId6" Type="http://schemas.microsoft.com/office/2007/relationships/hdphoto" Target="../media/hdphoto1.wdp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av"/><Relationship Id="rId7" Type="http://schemas.openxmlformats.org/officeDocument/2006/relationships/image" Target="../media/image2.png"/><Relationship Id="rId2" Type="http://schemas.microsoft.com/office/2007/relationships/media" Target="../media/media8.wav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280920" cy="648072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810636" cy="1539602"/>
          </a:xfrm>
        </p:spPr>
        <p:txBody>
          <a:bodyPr/>
          <a:lstStyle/>
          <a:p>
            <a:r>
              <a:rPr lang="sl-SI" sz="2400" dirty="0" smtClean="0">
                <a:latin typeface="Comic Sans MS" pitchFamily="66" charset="0"/>
              </a:rPr>
              <a:t>Šolsko leto 2025/26</a:t>
            </a:r>
            <a:r>
              <a:rPr lang="sl-SI" dirty="0" smtClean="0">
                <a:latin typeface="Comic Sans MS" pitchFamily="66" charset="0"/>
              </a:rPr>
              <a:t/>
            </a:r>
            <a:br>
              <a:rPr lang="sl-SI" dirty="0" smtClean="0">
                <a:latin typeface="Comic Sans MS" pitchFamily="66" charset="0"/>
              </a:rPr>
            </a:br>
            <a:r>
              <a:rPr lang="sl-SI" dirty="0" smtClean="0">
                <a:latin typeface="Comic Sans MS" pitchFamily="66" charset="0"/>
              </a:rPr>
              <a:t>Neobvezni izbirni predmet </a:t>
            </a:r>
            <a:endParaRPr lang="sl-SI" dirty="0">
              <a:latin typeface="Comic Sans MS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9552" y="2924944"/>
            <a:ext cx="7848872" cy="2952328"/>
          </a:xfrm>
        </p:spPr>
        <p:txBody>
          <a:bodyPr>
            <a:normAutofit/>
          </a:bodyPr>
          <a:lstStyle/>
          <a:p>
            <a:r>
              <a:rPr lang="sl-SI" sz="6600" dirty="0" smtClean="0">
                <a:solidFill>
                  <a:schemeClr val="tx1"/>
                </a:solidFill>
                <a:latin typeface="Comic Sans MS" pitchFamily="66" charset="0"/>
              </a:rPr>
              <a:t>Umetnost- ples</a:t>
            </a:r>
          </a:p>
          <a:p>
            <a:endParaRPr lang="sl-SI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sl-SI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sl-SI" dirty="0" smtClean="0">
                <a:solidFill>
                  <a:schemeClr val="tx1"/>
                </a:solidFill>
                <a:latin typeface="Comic Sans MS" pitchFamily="66" charset="0"/>
              </a:rPr>
              <a:t>Zehra </a:t>
            </a:r>
            <a:r>
              <a:rPr lang="sl-SI" dirty="0" err="1" smtClean="0">
                <a:solidFill>
                  <a:schemeClr val="tx1"/>
                </a:solidFill>
                <a:latin typeface="Comic Sans MS" pitchFamily="66" charset="0"/>
              </a:rPr>
              <a:t>Biščević</a:t>
            </a:r>
            <a:r>
              <a:rPr lang="sl-SI" dirty="0" smtClean="0">
                <a:solidFill>
                  <a:schemeClr val="tx1"/>
                </a:solidFill>
                <a:latin typeface="Comic Sans MS" pitchFamily="66" charset="0"/>
              </a:rPr>
              <a:t>, prof. ŠPO</a:t>
            </a:r>
            <a:endParaRPr lang="sl-SI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5" name="Most Happy Background Music For Video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367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87"/>
    </mc:Choice>
    <mc:Fallback xmlns="">
      <p:transition spd="slow" advTm="7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1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654" t="-78727" r="-78654" b="-78727"/>
          <a:stretch/>
        </p:blipFill>
        <p:spPr>
          <a:xfrm>
            <a:off x="5364088" y="-1395536"/>
            <a:ext cx="5181636" cy="518457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7030A0"/>
                </a:solidFill>
                <a:latin typeface="Comic Sans MS" pitchFamily="66" charset="0"/>
              </a:rPr>
              <a:t>NIP </a:t>
            </a:r>
            <a:r>
              <a:rPr lang="sl-SI" dirty="0" smtClean="0">
                <a:solidFill>
                  <a:srgbClr val="7030A0"/>
                </a:solidFill>
                <a:latin typeface="Comic Sans MS" pitchFamily="66" charset="0"/>
              </a:rPr>
              <a:t>Umetnost - ples</a:t>
            </a:r>
            <a:endParaRPr lang="sl-SI" dirty="0">
              <a:solidFill>
                <a:srgbClr val="7030A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39552" y="836712"/>
            <a:ext cx="8147248" cy="5688632"/>
          </a:xfrm>
        </p:spPr>
        <p:txBody>
          <a:bodyPr>
            <a:normAutofit fontScale="92500" lnSpcReduction="20000"/>
          </a:bodyPr>
          <a:lstStyle/>
          <a:p>
            <a:endParaRPr lang="sl-SI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sl-SI" dirty="0" smtClean="0">
                <a:solidFill>
                  <a:srgbClr val="0070C0"/>
                </a:solidFill>
                <a:latin typeface="Comic Sans MS" pitchFamily="66" charset="0"/>
              </a:rPr>
              <a:t>Poudarek je na </a:t>
            </a:r>
            <a:r>
              <a:rPr lang="sl-SI" b="1" dirty="0" smtClean="0">
                <a:solidFill>
                  <a:srgbClr val="0070C0"/>
                </a:solidFill>
                <a:latin typeface="Comic Sans MS" pitchFamily="66" charset="0"/>
              </a:rPr>
              <a:t>plesu</a:t>
            </a:r>
            <a:r>
              <a:rPr lang="sl-SI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sl-SI" dirty="0" smtClean="0">
                <a:solidFill>
                  <a:srgbClr val="0070C0"/>
                </a:solidFill>
                <a:latin typeface="Comic Sans MS" pitchFamily="66" charset="0"/>
              </a:rPr>
              <a:t>– moderni plesi, izrazni ples, plesne igre…</a:t>
            </a:r>
          </a:p>
          <a:p>
            <a:pPr marL="0" indent="0">
              <a:buNone/>
            </a:pPr>
            <a:endParaRPr lang="sl-SI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sl-SI" dirty="0" smtClean="0">
                <a:solidFill>
                  <a:srgbClr val="0070C0"/>
                </a:solidFill>
                <a:latin typeface="Comic Sans MS" pitchFamily="66" charset="0"/>
              </a:rPr>
              <a:t>Za učence/</a:t>
            </a:r>
            <a:r>
              <a:rPr lang="sl-SI" dirty="0" err="1" smtClean="0">
                <a:solidFill>
                  <a:srgbClr val="0070C0"/>
                </a:solidFill>
                <a:latin typeface="Comic Sans MS" pitchFamily="66" charset="0"/>
              </a:rPr>
              <a:t>ke</a:t>
            </a:r>
            <a:r>
              <a:rPr lang="sl-SI" dirty="0" smtClean="0">
                <a:solidFill>
                  <a:srgbClr val="0070C0"/>
                </a:solidFill>
                <a:latin typeface="Comic Sans MS" pitchFamily="66" charset="0"/>
              </a:rPr>
              <a:t> 4.,5. in 6.r.</a:t>
            </a:r>
          </a:p>
          <a:p>
            <a:endParaRPr lang="sl-SI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sl-SI" dirty="0">
                <a:solidFill>
                  <a:srgbClr val="0070C0"/>
                </a:solidFill>
                <a:latin typeface="Comic Sans MS" pitchFamily="66" charset="0"/>
              </a:rPr>
              <a:t>Predmet je enoleten, v obsegu 35 ur</a:t>
            </a:r>
            <a:r>
              <a:rPr lang="sl-SI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endParaRPr lang="sl-SI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sl-SI" dirty="0" smtClean="0">
                <a:solidFill>
                  <a:srgbClr val="0070C0"/>
                </a:solidFill>
                <a:latin typeface="Comic Sans MS" pitchFamily="66" charset="0"/>
              </a:rPr>
              <a:t>1 ura/teden (predura ali </a:t>
            </a:r>
            <a:r>
              <a:rPr lang="sl-SI" dirty="0" err="1" smtClean="0">
                <a:solidFill>
                  <a:srgbClr val="0070C0"/>
                </a:solidFill>
                <a:latin typeface="Comic Sans MS" pitchFamily="66" charset="0"/>
              </a:rPr>
              <a:t>6.ura</a:t>
            </a:r>
            <a:r>
              <a:rPr lang="sl-SI" dirty="0" smtClean="0">
                <a:solidFill>
                  <a:srgbClr val="0070C0"/>
                </a:solidFill>
                <a:latin typeface="Comic Sans MS" pitchFamily="66" charset="0"/>
              </a:rPr>
              <a:t>).</a:t>
            </a:r>
            <a:endParaRPr lang="sl-SI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sl-SI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sl-SI" dirty="0">
                <a:solidFill>
                  <a:srgbClr val="0070C0"/>
                </a:solidFill>
                <a:latin typeface="Comic Sans MS" pitchFamily="66" charset="0"/>
              </a:rPr>
              <a:t>Naslednje leto se lahko odloči za drug predmet.</a:t>
            </a:r>
          </a:p>
          <a:p>
            <a:endParaRPr lang="sl-SI" dirty="0"/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208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27"/>
    </mc:Choice>
    <mc:Fallback xmlns="">
      <p:transition spd="slow" advTm="25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grada vsebine 3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654" t="-78727" r="-78654" b="-78727"/>
          <a:stretch/>
        </p:blipFill>
        <p:spPr>
          <a:xfrm>
            <a:off x="5364088" y="-1395536"/>
            <a:ext cx="5181636" cy="5184576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7058" y="0"/>
            <a:ext cx="8177390" cy="1143000"/>
          </a:xfrm>
        </p:spPr>
        <p:txBody>
          <a:bodyPr>
            <a:normAutofit/>
          </a:bodyPr>
          <a:lstStyle/>
          <a:p>
            <a:r>
              <a:rPr lang="sl-SI" sz="3600" b="1" dirty="0" smtClean="0">
                <a:solidFill>
                  <a:srgbClr val="7030A0"/>
                </a:solidFill>
                <a:latin typeface="Comic Sans MS" pitchFamily="66" charset="0"/>
              </a:rPr>
              <a:t>Splošni cilji: </a:t>
            </a:r>
            <a:endParaRPr lang="sl-SI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179512" y="764704"/>
            <a:ext cx="8964488" cy="609329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sl-SI" sz="5500" dirty="0"/>
          </a:p>
          <a:p>
            <a:r>
              <a:rPr lang="sl-SI" sz="9600" dirty="0" smtClean="0">
                <a:solidFill>
                  <a:srgbClr val="0070C0"/>
                </a:solidFill>
                <a:latin typeface="Comic Sans MS" pitchFamily="66" charset="0"/>
              </a:rPr>
              <a:t>razvijajo </a:t>
            </a:r>
            <a:r>
              <a:rPr lang="sl-SI" sz="9600" dirty="0">
                <a:solidFill>
                  <a:srgbClr val="0070C0"/>
                </a:solidFill>
                <a:latin typeface="Comic Sans MS" pitchFamily="66" charset="0"/>
              </a:rPr>
              <a:t>plesno </a:t>
            </a:r>
            <a:r>
              <a:rPr lang="sl-SI" sz="9600" b="1" dirty="0">
                <a:solidFill>
                  <a:srgbClr val="0070C0"/>
                </a:solidFill>
                <a:latin typeface="Comic Sans MS" pitchFamily="66" charset="0"/>
              </a:rPr>
              <a:t>kulturo</a:t>
            </a:r>
            <a:r>
              <a:rPr lang="sl-SI" sz="9600" dirty="0">
                <a:solidFill>
                  <a:srgbClr val="0070C0"/>
                </a:solidFill>
                <a:latin typeface="Comic Sans MS" pitchFamily="66" charset="0"/>
              </a:rPr>
              <a:t> in </a:t>
            </a:r>
            <a:r>
              <a:rPr lang="sl-SI" sz="9600" b="1" dirty="0" smtClean="0">
                <a:solidFill>
                  <a:srgbClr val="0070C0"/>
                </a:solidFill>
                <a:latin typeface="Comic Sans MS" pitchFamily="66" charset="0"/>
              </a:rPr>
              <a:t>vrednotenje</a:t>
            </a:r>
            <a:r>
              <a:rPr lang="sl-SI" sz="9600" dirty="0" smtClean="0">
                <a:solidFill>
                  <a:srgbClr val="0070C0"/>
                </a:solidFill>
                <a:latin typeface="Comic Sans MS" pitchFamily="66" charset="0"/>
              </a:rPr>
              <a:t> plesa</a:t>
            </a:r>
          </a:p>
          <a:p>
            <a:pPr marL="0" indent="0">
              <a:buNone/>
            </a:pPr>
            <a:r>
              <a:rPr lang="sl-SI" sz="96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sl-SI" sz="9600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sl-SI" sz="9600" dirty="0" smtClean="0">
                <a:solidFill>
                  <a:srgbClr val="0070C0"/>
                </a:solidFill>
                <a:latin typeface="Comic Sans MS" pitchFamily="66" charset="0"/>
              </a:rPr>
              <a:t>spoznavajo </a:t>
            </a:r>
            <a:r>
              <a:rPr lang="sl-SI" sz="9600" b="1" dirty="0">
                <a:solidFill>
                  <a:srgbClr val="0070C0"/>
                </a:solidFill>
                <a:latin typeface="Comic Sans MS" pitchFamily="66" charset="0"/>
              </a:rPr>
              <a:t>svoje telo </a:t>
            </a:r>
            <a:r>
              <a:rPr lang="sl-SI" sz="9600" b="1" dirty="0" smtClean="0">
                <a:solidFill>
                  <a:srgbClr val="0070C0"/>
                </a:solidFill>
                <a:latin typeface="Comic Sans MS" pitchFamily="66" charset="0"/>
              </a:rPr>
              <a:t>ob različnih plesnih strukturah</a:t>
            </a:r>
          </a:p>
          <a:p>
            <a:endParaRPr lang="sl-SI" sz="96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sl-SI" sz="9600" dirty="0" smtClean="0">
                <a:solidFill>
                  <a:srgbClr val="0070C0"/>
                </a:solidFill>
                <a:latin typeface="Comic Sans MS" pitchFamily="66" charset="0"/>
              </a:rPr>
              <a:t>izgrajujejo </a:t>
            </a:r>
            <a:r>
              <a:rPr lang="sl-SI" sz="9600" dirty="0">
                <a:solidFill>
                  <a:srgbClr val="0070C0"/>
                </a:solidFill>
                <a:latin typeface="Comic Sans MS" pitchFamily="66" charset="0"/>
              </a:rPr>
              <a:t>pozitivno </a:t>
            </a:r>
            <a:r>
              <a:rPr lang="sl-SI" sz="9600" b="1" dirty="0">
                <a:solidFill>
                  <a:srgbClr val="0070C0"/>
                </a:solidFill>
                <a:latin typeface="Comic Sans MS" pitchFamily="66" charset="0"/>
              </a:rPr>
              <a:t>samopodobo </a:t>
            </a:r>
            <a:endParaRPr lang="sl-SI" sz="96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sl-SI" sz="96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sl-SI" sz="9600" dirty="0" smtClean="0">
                <a:solidFill>
                  <a:srgbClr val="0070C0"/>
                </a:solidFill>
                <a:latin typeface="Comic Sans MS" pitchFamily="66" charset="0"/>
              </a:rPr>
              <a:t>usvajajo </a:t>
            </a:r>
            <a:r>
              <a:rPr lang="sl-SI" sz="9600" dirty="0">
                <a:solidFill>
                  <a:srgbClr val="0070C0"/>
                </a:solidFill>
                <a:latin typeface="Comic Sans MS" pitchFamily="66" charset="0"/>
              </a:rPr>
              <a:t>osnovne </a:t>
            </a:r>
            <a:r>
              <a:rPr lang="sl-SI" sz="9600" b="1" dirty="0">
                <a:solidFill>
                  <a:srgbClr val="0070C0"/>
                </a:solidFill>
                <a:latin typeface="Comic Sans MS" pitchFamily="66" charset="0"/>
              </a:rPr>
              <a:t>prvine </a:t>
            </a:r>
            <a:r>
              <a:rPr lang="sl-SI" sz="9600" b="1" dirty="0" smtClean="0">
                <a:solidFill>
                  <a:srgbClr val="0070C0"/>
                </a:solidFill>
                <a:latin typeface="Comic Sans MS" pitchFamily="66" charset="0"/>
              </a:rPr>
              <a:t>plesa </a:t>
            </a:r>
            <a:r>
              <a:rPr lang="sl-SI" sz="9600" dirty="0" smtClean="0">
                <a:solidFill>
                  <a:srgbClr val="0070C0"/>
                </a:solidFill>
                <a:latin typeface="Comic Sans MS" pitchFamily="66" charset="0"/>
              </a:rPr>
              <a:t>ter </a:t>
            </a:r>
            <a:r>
              <a:rPr lang="sl-SI" sz="9600" dirty="0">
                <a:solidFill>
                  <a:srgbClr val="0070C0"/>
                </a:solidFill>
                <a:latin typeface="Comic Sans MS" pitchFamily="66" charset="0"/>
              </a:rPr>
              <a:t>različne plesne </a:t>
            </a:r>
            <a:r>
              <a:rPr lang="sl-SI" sz="9600" b="1" dirty="0" smtClean="0">
                <a:solidFill>
                  <a:srgbClr val="0070C0"/>
                </a:solidFill>
                <a:latin typeface="Comic Sans MS" pitchFamily="66" charset="0"/>
              </a:rPr>
              <a:t>tehnike</a:t>
            </a:r>
            <a:endParaRPr lang="sl-SI" sz="96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sl-SI" sz="9600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sl-SI" sz="9600" dirty="0" smtClean="0">
                <a:solidFill>
                  <a:srgbClr val="0070C0"/>
                </a:solidFill>
                <a:latin typeface="Comic Sans MS" pitchFamily="66" charset="0"/>
              </a:rPr>
              <a:t>razvijajo </a:t>
            </a:r>
            <a:r>
              <a:rPr lang="sl-SI" sz="9600" dirty="0">
                <a:solidFill>
                  <a:srgbClr val="0070C0"/>
                </a:solidFill>
                <a:latin typeface="Comic Sans MS" pitchFamily="66" charset="0"/>
              </a:rPr>
              <a:t>kontrolo </a:t>
            </a:r>
            <a:r>
              <a:rPr lang="sl-SI" sz="9600" b="1" dirty="0">
                <a:solidFill>
                  <a:srgbClr val="0070C0"/>
                </a:solidFill>
                <a:latin typeface="Comic Sans MS" pitchFamily="66" charset="0"/>
              </a:rPr>
              <a:t>gibanja, koncentracijo, gibalni spomin </a:t>
            </a:r>
            <a:r>
              <a:rPr lang="sl-SI" sz="9600" dirty="0">
                <a:solidFill>
                  <a:srgbClr val="0070C0"/>
                </a:solidFill>
                <a:latin typeface="Comic Sans MS" pitchFamily="66" charset="0"/>
              </a:rPr>
              <a:t>in fizično </a:t>
            </a:r>
            <a:r>
              <a:rPr lang="sl-SI" sz="9600" b="1" dirty="0" smtClean="0">
                <a:solidFill>
                  <a:srgbClr val="0070C0"/>
                </a:solidFill>
                <a:latin typeface="Comic Sans MS" pitchFamily="66" charset="0"/>
              </a:rPr>
              <a:t>kondicijo</a:t>
            </a:r>
            <a:endParaRPr lang="sl-SI" sz="96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sl-SI" sz="9600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sl-SI" sz="9600" dirty="0" smtClean="0">
                <a:solidFill>
                  <a:srgbClr val="0070C0"/>
                </a:solidFill>
                <a:latin typeface="Comic Sans MS" pitchFamily="66" charset="0"/>
              </a:rPr>
              <a:t>poglabljajo </a:t>
            </a:r>
            <a:r>
              <a:rPr lang="sl-SI" sz="9600" dirty="0">
                <a:solidFill>
                  <a:srgbClr val="0070C0"/>
                </a:solidFill>
                <a:latin typeface="Comic Sans MS" pitchFamily="66" charset="0"/>
              </a:rPr>
              <a:t>sposobnosti </a:t>
            </a:r>
            <a:r>
              <a:rPr lang="sl-SI" sz="9600" b="1" dirty="0">
                <a:solidFill>
                  <a:srgbClr val="0070C0"/>
                </a:solidFill>
                <a:latin typeface="Comic Sans MS" pitchFamily="66" charset="0"/>
              </a:rPr>
              <a:t>opazovanja, posnemanja in </a:t>
            </a:r>
            <a:r>
              <a:rPr lang="sl-SI" sz="9600" b="1" dirty="0" smtClean="0">
                <a:solidFill>
                  <a:srgbClr val="0070C0"/>
                </a:solidFill>
                <a:latin typeface="Comic Sans MS" pitchFamily="66" charset="0"/>
              </a:rPr>
              <a:t>pomnjenja</a:t>
            </a:r>
          </a:p>
          <a:p>
            <a:endParaRPr lang="sl-SI" sz="9600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sl-SI" sz="9600" dirty="0" smtClean="0">
                <a:solidFill>
                  <a:srgbClr val="0070C0"/>
                </a:solidFill>
                <a:latin typeface="Comic Sans MS" pitchFamily="66" charset="0"/>
              </a:rPr>
              <a:t>razvijajo </a:t>
            </a:r>
            <a:r>
              <a:rPr lang="sl-SI" sz="9600" dirty="0">
                <a:solidFill>
                  <a:srgbClr val="0070C0"/>
                </a:solidFill>
                <a:latin typeface="Comic Sans MS" pitchFamily="66" charset="0"/>
              </a:rPr>
              <a:t>sposobnost za </a:t>
            </a:r>
            <a:r>
              <a:rPr lang="sl-SI" sz="9600" b="1" dirty="0">
                <a:solidFill>
                  <a:srgbClr val="0070C0"/>
                </a:solidFill>
                <a:latin typeface="Comic Sans MS" pitchFamily="66" charset="0"/>
              </a:rPr>
              <a:t>individualno in </a:t>
            </a:r>
            <a:r>
              <a:rPr lang="sl-SI" sz="9600" b="1" dirty="0" smtClean="0">
                <a:solidFill>
                  <a:srgbClr val="0070C0"/>
                </a:solidFill>
                <a:latin typeface="Comic Sans MS" pitchFamily="66" charset="0"/>
              </a:rPr>
              <a:t>skupinsko ustvarjanje</a:t>
            </a:r>
          </a:p>
          <a:p>
            <a:endParaRPr lang="sl-SI" sz="9600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sl-SI" dirty="0"/>
              <a:t>	</a:t>
            </a:r>
          </a:p>
          <a:p>
            <a:endParaRPr lang="sl-SI" dirty="0"/>
          </a:p>
        </p:txBody>
      </p:sp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610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56"/>
    </mc:Choice>
    <mc:Fallback xmlns="">
      <p:transition spd="slow" advTm="329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280920" cy="6480720"/>
          </a:xfrm>
          <a:prstGeom prst="rect">
            <a:avLst/>
          </a:prstGeom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7030A0"/>
                </a:solidFill>
                <a:latin typeface="Comic Sans MS" pitchFamily="66" charset="0"/>
              </a:rPr>
              <a:t>Preverjanje in ocenjevanje</a:t>
            </a:r>
            <a:endParaRPr lang="sl-SI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179512" y="1196752"/>
            <a:ext cx="8748588" cy="5040560"/>
          </a:xfrm>
        </p:spPr>
        <p:txBody>
          <a:bodyPr>
            <a:normAutofit/>
          </a:bodyPr>
          <a:lstStyle/>
          <a:p>
            <a:endParaRPr lang="sl-SI" sz="2800" b="1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sl-SI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Če se učenec odloči za NIP, postane ta predmet obvezen.</a:t>
            </a:r>
          </a:p>
          <a:p>
            <a:endParaRPr lang="sl-SI" sz="28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sl-SI"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Učenčevo </a:t>
            </a:r>
            <a:r>
              <a:rPr lang="sl-SI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znanje ocenjujemo s </a:t>
            </a:r>
            <a:r>
              <a:rPr lang="sl-SI" sz="2800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številčnimi </a:t>
            </a:r>
            <a:r>
              <a:rPr lang="sl-SI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ocenami.</a:t>
            </a:r>
          </a:p>
          <a:p>
            <a:endParaRPr lang="sl-SI" sz="28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sl-SI"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Ocenjevanje opredelimo z ustreznimi </a:t>
            </a:r>
            <a:r>
              <a:rPr lang="sl-SI" sz="2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kriteriji</a:t>
            </a:r>
            <a:r>
              <a:rPr lang="sl-SI"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:</a:t>
            </a:r>
          </a:p>
          <a:p>
            <a:pPr marL="0" indent="0">
              <a:buNone/>
            </a:pPr>
            <a:r>
              <a:rPr lang="sl-SI" sz="28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sl-SI"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sl-SI" sz="2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npr</a:t>
            </a:r>
            <a:r>
              <a:rPr lang="sl-SI" sz="2400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 izvirnost in izvedba, </a:t>
            </a:r>
            <a:r>
              <a:rPr lang="sl-SI" sz="2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izraznost, samostojnost...</a:t>
            </a:r>
          </a:p>
          <a:p>
            <a:pPr marL="0" indent="0">
              <a:buNone/>
            </a:pPr>
            <a:endParaRPr lang="sl-SI" sz="28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sl-SI" sz="2400" dirty="0"/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127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30"/>
    </mc:Choice>
    <mc:Fallback xmlns="">
      <p:transition spd="slow" advTm="178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280920" cy="6480720"/>
          </a:xfrm>
          <a:prstGeom prst="rect">
            <a:avLst/>
          </a:prstGeom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  <a:latin typeface="Comic Sans MS" pitchFamily="66" charset="0"/>
              </a:rPr>
              <a:t>Preverjanje in ocenjevanje</a:t>
            </a:r>
            <a:endParaRPr lang="sl-SI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sl-SI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Imamo dve temeljni področji preverjanja in ocenjevanja znanja pri predmetu umetnost: </a:t>
            </a:r>
          </a:p>
          <a:p>
            <a:pPr marL="0" indent="0">
              <a:buNone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sl-SI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ocenjevanje izvajanja </a:t>
            </a:r>
            <a:r>
              <a:rPr lang="sl-SI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(npr. razumevanje in uporaba znanj pri plesnem izražanju), </a:t>
            </a:r>
          </a:p>
          <a:p>
            <a:pPr marL="0" indent="0">
              <a:buNone/>
            </a:pPr>
            <a:endParaRPr lang="sl-SI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sl-SI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sl-SI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ocenjevanje ustvarjanja </a:t>
            </a:r>
            <a:r>
              <a:rPr lang="sl-SI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(npr. improvizacija). </a:t>
            </a:r>
          </a:p>
          <a:p>
            <a:endParaRPr lang="sl-SI" dirty="0">
              <a:solidFill>
                <a:srgbClr val="0070C0"/>
              </a:solidFill>
            </a:endParaRPr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669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69"/>
    </mc:Choice>
    <mc:Fallback xmlns="">
      <p:transition spd="slow" advTm="18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26" y="188640"/>
            <a:ext cx="8280920" cy="6480720"/>
          </a:xfrm>
          <a:prstGeom prst="rect">
            <a:avLst/>
          </a:prstGeom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83955" y="0"/>
            <a:ext cx="8229600" cy="1143000"/>
          </a:xfrm>
        </p:spPr>
        <p:txBody>
          <a:bodyPr/>
          <a:lstStyle/>
          <a:p>
            <a:r>
              <a:rPr lang="sl-SI" dirty="0" smtClean="0">
                <a:solidFill>
                  <a:srgbClr val="00B050"/>
                </a:solidFill>
                <a:latin typeface="Comic Sans MS" pitchFamily="66" charset="0"/>
              </a:rPr>
              <a:t>Koristi plesa za otroka</a:t>
            </a:r>
            <a:endParaRPr lang="sl-SI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179512" y="786718"/>
            <a:ext cx="8748588" cy="5284564"/>
          </a:xfrm>
        </p:spPr>
        <p:txBody>
          <a:bodyPr>
            <a:normAutofit lnSpcReduction="10000"/>
          </a:bodyPr>
          <a:lstStyle/>
          <a:p>
            <a:endParaRPr lang="sl-SI" sz="28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sl-SI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g</a:t>
            </a:r>
            <a:r>
              <a:rPr lang="sl-SI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ibanje kot osnovno </a:t>
            </a:r>
            <a:r>
              <a:rPr lang="sl-SI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izrazno </a:t>
            </a:r>
            <a:r>
              <a:rPr lang="sl-SI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sredstvo</a:t>
            </a:r>
            <a:endParaRPr lang="sl-SI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endParaRPr lang="sl-SI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sl-SI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t</a:t>
            </a:r>
            <a:r>
              <a:rPr lang="sl-SI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elo </a:t>
            </a:r>
            <a:r>
              <a:rPr lang="sl-SI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je plesni inštrument – z njim lahko sproščamo čustva, ustvarjamo in se </a:t>
            </a:r>
            <a:r>
              <a:rPr lang="sl-SI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sporazumevamo</a:t>
            </a:r>
          </a:p>
          <a:p>
            <a:pPr marL="0" indent="0">
              <a:buNone/>
            </a:pPr>
            <a:endParaRPr lang="sl-SI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sl-SI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omogoča </a:t>
            </a:r>
            <a:r>
              <a:rPr lang="sl-SI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otroku </a:t>
            </a:r>
            <a:r>
              <a:rPr lang="sl-SI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telesni </a:t>
            </a:r>
            <a:r>
              <a:rPr lang="sl-SI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razvoj</a:t>
            </a:r>
            <a:r>
              <a:rPr lang="sl-SI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sl-SI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oz. razvoj osnovnih motoričnih sposobnosti, samopodobe</a:t>
            </a:r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448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38"/>
    </mc:Choice>
    <mc:Fallback xmlns="">
      <p:transition spd="slow" advTm="201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06" y="204842"/>
            <a:ext cx="8280920" cy="6480720"/>
          </a:xfrm>
          <a:prstGeom prst="rect">
            <a:avLst/>
          </a:prstGeom>
        </p:spPr>
      </p:pic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sl-SI" dirty="0">
                <a:latin typeface="Comic Sans MS" pitchFamily="66" charset="0"/>
              </a:rPr>
              <a:t>spodbuja tudi otrokov </a:t>
            </a:r>
            <a:r>
              <a:rPr lang="sl-SI" b="1" dirty="0">
                <a:latin typeface="Comic Sans MS" pitchFamily="66" charset="0"/>
              </a:rPr>
              <a:t>socialni </a:t>
            </a:r>
            <a:r>
              <a:rPr lang="sl-SI" b="1" dirty="0" smtClean="0">
                <a:latin typeface="Comic Sans MS" pitchFamily="66" charset="0"/>
              </a:rPr>
              <a:t>razvoj</a:t>
            </a:r>
          </a:p>
          <a:p>
            <a:pPr marL="0" indent="0">
              <a:buNone/>
            </a:pPr>
            <a:endParaRPr lang="sl-SI" b="1" dirty="0">
              <a:latin typeface="Comic Sans MS" pitchFamily="66" charset="0"/>
            </a:endParaRPr>
          </a:p>
          <a:p>
            <a:r>
              <a:rPr lang="sl-SI" dirty="0">
                <a:latin typeface="Comic Sans MS" pitchFamily="66" charset="0"/>
              </a:rPr>
              <a:t>spodbuja otrokov </a:t>
            </a:r>
            <a:r>
              <a:rPr lang="sl-SI" b="1" dirty="0">
                <a:latin typeface="Comic Sans MS" pitchFamily="66" charset="0"/>
              </a:rPr>
              <a:t>duševni razvoj </a:t>
            </a:r>
            <a:r>
              <a:rPr lang="sl-SI" dirty="0">
                <a:latin typeface="Comic Sans MS" pitchFamily="66" charset="0"/>
              </a:rPr>
              <a:t>– še posebno čustveni, intelektualni, ustvarjalni, umetniški in čut za </a:t>
            </a:r>
            <a:r>
              <a:rPr lang="sl-SI" dirty="0" smtClean="0">
                <a:latin typeface="Comic Sans MS" pitchFamily="66" charset="0"/>
              </a:rPr>
              <a:t>estetiko</a:t>
            </a:r>
          </a:p>
          <a:p>
            <a:pPr marL="0" indent="0">
              <a:buNone/>
            </a:pPr>
            <a:endParaRPr lang="sl-SI" dirty="0">
              <a:latin typeface="Comic Sans MS" pitchFamily="66" charset="0"/>
            </a:endParaRPr>
          </a:p>
          <a:p>
            <a:r>
              <a:rPr lang="sl-SI" dirty="0">
                <a:latin typeface="Comic Sans MS" pitchFamily="66" charset="0"/>
              </a:rPr>
              <a:t>je del splošne </a:t>
            </a:r>
            <a:r>
              <a:rPr lang="sl-SI" b="1" dirty="0">
                <a:latin typeface="Comic Sans MS" pitchFamily="66" charset="0"/>
              </a:rPr>
              <a:t>kulture</a:t>
            </a:r>
            <a:r>
              <a:rPr lang="sl-SI" dirty="0">
                <a:latin typeface="Comic Sans MS" pitchFamily="66" charset="0"/>
              </a:rPr>
              <a:t> vsakega posameznika</a:t>
            </a:r>
          </a:p>
          <a:p>
            <a:endParaRPr lang="sl-SI" dirty="0">
              <a:solidFill>
                <a:srgbClr val="0070C0"/>
              </a:solidFill>
            </a:endParaRPr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04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91"/>
    </mc:Choice>
    <mc:Fallback xmlns="">
      <p:transition spd="slow" advTm="211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1|2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4|3.3|2.8|3.5|5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4.3|1.3|2.8|2.6|4.1|4.7|4.1|5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2.8|3.6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2|5.1|5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6|2.9|6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3|5.9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256</Words>
  <Application>Microsoft Office PowerPoint</Application>
  <PresentationFormat>Diaprojekcija na zaslonu (4:3)</PresentationFormat>
  <Paragraphs>59</Paragraphs>
  <Slides>7</Slides>
  <Notes>0</Notes>
  <HiddenSlides>0</HiddenSlides>
  <MMClips>8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Officeova tema</vt:lpstr>
      <vt:lpstr>Šolsko leto 2025/26 Neobvezni izbirni predmet </vt:lpstr>
      <vt:lpstr>NIP Umetnost - ples</vt:lpstr>
      <vt:lpstr>Splošni cilji: </vt:lpstr>
      <vt:lpstr>Preverjanje in ocenjevanje</vt:lpstr>
      <vt:lpstr>Preverjanje in ocenjevanje</vt:lpstr>
      <vt:lpstr>Koristi plesa za otroka</vt:lpstr>
      <vt:lpstr>PowerPointova predstavitev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Bi-Ze</dc:creator>
  <cp:lastModifiedBy>Zehra</cp:lastModifiedBy>
  <cp:revision>50</cp:revision>
  <dcterms:created xsi:type="dcterms:W3CDTF">2017-05-01T16:24:00Z</dcterms:created>
  <dcterms:modified xsi:type="dcterms:W3CDTF">2025-04-08T17:41:34Z</dcterms:modified>
</cp:coreProperties>
</file>