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79" r:id="rId3"/>
    <p:sldId id="280" r:id="rId4"/>
    <p:sldId id="281" r:id="rId5"/>
    <p:sldId id="282" r:id="rId6"/>
    <p:sldId id="283" r:id="rId7"/>
    <p:sldId id="284" r:id="rId8"/>
    <p:sldId id="285" r:id="rId9"/>
    <p:sldId id="257" r:id="rId10"/>
    <p:sldId id="260" r:id="rId11"/>
    <p:sldId id="273" r:id="rId12"/>
    <p:sldId id="274" r:id="rId13"/>
    <p:sldId id="275" r:id="rId14"/>
    <p:sldId id="276" r:id="rId15"/>
    <p:sldId id="277" r:id="rId16"/>
    <p:sldId id="278" r:id="rId17"/>
    <p:sldId id="265"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BB4"/>
    <a:srgbClr val="D1453D"/>
    <a:srgbClr val="F4D22B"/>
    <a:srgbClr val="C94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p:scale>
          <a:sx n="70" d="100"/>
          <a:sy n="70" d="100"/>
        </p:scale>
        <p:origin x="18" y="-10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F740-2A4F-4D22-837E-A93AE51969C0}" type="datetimeFigureOut">
              <a:rPr lang="nl-NL" smtClean="0"/>
              <a:t>9-8-2019</a:t>
            </a:fld>
            <a:endParaRPr lang="nl-NL"/>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8F047-6B9D-406A-849E-7ED9F2416055}" type="slidenum">
              <a:rPr lang="nl-NL" smtClean="0"/>
              <a:t>‹#›</a:t>
            </a:fld>
            <a:endParaRPr lang="nl-NL"/>
          </a:p>
        </p:txBody>
      </p:sp>
    </p:spTree>
    <p:extLst>
      <p:ext uri="{BB962C8B-B14F-4D97-AF65-F5344CB8AC3E}">
        <p14:creationId xmlns:p14="http://schemas.microsoft.com/office/powerpoint/2010/main" val="3534703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3</a:t>
            </a:fld>
            <a:endParaRPr lang="nl-NL" altLang="nl-NL"/>
          </a:p>
        </p:txBody>
      </p:sp>
    </p:spTree>
    <p:extLst>
      <p:ext uri="{BB962C8B-B14F-4D97-AF65-F5344CB8AC3E}">
        <p14:creationId xmlns:p14="http://schemas.microsoft.com/office/powerpoint/2010/main" val="3963021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13</a:t>
            </a:fld>
            <a:endParaRPr lang="nl-NL" altLang="nl-NL"/>
          </a:p>
        </p:txBody>
      </p:sp>
    </p:spTree>
    <p:extLst>
      <p:ext uri="{BB962C8B-B14F-4D97-AF65-F5344CB8AC3E}">
        <p14:creationId xmlns:p14="http://schemas.microsoft.com/office/powerpoint/2010/main" val="4122680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14</a:t>
            </a:fld>
            <a:endParaRPr lang="nl-NL" altLang="nl-NL"/>
          </a:p>
        </p:txBody>
      </p:sp>
    </p:spTree>
    <p:extLst>
      <p:ext uri="{BB962C8B-B14F-4D97-AF65-F5344CB8AC3E}">
        <p14:creationId xmlns:p14="http://schemas.microsoft.com/office/powerpoint/2010/main" val="1738910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15</a:t>
            </a:fld>
            <a:endParaRPr lang="nl-NL" altLang="nl-NL"/>
          </a:p>
        </p:txBody>
      </p:sp>
    </p:spTree>
    <p:extLst>
      <p:ext uri="{BB962C8B-B14F-4D97-AF65-F5344CB8AC3E}">
        <p14:creationId xmlns:p14="http://schemas.microsoft.com/office/powerpoint/2010/main" val="2196551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16</a:t>
            </a:fld>
            <a:endParaRPr lang="nl-NL" altLang="nl-NL"/>
          </a:p>
        </p:txBody>
      </p:sp>
    </p:spTree>
    <p:extLst>
      <p:ext uri="{BB962C8B-B14F-4D97-AF65-F5344CB8AC3E}">
        <p14:creationId xmlns:p14="http://schemas.microsoft.com/office/powerpoint/2010/main" val="3406434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4</a:t>
            </a:fld>
            <a:endParaRPr lang="nl-NL" altLang="nl-NL"/>
          </a:p>
        </p:txBody>
      </p:sp>
    </p:spTree>
    <p:extLst>
      <p:ext uri="{BB962C8B-B14F-4D97-AF65-F5344CB8AC3E}">
        <p14:creationId xmlns:p14="http://schemas.microsoft.com/office/powerpoint/2010/main" val="2979678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5</a:t>
            </a:fld>
            <a:endParaRPr lang="nl-NL" altLang="nl-NL"/>
          </a:p>
        </p:txBody>
      </p:sp>
    </p:spTree>
    <p:extLst>
      <p:ext uri="{BB962C8B-B14F-4D97-AF65-F5344CB8AC3E}">
        <p14:creationId xmlns:p14="http://schemas.microsoft.com/office/powerpoint/2010/main" val="848939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6</a:t>
            </a:fld>
            <a:endParaRPr lang="nl-NL" altLang="nl-NL"/>
          </a:p>
        </p:txBody>
      </p:sp>
    </p:spTree>
    <p:extLst>
      <p:ext uri="{BB962C8B-B14F-4D97-AF65-F5344CB8AC3E}">
        <p14:creationId xmlns:p14="http://schemas.microsoft.com/office/powerpoint/2010/main" val="2979678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7</a:t>
            </a:fld>
            <a:endParaRPr lang="nl-NL" altLang="nl-NL"/>
          </a:p>
        </p:txBody>
      </p:sp>
    </p:spTree>
    <p:extLst>
      <p:ext uri="{BB962C8B-B14F-4D97-AF65-F5344CB8AC3E}">
        <p14:creationId xmlns:p14="http://schemas.microsoft.com/office/powerpoint/2010/main" val="2662403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8</a:t>
            </a:fld>
            <a:endParaRPr lang="nl-NL" altLang="nl-NL"/>
          </a:p>
        </p:txBody>
      </p:sp>
    </p:spTree>
    <p:extLst>
      <p:ext uri="{BB962C8B-B14F-4D97-AF65-F5344CB8AC3E}">
        <p14:creationId xmlns:p14="http://schemas.microsoft.com/office/powerpoint/2010/main" val="577368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10</a:t>
            </a:fld>
            <a:endParaRPr lang="nl-NL" altLang="nl-NL"/>
          </a:p>
        </p:txBody>
      </p:sp>
    </p:spTree>
    <p:extLst>
      <p:ext uri="{BB962C8B-B14F-4D97-AF65-F5344CB8AC3E}">
        <p14:creationId xmlns:p14="http://schemas.microsoft.com/office/powerpoint/2010/main" val="3963021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11</a:t>
            </a:fld>
            <a:endParaRPr lang="nl-NL" altLang="nl-NL"/>
          </a:p>
        </p:txBody>
      </p:sp>
    </p:spTree>
    <p:extLst>
      <p:ext uri="{BB962C8B-B14F-4D97-AF65-F5344CB8AC3E}">
        <p14:creationId xmlns:p14="http://schemas.microsoft.com/office/powerpoint/2010/main" val="2979678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l-NL" altLang="nl-NL"/>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fld id="{385ACB29-A1EB-420A-9E5E-0B1ED61E8EE2}" type="slidenum">
              <a:rPr lang="nl-NL" altLang="nl-NL"/>
              <a:pPr/>
              <a:t>12</a:t>
            </a:fld>
            <a:endParaRPr lang="nl-NL" altLang="nl-NL"/>
          </a:p>
        </p:txBody>
      </p:sp>
    </p:spTree>
    <p:extLst>
      <p:ext uri="{BB962C8B-B14F-4D97-AF65-F5344CB8AC3E}">
        <p14:creationId xmlns:p14="http://schemas.microsoft.com/office/powerpoint/2010/main" val="8489391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3" name="Picture 1"/>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37325" y="73025"/>
            <a:ext cx="2606675"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62250" y="2165350"/>
            <a:ext cx="3543300" cy="179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419225" y="5138738"/>
            <a:ext cx="622935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7552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lvl1pPr>
              <a:defRPr sz="3600">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777163" y="265113"/>
            <a:ext cx="11811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152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TextBox 6"/>
          <p:cNvSpPr txBox="1"/>
          <p:nvPr userDrawn="1"/>
        </p:nvSpPr>
        <p:spPr>
          <a:xfrm>
            <a:off x="1760538" y="2703513"/>
            <a:ext cx="7214129" cy="1077218"/>
          </a:xfrm>
          <a:prstGeom prst="rect">
            <a:avLst/>
          </a:prstGeom>
          <a:noFill/>
        </p:spPr>
        <p:txBody>
          <a:bodyPr wrap="square">
            <a:spAutoFit/>
          </a:bodyPr>
          <a:lstStyle/>
          <a:p>
            <a:pPr eaLnBrk="1" fontAlgn="auto" hangingPunct="1">
              <a:spcBef>
                <a:spcPts val="0"/>
              </a:spcBef>
              <a:spcAft>
                <a:spcPts val="0"/>
              </a:spcAft>
              <a:defRPr/>
            </a:pPr>
            <a:r>
              <a:rPr lang="en-US" sz="16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This project has been funded with support from the European Commission. This publication reflects the views only of the author, and the Commission cannot be held responsible for any use which may be made of the information contained therein.</a:t>
            </a:r>
          </a:p>
        </p:txBody>
      </p:sp>
      <p:pic>
        <p:nvPicPr>
          <p:cNvPr id="8" name="Picture 1"/>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78738" y="220663"/>
            <a:ext cx="1225550"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EU_Flag.jpg"/>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82575" y="2703513"/>
            <a:ext cx="1300163"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269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 Content">
    <p:spTree>
      <p:nvGrpSpPr>
        <p:cNvPr id="1" name=""/>
        <p:cNvGrpSpPr/>
        <p:nvPr/>
      </p:nvGrpSpPr>
      <p:grpSpPr>
        <a:xfrm>
          <a:off x="0" y="0"/>
          <a:ext cx="0" cy="0"/>
          <a:chOff x="0" y="0"/>
          <a:chExt cx="0" cy="0"/>
        </a:xfrm>
      </p:grpSpPr>
      <p:sp>
        <p:nvSpPr>
          <p:cNvPr id="4" name="Oval 3"/>
          <p:cNvSpPr>
            <a:spLocks noChangeAspect="1"/>
          </p:cNvSpPr>
          <p:nvPr userDrawn="1"/>
        </p:nvSpPr>
        <p:spPr>
          <a:xfrm>
            <a:off x="7573963" y="5386388"/>
            <a:ext cx="1943100" cy="1944687"/>
          </a:xfrm>
          <a:prstGeom prst="ellipse">
            <a:avLst/>
          </a:prstGeom>
          <a:solidFill>
            <a:srgbClr val="B4363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Oval 4"/>
          <p:cNvSpPr>
            <a:spLocks noChangeAspect="1"/>
          </p:cNvSpPr>
          <p:nvPr userDrawn="1"/>
        </p:nvSpPr>
        <p:spPr>
          <a:xfrm>
            <a:off x="6883400" y="6513513"/>
            <a:ext cx="690563" cy="688975"/>
          </a:xfrm>
          <a:prstGeom prst="ellipse">
            <a:avLst/>
          </a:prstGeom>
          <a:solidFill>
            <a:srgbClr val="3CA68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Oval 5"/>
          <p:cNvSpPr>
            <a:spLocks noChangeAspect="1"/>
          </p:cNvSpPr>
          <p:nvPr userDrawn="1"/>
        </p:nvSpPr>
        <p:spPr>
          <a:xfrm>
            <a:off x="8674100" y="4494213"/>
            <a:ext cx="939800" cy="939800"/>
          </a:xfrm>
          <a:prstGeom prst="ellipse">
            <a:avLst/>
          </a:prstGeom>
          <a:solidFill>
            <a:srgbClr val="D7582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Oval 6"/>
          <p:cNvSpPr>
            <a:spLocks noChangeAspect="1"/>
          </p:cNvSpPr>
          <p:nvPr userDrawn="1"/>
        </p:nvSpPr>
        <p:spPr>
          <a:xfrm>
            <a:off x="8202613" y="4894263"/>
            <a:ext cx="400050" cy="400050"/>
          </a:xfrm>
          <a:prstGeom prst="ellipse">
            <a:avLst/>
          </a:prstGeom>
          <a:solidFill>
            <a:srgbClr val="ECB6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 name="Picture 5" descr="icdi-logo-cmyk.pd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7475" y="136525"/>
            <a:ext cx="28860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Content Placeholder 13"/>
          <p:cNvSpPr>
            <a:spLocks noGrp="1"/>
          </p:cNvSpPr>
          <p:nvPr>
            <p:ph sz="quarter" idx="10"/>
          </p:nvPr>
        </p:nvSpPr>
        <p:spPr>
          <a:xfrm>
            <a:off x="862923" y="1046190"/>
            <a:ext cx="4570863" cy="662849"/>
          </a:xfrm>
          <a:prstGeom prst="rect">
            <a:avLst/>
          </a:prstGeom>
        </p:spPr>
        <p:txBody>
          <a:bodyPr vert="horz"/>
          <a:lstStyle>
            <a:lvl1pPr marL="0" indent="0">
              <a:buNone/>
              <a:defRPr sz="3000" baseline="0">
                <a:solidFill>
                  <a:srgbClr val="494A47"/>
                </a:solidFill>
                <a:latin typeface="Karla"/>
                <a:cs typeface="Karla"/>
              </a:defRPr>
            </a:lvl1pPr>
          </a:lstStyle>
          <a:p>
            <a:pPr lvl="0"/>
            <a:r>
              <a:rPr lang="nl-NL"/>
              <a:t>Click to edit Master text styles</a:t>
            </a:r>
          </a:p>
        </p:txBody>
      </p:sp>
      <p:sp>
        <p:nvSpPr>
          <p:cNvPr id="17" name="Content Placeholder 16"/>
          <p:cNvSpPr>
            <a:spLocks noGrp="1"/>
          </p:cNvSpPr>
          <p:nvPr>
            <p:ph sz="quarter" idx="11"/>
          </p:nvPr>
        </p:nvSpPr>
        <p:spPr>
          <a:xfrm>
            <a:off x="861553" y="1882553"/>
            <a:ext cx="7341059" cy="4077376"/>
          </a:xfrm>
          <a:prstGeom prst="rect">
            <a:avLst/>
          </a:prstGeom>
        </p:spPr>
        <p:txBody>
          <a:bodyPr vert="horz"/>
          <a:lstStyle>
            <a:lvl1pPr>
              <a:lnSpc>
                <a:spcPct val="150000"/>
              </a:lnSpc>
              <a:defRPr sz="1800" baseline="0">
                <a:solidFill>
                  <a:srgbClr val="494A47"/>
                </a:solidFill>
                <a:latin typeface="Karla"/>
                <a:cs typeface="Karla"/>
              </a:defRPr>
            </a:lvl1pPr>
          </a:lstStyle>
          <a:p>
            <a:pPr lvl="0"/>
            <a:r>
              <a:rPr lang="nl-NL"/>
              <a:t>Click to edit Master text styles</a:t>
            </a:r>
          </a:p>
          <a:p>
            <a:pPr lvl="1"/>
            <a:r>
              <a:rPr lang="nl-NL"/>
              <a:t>Second level</a:t>
            </a:r>
          </a:p>
          <a:p>
            <a:pPr lvl="2"/>
            <a:r>
              <a:rPr lang="nl-NL"/>
              <a:t>Third level</a:t>
            </a:r>
          </a:p>
        </p:txBody>
      </p:sp>
    </p:spTree>
    <p:extLst>
      <p:ext uri="{BB962C8B-B14F-4D97-AF65-F5344CB8AC3E}">
        <p14:creationId xmlns:p14="http://schemas.microsoft.com/office/powerpoint/2010/main" val="11095805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1975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1" r:id="rId3"/>
    <p:sldLayoutId id="214748367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antibiasleadersece.com/wp-content/uploads/2016/07/Goals-of-ABEMisconceptions.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7622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410529"/>
            <a:ext cx="5924301" cy="911859"/>
          </a:xfrm>
        </p:spPr>
        <p:txBody>
          <a:bodyPr/>
          <a:lstStyle/>
          <a:p>
            <a:r>
              <a:rPr lang="sl-SI" altLang="en-US" sz="3200" b="1" dirty="0" smtClean="0">
                <a:solidFill>
                  <a:srgbClr val="D1453D"/>
                </a:solidFill>
                <a:latin typeface="Open Sans" panose="020B0606030504020204" pitchFamily="34" charset="0"/>
                <a:ea typeface="Open Sans" panose="020B0606030504020204" pitchFamily="34" charset="0"/>
                <a:cs typeface="Open Sans" panose="020B0606030504020204" pitchFamily="34" charset="0"/>
              </a:rPr>
              <a:t>ŠTIRJE </a:t>
            </a:r>
            <a:r>
              <a:rPr lang="sl-SI" altLang="en-US" sz="3200" b="1" dirty="0" smtClean="0">
                <a:solidFill>
                  <a:srgbClr val="008BB4"/>
                </a:solidFill>
              </a:rPr>
              <a:t>CILJI</a:t>
            </a:r>
            <a:r>
              <a:rPr lang="en-US" altLang="en-US" sz="3200" b="1" dirty="0" smtClean="0">
                <a:solidFill>
                  <a:srgbClr val="D1453D"/>
                </a:solidFill>
                <a:latin typeface="Open Sans" panose="020B0606030504020204" pitchFamily="34" charset="0"/>
                <a:ea typeface="Open Sans" panose="020B0606030504020204" pitchFamily="34" charset="0"/>
                <a:cs typeface="Open Sans" panose="020B0606030504020204" pitchFamily="34" charset="0"/>
              </a:rPr>
              <a:t> </a:t>
            </a:r>
            <a:r>
              <a:rPr lang="en-US" altLang="en-US" sz="3200" b="1" dirty="0">
                <a:solidFill>
                  <a:srgbClr val="F4D22B"/>
                </a:solidFill>
              </a:rPr>
              <a:t/>
            </a:r>
            <a:br>
              <a:rPr lang="en-US" altLang="en-US" sz="3200" b="1" dirty="0">
                <a:solidFill>
                  <a:srgbClr val="F4D22B"/>
                </a:solidFill>
              </a:rPr>
            </a:br>
            <a:r>
              <a:rPr lang="sk-SK" altLang="en-US" sz="3200" b="1" dirty="0" smtClean="0"/>
              <a:t>IZOBRAŽEVANJA BREZ PREDSODKOV</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F4D22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2951" y="5134497"/>
            <a:ext cx="2304293" cy="1264923"/>
          </a:xfrm>
          <a:prstGeom prst="rect">
            <a:avLst/>
          </a:prstGeom>
        </p:spPr>
      </p:pic>
      <p:sp>
        <p:nvSpPr>
          <p:cNvPr id="10" name="Content Placeholder 2"/>
          <p:cNvSpPr>
            <a:spLocks noGrp="1"/>
          </p:cNvSpPr>
          <p:nvPr>
            <p:ph idx="1"/>
          </p:nvPr>
        </p:nvSpPr>
        <p:spPr>
          <a:xfrm>
            <a:off x="628650" y="1475373"/>
            <a:ext cx="6869430" cy="3613087"/>
          </a:xfrm>
        </p:spPr>
        <p:txBody>
          <a:bodyPr/>
          <a:lstStyle/>
          <a:p>
            <a:pPr lvl="0"/>
            <a:r>
              <a:rPr lang="sl-SI" sz="2000" dirty="0" smtClean="0"/>
              <a:t>Vsak otrok </a:t>
            </a:r>
            <a:r>
              <a:rPr lang="sl-SI" sz="2000" dirty="0" smtClean="0"/>
              <a:t>kaže </a:t>
            </a:r>
            <a:r>
              <a:rPr lang="sl-SI" sz="2000" dirty="0" smtClean="0">
                <a:solidFill>
                  <a:srgbClr val="008BB4"/>
                </a:solidFill>
              </a:rPr>
              <a:t>zavedanje </a:t>
            </a:r>
            <a:r>
              <a:rPr lang="sl-SI" sz="2000" dirty="0" smtClean="0">
                <a:solidFill>
                  <a:srgbClr val="008BB4"/>
                </a:solidFill>
              </a:rPr>
              <a:t>samega sebe, </a:t>
            </a:r>
            <a:r>
              <a:rPr lang="sl-SI" sz="2000" dirty="0" smtClean="0">
                <a:solidFill>
                  <a:srgbClr val="008BB4"/>
                </a:solidFill>
              </a:rPr>
              <a:t>svojo </a:t>
            </a:r>
            <a:r>
              <a:rPr lang="sl-SI" sz="2000" dirty="0" smtClean="0">
                <a:solidFill>
                  <a:srgbClr val="008BB4"/>
                </a:solidFill>
              </a:rPr>
              <a:t>samozavest, vrednost svoje družine in pozitivno družbeno identiteto. </a:t>
            </a:r>
          </a:p>
          <a:p>
            <a:pPr lvl="0"/>
            <a:r>
              <a:rPr lang="sl-SI" sz="2000" dirty="0" smtClean="0"/>
              <a:t>Vsak otrok </a:t>
            </a:r>
            <a:r>
              <a:rPr lang="sl-SI" sz="2000" dirty="0" smtClean="0"/>
              <a:t>i</a:t>
            </a:r>
            <a:r>
              <a:rPr lang="sl-SI" sz="2000" dirty="0" smtClean="0"/>
              <a:t>zraža </a:t>
            </a:r>
            <a:r>
              <a:rPr lang="sl-SI" sz="2000" dirty="0" smtClean="0">
                <a:solidFill>
                  <a:srgbClr val="C9423B"/>
                </a:solidFill>
              </a:rPr>
              <a:t>sprejemanje</a:t>
            </a:r>
            <a:r>
              <a:rPr lang="sl-SI" sz="2000" dirty="0" smtClean="0">
                <a:solidFill>
                  <a:srgbClr val="C9423B"/>
                </a:solidFill>
              </a:rPr>
              <a:t> </a:t>
            </a:r>
            <a:r>
              <a:rPr lang="sl-SI" sz="2000" dirty="0" smtClean="0">
                <a:solidFill>
                  <a:srgbClr val="C9423B"/>
                </a:solidFill>
              </a:rPr>
              <a:t>in </a:t>
            </a:r>
            <a:r>
              <a:rPr lang="sl-SI" sz="2000" dirty="0" smtClean="0">
                <a:solidFill>
                  <a:srgbClr val="C9423B"/>
                </a:solidFill>
              </a:rPr>
              <a:t>odprtost do raznolikosti </a:t>
            </a:r>
            <a:r>
              <a:rPr lang="sl-SI" sz="2000" dirty="0" smtClean="0">
                <a:solidFill>
                  <a:srgbClr val="C9423B"/>
                </a:solidFill>
              </a:rPr>
              <a:t>med ljudmi; </a:t>
            </a:r>
            <a:r>
              <a:rPr lang="sl-SI" sz="2000" dirty="0" smtClean="0"/>
              <a:t>uporablja </a:t>
            </a:r>
            <a:r>
              <a:rPr lang="sl-SI" sz="2000" dirty="0" smtClean="0"/>
              <a:t>ustrezen jezik ob soočanju z različnimi ljudmi; </a:t>
            </a:r>
            <a:r>
              <a:rPr lang="sl-SI" sz="2000" dirty="0" smtClean="0"/>
              <a:t>poskrbi </a:t>
            </a:r>
            <a:r>
              <a:rPr lang="sl-SI" sz="2000" dirty="0" smtClean="0"/>
              <a:t>za </a:t>
            </a:r>
            <a:r>
              <a:rPr lang="sl-SI" sz="2000" dirty="0" smtClean="0"/>
              <a:t>tesne, </a:t>
            </a:r>
            <a:r>
              <a:rPr lang="sl-SI" sz="2000" dirty="0" smtClean="0"/>
              <a:t>skrbeče človeške odnose. </a:t>
            </a:r>
          </a:p>
          <a:p>
            <a:pPr lvl="0"/>
            <a:r>
              <a:rPr lang="sl-SI" sz="2000" dirty="0" smtClean="0"/>
              <a:t>Vsak otrok </a:t>
            </a:r>
            <a:r>
              <a:rPr lang="sl-SI" sz="2000" dirty="0" smtClean="0"/>
              <a:t>vedno </a:t>
            </a:r>
            <a:r>
              <a:rPr lang="sl-SI" sz="2000" dirty="0" smtClean="0"/>
              <a:t>bolj</a:t>
            </a:r>
            <a:r>
              <a:rPr lang="en-GB" sz="2000" dirty="0" smtClean="0"/>
              <a:t> </a:t>
            </a:r>
            <a:r>
              <a:rPr lang="sl-SI" sz="2000" dirty="0" smtClean="0">
                <a:solidFill>
                  <a:srgbClr val="008BB4"/>
                </a:solidFill>
              </a:rPr>
              <a:t>prepoznava </a:t>
            </a:r>
            <a:r>
              <a:rPr lang="sl-SI" sz="2000" dirty="0" smtClean="0">
                <a:solidFill>
                  <a:srgbClr val="008BB4"/>
                </a:solidFill>
              </a:rPr>
              <a:t>nepoštenost </a:t>
            </a:r>
            <a:r>
              <a:rPr lang="sl-SI" sz="2000" dirty="0" smtClean="0"/>
              <a:t>in </a:t>
            </a:r>
            <a:r>
              <a:rPr lang="sl-SI" sz="2000" dirty="0" smtClean="0"/>
              <a:t>razume, </a:t>
            </a:r>
            <a:r>
              <a:rPr lang="sl-SI" sz="2000" dirty="0" smtClean="0"/>
              <a:t>da nepoštenost prizadene človeka. </a:t>
            </a:r>
          </a:p>
          <a:p>
            <a:pPr lvl="0"/>
            <a:r>
              <a:rPr lang="sl-SI" sz="2000" dirty="0" smtClean="0"/>
              <a:t>Vsak otrok </a:t>
            </a:r>
            <a:r>
              <a:rPr lang="sl-SI" sz="2000" dirty="0" smtClean="0"/>
              <a:t>je </a:t>
            </a:r>
            <a:r>
              <a:rPr lang="sl-SI" sz="2000" dirty="0" err="1" smtClean="0">
                <a:solidFill>
                  <a:srgbClr val="C9423B"/>
                </a:solidFill>
              </a:rPr>
              <a:t>opolnomočen</a:t>
            </a:r>
            <a:r>
              <a:rPr lang="sl-SI" sz="2000" dirty="0" smtClean="0">
                <a:solidFill>
                  <a:srgbClr val="C9423B"/>
                </a:solidFill>
              </a:rPr>
              <a:t> </a:t>
            </a:r>
            <a:r>
              <a:rPr lang="sl-SI" sz="2000" dirty="0" smtClean="0"/>
              <a:t>in </a:t>
            </a:r>
            <a:r>
              <a:rPr lang="sl-SI" sz="2000" dirty="0" smtClean="0"/>
              <a:t>ima osvojene </a:t>
            </a:r>
            <a:r>
              <a:rPr lang="sl-SI" sz="2000" dirty="0" smtClean="0"/>
              <a:t>veščine, kako sam ali v skupini</a:t>
            </a:r>
            <a:r>
              <a:rPr lang="sl-SI" sz="2000" dirty="0"/>
              <a:t> </a:t>
            </a:r>
            <a:r>
              <a:rPr lang="sl-SI" sz="2000" dirty="0" smtClean="0"/>
              <a:t>ravna </a:t>
            </a:r>
            <a:r>
              <a:rPr lang="sl-SI" sz="2000" dirty="0" smtClean="0"/>
              <a:t>proti predsodkom in/ali diskriminaciji. </a:t>
            </a:r>
            <a:endParaRPr lang="en-US" sz="2000" dirty="0"/>
          </a:p>
        </p:txBody>
      </p:sp>
      <p:sp>
        <p:nvSpPr>
          <p:cNvPr id="3" name="Rectangle 2">
            <a:extLst>
              <a:ext uri="{FF2B5EF4-FFF2-40B4-BE49-F238E27FC236}">
                <a16:creationId xmlns="" xmlns:a16="http://schemas.microsoft.com/office/drawing/2014/main" id="{4C02AA93-7B0C-4E13-8B26-2ACE141656E4}"/>
              </a:ext>
            </a:extLst>
          </p:cNvPr>
          <p:cNvSpPr/>
          <p:nvPr/>
        </p:nvSpPr>
        <p:spPr>
          <a:xfrm>
            <a:off x="628650" y="5134497"/>
            <a:ext cx="6386104" cy="600164"/>
          </a:xfrm>
          <a:prstGeom prst="rect">
            <a:avLst/>
          </a:prstGeom>
        </p:spPr>
        <p:txBody>
          <a:bodyPr wrap="square">
            <a:spAutoFit/>
          </a:bodyPr>
          <a:lstStyle/>
          <a:p>
            <a:r>
              <a:rPr lang="en-US" sz="1100" dirty="0" err="1"/>
              <a:t>Derman</a:t>
            </a:r>
            <a:r>
              <a:rPr lang="en-US" sz="1100" dirty="0"/>
              <a:t>-Sparks, L., Edwards, J. O. (2016). The Goals of Anti-bias Education. Clearing Up Some Key Misconceptions. </a:t>
            </a:r>
            <a:r>
              <a:rPr lang="en-US" sz="1100" i="1" dirty="0"/>
              <a:t>Anti-Bias Education Exchange. May/June 2016. </a:t>
            </a:r>
            <a:r>
              <a:rPr lang="en-US" sz="1100" dirty="0"/>
              <a:t>Retrieved from: &lt;</a:t>
            </a:r>
            <a:r>
              <a:rPr lang="en-US" sz="1100" u="sng" dirty="0">
                <a:hlinkClick r:id="rId4"/>
              </a:rPr>
              <a:t>http://www.antibiasleadersece.com/wp-content/uploads/2016/07/Goals-of-ABEMisconceptions.pdf</a:t>
            </a:r>
            <a:r>
              <a:rPr lang="en-US" sz="1100" dirty="0"/>
              <a:t>&gt;</a:t>
            </a:r>
          </a:p>
        </p:txBody>
      </p:sp>
    </p:spTree>
    <p:extLst>
      <p:ext uri="{BB962C8B-B14F-4D97-AF65-F5344CB8AC3E}">
        <p14:creationId xmlns:p14="http://schemas.microsoft.com/office/powerpoint/2010/main" val="400985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1631" y="528852"/>
            <a:ext cx="7231495" cy="567747"/>
          </a:xfrm>
        </p:spPr>
        <p:txBody>
          <a:bodyPr/>
          <a:lstStyle/>
          <a:p>
            <a:r>
              <a:rPr lang="sl-SI" altLang="en-US" sz="3200" b="1" dirty="0" smtClean="0">
                <a:solidFill>
                  <a:srgbClr val="008BB4"/>
                </a:solidFill>
              </a:rPr>
              <a:t>OSREDNJE </a:t>
            </a:r>
            <a:r>
              <a:rPr lang="sl-SI" altLang="en-US" sz="3200" b="1" dirty="0" smtClean="0">
                <a:solidFill>
                  <a:srgbClr val="C9423B"/>
                </a:solidFill>
              </a:rPr>
              <a:t>NAČELO</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C942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tent Placeholder 2"/>
          <p:cNvSpPr>
            <a:spLocks noGrp="1"/>
          </p:cNvSpPr>
          <p:nvPr>
            <p:ph idx="1"/>
          </p:nvPr>
        </p:nvSpPr>
        <p:spPr>
          <a:xfrm>
            <a:off x="504831" y="1524504"/>
            <a:ext cx="7886700" cy="3635325"/>
          </a:xfrm>
        </p:spPr>
        <p:txBody>
          <a:bodyPr/>
          <a:lstStyle/>
          <a:p>
            <a:pPr>
              <a:lnSpc>
                <a:spcPct val="150000"/>
              </a:lnSpc>
              <a:defRPr/>
            </a:pPr>
            <a:r>
              <a:rPr lang="sl-SI" sz="2000" dirty="0" smtClean="0"/>
              <a:t>Prepričanje, da so lahko vsi otroci in vse družine uspešne in lahko pripomorejo družbi, ne glede na njihovo ozadje in socialno-ekonomski status.</a:t>
            </a:r>
            <a:endParaRPr lang="en-GB" sz="2000" dirty="0"/>
          </a:p>
          <a:p>
            <a:pPr>
              <a:lnSpc>
                <a:spcPct val="150000"/>
              </a:lnSpc>
              <a:defRPr/>
            </a:pPr>
            <a:r>
              <a:rPr lang="sl-SI" sz="2000" dirty="0" smtClean="0"/>
              <a:t>Ključni vidik prakse brez predsodkov je oporekanje predsodkom in stereotipom. Gradi se na prepričanju, da je vsak posameznik lahko aktiven v boju proti predsodkom in zatiranju v družbi. </a:t>
            </a:r>
            <a:endParaRPr lang="en-US" dirty="0"/>
          </a:p>
        </p:txBody>
      </p:sp>
      <p:pic>
        <p:nvPicPr>
          <p:cNvPr id="8" name="Picture 7">
            <a:extLst>
              <a:ext uri="{FF2B5EF4-FFF2-40B4-BE49-F238E27FC236}">
                <a16:creationId xmlns="" xmlns:a16="http://schemas.microsoft.com/office/drawing/2014/main" id="{4F15017B-3BBD-4B77-B8B9-E29FEAAFF9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40848" y="4951949"/>
            <a:ext cx="1918557" cy="1870593"/>
          </a:xfrm>
          <a:prstGeom prst="rect">
            <a:avLst/>
          </a:prstGeom>
        </p:spPr>
      </p:pic>
    </p:spTree>
    <p:extLst>
      <p:ext uri="{BB962C8B-B14F-4D97-AF65-F5344CB8AC3E}">
        <p14:creationId xmlns:p14="http://schemas.microsoft.com/office/powerpoint/2010/main" val="4314830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530660"/>
            <a:ext cx="6529532" cy="613928"/>
          </a:xfrm>
        </p:spPr>
        <p:txBody>
          <a:bodyPr/>
          <a:lstStyle/>
          <a:p>
            <a:r>
              <a:rPr lang="sk-SK" altLang="en-US" sz="3200" b="1" dirty="0" smtClean="0">
                <a:solidFill>
                  <a:srgbClr val="008BB4"/>
                </a:solidFill>
                <a:latin typeface="Open Sans" panose="020B0606030504020204" pitchFamily="34" charset="0"/>
                <a:ea typeface="Open Sans" panose="020B0606030504020204" pitchFamily="34" charset="0"/>
                <a:cs typeface="Open Sans" panose="020B0606030504020204" pitchFamily="34" charset="0"/>
              </a:rPr>
              <a:t>PRIMERI </a:t>
            </a:r>
            <a:r>
              <a:rPr lang="sk-SK" altLang="en-US" sz="3200" b="1" dirty="0" smtClean="0">
                <a:solidFill>
                  <a:srgbClr val="C9423B"/>
                </a:solidFill>
              </a:rPr>
              <a:t>PREDSODKOV </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5"/>
            <a:ext cx="7886700" cy="4351338"/>
          </a:xfrm>
        </p:spPr>
        <p:txBody>
          <a:bodyPr/>
          <a:lstStyle/>
          <a:p>
            <a:pPr>
              <a:lnSpc>
                <a:spcPct val="150000"/>
              </a:lnSpc>
              <a:defRPr/>
            </a:pPr>
            <a:r>
              <a:rPr lang="sl-SI" dirty="0" smtClean="0"/>
              <a:t>Deček se želi igrati z deklico in njenimi punčkami. Učiteljica mu reče: „Pojdi igrat nogomet.“</a:t>
            </a:r>
          </a:p>
          <a:p>
            <a:pPr>
              <a:lnSpc>
                <a:spcPct val="150000"/>
              </a:lnSpc>
              <a:defRPr/>
            </a:pPr>
            <a:r>
              <a:rPr lang="sl-SI" dirty="0" smtClean="0"/>
              <a:t>Deklica želi igrati nogomet z dečki. Učiteljica reče: „Pojdi se igrat s punčkami“.</a:t>
            </a:r>
          </a:p>
          <a:p>
            <a:pPr>
              <a:lnSpc>
                <a:spcPct val="150000"/>
              </a:lnSpc>
              <a:defRPr/>
            </a:pPr>
            <a:r>
              <a:rPr lang="sl-SI" dirty="0" smtClean="0"/>
              <a:t>Judovski sošolec ni vabljen na zabavo, ker je Jud.</a:t>
            </a:r>
            <a:endParaRPr lang="en-US" dirty="0"/>
          </a:p>
        </p:txBody>
      </p:sp>
    </p:spTree>
    <p:extLst>
      <p:ext uri="{BB962C8B-B14F-4D97-AF65-F5344CB8AC3E}">
        <p14:creationId xmlns:p14="http://schemas.microsoft.com/office/powerpoint/2010/main" val="3811996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530660"/>
            <a:ext cx="6529532" cy="613928"/>
          </a:xfrm>
        </p:spPr>
        <p:txBody>
          <a:bodyPr/>
          <a:lstStyle/>
          <a:p>
            <a:r>
              <a:rPr lang="sk-SK" altLang="en-US" sz="3200" b="1" dirty="0">
                <a:solidFill>
                  <a:srgbClr val="008BB4"/>
                </a:solidFill>
              </a:rPr>
              <a:t>PRIMERI </a:t>
            </a:r>
            <a:r>
              <a:rPr lang="sk-SK" altLang="en-US" sz="3200" b="1" dirty="0">
                <a:solidFill>
                  <a:srgbClr val="C9423B"/>
                </a:solidFill>
              </a:rPr>
              <a:t>PREDSODKOV </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5"/>
            <a:ext cx="7886700" cy="4351338"/>
          </a:xfrm>
        </p:spPr>
        <p:txBody>
          <a:bodyPr/>
          <a:lstStyle/>
          <a:p>
            <a:pPr>
              <a:lnSpc>
                <a:spcPct val="150000"/>
              </a:lnSpc>
              <a:defRPr/>
            </a:pPr>
            <a:r>
              <a:rPr lang="sl-SI" dirty="0" smtClean="0"/>
              <a:t>Naletite na kakšne take primere tudi v vašem vsakdanu? </a:t>
            </a:r>
            <a:r>
              <a:rPr lang="sl-SI" dirty="0" smtClean="0"/>
              <a:t>Oče </a:t>
            </a:r>
            <a:r>
              <a:rPr lang="sl-SI" dirty="0" smtClean="0"/>
              <a:t>na porodniškem dopustu?</a:t>
            </a:r>
          </a:p>
          <a:p>
            <a:pPr lvl="1">
              <a:lnSpc>
                <a:spcPct val="150000"/>
              </a:lnSpc>
              <a:defRPr/>
            </a:pPr>
            <a:r>
              <a:rPr lang="sl-SI" dirty="0" smtClean="0"/>
              <a:t>Tipične moške/ženske službe?</a:t>
            </a:r>
          </a:p>
          <a:p>
            <a:pPr lvl="1">
              <a:lnSpc>
                <a:spcPct val="150000"/>
              </a:lnSpc>
              <a:defRPr/>
            </a:pPr>
            <a:r>
              <a:rPr lang="sl-SI" dirty="0" smtClean="0"/>
              <a:t>Otroške knjige, v katerih lahko zasledimo tak govor?</a:t>
            </a:r>
            <a:endParaRPr lang="en-US" dirty="0"/>
          </a:p>
        </p:txBody>
      </p:sp>
    </p:spTree>
    <p:extLst>
      <p:ext uri="{BB962C8B-B14F-4D97-AF65-F5344CB8AC3E}">
        <p14:creationId xmlns:p14="http://schemas.microsoft.com/office/powerpoint/2010/main" val="3949537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382773"/>
            <a:ext cx="6529532" cy="985652"/>
          </a:xfrm>
        </p:spPr>
        <p:txBody>
          <a:bodyPr/>
          <a:lstStyle/>
          <a:p>
            <a:r>
              <a:rPr lang="sl-SI" altLang="en-US" sz="3200" b="1" dirty="0" smtClean="0">
                <a:solidFill>
                  <a:srgbClr val="008BB4"/>
                </a:solidFill>
                <a:latin typeface="Open Sans" panose="020B0606030504020204" pitchFamily="34" charset="0"/>
                <a:ea typeface="Open Sans" panose="020B0606030504020204" pitchFamily="34" charset="0"/>
                <a:cs typeface="Open Sans" panose="020B0606030504020204" pitchFamily="34" charset="0"/>
              </a:rPr>
              <a:t>KAKO </a:t>
            </a:r>
            <a:r>
              <a:rPr lang="sl-SI" altLang="en-US" sz="3200" b="1" dirty="0" smtClean="0">
                <a:solidFill>
                  <a:srgbClr val="F4D22B"/>
                </a:solidFill>
                <a:latin typeface="Open Sans" panose="020B0606030504020204" pitchFamily="34" charset="0"/>
                <a:ea typeface="Open Sans" panose="020B0606030504020204" pitchFamily="34" charset="0"/>
                <a:cs typeface="Open Sans" panose="020B0606030504020204" pitchFamily="34" charset="0"/>
              </a:rPr>
              <a:t>LAHKO </a:t>
            </a:r>
            <a:r>
              <a:rPr lang="sl-SI" altLang="en-US" sz="3200" b="1" dirty="0" smtClean="0">
                <a:solidFill>
                  <a:srgbClr val="C9423B"/>
                </a:solidFill>
              </a:rPr>
              <a:t>NADZIRAMO TAKO OBNAŠANJE? </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5"/>
            <a:ext cx="7886700" cy="2093232"/>
          </a:xfrm>
        </p:spPr>
        <p:txBody>
          <a:bodyPr/>
          <a:lstStyle/>
          <a:p>
            <a:pPr>
              <a:lnSpc>
                <a:spcPct val="150000"/>
              </a:lnSpc>
              <a:defRPr/>
            </a:pPr>
            <a:r>
              <a:rPr lang="sl-SI" dirty="0" smtClean="0"/>
              <a:t>Kako se lahko zoperstavimo takemu vedenju? Katere stvari moramo pri tem upoštevati? </a:t>
            </a:r>
            <a:endParaRPr lang="en-US" dirty="0"/>
          </a:p>
        </p:txBody>
      </p:sp>
      <p:pic>
        <p:nvPicPr>
          <p:cNvPr id="2" name="Picture 1">
            <a:extLst>
              <a:ext uri="{FF2B5EF4-FFF2-40B4-BE49-F238E27FC236}">
                <a16:creationId xmlns="" xmlns:a16="http://schemas.microsoft.com/office/drawing/2014/main" id="{D81DE1F7-CE89-4FA9-9D6E-AE3BB51C9DEC}"/>
              </a:ext>
            </a:extLst>
          </p:cNvPr>
          <p:cNvPicPr>
            <a:picLocks noChangeAspect="1"/>
          </p:cNvPicPr>
          <p:nvPr/>
        </p:nvPicPr>
        <p:blipFill>
          <a:blip r:embed="rId3"/>
          <a:stretch>
            <a:fillRect/>
          </a:stretch>
        </p:blipFill>
        <p:spPr>
          <a:xfrm>
            <a:off x="2741172" y="4376057"/>
            <a:ext cx="2304488" cy="1268078"/>
          </a:xfrm>
          <a:prstGeom prst="rect">
            <a:avLst/>
          </a:prstGeom>
        </p:spPr>
      </p:pic>
    </p:spTree>
    <p:extLst>
      <p:ext uri="{BB962C8B-B14F-4D97-AF65-F5344CB8AC3E}">
        <p14:creationId xmlns:p14="http://schemas.microsoft.com/office/powerpoint/2010/main" val="2222178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530660"/>
            <a:ext cx="6529532" cy="613928"/>
          </a:xfrm>
        </p:spPr>
        <p:txBody>
          <a:bodyPr/>
          <a:lstStyle/>
          <a:p>
            <a:r>
              <a:rPr lang="sl-SI" altLang="en-US" sz="3200" b="1" dirty="0" smtClean="0">
                <a:solidFill>
                  <a:srgbClr val="F4D22B"/>
                </a:solidFill>
              </a:rPr>
              <a:t>KAJ </a:t>
            </a:r>
            <a:r>
              <a:rPr lang="sl-SI" altLang="en-US" sz="3200" b="1" dirty="0" smtClean="0">
                <a:solidFill>
                  <a:srgbClr val="D1453D"/>
                </a:solidFill>
              </a:rPr>
              <a:t>SPRAŠUJEJO</a:t>
            </a:r>
            <a:r>
              <a:rPr lang="en-US" altLang="en-US" sz="3200" b="1" dirty="0" smtClean="0">
                <a:solidFill>
                  <a:srgbClr val="008BB4"/>
                </a:solidFill>
                <a:latin typeface="Open Sans" panose="020B0606030504020204" pitchFamily="34" charset="0"/>
                <a:ea typeface="Open Sans" panose="020B0606030504020204" pitchFamily="34" charset="0"/>
                <a:cs typeface="Open Sans" panose="020B0606030504020204" pitchFamily="34" charset="0"/>
              </a:rPr>
              <a:t> </a:t>
            </a:r>
            <a:r>
              <a:rPr lang="sl-SI" altLang="en-US" sz="3200" b="1" dirty="0" smtClean="0">
                <a:solidFill>
                  <a:srgbClr val="008BB4"/>
                </a:solidFill>
              </a:rPr>
              <a:t>OTROCI?</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4"/>
            <a:ext cx="7886700" cy="4052661"/>
          </a:xfrm>
        </p:spPr>
        <p:txBody>
          <a:bodyPr/>
          <a:lstStyle/>
          <a:p>
            <a:pPr>
              <a:lnSpc>
                <a:spcPct val="150000"/>
              </a:lnSpc>
              <a:defRPr/>
            </a:pPr>
            <a:r>
              <a:rPr lang="sl-SI" dirty="0" smtClean="0"/>
              <a:t>Zakaj ima Tomi tako temno kožo?</a:t>
            </a:r>
            <a:endParaRPr lang="en-US" dirty="0"/>
          </a:p>
          <a:p>
            <a:pPr>
              <a:lnSpc>
                <a:spcPct val="150000"/>
              </a:lnSpc>
              <a:defRPr/>
            </a:pPr>
            <a:r>
              <a:rPr lang="sl-SI" dirty="0" smtClean="0">
                <a:solidFill>
                  <a:srgbClr val="D1453D"/>
                </a:solidFill>
              </a:rPr>
              <a:t>Neprimerno:</a:t>
            </a:r>
            <a:endParaRPr lang="en-US" dirty="0"/>
          </a:p>
          <a:p>
            <a:pPr lvl="1">
              <a:lnSpc>
                <a:spcPct val="150000"/>
              </a:lnSpc>
              <a:defRPr/>
            </a:pPr>
            <a:r>
              <a:rPr lang="sl-SI" dirty="0" smtClean="0">
                <a:solidFill>
                  <a:srgbClr val="008BB4"/>
                </a:solidFill>
              </a:rPr>
              <a:t>Izogibanje:</a:t>
            </a:r>
            <a:r>
              <a:rPr lang="en-US" dirty="0" smtClean="0"/>
              <a:t> P</a:t>
            </a:r>
            <a:r>
              <a:rPr lang="sl-SI" dirty="0" err="1" smtClean="0"/>
              <a:t>retvarjanje</a:t>
            </a:r>
            <a:r>
              <a:rPr lang="sl-SI" dirty="0" smtClean="0"/>
              <a:t>, da jih nisi slišal.</a:t>
            </a:r>
            <a:endParaRPr lang="en-US" dirty="0"/>
          </a:p>
          <a:p>
            <a:pPr lvl="1">
              <a:lnSpc>
                <a:spcPct val="150000"/>
              </a:lnSpc>
              <a:defRPr/>
            </a:pPr>
            <a:r>
              <a:rPr lang="sl-SI" dirty="0" smtClean="0">
                <a:solidFill>
                  <a:srgbClr val="008BB4"/>
                </a:solidFill>
              </a:rPr>
              <a:t>Pretirana previdnost:</a:t>
            </a:r>
            <a:r>
              <a:rPr lang="en-US" dirty="0" smtClean="0"/>
              <a:t> “</a:t>
            </a:r>
            <a:r>
              <a:rPr lang="sl-SI" dirty="0" smtClean="0"/>
              <a:t>Pst, to ni lepo!</a:t>
            </a:r>
            <a:r>
              <a:rPr lang="en-US" dirty="0" smtClean="0"/>
              <a:t>”</a:t>
            </a:r>
            <a:endParaRPr lang="en-US" dirty="0"/>
          </a:p>
          <a:p>
            <a:pPr lvl="1">
              <a:lnSpc>
                <a:spcPct val="150000"/>
              </a:lnSpc>
              <a:defRPr/>
            </a:pPr>
            <a:r>
              <a:rPr lang="sl-SI" dirty="0" smtClean="0">
                <a:solidFill>
                  <a:srgbClr val="008BB4"/>
                </a:solidFill>
              </a:rPr>
              <a:t>Umik:</a:t>
            </a:r>
            <a:r>
              <a:rPr lang="en-US" dirty="0" smtClean="0"/>
              <a:t> </a:t>
            </a:r>
            <a:r>
              <a:rPr lang="sl-SI" dirty="0" smtClean="0"/>
              <a:t>Spreminjanje teme</a:t>
            </a:r>
            <a:endParaRPr lang="en-US" dirty="0"/>
          </a:p>
          <a:p>
            <a:pPr>
              <a:lnSpc>
                <a:spcPct val="150000"/>
              </a:lnSpc>
              <a:defRPr/>
            </a:pPr>
            <a:endParaRPr lang="en-US" dirty="0"/>
          </a:p>
        </p:txBody>
      </p:sp>
    </p:spTree>
    <p:extLst>
      <p:ext uri="{BB962C8B-B14F-4D97-AF65-F5344CB8AC3E}">
        <p14:creationId xmlns:p14="http://schemas.microsoft.com/office/powerpoint/2010/main" val="3151991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530660"/>
            <a:ext cx="6529532" cy="613928"/>
          </a:xfrm>
        </p:spPr>
        <p:txBody>
          <a:bodyPr/>
          <a:lstStyle/>
          <a:p>
            <a:r>
              <a:rPr lang="sl-SI" altLang="en-US" sz="3200" b="1" dirty="0">
                <a:solidFill>
                  <a:srgbClr val="F4D22B"/>
                </a:solidFill>
              </a:rPr>
              <a:t>KAJ </a:t>
            </a:r>
            <a:r>
              <a:rPr lang="sl-SI" altLang="en-US" sz="3200" b="1" dirty="0">
                <a:solidFill>
                  <a:srgbClr val="D1453D"/>
                </a:solidFill>
              </a:rPr>
              <a:t>SPRAŠUJEJO</a:t>
            </a:r>
            <a:r>
              <a:rPr lang="en-US" altLang="en-US" sz="3200" b="1" dirty="0">
                <a:solidFill>
                  <a:srgbClr val="008BB4"/>
                </a:solidFill>
              </a:rPr>
              <a:t> </a:t>
            </a:r>
            <a:r>
              <a:rPr lang="sl-SI" altLang="en-US" sz="3200" b="1" dirty="0">
                <a:solidFill>
                  <a:srgbClr val="008BB4"/>
                </a:solidFill>
              </a:rPr>
              <a:t>OTROCI?</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4"/>
            <a:ext cx="7886700" cy="4052661"/>
          </a:xfrm>
        </p:spPr>
        <p:txBody>
          <a:bodyPr/>
          <a:lstStyle/>
          <a:p>
            <a:pPr>
              <a:lnSpc>
                <a:spcPct val="150000"/>
              </a:lnSpc>
              <a:defRPr/>
            </a:pPr>
            <a:r>
              <a:rPr lang="sl-SI" dirty="0" smtClean="0">
                <a:solidFill>
                  <a:srgbClr val="D1453D"/>
                </a:solidFill>
              </a:rPr>
              <a:t>Primerno:</a:t>
            </a:r>
            <a:endParaRPr lang="en-US" dirty="0"/>
          </a:p>
          <a:p>
            <a:pPr lvl="1">
              <a:lnSpc>
                <a:spcPct val="150000"/>
              </a:lnSpc>
              <a:defRPr/>
            </a:pPr>
            <a:r>
              <a:rPr lang="sl-SI" dirty="0" smtClean="0"/>
              <a:t>Razlaga </a:t>
            </a:r>
            <a:r>
              <a:rPr lang="en-US" dirty="0" smtClean="0"/>
              <a:t>– </a:t>
            </a:r>
            <a:r>
              <a:rPr lang="sl-SI" dirty="0" smtClean="0"/>
              <a:t>na način, ki je starosti otroka primeren.</a:t>
            </a:r>
            <a:endParaRPr lang="en-US" dirty="0"/>
          </a:p>
        </p:txBody>
      </p:sp>
    </p:spTree>
    <p:extLst>
      <p:ext uri="{BB962C8B-B14F-4D97-AF65-F5344CB8AC3E}">
        <p14:creationId xmlns:p14="http://schemas.microsoft.com/office/powerpoint/2010/main" val="3230221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4" descr="EU_Flag.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2575" y="2703513"/>
            <a:ext cx="1300163"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
          <p:cNvSpPr txBox="1"/>
          <p:nvPr/>
        </p:nvSpPr>
        <p:spPr>
          <a:xfrm>
            <a:off x="1683328" y="2813051"/>
            <a:ext cx="7366000" cy="584775"/>
          </a:xfrm>
          <a:prstGeom prst="rect">
            <a:avLst/>
          </a:prstGeom>
          <a:noFill/>
        </p:spPr>
        <p:txBody>
          <a:bodyPr>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sl-SI" sz="1600" dirty="0" smtClean="0">
                <a:solidFill>
                  <a:schemeClr val="bg1">
                    <a:lumMod val="50000"/>
                  </a:schemeClr>
                </a:solidFill>
              </a:rPr>
              <a:t>Projekt </a:t>
            </a:r>
            <a:r>
              <a:rPr lang="sl-SI" sz="1600" dirty="0">
                <a:solidFill>
                  <a:schemeClr val="bg1">
                    <a:lumMod val="50000"/>
                  </a:schemeClr>
                </a:solidFill>
              </a:rPr>
              <a:t>je financiran s podporo Evropske komisije. Publikacija izraža zgolj mnenja avtorja, Evropska komisija ne odgovarja za informacije v njej oz. njihovo </a:t>
            </a:r>
            <a:r>
              <a:rPr lang="sl-SI" sz="1600" dirty="0" smtClean="0">
                <a:solidFill>
                  <a:schemeClr val="bg1">
                    <a:lumMod val="50000"/>
                  </a:schemeClr>
                </a:solidFill>
              </a:rPr>
              <a:t>uporabo</a:t>
            </a:r>
            <a:endParaRPr lang="en-US" sz="1600" dirty="0">
              <a:solidFill>
                <a:schemeClr val="bg1">
                  <a:lumMod val="50000"/>
                </a:schemeClr>
              </a:solidFill>
            </a:endParaRPr>
          </a:p>
        </p:txBody>
      </p:sp>
    </p:spTree>
    <p:extLst>
      <p:ext uri="{BB962C8B-B14F-4D97-AF65-F5344CB8AC3E}">
        <p14:creationId xmlns:p14="http://schemas.microsoft.com/office/powerpoint/2010/main" val="316883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467" y="1235965"/>
            <a:ext cx="7886700" cy="4351338"/>
          </a:xfrm>
        </p:spPr>
        <p:txBody>
          <a:bodyPr/>
          <a:lstStyle/>
          <a:p>
            <a:pPr marL="0" indent="0">
              <a:buNone/>
            </a:pPr>
            <a:r>
              <a:rPr lang="sl-SI" sz="3600" dirty="0" smtClean="0">
                <a:solidFill>
                  <a:srgbClr val="008BB4"/>
                </a:solidFill>
              </a:rPr>
              <a:t>Raznolikost in inkluzija v VII,</a:t>
            </a:r>
            <a:endParaRPr lang="en-US" sz="3600" dirty="0">
              <a:solidFill>
                <a:srgbClr val="008BB4"/>
              </a:solidFill>
            </a:endParaRPr>
          </a:p>
          <a:p>
            <a:pPr marL="0" indent="0">
              <a:buNone/>
            </a:pPr>
            <a:r>
              <a:rPr lang="sl-SI" sz="3600" dirty="0" smtClean="0">
                <a:solidFill>
                  <a:srgbClr val="C9423B"/>
                </a:solidFill>
              </a:rPr>
              <a:t>s katero se promovira socialno kohezijo v skupnosti</a:t>
            </a:r>
            <a:endParaRPr lang="en-US" sz="3600" dirty="0" smtClean="0">
              <a:solidFill>
                <a:srgbClr val="C9423B"/>
              </a:solidFill>
            </a:endParaRPr>
          </a:p>
          <a:p>
            <a:pPr marL="0" indent="0">
              <a:buNone/>
            </a:pPr>
            <a:endParaRPr lang="en-US" sz="3600" dirty="0" smtClean="0">
              <a:solidFill>
                <a:srgbClr val="C9423B"/>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56928" y="2377642"/>
            <a:ext cx="2914117" cy="4371176"/>
          </a:xfrm>
          <a:prstGeom prst="rect">
            <a:avLst/>
          </a:prstGeom>
        </p:spPr>
      </p:pic>
    </p:spTree>
    <p:extLst>
      <p:ext uri="{BB962C8B-B14F-4D97-AF65-F5344CB8AC3E}">
        <p14:creationId xmlns:p14="http://schemas.microsoft.com/office/powerpoint/2010/main" val="2503967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365126"/>
            <a:ext cx="5924301" cy="1325563"/>
          </a:xfrm>
        </p:spPr>
        <p:txBody>
          <a:bodyPr/>
          <a:lstStyle/>
          <a:p>
            <a:r>
              <a:rPr lang="sl-SI" altLang="en-US" sz="3200" b="1" dirty="0" smtClean="0">
                <a:solidFill>
                  <a:srgbClr val="D1453D"/>
                </a:solidFill>
                <a:latin typeface="Open Sans" panose="020B0606030504020204" pitchFamily="34" charset="0"/>
                <a:ea typeface="Open Sans" panose="020B0606030504020204" pitchFamily="34" charset="0"/>
                <a:cs typeface="Open Sans" panose="020B0606030504020204" pitchFamily="34" charset="0"/>
              </a:rPr>
              <a:t>RAZNOLIKOST </a:t>
            </a:r>
            <a:r>
              <a:rPr lang="sl-SI" altLang="en-US" sz="3200" b="1" dirty="0">
                <a:solidFill>
                  <a:srgbClr val="008BB4"/>
                </a:solidFill>
              </a:rPr>
              <a:t>I</a:t>
            </a:r>
            <a:r>
              <a:rPr lang="en-US" altLang="en-US" sz="3200" b="1" dirty="0" smtClean="0">
                <a:solidFill>
                  <a:srgbClr val="008BB4"/>
                </a:solidFill>
                <a:latin typeface="Open Sans" panose="020B0606030504020204" pitchFamily="34" charset="0"/>
                <a:ea typeface="Open Sans" panose="020B0606030504020204" pitchFamily="34" charset="0"/>
                <a:cs typeface="Open Sans" panose="020B0606030504020204" pitchFamily="34" charset="0"/>
              </a:rPr>
              <a:t>N</a:t>
            </a:r>
            <a:r>
              <a:rPr lang="en-US" altLang="en-US" sz="3200" b="1" dirty="0" smtClean="0">
                <a:solidFill>
                  <a:srgbClr val="D1453D"/>
                </a:solidFill>
                <a:latin typeface="Open Sans" panose="020B0606030504020204" pitchFamily="34" charset="0"/>
                <a:ea typeface="Open Sans" panose="020B0606030504020204" pitchFamily="34" charset="0"/>
                <a:cs typeface="Open Sans" panose="020B0606030504020204" pitchFamily="34" charset="0"/>
              </a:rPr>
              <a:t> </a:t>
            </a:r>
            <a:r>
              <a:rPr lang="en-US" altLang="en-US" sz="3200" b="1" dirty="0" smtClean="0">
                <a:solidFill>
                  <a:srgbClr val="F4D22B"/>
                </a:solidFill>
                <a:latin typeface="Open Sans" panose="020B0606030504020204" pitchFamily="34" charset="0"/>
                <a:ea typeface="Open Sans" panose="020B0606030504020204" pitchFamily="34" charset="0"/>
                <a:cs typeface="Open Sans" panose="020B0606030504020204" pitchFamily="34" charset="0"/>
              </a:rPr>
              <a:t>IN</a:t>
            </a:r>
            <a:r>
              <a:rPr lang="sl-SI" altLang="en-US" sz="3200" b="1" dirty="0" smtClean="0">
                <a:solidFill>
                  <a:srgbClr val="F4D22B"/>
                </a:solidFill>
                <a:latin typeface="Open Sans" panose="020B0606030504020204" pitchFamily="34" charset="0"/>
                <a:ea typeface="Open Sans" panose="020B0606030504020204" pitchFamily="34" charset="0"/>
                <a:cs typeface="Open Sans" panose="020B0606030504020204" pitchFamily="34" charset="0"/>
              </a:rPr>
              <a:t>KLUZIJA</a:t>
            </a:r>
            <a:r>
              <a:rPr lang="en-US" altLang="en-US" sz="3200" b="1" dirty="0" smtClean="0">
                <a:solidFill>
                  <a:srgbClr val="F4D22B"/>
                </a:solidFill>
                <a:latin typeface="Open Sans" panose="020B0606030504020204" pitchFamily="34" charset="0"/>
                <a:ea typeface="Open Sans" panose="020B0606030504020204" pitchFamily="34" charset="0"/>
                <a:cs typeface="Open Sans" panose="020B0606030504020204" pitchFamily="34" charset="0"/>
              </a:rPr>
              <a:t> </a:t>
            </a:r>
            <a:r>
              <a:rPr lang="sk-SK" altLang="en-US" sz="3200" b="1" dirty="0" smtClean="0"/>
              <a:t>V ZGODNJIH LETIH </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F4D22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52951" y="5134497"/>
            <a:ext cx="2304293" cy="1264923"/>
          </a:xfrm>
          <a:prstGeom prst="rect">
            <a:avLst/>
          </a:prstGeom>
        </p:spPr>
      </p:pic>
      <p:sp>
        <p:nvSpPr>
          <p:cNvPr id="10" name="Content Placeholder 2"/>
          <p:cNvSpPr>
            <a:spLocks noGrp="1"/>
          </p:cNvSpPr>
          <p:nvPr>
            <p:ph idx="1"/>
          </p:nvPr>
        </p:nvSpPr>
        <p:spPr>
          <a:xfrm>
            <a:off x="628650" y="1644650"/>
            <a:ext cx="7573963" cy="4532313"/>
          </a:xfrm>
        </p:spPr>
        <p:txBody>
          <a:bodyPr/>
          <a:lstStyle/>
          <a:p>
            <a:pPr marL="0" indent="0">
              <a:buNone/>
            </a:pPr>
            <a:r>
              <a:rPr lang="sl-SI" dirty="0" err="1" smtClean="0"/>
              <a:t>Inkluzivna</a:t>
            </a:r>
            <a:r>
              <a:rPr lang="sl-SI" dirty="0" smtClean="0"/>
              <a:t> VII uči </a:t>
            </a:r>
            <a:r>
              <a:rPr lang="sl-SI" dirty="0" smtClean="0"/>
              <a:t>otroka že od zgodnjih let, da </a:t>
            </a:r>
            <a:r>
              <a:rPr lang="sl-SI" dirty="0" smtClean="0">
                <a:solidFill>
                  <a:srgbClr val="D1453D"/>
                </a:solidFill>
              </a:rPr>
              <a:t>živi v </a:t>
            </a:r>
            <a:r>
              <a:rPr lang="sl-SI" dirty="0" err="1" smtClean="0">
                <a:solidFill>
                  <a:srgbClr val="D1453D"/>
                </a:solidFill>
              </a:rPr>
              <a:t>inkluzivnem</a:t>
            </a:r>
            <a:r>
              <a:rPr lang="sl-SI" dirty="0" smtClean="0">
                <a:solidFill>
                  <a:srgbClr val="D1453D"/>
                </a:solidFill>
              </a:rPr>
              <a:t> svetu </a:t>
            </a:r>
            <a:r>
              <a:rPr lang="sl-SI" dirty="0" smtClean="0">
                <a:solidFill>
                  <a:srgbClr val="008BB4"/>
                </a:solidFill>
              </a:rPr>
              <a:t>s prijatelji, ki prihajajo iz različnih ekonomskih, etičnih, verskih ali drugih </a:t>
            </a:r>
            <a:r>
              <a:rPr lang="sl-SI" dirty="0" smtClean="0">
                <a:solidFill>
                  <a:srgbClr val="008BB4"/>
                </a:solidFill>
              </a:rPr>
              <a:t>okolij. </a:t>
            </a:r>
            <a:r>
              <a:rPr lang="sl-SI" dirty="0" smtClean="0"/>
              <a:t>Če je v izobraževanju prisotna segregacija, </a:t>
            </a:r>
            <a:r>
              <a:rPr lang="sl-SI" dirty="0" smtClean="0">
                <a:solidFill>
                  <a:srgbClr val="F4D22B"/>
                </a:solidFill>
              </a:rPr>
              <a:t>smo to priložnost zamudili, </a:t>
            </a:r>
            <a:r>
              <a:rPr lang="sl-SI" dirty="0" smtClean="0"/>
              <a:t>otroci pa zrastejo v družbi, kjer prevladuje </a:t>
            </a:r>
            <a:r>
              <a:rPr lang="sl-SI" dirty="0" smtClean="0"/>
              <a:t>ločevanje. </a:t>
            </a:r>
            <a:r>
              <a:rPr lang="sl-SI" dirty="0" smtClean="0"/>
              <a:t>Z zgodnjo inkluzijo pa lahko tako situacijo preprečimo. </a:t>
            </a:r>
            <a:endParaRPr lang="en-US" dirty="0"/>
          </a:p>
        </p:txBody>
      </p:sp>
    </p:spTree>
    <p:extLst>
      <p:ext uri="{BB962C8B-B14F-4D97-AF65-F5344CB8AC3E}">
        <p14:creationId xmlns:p14="http://schemas.microsoft.com/office/powerpoint/2010/main" val="3971092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1631" y="528852"/>
            <a:ext cx="7231495" cy="567747"/>
          </a:xfrm>
        </p:spPr>
        <p:txBody>
          <a:bodyPr/>
          <a:lstStyle/>
          <a:p>
            <a:r>
              <a:rPr lang="sk-SK" altLang="en-US" sz="3200" b="1" dirty="0" smtClean="0">
                <a:solidFill>
                  <a:srgbClr val="008BB4"/>
                </a:solidFill>
                <a:latin typeface="Open Sans" panose="020B0606030504020204" pitchFamily="34" charset="0"/>
                <a:ea typeface="Open Sans" panose="020B0606030504020204" pitchFamily="34" charset="0"/>
                <a:cs typeface="Open Sans" panose="020B0606030504020204" pitchFamily="34" charset="0"/>
              </a:rPr>
              <a:t>KORISTI </a:t>
            </a:r>
            <a:r>
              <a:rPr lang="sk-SK" altLang="en-US" sz="3200" b="1" dirty="0" smtClean="0">
                <a:solidFill>
                  <a:srgbClr val="C9423B"/>
                </a:solidFill>
              </a:rPr>
              <a:t>RAZNOLIKOSTI  V VII</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C942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tent Placeholder 2"/>
          <p:cNvSpPr>
            <a:spLocks noGrp="1"/>
          </p:cNvSpPr>
          <p:nvPr>
            <p:ph idx="1"/>
          </p:nvPr>
        </p:nvSpPr>
        <p:spPr>
          <a:xfrm>
            <a:off x="504831" y="1524504"/>
            <a:ext cx="7886700" cy="4351338"/>
          </a:xfrm>
        </p:spPr>
        <p:txBody>
          <a:bodyPr/>
          <a:lstStyle/>
          <a:p>
            <a:pPr>
              <a:lnSpc>
                <a:spcPct val="150000"/>
              </a:lnSpc>
              <a:defRPr/>
            </a:pPr>
            <a:r>
              <a:rPr lang="sl-SI" dirty="0" smtClean="0"/>
              <a:t>Različne skupine prinašajo </a:t>
            </a:r>
            <a:r>
              <a:rPr lang="sl-SI" dirty="0" smtClean="0">
                <a:solidFill>
                  <a:srgbClr val="C9423B"/>
                </a:solidFill>
              </a:rPr>
              <a:t>bogate učne </a:t>
            </a:r>
            <a:r>
              <a:rPr lang="sl-SI" dirty="0" smtClean="0">
                <a:solidFill>
                  <a:srgbClr val="C9423B"/>
                </a:solidFill>
              </a:rPr>
              <a:t>rezultate.</a:t>
            </a:r>
            <a:endParaRPr lang="en-US" dirty="0">
              <a:solidFill>
                <a:srgbClr val="C9423B"/>
              </a:solidFill>
            </a:endParaRPr>
          </a:p>
          <a:p>
            <a:pPr>
              <a:lnSpc>
                <a:spcPct val="150000"/>
              </a:lnSpc>
              <a:defRPr/>
            </a:pPr>
            <a:r>
              <a:rPr lang="sl-SI" dirty="0" smtClean="0"/>
              <a:t>Otroci</a:t>
            </a:r>
            <a:r>
              <a:rPr lang="sl-SI" dirty="0">
                <a:solidFill>
                  <a:srgbClr val="008BB4"/>
                </a:solidFill>
              </a:rPr>
              <a:t> </a:t>
            </a:r>
            <a:r>
              <a:rPr lang="sl-SI" dirty="0" smtClean="0">
                <a:solidFill>
                  <a:srgbClr val="008BB4"/>
                </a:solidFill>
              </a:rPr>
              <a:t>se počutijo bolj varne</a:t>
            </a:r>
            <a:r>
              <a:rPr lang="en-US" dirty="0" smtClean="0">
                <a:solidFill>
                  <a:srgbClr val="008BB4"/>
                </a:solidFill>
              </a:rPr>
              <a:t> </a:t>
            </a:r>
            <a:r>
              <a:rPr lang="sl-SI" dirty="0" smtClean="0"/>
              <a:t>v različnih </a:t>
            </a:r>
            <a:r>
              <a:rPr lang="sl-SI" dirty="0" smtClean="0"/>
              <a:t>okoljih.</a:t>
            </a:r>
            <a:endParaRPr lang="en-US" dirty="0"/>
          </a:p>
          <a:p>
            <a:pPr>
              <a:lnSpc>
                <a:spcPct val="150000"/>
              </a:lnSpc>
              <a:defRPr/>
            </a:pPr>
            <a:r>
              <a:rPr lang="sl-SI" dirty="0" smtClean="0"/>
              <a:t>Različno izobraževanje za</a:t>
            </a:r>
            <a:r>
              <a:rPr lang="en-US" dirty="0" smtClean="0"/>
              <a:t> </a:t>
            </a:r>
            <a:r>
              <a:rPr lang="sl-SI" dirty="0" smtClean="0">
                <a:solidFill>
                  <a:srgbClr val="F4D22B"/>
                </a:solidFill>
              </a:rPr>
              <a:t>različne </a:t>
            </a:r>
            <a:r>
              <a:rPr lang="sl-SI" dirty="0" smtClean="0">
                <a:solidFill>
                  <a:srgbClr val="F4D22B"/>
                </a:solidFill>
              </a:rPr>
              <a:t>skupnosti.</a:t>
            </a:r>
            <a:endParaRPr lang="sk-SK" dirty="0">
              <a:solidFill>
                <a:srgbClr val="F4D22B"/>
              </a:solidFill>
            </a:endParaRPr>
          </a:p>
          <a:p>
            <a:pPr>
              <a:lnSpc>
                <a:spcPct val="150000"/>
              </a:lnSpc>
              <a:defRPr/>
            </a:pPr>
            <a:r>
              <a:rPr lang="sl-SI" dirty="0" smtClean="0"/>
              <a:t>Boljša priprava na</a:t>
            </a:r>
            <a:r>
              <a:rPr lang="en-US" dirty="0" smtClean="0"/>
              <a:t> </a:t>
            </a:r>
            <a:r>
              <a:rPr lang="en-US" dirty="0" err="1" smtClean="0">
                <a:solidFill>
                  <a:srgbClr val="008BB4"/>
                </a:solidFill>
              </a:rPr>
              <a:t>globaliz</a:t>
            </a:r>
            <a:r>
              <a:rPr lang="sl-SI" dirty="0" err="1" smtClean="0">
                <a:solidFill>
                  <a:srgbClr val="008BB4"/>
                </a:solidFill>
              </a:rPr>
              <a:t>iran</a:t>
            </a:r>
            <a:r>
              <a:rPr lang="sl-SI" dirty="0" smtClean="0">
                <a:solidFill>
                  <a:srgbClr val="008BB4"/>
                </a:solidFill>
              </a:rPr>
              <a:t> </a:t>
            </a:r>
            <a:r>
              <a:rPr lang="sl-SI" dirty="0" smtClean="0">
                <a:solidFill>
                  <a:srgbClr val="008BB4"/>
                </a:solidFill>
              </a:rPr>
              <a:t>svet.</a:t>
            </a:r>
            <a:endParaRPr lang="sk-SK" dirty="0">
              <a:solidFill>
                <a:srgbClr val="008BB4"/>
              </a:solidFill>
            </a:endParaRPr>
          </a:p>
          <a:p>
            <a:pPr>
              <a:lnSpc>
                <a:spcPct val="150000"/>
              </a:lnSpc>
              <a:defRPr/>
            </a:pPr>
            <a:r>
              <a:rPr lang="sk-SK" dirty="0" smtClean="0"/>
              <a:t>In </a:t>
            </a:r>
            <a:r>
              <a:rPr lang="sk-SK" dirty="0" smtClean="0">
                <a:solidFill>
                  <a:srgbClr val="C9423B"/>
                </a:solidFill>
              </a:rPr>
              <a:t>še več ...</a:t>
            </a:r>
            <a:endParaRPr lang="en-US" dirty="0">
              <a:solidFill>
                <a:srgbClr val="F4D22B"/>
              </a:solidFill>
            </a:endParaRPr>
          </a:p>
          <a:p>
            <a:pPr>
              <a:lnSpc>
                <a:spcPct val="150000"/>
              </a:lnSpc>
              <a:defRPr/>
            </a:pPr>
            <a:endParaRPr lang="en-US" dirty="0"/>
          </a:p>
        </p:txBody>
      </p:sp>
      <p:pic>
        <p:nvPicPr>
          <p:cNvPr id="8" name="Picture 7">
            <a:extLst>
              <a:ext uri="{FF2B5EF4-FFF2-40B4-BE49-F238E27FC236}">
                <a16:creationId xmlns:a16="http://schemas.microsoft.com/office/drawing/2014/main" xmlns="" id="{4F15017B-3BBD-4B77-B8B9-E29FEAAFF9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81090" y="4664133"/>
            <a:ext cx="1918557" cy="1870593"/>
          </a:xfrm>
          <a:prstGeom prst="rect">
            <a:avLst/>
          </a:prstGeom>
        </p:spPr>
      </p:pic>
    </p:spTree>
    <p:extLst>
      <p:ext uri="{BB962C8B-B14F-4D97-AF65-F5344CB8AC3E}">
        <p14:creationId xmlns:p14="http://schemas.microsoft.com/office/powerpoint/2010/main" val="399069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28650" y="530660"/>
            <a:ext cx="6529532" cy="613928"/>
          </a:xfrm>
        </p:spPr>
        <p:txBody>
          <a:bodyPr/>
          <a:lstStyle/>
          <a:p>
            <a:r>
              <a:rPr lang="sk-SK" altLang="en-US" sz="3200" b="1" dirty="0" smtClean="0">
                <a:solidFill>
                  <a:srgbClr val="C9423B"/>
                </a:solidFill>
                <a:latin typeface="Open Sans" panose="020B0606030504020204" pitchFamily="34" charset="0"/>
                <a:ea typeface="Open Sans" panose="020B0606030504020204" pitchFamily="34" charset="0"/>
                <a:cs typeface="Open Sans" panose="020B0606030504020204" pitchFamily="34" charset="0"/>
              </a:rPr>
              <a:t>IZZIVI </a:t>
            </a:r>
            <a:r>
              <a:rPr lang="sk-SK" altLang="en-US" sz="3200" b="1" dirty="0">
                <a:solidFill>
                  <a:srgbClr val="F4D22B"/>
                </a:solidFill>
              </a:rPr>
              <a:t>V</a:t>
            </a:r>
            <a:r>
              <a:rPr lang="sk-SK" altLang="en-US" sz="3200" b="1" dirty="0" smtClean="0">
                <a:latin typeface="Open Sans" panose="020B0606030504020204" pitchFamily="34" charset="0"/>
                <a:ea typeface="Open Sans" panose="020B0606030504020204" pitchFamily="34" charset="0"/>
                <a:cs typeface="Open Sans" panose="020B0606030504020204" pitchFamily="34" charset="0"/>
              </a:rPr>
              <a:t> </a:t>
            </a:r>
            <a:r>
              <a:rPr lang="sk-SK" altLang="en-US" sz="3200" b="1" dirty="0" smtClean="0">
                <a:solidFill>
                  <a:srgbClr val="008BB4"/>
                </a:solidFill>
              </a:rPr>
              <a:t>RAZNOLIKOSTI</a:t>
            </a:r>
            <a:endParaRPr lang="nl-NL" altLang="en-US" sz="3200" b="1" dirty="0">
              <a:solidFill>
                <a:srgbClr val="008BB4"/>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008BB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008BB4"/>
              </a:solidFill>
            </a:endParaRPr>
          </a:p>
        </p:txBody>
      </p:sp>
      <p:sp>
        <p:nvSpPr>
          <p:cNvPr id="10" name="Content Placeholder 2"/>
          <p:cNvSpPr>
            <a:spLocks noGrp="1"/>
          </p:cNvSpPr>
          <p:nvPr>
            <p:ph idx="1"/>
          </p:nvPr>
        </p:nvSpPr>
        <p:spPr>
          <a:xfrm>
            <a:off x="628650" y="1825625"/>
            <a:ext cx="7886700" cy="4351338"/>
          </a:xfrm>
        </p:spPr>
        <p:txBody>
          <a:bodyPr/>
          <a:lstStyle/>
          <a:p>
            <a:pPr>
              <a:lnSpc>
                <a:spcPct val="150000"/>
              </a:lnSpc>
              <a:defRPr/>
            </a:pPr>
            <a:r>
              <a:rPr lang="sl-SI" dirty="0" smtClean="0"/>
              <a:t>Izolacija članov </a:t>
            </a:r>
            <a:r>
              <a:rPr lang="en-US" dirty="0" smtClean="0">
                <a:solidFill>
                  <a:srgbClr val="D1453D"/>
                </a:solidFill>
              </a:rPr>
              <a:t>m</a:t>
            </a:r>
            <a:r>
              <a:rPr lang="sl-SI" dirty="0" err="1" smtClean="0">
                <a:solidFill>
                  <a:srgbClr val="D1453D"/>
                </a:solidFill>
              </a:rPr>
              <a:t>anjšin</a:t>
            </a:r>
            <a:endParaRPr lang="en-US" dirty="0"/>
          </a:p>
          <a:p>
            <a:pPr>
              <a:lnSpc>
                <a:spcPct val="150000"/>
              </a:lnSpc>
              <a:defRPr/>
            </a:pPr>
            <a:r>
              <a:rPr lang="sl-SI" dirty="0" smtClean="0"/>
              <a:t>Občutek</a:t>
            </a:r>
            <a:r>
              <a:rPr lang="en-US" dirty="0" smtClean="0"/>
              <a:t> </a:t>
            </a:r>
            <a:r>
              <a:rPr lang="sl-SI" dirty="0" err="1" smtClean="0">
                <a:solidFill>
                  <a:srgbClr val="D1453D"/>
                </a:solidFill>
              </a:rPr>
              <a:t>dobrodošlosti</a:t>
            </a:r>
            <a:r>
              <a:rPr lang="sl-SI" dirty="0" smtClean="0">
                <a:solidFill>
                  <a:srgbClr val="D1453D"/>
                </a:solidFill>
              </a:rPr>
              <a:t> </a:t>
            </a:r>
            <a:endParaRPr lang="en-US" dirty="0"/>
          </a:p>
          <a:p>
            <a:pPr>
              <a:lnSpc>
                <a:spcPct val="150000"/>
              </a:lnSpc>
              <a:defRPr/>
            </a:pPr>
            <a:r>
              <a:rPr lang="en-US" dirty="0" smtClean="0">
                <a:solidFill>
                  <a:srgbClr val="D1453D"/>
                </a:solidFill>
              </a:rPr>
              <a:t>Integra</a:t>
            </a:r>
            <a:r>
              <a:rPr lang="sl-SI" dirty="0" err="1" smtClean="0">
                <a:solidFill>
                  <a:srgbClr val="D1453D"/>
                </a:solidFill>
              </a:rPr>
              <a:t>cija</a:t>
            </a:r>
            <a:r>
              <a:rPr lang="sl-SI" dirty="0" smtClean="0">
                <a:solidFill>
                  <a:srgbClr val="D1453D"/>
                </a:solidFill>
              </a:rPr>
              <a:t>, </a:t>
            </a:r>
            <a:r>
              <a:rPr lang="sl-SI" dirty="0" smtClean="0"/>
              <a:t>a ne inkluzija</a:t>
            </a:r>
          </a:p>
          <a:p>
            <a:pPr>
              <a:lnSpc>
                <a:spcPct val="150000"/>
              </a:lnSpc>
              <a:defRPr/>
            </a:pPr>
            <a:r>
              <a:rPr lang="sl-SI" dirty="0" smtClean="0"/>
              <a:t>Zunanji faktorji </a:t>
            </a:r>
            <a:r>
              <a:rPr lang="sl-SI" dirty="0" smtClean="0">
                <a:solidFill>
                  <a:srgbClr val="C9423B"/>
                </a:solidFill>
              </a:rPr>
              <a:t>(družba</a:t>
            </a:r>
            <a:r>
              <a:rPr lang="en-US" dirty="0" smtClean="0">
                <a:solidFill>
                  <a:srgbClr val="C9423B"/>
                </a:solidFill>
              </a:rPr>
              <a:t> </a:t>
            </a:r>
            <a:r>
              <a:rPr lang="en-US" dirty="0">
                <a:solidFill>
                  <a:srgbClr val="C9423B"/>
                </a:solidFill>
              </a:rPr>
              <a:t>– </a:t>
            </a:r>
            <a:r>
              <a:rPr lang="sl-SI" dirty="0" smtClean="0">
                <a:solidFill>
                  <a:srgbClr val="C9423B"/>
                </a:solidFill>
              </a:rPr>
              <a:t>kriminal, </a:t>
            </a:r>
            <a:r>
              <a:rPr lang="sl-SI" dirty="0" smtClean="0">
                <a:solidFill>
                  <a:srgbClr val="C9423B"/>
                </a:solidFill>
              </a:rPr>
              <a:t>nasilje)</a:t>
            </a:r>
            <a:endParaRPr lang="en-US" dirty="0"/>
          </a:p>
          <a:p>
            <a:pPr>
              <a:lnSpc>
                <a:spcPct val="150000"/>
              </a:lnSpc>
              <a:defRPr/>
            </a:pPr>
            <a:r>
              <a:rPr lang="sl-SI" dirty="0" smtClean="0"/>
              <a:t>Še kakšen predlog</a:t>
            </a:r>
            <a:r>
              <a:rPr lang="en-US" dirty="0" smtClean="0"/>
              <a:t>?</a:t>
            </a:r>
            <a:endParaRPr lang="en-US" dirty="0"/>
          </a:p>
        </p:txBody>
      </p:sp>
    </p:spTree>
    <p:extLst>
      <p:ext uri="{BB962C8B-B14F-4D97-AF65-F5344CB8AC3E}">
        <p14:creationId xmlns:p14="http://schemas.microsoft.com/office/powerpoint/2010/main" val="325534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1631" y="528852"/>
            <a:ext cx="7231495" cy="567747"/>
          </a:xfrm>
        </p:spPr>
        <p:txBody>
          <a:bodyPr/>
          <a:lstStyle/>
          <a:p>
            <a:r>
              <a:rPr lang="sl-SI" altLang="en-US" sz="3200" b="1" dirty="0" smtClean="0">
                <a:solidFill>
                  <a:srgbClr val="008BB4"/>
                </a:solidFill>
              </a:rPr>
              <a:t>Ka</a:t>
            </a:r>
            <a:r>
              <a:rPr lang="sl-SI" altLang="en-US" sz="3200" b="1" dirty="0" smtClean="0">
                <a:solidFill>
                  <a:srgbClr val="008BB4"/>
                </a:solidFill>
              </a:rPr>
              <a:t>j </a:t>
            </a:r>
            <a:r>
              <a:rPr lang="sl-SI" altLang="en-US" sz="3200" b="1" dirty="0" err="1" smtClean="0">
                <a:solidFill>
                  <a:srgbClr val="008BB4"/>
                </a:solidFill>
              </a:rPr>
              <a:t>JEpredsodek</a:t>
            </a:r>
            <a:r>
              <a:rPr lang="sl-SI" altLang="en-US" sz="3200" b="1" dirty="0" smtClean="0">
                <a:solidFill>
                  <a:srgbClr val="008BB4"/>
                </a:solidFill>
              </a:rPr>
              <a:t>? Kaj je stereotip?</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C942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Content Placeholder 2"/>
          <p:cNvSpPr>
            <a:spLocks noGrp="1"/>
          </p:cNvSpPr>
          <p:nvPr>
            <p:ph idx="1"/>
          </p:nvPr>
        </p:nvSpPr>
        <p:spPr>
          <a:xfrm>
            <a:off x="504831" y="1524504"/>
            <a:ext cx="7886700" cy="4958183"/>
          </a:xfrm>
        </p:spPr>
        <p:txBody>
          <a:bodyPr/>
          <a:lstStyle/>
          <a:p>
            <a:pPr>
              <a:lnSpc>
                <a:spcPct val="150000"/>
              </a:lnSpc>
              <a:defRPr/>
            </a:pPr>
            <a:r>
              <a:rPr lang="sl-SI" sz="2000" dirty="0" smtClean="0"/>
              <a:t>PREDSODEK</a:t>
            </a:r>
            <a:r>
              <a:rPr lang="en-GB" sz="2000" dirty="0" smtClean="0"/>
              <a:t>: “</a:t>
            </a:r>
            <a:r>
              <a:rPr lang="sl-SI" sz="2000" dirty="0" smtClean="0"/>
              <a:t>Nagnjenost k temu, da si o nekom oz. skupini ustvarjamo krivično mnenje</a:t>
            </a:r>
            <a:r>
              <a:rPr lang="en-GB" sz="2000" dirty="0" smtClean="0"/>
              <a:t>”. </a:t>
            </a:r>
            <a:r>
              <a:rPr lang="en-GB" sz="1600" i="1" dirty="0" smtClean="0"/>
              <a:t>(</a:t>
            </a:r>
            <a:r>
              <a:rPr lang="sl-SI" sz="1600" i="1" dirty="0" smtClean="0"/>
              <a:t>O</a:t>
            </a:r>
            <a:r>
              <a:rPr lang="en-GB" sz="1600" i="1" dirty="0" err="1" smtClean="0"/>
              <a:t>xford</a:t>
            </a:r>
            <a:r>
              <a:rPr lang="sl-SI" sz="1600" i="1" dirty="0" err="1" smtClean="0"/>
              <a:t>ski</a:t>
            </a:r>
            <a:r>
              <a:rPr lang="sl-SI" sz="1600" i="1" dirty="0" smtClean="0"/>
              <a:t> slovar</a:t>
            </a:r>
            <a:r>
              <a:rPr lang="en-GB" sz="1600" i="1" dirty="0" smtClean="0"/>
              <a:t>)</a:t>
            </a:r>
            <a:endParaRPr lang="en-GB" sz="1600" i="1" dirty="0" smtClean="0"/>
          </a:p>
          <a:p>
            <a:pPr marL="0" indent="0">
              <a:lnSpc>
                <a:spcPct val="150000"/>
              </a:lnSpc>
              <a:buNone/>
              <a:defRPr/>
            </a:pPr>
            <a:endParaRPr lang="en-GB" sz="2000" dirty="0" smtClean="0"/>
          </a:p>
          <a:p>
            <a:pPr>
              <a:lnSpc>
                <a:spcPct val="150000"/>
              </a:lnSpc>
              <a:defRPr/>
            </a:pPr>
            <a:r>
              <a:rPr lang="en-GB" sz="2000" dirty="0" smtClean="0"/>
              <a:t>STEREOT</a:t>
            </a:r>
            <a:r>
              <a:rPr lang="sl-SI" sz="2000" dirty="0" smtClean="0"/>
              <a:t>I</a:t>
            </a:r>
            <a:r>
              <a:rPr lang="en-GB" sz="2000" dirty="0" smtClean="0"/>
              <a:t>P: “</a:t>
            </a:r>
            <a:r>
              <a:rPr lang="sl-SI" sz="2000" dirty="0" smtClean="0"/>
              <a:t>Poenostavljeno, ampak trdno prepričanje oz. ideja o neki skupini ljudi ali njihovem predstavniku (O</a:t>
            </a:r>
            <a:r>
              <a:rPr lang="en-GB" sz="1600" i="1" dirty="0" err="1" smtClean="0"/>
              <a:t>xford</a:t>
            </a:r>
            <a:r>
              <a:rPr lang="sl-SI" sz="1600" i="1" dirty="0" err="1" smtClean="0"/>
              <a:t>ski</a:t>
            </a:r>
            <a:r>
              <a:rPr lang="sl-SI" sz="1600" i="1" dirty="0" smtClean="0"/>
              <a:t> slovar</a:t>
            </a:r>
            <a:r>
              <a:rPr lang="en-GB" sz="1600" i="1" dirty="0" smtClean="0"/>
              <a:t>)</a:t>
            </a:r>
            <a:endParaRPr lang="en-GB" sz="1600" i="1" dirty="0"/>
          </a:p>
          <a:p>
            <a:pPr>
              <a:lnSpc>
                <a:spcPct val="150000"/>
              </a:lnSpc>
              <a:defRPr/>
            </a:pPr>
            <a:endParaRPr lang="en-GB" sz="2000" dirty="0"/>
          </a:p>
        </p:txBody>
      </p:sp>
      <p:sp>
        <p:nvSpPr>
          <p:cNvPr id="3" name="CasellaDiTesto 2"/>
          <p:cNvSpPr txBox="1"/>
          <p:nvPr/>
        </p:nvSpPr>
        <p:spPr>
          <a:xfrm>
            <a:off x="504831" y="4433455"/>
            <a:ext cx="7752478" cy="2657138"/>
          </a:xfrm>
          <a:prstGeom prst="rect">
            <a:avLst/>
          </a:prstGeom>
        </p:spPr>
        <p:txBody>
          <a:bodyPr/>
          <a:lstStyle>
            <a:lvl1pPr marL="228600" indent="-228600">
              <a:lnSpc>
                <a:spcPct val="150000"/>
              </a:lnSpc>
              <a:spcBef>
                <a:spcPts val="10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1pPr>
            <a:lvl2pPr marL="685800" indent="-228600">
              <a:lnSpc>
                <a:spcPct val="90000"/>
              </a:lnSpc>
              <a:spcBef>
                <a:spcPts val="500"/>
              </a:spcBef>
              <a:buFont typeface="Arial" panose="020B0604020202020204" pitchFamily="34" charset="0"/>
              <a:buChar char="•"/>
              <a:defRPr sz="2400">
                <a:latin typeface="Open Sans" panose="020B0606030504020204" pitchFamily="34" charset="0"/>
                <a:ea typeface="Open Sans" panose="020B0606030504020204" pitchFamily="34" charset="0"/>
                <a:cs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3pPr>
            <a:lvl4pPr marL="16002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4pPr>
            <a:lvl5pPr marL="20574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lgn="ctr">
              <a:buNone/>
            </a:pPr>
            <a:r>
              <a:rPr lang="sl-SI" dirty="0" smtClean="0"/>
              <a:t>So predvidevanja o skupini ljudi, ki jih pripisujemo tudi njihovim predstavnikom, ne glede na njihove osebnostne značilnosti, zgolj zaradi njihove pripadnosti tej skupini. </a:t>
            </a:r>
            <a:endParaRPr lang="it-IT" dirty="0"/>
          </a:p>
          <a:p>
            <a:pPr marL="0" indent="0" algn="ctr">
              <a:buNone/>
            </a:pPr>
            <a:r>
              <a:rPr lang="it-IT" dirty="0" err="1" smtClean="0"/>
              <a:t>Stereot</a:t>
            </a:r>
            <a:r>
              <a:rPr lang="sl-SI" dirty="0" err="1" smtClean="0"/>
              <a:t>ipi</a:t>
            </a:r>
            <a:r>
              <a:rPr lang="sl-SI" dirty="0" smtClean="0"/>
              <a:t> so lahko pozitivni, </a:t>
            </a:r>
            <a:r>
              <a:rPr lang="sl-SI" smtClean="0"/>
              <a:t>nevtralni ali negativni.</a:t>
            </a:r>
            <a:endParaRPr lang="it-IT" dirty="0"/>
          </a:p>
        </p:txBody>
      </p:sp>
    </p:spTree>
    <p:extLst>
      <p:ext uri="{BB962C8B-B14F-4D97-AF65-F5344CB8AC3E}">
        <p14:creationId xmlns:p14="http://schemas.microsoft.com/office/powerpoint/2010/main" val="25969292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1631" y="528852"/>
            <a:ext cx="7231495" cy="567747"/>
          </a:xfrm>
        </p:spPr>
        <p:txBody>
          <a:bodyPr/>
          <a:lstStyle/>
          <a:p>
            <a:pPr algn="ctr"/>
            <a:r>
              <a:rPr lang="sl-SI" altLang="en-US" sz="3200" b="1" dirty="0" smtClean="0">
                <a:solidFill>
                  <a:srgbClr val="C9423B"/>
                </a:solidFill>
              </a:rPr>
              <a:t>PREDSODKI</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C942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2503416705"/>
              </p:ext>
            </p:extLst>
          </p:nvPr>
        </p:nvGraphicFramePr>
        <p:xfrm>
          <a:off x="643371" y="2564032"/>
          <a:ext cx="7886700" cy="1459348"/>
        </p:xfrm>
        <a:graphic>
          <a:graphicData uri="http://schemas.openxmlformats.org/drawingml/2006/table">
            <a:tbl>
              <a:tblPr firstRow="1" bandRow="1">
                <a:tableStyleId>{93296810-A885-4BE3-A3E7-6D5BEEA58F35}</a:tableStyleId>
              </a:tblPr>
              <a:tblGrid>
                <a:gridCol w="2628900">
                  <a:extLst>
                    <a:ext uri="{9D8B030D-6E8A-4147-A177-3AD203B41FA5}">
                      <a16:colId xmlns="" xmlns:a16="http://schemas.microsoft.com/office/drawing/2014/main" val="79799280"/>
                    </a:ext>
                  </a:extLst>
                </a:gridCol>
                <a:gridCol w="2628900">
                  <a:extLst>
                    <a:ext uri="{9D8B030D-6E8A-4147-A177-3AD203B41FA5}">
                      <a16:colId xmlns="" xmlns:a16="http://schemas.microsoft.com/office/drawing/2014/main" val="2718596925"/>
                    </a:ext>
                  </a:extLst>
                </a:gridCol>
                <a:gridCol w="2628900">
                  <a:extLst>
                    <a:ext uri="{9D8B030D-6E8A-4147-A177-3AD203B41FA5}">
                      <a16:colId xmlns="" xmlns:a16="http://schemas.microsoft.com/office/drawing/2014/main" val="2917528141"/>
                    </a:ext>
                  </a:extLst>
                </a:gridCol>
              </a:tblGrid>
              <a:tr h="452584">
                <a:tc>
                  <a:txBody>
                    <a:bodyPr/>
                    <a:lstStyle/>
                    <a:p>
                      <a:pPr algn="ctr"/>
                      <a:r>
                        <a:rPr lang="sl-SI" dirty="0" smtClean="0"/>
                        <a:t>POZITIVNO</a:t>
                      </a:r>
                      <a:endParaRPr lang="it-IT" dirty="0"/>
                    </a:p>
                  </a:txBody>
                  <a:tcPr/>
                </a:tc>
                <a:tc>
                  <a:txBody>
                    <a:bodyPr/>
                    <a:lstStyle/>
                    <a:p>
                      <a:pPr algn="ctr"/>
                      <a:r>
                        <a:rPr lang="sl-SI" dirty="0" smtClean="0"/>
                        <a:t>NEVTRALNO</a:t>
                      </a:r>
                      <a:endParaRPr lang="it-IT" dirty="0"/>
                    </a:p>
                  </a:txBody>
                  <a:tcPr/>
                </a:tc>
                <a:tc>
                  <a:txBody>
                    <a:bodyPr/>
                    <a:lstStyle/>
                    <a:p>
                      <a:pPr algn="ctr"/>
                      <a:r>
                        <a:rPr lang="sl-SI" dirty="0" smtClean="0"/>
                        <a:t>NEGATIVNO</a:t>
                      </a:r>
                      <a:endParaRPr lang="it-IT" dirty="0"/>
                    </a:p>
                  </a:txBody>
                  <a:tcPr/>
                </a:tc>
                <a:extLst>
                  <a:ext uri="{0D108BD9-81ED-4DB2-BD59-A6C34878D82A}">
                    <a16:rowId xmlns="" xmlns:a16="http://schemas.microsoft.com/office/drawing/2014/main" val="2243159008"/>
                  </a:ext>
                </a:extLst>
              </a:tr>
              <a:tr h="1006764">
                <a:tc>
                  <a:txBody>
                    <a:bodyPr/>
                    <a:lstStyle/>
                    <a:p>
                      <a:pPr algn="ctr"/>
                      <a:r>
                        <a:rPr lang="it-IT" dirty="0" err="1" smtClean="0"/>
                        <a:t>Afr</a:t>
                      </a:r>
                      <a:r>
                        <a:rPr lang="sl-SI" dirty="0" err="1" smtClean="0"/>
                        <a:t>ičani</a:t>
                      </a:r>
                      <a:r>
                        <a:rPr lang="sl-SI" baseline="0" dirty="0" smtClean="0"/>
                        <a:t> dobro plešejo.</a:t>
                      </a:r>
                      <a:endParaRPr lang="it-IT" dirty="0"/>
                    </a:p>
                  </a:txBody>
                  <a:tcPr/>
                </a:tc>
                <a:tc>
                  <a:txBody>
                    <a:bodyPr/>
                    <a:lstStyle/>
                    <a:p>
                      <a:pPr algn="ctr"/>
                      <a:r>
                        <a:rPr lang="it-IT" dirty="0" smtClean="0"/>
                        <a:t>Itali</a:t>
                      </a:r>
                      <a:r>
                        <a:rPr lang="sl-SI" dirty="0" err="1" smtClean="0"/>
                        <a:t>jani</a:t>
                      </a:r>
                      <a:r>
                        <a:rPr lang="sl-SI" baseline="0" dirty="0" smtClean="0"/>
                        <a:t> so zelo družinski ljudje.</a:t>
                      </a:r>
                      <a:endParaRPr lang="it-IT" dirty="0"/>
                    </a:p>
                  </a:txBody>
                  <a:tcPr/>
                </a:tc>
                <a:tc>
                  <a:txBody>
                    <a:bodyPr/>
                    <a:lstStyle/>
                    <a:p>
                      <a:pPr algn="ctr"/>
                      <a:r>
                        <a:rPr lang="sl-SI" dirty="0" smtClean="0"/>
                        <a:t>Kristijani so </a:t>
                      </a:r>
                      <a:r>
                        <a:rPr lang="sl-SI" dirty="0" err="1" smtClean="0"/>
                        <a:t>homofobni</a:t>
                      </a:r>
                      <a:r>
                        <a:rPr lang="sl-SI" dirty="0" smtClean="0"/>
                        <a:t>.</a:t>
                      </a:r>
                      <a:endParaRPr lang="it-IT" dirty="0"/>
                    </a:p>
                  </a:txBody>
                  <a:tcPr/>
                </a:tc>
                <a:extLst>
                  <a:ext uri="{0D108BD9-81ED-4DB2-BD59-A6C34878D82A}">
                    <a16:rowId xmlns="" xmlns:a16="http://schemas.microsoft.com/office/drawing/2014/main" val="2358416280"/>
                  </a:ext>
                </a:extLst>
              </a:tr>
            </a:tbl>
          </a:graphicData>
        </a:graphic>
      </p:graphicFrame>
      <p:sp>
        <p:nvSpPr>
          <p:cNvPr id="3" name="CasellaDiTesto 2"/>
          <p:cNvSpPr txBox="1"/>
          <p:nvPr/>
        </p:nvSpPr>
        <p:spPr>
          <a:xfrm>
            <a:off x="571936" y="4442691"/>
            <a:ext cx="7752478" cy="2657138"/>
          </a:xfrm>
          <a:prstGeom prst="rect">
            <a:avLst/>
          </a:prstGeom>
        </p:spPr>
        <p:txBody>
          <a:bodyPr/>
          <a:lstStyle>
            <a:lvl1pPr marL="228600" indent="-228600">
              <a:lnSpc>
                <a:spcPct val="150000"/>
              </a:lnSpc>
              <a:spcBef>
                <a:spcPts val="10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1pPr>
            <a:lvl2pPr marL="685800" indent="-228600">
              <a:lnSpc>
                <a:spcPct val="90000"/>
              </a:lnSpc>
              <a:spcBef>
                <a:spcPts val="500"/>
              </a:spcBef>
              <a:buFont typeface="Arial" panose="020B0604020202020204" pitchFamily="34" charset="0"/>
              <a:buChar char="•"/>
              <a:defRPr sz="2400">
                <a:latin typeface="Open Sans" panose="020B0606030504020204" pitchFamily="34" charset="0"/>
                <a:ea typeface="Open Sans" panose="020B0606030504020204" pitchFamily="34" charset="0"/>
                <a:cs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3pPr>
            <a:lvl4pPr marL="16002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4pPr>
            <a:lvl5pPr marL="20574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lgn="ctr">
              <a:buNone/>
            </a:pPr>
            <a:endParaRPr lang="it-IT" dirty="0"/>
          </a:p>
        </p:txBody>
      </p:sp>
      <p:sp>
        <p:nvSpPr>
          <p:cNvPr id="9" name="CasellaDiTesto 8"/>
          <p:cNvSpPr txBox="1"/>
          <p:nvPr/>
        </p:nvSpPr>
        <p:spPr>
          <a:xfrm>
            <a:off x="868218" y="4802909"/>
            <a:ext cx="7456196" cy="464871"/>
          </a:xfrm>
          <a:prstGeom prst="rect">
            <a:avLst/>
          </a:prstGeom>
          <a:noFill/>
        </p:spPr>
        <p:txBody>
          <a:bodyPr wrap="square" rtlCol="0">
            <a:spAutoFit/>
          </a:bodyPr>
          <a:lstStyle/>
          <a:p>
            <a:pPr algn="ctr">
              <a:lnSpc>
                <a:spcPct val="150000"/>
              </a:lnSpc>
              <a:defRPr/>
            </a:pPr>
            <a:r>
              <a:rPr lang="sl-SI" b="1" dirty="0" smtClean="0"/>
              <a:t>Se spomnite še več primerov</a:t>
            </a:r>
            <a:r>
              <a:rPr lang="en-US" b="1" dirty="0" smtClean="0"/>
              <a:t>?</a:t>
            </a:r>
            <a:endParaRPr lang="en-US" b="1" dirty="0"/>
          </a:p>
        </p:txBody>
      </p:sp>
    </p:spTree>
    <p:extLst>
      <p:ext uri="{BB962C8B-B14F-4D97-AF65-F5344CB8AC3E}">
        <p14:creationId xmlns:p14="http://schemas.microsoft.com/office/powerpoint/2010/main" val="3676948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1631" y="528852"/>
            <a:ext cx="7231495" cy="567747"/>
          </a:xfrm>
        </p:spPr>
        <p:txBody>
          <a:bodyPr/>
          <a:lstStyle/>
          <a:p>
            <a:pPr algn="ctr"/>
            <a:r>
              <a:rPr lang="sl-SI" altLang="en-US" sz="3200" b="1" dirty="0" smtClean="0">
                <a:solidFill>
                  <a:srgbClr val="C9423B"/>
                </a:solidFill>
                <a:latin typeface="Open Sans" panose="020B0606030504020204" pitchFamily="34" charset="0"/>
                <a:ea typeface="Open Sans" panose="020B0606030504020204" pitchFamily="34" charset="0"/>
                <a:cs typeface="Open Sans" panose="020B0606030504020204" pitchFamily="34" charset="0"/>
              </a:rPr>
              <a:t>Kako prepoznamo predsodke?</a:t>
            </a:r>
            <a:endParaRPr lang="nl-NL" altLang="en-US" sz="3200" b="1" dirty="0">
              <a:solidFill>
                <a:srgbClr val="C9423B"/>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0" y="1322388"/>
            <a:ext cx="6731000" cy="46037"/>
          </a:xfrm>
          <a:prstGeom prst="rect">
            <a:avLst/>
          </a:prstGeom>
          <a:solidFill>
            <a:srgbClr val="C9423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asellaDiTesto 2"/>
          <p:cNvSpPr txBox="1"/>
          <p:nvPr/>
        </p:nvSpPr>
        <p:spPr>
          <a:xfrm>
            <a:off x="571936" y="4442691"/>
            <a:ext cx="7752478" cy="2657138"/>
          </a:xfrm>
          <a:prstGeom prst="rect">
            <a:avLst/>
          </a:prstGeom>
        </p:spPr>
        <p:txBody>
          <a:bodyPr/>
          <a:lstStyle>
            <a:lvl1pPr marL="228600" indent="-228600">
              <a:lnSpc>
                <a:spcPct val="150000"/>
              </a:lnSpc>
              <a:spcBef>
                <a:spcPts val="10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1pPr>
            <a:lvl2pPr marL="685800" indent="-228600">
              <a:lnSpc>
                <a:spcPct val="90000"/>
              </a:lnSpc>
              <a:spcBef>
                <a:spcPts val="500"/>
              </a:spcBef>
              <a:buFont typeface="Arial" panose="020B0604020202020204" pitchFamily="34" charset="0"/>
              <a:buChar char="•"/>
              <a:defRPr sz="2400">
                <a:latin typeface="Open Sans" panose="020B0606030504020204" pitchFamily="34" charset="0"/>
                <a:ea typeface="Open Sans" panose="020B0606030504020204" pitchFamily="34" charset="0"/>
                <a:cs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latin typeface="Open Sans" panose="020B0606030504020204" pitchFamily="34" charset="0"/>
                <a:ea typeface="Open Sans" panose="020B0606030504020204" pitchFamily="34" charset="0"/>
                <a:cs typeface="Open Sans" panose="020B0606030504020204" pitchFamily="34" charset="0"/>
              </a:defRPr>
            </a:lvl3pPr>
            <a:lvl4pPr marL="16002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4pPr>
            <a:lvl5pPr marL="2057400" indent="-228600">
              <a:lnSpc>
                <a:spcPct val="90000"/>
              </a:lnSpc>
              <a:spcBef>
                <a:spcPts val="500"/>
              </a:spcBef>
              <a:buFont typeface="Arial" panose="020B0604020202020204" pitchFamily="34" charset="0"/>
              <a:buChar char="•"/>
              <a:defRPr>
                <a:latin typeface="Open Sans" panose="020B0606030504020204" pitchFamily="34" charset="0"/>
                <a:ea typeface="Open Sans" panose="020B0606030504020204" pitchFamily="34" charset="0"/>
                <a:cs typeface="Open Sans" panose="020B06060305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lgn="ctr">
              <a:buNone/>
            </a:pPr>
            <a:endParaRPr lang="it-IT" dirty="0"/>
          </a:p>
        </p:txBody>
      </p:sp>
      <p:graphicFrame>
        <p:nvGraphicFramePr>
          <p:cNvPr id="5" name="Tabella 4"/>
          <p:cNvGraphicFramePr>
            <a:graphicFrameLocks noGrp="1"/>
          </p:cNvGraphicFramePr>
          <p:nvPr>
            <p:extLst>
              <p:ext uri="{D42A27DB-BD31-4B8C-83A1-F6EECF244321}">
                <p14:modId xmlns:p14="http://schemas.microsoft.com/office/powerpoint/2010/main" val="4135341011"/>
              </p:ext>
            </p:extLst>
          </p:nvPr>
        </p:nvGraphicFramePr>
        <p:xfrm>
          <a:off x="831272" y="1902691"/>
          <a:ext cx="7112000" cy="1794238"/>
        </p:xfrm>
        <a:graphic>
          <a:graphicData uri="http://schemas.openxmlformats.org/drawingml/2006/table">
            <a:tbl>
              <a:tblPr firstRow="1" bandRow="1">
                <a:tableStyleId>{5C22544A-7EE6-4342-B048-85BDC9FD1C3A}</a:tableStyleId>
              </a:tblPr>
              <a:tblGrid>
                <a:gridCol w="3556000">
                  <a:extLst>
                    <a:ext uri="{9D8B030D-6E8A-4147-A177-3AD203B41FA5}">
                      <a16:colId xmlns="" xmlns:a16="http://schemas.microsoft.com/office/drawing/2014/main" val="3301030273"/>
                    </a:ext>
                  </a:extLst>
                </a:gridCol>
                <a:gridCol w="3556000">
                  <a:extLst>
                    <a:ext uri="{9D8B030D-6E8A-4147-A177-3AD203B41FA5}">
                      <a16:colId xmlns="" xmlns:a16="http://schemas.microsoft.com/office/drawing/2014/main" val="1640223298"/>
                    </a:ext>
                  </a:extLst>
                </a:gridCol>
              </a:tblGrid>
              <a:tr h="385525">
                <a:tc>
                  <a:txBody>
                    <a:bodyPr/>
                    <a:lstStyle/>
                    <a:p>
                      <a:pPr algn="ctr"/>
                      <a:r>
                        <a:rPr lang="sl-SI" dirty="0" smtClean="0"/>
                        <a:t>Eksplicitno izraženi</a:t>
                      </a:r>
                      <a:endParaRPr lang="it-IT" dirty="0"/>
                    </a:p>
                  </a:txBody>
                  <a:tcPr/>
                </a:tc>
                <a:tc>
                  <a:txBody>
                    <a:bodyPr/>
                    <a:lstStyle/>
                    <a:p>
                      <a:pPr algn="ctr"/>
                      <a:r>
                        <a:rPr lang="sl-SI" dirty="0" smtClean="0"/>
                        <a:t>Implicitno izraženi</a:t>
                      </a:r>
                      <a:endParaRPr lang="it-IT" dirty="0"/>
                    </a:p>
                  </a:txBody>
                  <a:tcPr/>
                </a:tc>
                <a:extLst>
                  <a:ext uri="{0D108BD9-81ED-4DB2-BD59-A6C34878D82A}">
                    <a16:rowId xmlns="" xmlns:a16="http://schemas.microsoft.com/office/drawing/2014/main" val="3998068597"/>
                  </a:ext>
                </a:extLst>
              </a:tr>
              <a:tr h="1408713">
                <a:tc>
                  <a:txBody>
                    <a:bodyPr/>
                    <a:lstStyle/>
                    <a:p>
                      <a:pPr algn="ctr"/>
                      <a:endParaRPr lang="sl-SI" dirty="0" smtClean="0"/>
                    </a:p>
                    <a:p>
                      <a:pPr algn="ctr"/>
                      <a:r>
                        <a:rPr lang="sl-SI" dirty="0" smtClean="0"/>
                        <a:t>Oblikujemo</a:t>
                      </a:r>
                      <a:r>
                        <a:rPr lang="sl-SI" baseline="0" dirty="0" smtClean="0"/>
                        <a:t> in izražamo jih zavestno in se jih dobro zavedamo.</a:t>
                      </a:r>
                      <a:endParaRPr lang="it-IT" dirty="0"/>
                    </a:p>
                  </a:txBody>
                  <a:tcPr/>
                </a:tc>
                <a:tc>
                  <a:txBody>
                    <a:bodyPr/>
                    <a:lstStyle/>
                    <a:p>
                      <a:pPr algn="ctr"/>
                      <a:endParaRPr lang="sl-SI" dirty="0" smtClean="0"/>
                    </a:p>
                    <a:p>
                      <a:pPr algn="ctr"/>
                      <a:r>
                        <a:rPr lang="sl-SI" dirty="0" smtClean="0"/>
                        <a:t>Nastajajo na nezavedni ravni, jih ne oblikujemo</a:t>
                      </a:r>
                      <a:r>
                        <a:rPr lang="sl-SI" baseline="0" dirty="0" smtClean="0"/>
                        <a:t> namerno.</a:t>
                      </a:r>
                      <a:endParaRPr lang="it-IT" dirty="0"/>
                    </a:p>
                  </a:txBody>
                  <a:tcPr/>
                </a:tc>
                <a:extLst>
                  <a:ext uri="{0D108BD9-81ED-4DB2-BD59-A6C34878D82A}">
                    <a16:rowId xmlns="" xmlns:a16="http://schemas.microsoft.com/office/drawing/2014/main" val="649769503"/>
                  </a:ext>
                </a:extLst>
              </a:tr>
            </a:tbl>
          </a:graphicData>
        </a:graphic>
      </p:graphicFrame>
      <p:graphicFrame>
        <p:nvGraphicFramePr>
          <p:cNvPr id="7" name="Tabella 6"/>
          <p:cNvGraphicFramePr>
            <a:graphicFrameLocks noGrp="1"/>
          </p:cNvGraphicFramePr>
          <p:nvPr>
            <p:extLst>
              <p:ext uri="{D42A27DB-BD31-4B8C-83A1-F6EECF244321}">
                <p14:modId xmlns:p14="http://schemas.microsoft.com/office/powerpoint/2010/main" val="2563804485"/>
              </p:ext>
            </p:extLst>
          </p:nvPr>
        </p:nvGraphicFramePr>
        <p:xfrm>
          <a:off x="1268361" y="4257270"/>
          <a:ext cx="6096000" cy="1002987"/>
        </p:xfrm>
        <a:graphic>
          <a:graphicData uri="http://schemas.openxmlformats.org/drawingml/2006/table">
            <a:tbl>
              <a:tblPr firstRow="1" bandRow="1">
                <a:tableStyleId>{5C22544A-7EE6-4342-B048-85BDC9FD1C3A}</a:tableStyleId>
              </a:tblPr>
              <a:tblGrid>
                <a:gridCol w="3048000">
                  <a:extLst>
                    <a:ext uri="{9D8B030D-6E8A-4147-A177-3AD203B41FA5}">
                      <a16:colId xmlns="" xmlns:a16="http://schemas.microsoft.com/office/drawing/2014/main" val="3557285020"/>
                    </a:ext>
                  </a:extLst>
                </a:gridCol>
                <a:gridCol w="3048000">
                  <a:extLst>
                    <a:ext uri="{9D8B030D-6E8A-4147-A177-3AD203B41FA5}">
                      <a16:colId xmlns="" xmlns:a16="http://schemas.microsoft.com/office/drawing/2014/main" val="588930938"/>
                    </a:ext>
                  </a:extLst>
                </a:gridCol>
              </a:tblGrid>
              <a:tr h="1002987">
                <a:tc>
                  <a:txBody>
                    <a:bodyPr/>
                    <a:lstStyle/>
                    <a:p>
                      <a:endParaRPr lang="it-IT" sz="1800" kern="1200" dirty="0" smtClean="0">
                        <a:solidFill>
                          <a:schemeClr val="dk1"/>
                        </a:solidFill>
                        <a:latin typeface="+mn-lt"/>
                        <a:ea typeface="+mn-ea"/>
                        <a:cs typeface="+mn-cs"/>
                      </a:endParaRPr>
                    </a:p>
                    <a:p>
                      <a:r>
                        <a:rPr lang="sl-SI" sz="1800" kern="1200" dirty="0" smtClean="0">
                          <a:solidFill>
                            <a:schemeClr val="dk1"/>
                          </a:solidFill>
                          <a:latin typeface="+mn-lt"/>
                          <a:ea typeface="+mn-ea"/>
                          <a:cs typeface="+mn-cs"/>
                        </a:rPr>
                        <a:t>Stanovanja ne oddajamo</a:t>
                      </a:r>
                      <a:r>
                        <a:rPr lang="sl-SI" sz="1800" kern="1200" baseline="0" dirty="0" smtClean="0">
                          <a:solidFill>
                            <a:schemeClr val="dk1"/>
                          </a:solidFill>
                          <a:latin typeface="+mn-lt"/>
                          <a:ea typeface="+mn-ea"/>
                          <a:cs typeface="+mn-cs"/>
                        </a:rPr>
                        <a:t> __________. </a:t>
                      </a:r>
                      <a:endParaRPr lang="it-IT" sz="1800" kern="1200" dirty="0">
                        <a:solidFill>
                          <a:schemeClr val="dk1"/>
                        </a:solidFill>
                        <a:latin typeface="+mn-lt"/>
                        <a:ea typeface="+mn-ea"/>
                        <a:cs typeface="+mn-cs"/>
                      </a:endParaRPr>
                    </a:p>
                  </a:txBody>
                  <a:tcPr>
                    <a:solidFill>
                      <a:schemeClr val="accent1">
                        <a:lumMod val="40000"/>
                        <a:lumOff val="60000"/>
                      </a:schemeClr>
                    </a:solidFill>
                  </a:tcPr>
                </a:tc>
                <a:tc>
                  <a:txBody>
                    <a:bodyPr/>
                    <a:lstStyle/>
                    <a:p>
                      <a:pPr marL="0" algn="ctr" defTabSz="914400" rtl="0" eaLnBrk="1" latinLnBrk="0" hangingPunct="1"/>
                      <a:endParaRPr lang="sl-SI" sz="1800" b="1" kern="1200" dirty="0" smtClean="0">
                        <a:solidFill>
                          <a:schemeClr val="dk1"/>
                        </a:solidFill>
                        <a:latin typeface="+mn-lt"/>
                        <a:ea typeface="+mn-ea"/>
                        <a:cs typeface="+mn-cs"/>
                      </a:endParaRPr>
                    </a:p>
                    <a:p>
                      <a:pPr marL="0" algn="ctr" defTabSz="914400" rtl="0" eaLnBrk="1" latinLnBrk="0" hangingPunct="1"/>
                      <a:r>
                        <a:rPr lang="sl-SI" sz="1800" b="1" kern="1200" dirty="0" smtClean="0">
                          <a:solidFill>
                            <a:schemeClr val="dk1"/>
                          </a:solidFill>
                          <a:latin typeface="+mn-lt"/>
                          <a:ea typeface="+mn-ea"/>
                          <a:cs typeface="+mn-cs"/>
                        </a:rPr>
                        <a:t>Lastnik stanovanja lahko preveri ozadje</a:t>
                      </a:r>
                      <a:r>
                        <a:rPr lang="sl-SI" sz="1800" b="1" kern="1200" baseline="0" dirty="0" smtClean="0">
                          <a:solidFill>
                            <a:schemeClr val="dk1"/>
                          </a:solidFill>
                          <a:latin typeface="+mn-lt"/>
                          <a:ea typeface="+mn-ea"/>
                          <a:cs typeface="+mn-cs"/>
                        </a:rPr>
                        <a:t> prijavljenih.</a:t>
                      </a:r>
                      <a:endParaRPr lang="it-IT" sz="1800" b="1" kern="1200" dirty="0">
                        <a:solidFill>
                          <a:schemeClr val="dk1"/>
                        </a:solidFill>
                        <a:latin typeface="+mn-lt"/>
                        <a:ea typeface="+mn-ea"/>
                        <a:cs typeface="+mn-cs"/>
                      </a:endParaRPr>
                    </a:p>
                  </a:txBody>
                  <a:tcPr>
                    <a:solidFill>
                      <a:schemeClr val="accent1">
                        <a:lumMod val="40000"/>
                        <a:lumOff val="60000"/>
                      </a:schemeClr>
                    </a:solidFill>
                  </a:tcPr>
                </a:tc>
                <a:extLst>
                  <a:ext uri="{0D108BD9-81ED-4DB2-BD59-A6C34878D82A}">
                    <a16:rowId xmlns="" xmlns:a16="http://schemas.microsoft.com/office/drawing/2014/main" val="1541292907"/>
                  </a:ext>
                </a:extLst>
              </a:tr>
            </a:tbl>
          </a:graphicData>
        </a:graphic>
      </p:graphicFrame>
      <p:sp>
        <p:nvSpPr>
          <p:cNvPr id="9" name="CasellaDiTesto 8"/>
          <p:cNvSpPr txBox="1"/>
          <p:nvPr/>
        </p:nvSpPr>
        <p:spPr>
          <a:xfrm>
            <a:off x="868218" y="5758867"/>
            <a:ext cx="7456196" cy="464871"/>
          </a:xfrm>
          <a:prstGeom prst="rect">
            <a:avLst/>
          </a:prstGeom>
          <a:noFill/>
        </p:spPr>
        <p:txBody>
          <a:bodyPr wrap="square" rtlCol="0">
            <a:spAutoFit/>
          </a:bodyPr>
          <a:lstStyle/>
          <a:p>
            <a:pPr algn="ctr">
              <a:lnSpc>
                <a:spcPct val="150000"/>
              </a:lnSpc>
              <a:defRPr/>
            </a:pPr>
            <a:r>
              <a:rPr lang="sl-SI" b="1" dirty="0" smtClean="0"/>
              <a:t>Se spomnite še dveh primerov</a:t>
            </a:r>
            <a:r>
              <a:rPr lang="en-US" b="1" dirty="0" smtClean="0"/>
              <a:t>?</a:t>
            </a:r>
            <a:endParaRPr lang="en-US" b="1" dirty="0"/>
          </a:p>
        </p:txBody>
      </p:sp>
    </p:spTree>
    <p:extLst>
      <p:ext uri="{BB962C8B-B14F-4D97-AF65-F5344CB8AC3E}">
        <p14:creationId xmlns:p14="http://schemas.microsoft.com/office/powerpoint/2010/main" val="16016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467" y="1235965"/>
            <a:ext cx="7886700" cy="4351338"/>
          </a:xfrm>
        </p:spPr>
        <p:txBody>
          <a:bodyPr/>
          <a:lstStyle/>
          <a:p>
            <a:pPr marL="0" indent="0">
              <a:buNone/>
            </a:pPr>
            <a:r>
              <a:rPr lang="sl-SI" sz="3600" dirty="0" smtClean="0">
                <a:solidFill>
                  <a:srgbClr val="C9423B"/>
                </a:solidFill>
              </a:rPr>
              <a:t>Izobraževanje </a:t>
            </a:r>
            <a:r>
              <a:rPr lang="sl-SI" sz="3600" dirty="0" smtClean="0">
                <a:solidFill>
                  <a:srgbClr val="008BB4"/>
                </a:solidFill>
              </a:rPr>
              <a:t>brez predsodkov</a:t>
            </a:r>
            <a:r>
              <a:rPr lang="en-US" sz="3600" dirty="0" smtClean="0">
                <a:solidFill>
                  <a:srgbClr val="008BB4"/>
                </a:solidFill>
              </a:rPr>
              <a:t> </a:t>
            </a:r>
            <a:endParaRPr lang="en-US" sz="3600" dirty="0">
              <a:solidFill>
                <a:srgbClr val="C9423B"/>
              </a:solidFill>
            </a:endParaRPr>
          </a:p>
          <a:p>
            <a:pPr marL="0" indent="0">
              <a:buNone/>
            </a:pPr>
            <a:endParaRPr lang="en-US" sz="3600" dirty="0">
              <a:solidFill>
                <a:srgbClr val="C9423B"/>
              </a:solidFill>
            </a:endParaRPr>
          </a:p>
          <a:p>
            <a:pPr marL="0" indent="0">
              <a:buNone/>
            </a:pPr>
            <a:endParaRPr lang="en-US" sz="3600" dirty="0">
              <a:solidFill>
                <a:srgbClr val="C9423B"/>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1268" y="2159278"/>
            <a:ext cx="2914117" cy="4371176"/>
          </a:xfrm>
          <a:prstGeom prst="rect">
            <a:avLst/>
          </a:prstGeom>
        </p:spPr>
      </p:pic>
    </p:spTree>
    <p:extLst>
      <p:ext uri="{BB962C8B-B14F-4D97-AF65-F5344CB8AC3E}">
        <p14:creationId xmlns:p14="http://schemas.microsoft.com/office/powerpoint/2010/main" val="744726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toy4incl template" id="{BC30B871-FE5C-46CD-A8C1-61D241581F65}" vid="{DE074352-8F4A-445C-A3FA-92709839C0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toy4incl template</Template>
  <TotalTime>418</TotalTime>
  <Words>691</Words>
  <Application>Microsoft Office PowerPoint</Application>
  <PresentationFormat>Diaprojekcija na zaslonu (4:3)</PresentationFormat>
  <Paragraphs>85</Paragraphs>
  <Slides>17</Slides>
  <Notes>13</Notes>
  <HiddenSlides>0</HiddenSlides>
  <MMClips>0</MMClips>
  <ScaleCrop>false</ScaleCrop>
  <HeadingPairs>
    <vt:vector size="4" baseType="variant">
      <vt:variant>
        <vt:lpstr>Tema</vt:lpstr>
      </vt:variant>
      <vt:variant>
        <vt:i4>1</vt:i4>
      </vt:variant>
      <vt:variant>
        <vt:lpstr>Naslovi diapozitivov</vt:lpstr>
      </vt:variant>
      <vt:variant>
        <vt:i4>17</vt:i4>
      </vt:variant>
    </vt:vector>
  </HeadingPairs>
  <TitlesOfParts>
    <vt:vector size="18" baseType="lpstr">
      <vt:lpstr>Office Theme</vt:lpstr>
      <vt:lpstr>PowerPointova predstavitev</vt:lpstr>
      <vt:lpstr>PowerPointova predstavitev</vt:lpstr>
      <vt:lpstr>RAZNOLIKOST IN INKLUZIJA V ZGODNJIH LETIH </vt:lpstr>
      <vt:lpstr>KORISTI RAZNOLIKOSTI  V VII</vt:lpstr>
      <vt:lpstr>IZZIVI V RAZNOLIKOSTI</vt:lpstr>
      <vt:lpstr>Kaj JEpredsodek? Kaj je stereotip?</vt:lpstr>
      <vt:lpstr>PREDSODKI</vt:lpstr>
      <vt:lpstr>Kako prepoznamo predsodke?</vt:lpstr>
      <vt:lpstr>PowerPointova predstavitev</vt:lpstr>
      <vt:lpstr>ŠTIRJE CILJI  IZOBRAŽEVANJA BREZ PREDSODKOV</vt:lpstr>
      <vt:lpstr>OSREDNJE NAČELO</vt:lpstr>
      <vt:lpstr>PRIMERI PREDSODKOV </vt:lpstr>
      <vt:lpstr>PRIMERI PREDSODKOV </vt:lpstr>
      <vt:lpstr>KAKO LAHKO NADZIRAMO TAKO OBNAŠANJE? </vt:lpstr>
      <vt:lpstr>KAJ SPRAŠUJEJO OTROCI?</vt:lpstr>
      <vt:lpstr>KAJ SPRAŠUJEJO OTROCI?</vt:lpstr>
      <vt:lpstr>PowerPointova predstavitev</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Giulia Cortellesi</dc:creator>
  <cp:lastModifiedBy>Mateja Mlinar</cp:lastModifiedBy>
  <cp:revision>38</cp:revision>
  <dcterms:created xsi:type="dcterms:W3CDTF">2017-07-03T11:50:20Z</dcterms:created>
  <dcterms:modified xsi:type="dcterms:W3CDTF">2019-08-09T10:34:09Z</dcterms:modified>
</cp:coreProperties>
</file>