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51" r:id="rId3"/>
    <p:sldId id="352" r:id="rId4"/>
    <p:sldId id="353" r:id="rId5"/>
    <p:sldId id="354" r:id="rId6"/>
    <p:sldId id="355" r:id="rId7"/>
    <p:sldId id="356" r:id="rId8"/>
    <p:sldId id="357" r:id="rId9"/>
    <p:sldId id="358" r:id="rId10"/>
    <p:sldId id="359" r:id="rId1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51C643-DB87-4DA9-B63C-F2F85899B1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C516D76-5377-4CF4-935D-26EAE18F91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613A177-C870-4704-9861-EF589360C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2D9DE75-FFCD-4C12-A101-1B1ADBCB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C1B2EF-7F8E-4A05-A5F3-489BC7A88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3053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BDCDD3-4A6A-493B-9495-6C86C7947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F632552-8186-41DA-B3F4-4E060DAEDC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B1AD9A-DE79-400C-AC37-24D85980D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E509560-181C-4721-90C7-5E4730F16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A944C35-9517-49D7-B16C-AC09A4876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935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B3BA5C6F-F1DB-4FFA-A4D3-6E73C06717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4A3A4E6-C8B5-49DB-96E1-DFB47BB07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EB20C43-3C7A-4D43-BBD0-27CE0E1FD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3DE56B2-6345-4CA8-8772-00F0CEC70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5D0FAF3-31F5-4993-ABCD-CAA7347D4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4063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F3E80129-DC5B-4115-A70B-295E7165833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AEB773C9-D020-4DC4-8108-7D8CDB55D31D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F2243288-1D98-454F-A86C-1F4729F5174B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5792EA7F-61A9-4008-9AFF-CE31DBBA2B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6E0E9E97-4440-46ED-9164-F7475B350A5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C86B2C13-C75F-43E4-BCBE-F6F36B09793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217A2438-43C6-4A81-A756-DAAF6970091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A6224192-DA26-49AC-94E2-1E3DE63176D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8EA6111F-7037-4119-84E6-D45973D2870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07D72CD4-C04D-41CD-B48E-BA2971449A20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7322C73B-D77A-426F-908D-3452F0133C5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1B279684-4C56-45DF-B082-B6E10087A7A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39CC216D-E3AD-46FF-BE92-DD4B59ABF35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E8FB25D1-4B69-46B9-BB5A-4A6EC218667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defRPr/>
                </a:pPr>
                <a:endParaRPr lang="sl-SI" altLang="sl-SI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1348370-448A-4BAF-90A7-431ED0F684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42E11E-B974-4736-8CC3-F1F7F6EF18F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2A2C8B33-C524-4224-9E04-501DFA8EE7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50A789C6-0759-4471-A7BA-E3BEBEA7B8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FA1EB-3A0D-4D7C-AADB-7191E329E9C1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344765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0E6E6A5-B7FE-48DA-95E9-7907063C877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92EF16AB-CCB1-40B1-B62A-AB737A80B00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BDF39-7B3E-4B23-8553-9F039249683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A93CE1E-254A-4144-9265-3E178633A66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5019FC-449B-40D7-8AC4-35DB52A1C075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3754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5D7636F-85C9-43D1-BBB7-FAF5E7EA9AD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A72F0CA-8BB4-453F-A05E-FFC40699432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6A3F76-53AE-4FB9-B47D-4A1C1AE8EE2A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C32574D-821D-488C-A923-0DF3A6C2E72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70FEC-5F54-4ACE-90C8-E0C787A3905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4090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8B15CA4-1F1C-4195-AC70-2495DD7F987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36016ED-DBD6-4275-9488-6E2311E8B03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2401FA-6BED-4925-AE62-270AF1CA87E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9310BCE-9074-4486-892A-A67E200FDB9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CBA10-B58C-449F-AE50-DCB2894D8116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6435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04DAD34A-B044-4CD1-905B-22A6A0754F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CE6BEE3-E511-497F-90E6-5476977308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03B226-0F51-4538-99E2-93F68CDEE2C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55D8FC4A-8A21-407D-B461-815EE12A290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F17B96-C171-4F83-84AA-199669E97177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104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3FB8329-205E-4085-A965-0F4B09C4DEC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43EB07-B1B1-4EC4-BE02-6B6F33C8D1A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1709A9-5F0D-442F-BC95-5637C296073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507A2715-AFBA-47BD-8A5E-6636B4A2B1DF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B25CD-6740-4AFD-A9CD-820F75BE12F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98936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933DB52-AD3A-44B8-8D7D-6D7B3CB4C5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0B32C28-7E12-49ED-A076-06E23BD4B1D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70CBF7-B07E-42CA-9CBF-CBBE7BF1AE95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025C3276-84F4-47B6-B0DA-E682021F71A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493B4D-554C-4C00-937F-AEC6C83227FE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58767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0DD22D7-68D3-4F4D-B49F-36F4C17167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FBEC1819-B083-48F4-BCEB-3D6C5175383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84E5A2-2B7E-4938-9340-14EEE937FB3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559BF7FE-E7C1-4450-8F7E-DCF6122FFAE8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9F976-5F3D-4CCA-903C-81D5815228B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743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C1468D-2CE2-419A-BFC1-21839BE67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483BBCE-A192-4A55-8AF2-AA9C4A159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CF9D973-AC7E-4240-8368-5AB0D0374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736D102-1FFA-4FDB-872F-F8C9CE00C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0B7E39C-9BDE-4657-951B-D509E93E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39751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EE33178-789B-49D7-9482-C7524365126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BF82763A-559F-4976-A858-9A2EA3A7F1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AAED71-B394-4612-991D-E60726A6ADF1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6EE91E2-A2D2-4F3E-ABEC-EE22F5FF4EF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5BF9E-5755-4196-93E5-CDBE6CFC7339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999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E469517-EDA8-45C9-9D77-773DC2FCDE2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9259BF1-307F-4E99-8FFC-F34F94A8DCB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5034B8-7644-4A41-BADF-4711516E0D80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8DB994C-4E81-41F9-B03F-313D559C6D8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14848-671C-496B-B08F-4DF3C2608DBC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276793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D09E2E1-457A-4FA4-9016-E3357937725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261E7A65-517B-44FF-AE0B-E58657F706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91F89F-E7CE-4C60-9C17-C4F75FEB2124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E44B1F9-D7F7-4E54-84A2-754551A181BC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BAAF91-62F7-4AFB-9C0D-30EAB7FBF462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400474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A17584F-4078-436B-87DF-9A196189D65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5E7DC61-AD5B-4C02-BA53-18598FA57C1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C36AB-AF3D-4A57-9838-88646FBDC48C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5FC3469-F417-4019-AAED-84389520435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85285-FF73-4BD2-96D3-CFF3DD35558F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776368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99FB60C-4788-48E8-99BB-49076825767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0DC1FE9-5ECC-43D2-8DC2-7906FA8D966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A7256C-C229-4480-9344-3210EEFDB1D7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83A76E08-8F11-4794-A90C-837894D622E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52A13-B8C5-449A-A0B3-74B21F075D0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97561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4F94F23C-895C-4589-9BE1-89CCD4A604E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91B12E83-3597-44DA-9E56-A737A262622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FBE556-C37A-44D7-A7F6-11BD797876C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8" name="Rectangle 16">
            <a:extLst>
              <a:ext uri="{FF2B5EF4-FFF2-40B4-BE49-F238E27FC236}">
                <a16:creationId xmlns:a16="http://schemas.microsoft.com/office/drawing/2014/main" id="{A4C741A4-4DED-4A90-99CF-CE1F58EA6862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83AADD-B79C-4B05-9308-8D26955523FA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73027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039683-C78C-45C6-B4C3-7CC53E31E54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13108E-BD80-4FEA-BD00-D2ECEA25B91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FCFA30-AA55-43AA-AE4D-F824C31E760F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BF011AA4-6E50-45BB-B45D-800779CE4FF7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B0A49A-B8A7-4EC4-BBFF-473182F38E43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331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7F3EAC3-FFDA-49C1-80A6-4B95231C9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255197A-DB1A-4575-A0C3-DAB88CF3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53A595A-5305-4D0E-808E-F734A2701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EA9553-7B60-4579-A01F-FFFFDFC4A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BDDB588-3BE0-4DE7-AB55-79A59DAF9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056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6C22A8-8BCE-4BA8-8C16-E8FBDA854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66FDAE-46E9-4294-BCCC-33560E5E6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13C145F-3646-414B-B981-0A5E80712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AFCF1F9-A9B5-49BB-AE4B-7BC225093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EDD4170-7212-4844-B2B5-D314CFF30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8099B33-6183-48E7-AC4D-B2B41E12D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952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D77CED8-4C06-420A-A640-51A2A1182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1047E49-832C-44A3-BD7F-D162002BB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99393DC-81B6-4DC9-A22F-B0EC0781B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D094A0C-8918-4106-8A01-59540990B5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F08F01D5-FD46-47C0-826F-49E30B84E1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31C94FF-D8F6-4766-A17A-C3E03DBB0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DABB3278-36CE-4C7D-B074-FB7ADFFA4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81014BA-4443-48D1-A40F-6D52B32D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000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747A79-FDD0-431F-8B5C-8BA95FC9D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C05EA31C-28E7-4832-BA01-D4B395A3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690E906-147F-4049-95B0-BF39617BA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BA01D8AB-149A-4937-8B7A-684B7D6D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9211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735AD25B-A245-4D7D-935E-10D9CBA54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FD19E37B-3128-4E1D-963B-85129079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5BF04857-715F-4E35-95E0-F30F9C50F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349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1FEFE1-9ED0-4813-87AC-BBEF58733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CD20188-ED71-474C-A592-9CE6F9C57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11A2E9A-80CA-4920-BE52-AC5A246752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A9DB504-70CB-4548-AA58-66CB987C1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DBBECBE2-32E2-418E-815A-7E3C11500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F5D72B8-44F6-4DF6-9579-98927132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2829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AE30FE-7DCF-4D0D-BEB9-E2D539306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0E26C9EB-959C-435A-B265-C8C8005EF9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8E0637FF-11C0-4B38-A70D-6A8B11073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1EFF00-ED58-4F2A-A27A-3DFD6B5A9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1B1399F-7E80-4D7E-BBC1-1B2015AE8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D9B3808-CA87-4AB6-8662-C4FA19895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4558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DCB1AE5-800D-4F74-9151-38198718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DFBA724-8772-4606-B656-F0CB9066B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71EC4EA-FF26-4D60-845C-098707D765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4345E-045F-40AB-82A8-C2C91AD68B29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5118AD2-046D-4883-953F-55565038D4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A4D3EA0-6737-4766-93B0-0563A497A3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ED5E0-2297-449D-AF6B-1B6611C6CA90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633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7D67C20-BD11-4242-BD61-EC049F410F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2157966-F072-4E64-894C-4D25B6CDDB6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fld id="{B804047C-67BC-4955-BB4A-7D446D7458D3}" type="slidenum">
              <a:rPr lang="sl-SI" altLang="sl-SI"/>
              <a:pPr/>
              <a:t>‹#›</a:t>
            </a:fld>
            <a:endParaRPr lang="sl-SI" altLang="sl-SI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2EC2318-471D-4879-A2E7-8C59CD53A97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>
              <a:extLst>
                <a:ext uri="{FF2B5EF4-FFF2-40B4-BE49-F238E27FC236}">
                  <a16:creationId xmlns:a16="http://schemas.microsoft.com/office/drawing/2014/main" id="{541EE43E-7AD9-4999-898A-1CF87AE704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3" name="Rectangle 6">
              <a:extLst>
                <a:ext uri="{FF2B5EF4-FFF2-40B4-BE49-F238E27FC236}">
                  <a16:creationId xmlns:a16="http://schemas.microsoft.com/office/drawing/2014/main" id="{1B4DC1D6-D906-43DC-AACF-6B44791A68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4" name="Rectangle 7">
              <a:extLst>
                <a:ext uri="{FF2B5EF4-FFF2-40B4-BE49-F238E27FC236}">
                  <a16:creationId xmlns:a16="http://schemas.microsoft.com/office/drawing/2014/main" id="{77038B1B-1CB2-44AB-9F60-F56853E59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>
              <a:extLst>
                <a:ext uri="{FF2B5EF4-FFF2-40B4-BE49-F238E27FC236}">
                  <a16:creationId xmlns:a16="http://schemas.microsoft.com/office/drawing/2014/main" id="{90194471-0A5D-403A-968B-2B513B36F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>
              <a:extLst>
                <a:ext uri="{FF2B5EF4-FFF2-40B4-BE49-F238E27FC236}">
                  <a16:creationId xmlns:a16="http://schemas.microsoft.com/office/drawing/2014/main" id="{C5056C49-FAAC-4C48-A668-CB77EA047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>
              <a:extLst>
                <a:ext uri="{FF2B5EF4-FFF2-40B4-BE49-F238E27FC236}">
                  <a16:creationId xmlns:a16="http://schemas.microsoft.com/office/drawing/2014/main" id="{DB88BA94-C3BB-469C-84F6-349A26F4E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>
              <a:extLst>
                <a:ext uri="{FF2B5EF4-FFF2-40B4-BE49-F238E27FC236}">
                  <a16:creationId xmlns:a16="http://schemas.microsoft.com/office/drawing/2014/main" id="{0E4F55E0-59D2-4470-9775-A84D37502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2400">
                <a:latin typeface="Times New Roman" pitchFamily="18" charset="0"/>
              </a:endParaRPr>
            </a:p>
          </p:txBody>
        </p:sp>
        <p:sp>
          <p:nvSpPr>
            <p:cNvPr id="1039" name="Rectangle 12">
              <a:extLst>
                <a:ext uri="{FF2B5EF4-FFF2-40B4-BE49-F238E27FC236}">
                  <a16:creationId xmlns:a16="http://schemas.microsoft.com/office/drawing/2014/main" id="{57417DC0-6833-4372-8F8B-6E4C03768B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>
              <a:extLst>
                <a:ext uri="{FF2B5EF4-FFF2-40B4-BE49-F238E27FC236}">
                  <a16:creationId xmlns:a16="http://schemas.microsoft.com/office/drawing/2014/main" id="{B63D06BF-4E00-49EE-BD49-9FFE7BFB1E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endParaRPr lang="sl-SI" altLang="sl-SI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7E8FC5D9-16A7-466E-A300-694E2350D26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 naslova matrice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646E4682-0E6C-4F0F-BE51-ED7B66F20A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/>
              <a:t>Kliknite, če želite urediti sloge besedila matrice</a:t>
            </a:r>
          </a:p>
          <a:p>
            <a:pPr lvl="1"/>
            <a:r>
              <a:rPr lang="sl-SI" altLang="sl-SI"/>
              <a:t>Druga raven</a:t>
            </a:r>
          </a:p>
          <a:p>
            <a:pPr lvl="2"/>
            <a:r>
              <a:rPr lang="sl-SI" altLang="sl-SI"/>
              <a:t>Tretja raven</a:t>
            </a:r>
          </a:p>
          <a:p>
            <a:pPr lvl="3"/>
            <a:r>
              <a:rPr lang="sl-SI" altLang="sl-SI"/>
              <a:t>Četrta raven</a:t>
            </a:r>
          </a:p>
          <a:p>
            <a:pPr lvl="4"/>
            <a:r>
              <a:rPr lang="sl-SI" altLang="sl-SI"/>
              <a:t>Peta raven</a:t>
            </a:r>
          </a:p>
        </p:txBody>
      </p:sp>
      <p:sp>
        <p:nvSpPr>
          <p:cNvPr id="15376" name="Rectangle 16">
            <a:extLst>
              <a:ext uri="{FF2B5EF4-FFF2-40B4-BE49-F238E27FC236}">
                <a16:creationId xmlns:a16="http://schemas.microsoft.com/office/drawing/2014/main" id="{EA8CEA10-4CDA-45EA-AF74-7C419BF184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7B6B0DA-F31B-4663-82A6-E0C84C572C48}" type="datetime1">
              <a:rPr lang="sl-SI"/>
              <a:pPr>
                <a:defRPr/>
              </a:pPr>
              <a:t>7. 02. 2022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425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3">
            <a:extLst>
              <a:ext uri="{FF2B5EF4-FFF2-40B4-BE49-F238E27FC236}">
                <a16:creationId xmlns:a16="http://schemas.microsoft.com/office/drawing/2014/main" id="{86F67E3E-CD23-42E1-8EB3-F71309247FE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A3D5C4E3-4C70-403B-BA65-A882788B904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3427" name="Ograda številke diapozitiva 2">
            <a:extLst>
              <a:ext uri="{FF2B5EF4-FFF2-40B4-BE49-F238E27FC236}">
                <a16:creationId xmlns:a16="http://schemas.microsoft.com/office/drawing/2014/main" id="{54E1EBB3-DA53-4735-8A42-A1FFFF3D9DA8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0BE3752-3440-495A-B674-91703ACAA26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1380" name="Rectangle 5">
            <a:extLst>
              <a:ext uri="{FF2B5EF4-FFF2-40B4-BE49-F238E27FC236}">
                <a16:creationId xmlns:a16="http://schemas.microsoft.com/office/drawing/2014/main" id="{7248B028-2089-44A8-8CA1-337412C09D92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19288" y="404813"/>
            <a:ext cx="8424862" cy="3046988"/>
          </a:xfrm>
          <a:prstGeom prst="rect">
            <a:avLst/>
          </a:prstGeom>
          <a:blipFill rotWithShape="0">
            <a:blip r:embed="rId2"/>
            <a:stretch>
              <a:fillRect l="-1158" t="-1400" r="-1664" b="-3800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03429" name="Rectangle 6">
            <a:extLst>
              <a:ext uri="{FF2B5EF4-FFF2-40B4-BE49-F238E27FC236}">
                <a16:creationId xmlns:a16="http://schemas.microsoft.com/office/drawing/2014/main" id="{90C418CD-1925-4DCC-ACC3-945F5E251A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517901"/>
            <a:ext cx="8424862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9388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7D"/>
                </a:solidFill>
              </a:rPr>
              <a:t>AVOGADROV ZAKON</a:t>
            </a:r>
            <a:endParaRPr lang="sl-SI" altLang="sl-SI" sz="2400">
              <a:solidFill>
                <a:srgbClr val="00007D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Iz spoznavanja elementarnih delcev pri kemiji poznamo nekaj osnovnih zakonitosti. Vsak kemijski element ima svojo relativno atomsko maso. Atomi se spajajo v molekule, zato poznamo tudi njihove relativne molekulske mase, ki jih izračunamo. Nas zanimajo molekulske mase dvoatomnih, troatomnih in večatomnih plinov.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3">
            <a:extLst>
              <a:ext uri="{FF2B5EF4-FFF2-40B4-BE49-F238E27FC236}">
                <a16:creationId xmlns:a16="http://schemas.microsoft.com/office/drawing/2014/main" id="{3F396842-0272-4A71-B457-E1F106533AE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59D4BE4-75B4-4D54-85D6-C87545F9DC1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4451" name="Ograda številke diapozitiva 2">
            <a:extLst>
              <a:ext uri="{FF2B5EF4-FFF2-40B4-BE49-F238E27FC236}">
                <a16:creationId xmlns:a16="http://schemas.microsoft.com/office/drawing/2014/main" id="{EAB6D84C-D34E-4ACF-B546-5A9C906EC43F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DC81C02-FE94-4B91-B8FF-0F6DEA9B038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4452" name="Rectangle 4">
            <a:extLst>
              <a:ext uri="{FF2B5EF4-FFF2-40B4-BE49-F238E27FC236}">
                <a16:creationId xmlns:a16="http://schemas.microsoft.com/office/drawing/2014/main" id="{4F2E3D8E-09BF-4F99-A3C6-506D459B2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94167"/>
            <a:ext cx="849788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74625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Idealni plini se ne spajajo v stalnem masnem, ampak tudi v stalnem volumskem razmerju, kot sta to ugotovila Gay in Lussac.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Vedenje plinov pri kemični vezavi je pojasnil Avogadro s svojo hipotezo in zakonom.</a:t>
            </a:r>
          </a:p>
        </p:txBody>
      </p:sp>
      <p:sp>
        <p:nvSpPr>
          <p:cNvPr id="104453" name="Line 6">
            <a:extLst>
              <a:ext uri="{FF2B5EF4-FFF2-40B4-BE49-F238E27FC236}">
                <a16:creationId xmlns:a16="http://schemas.microsoft.com/office/drawing/2014/main" id="{7333F322-5166-4058-8B68-8E42372762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7813" y="3282951"/>
            <a:ext cx="0" cy="430213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454" name="Line 5">
            <a:extLst>
              <a:ext uri="{FF2B5EF4-FFF2-40B4-BE49-F238E27FC236}">
                <a16:creationId xmlns:a16="http://schemas.microsoft.com/office/drawing/2014/main" id="{D4859213-CEEF-4426-8EAD-C75E540D512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4638" y="3286126"/>
            <a:ext cx="0" cy="423863"/>
          </a:xfrm>
          <a:prstGeom prst="line">
            <a:avLst/>
          </a:prstGeom>
          <a:noFill/>
          <a:ln w="889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455" name="Rectangle 7">
            <a:extLst>
              <a:ext uri="{FF2B5EF4-FFF2-40B4-BE49-F238E27FC236}">
                <a16:creationId xmlns:a16="http://schemas.microsoft.com/office/drawing/2014/main" id="{1B6D6719-8B21-463C-8034-754AD0219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2997200"/>
            <a:ext cx="18161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 </a:t>
            </a:r>
            <a:r>
              <a:rPr lang="sl-SI" altLang="sl-SI" sz="1400" b="1" i="1">
                <a:solidFill>
                  <a:srgbClr val="000000"/>
                </a:solidFill>
              </a:rPr>
              <a:t>Avogadrov zakon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4456" name="Rectangle 8">
            <a:extLst>
              <a:ext uri="{FF2B5EF4-FFF2-40B4-BE49-F238E27FC236}">
                <a16:creationId xmlns:a16="http://schemas.microsoft.com/office/drawing/2014/main" id="{4CA74C6F-53EA-45A4-8311-10FB8C277F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3712003"/>
            <a:ext cx="8351837" cy="83099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Enaki volumni različnih plinov imajo pri enaki temperaturi in tlaku enako število molekul.</a:t>
            </a:r>
            <a:endParaRPr lang="sl-SI" altLang="sl-SI" sz="2400">
              <a:solidFill>
                <a:srgbClr val="000000"/>
              </a:solidFill>
            </a:endParaRPr>
          </a:p>
        </p:txBody>
      </p:sp>
      <p:grpSp>
        <p:nvGrpSpPr>
          <p:cNvPr id="104457" name="Group 16">
            <a:extLst>
              <a:ext uri="{FF2B5EF4-FFF2-40B4-BE49-F238E27FC236}">
                <a16:creationId xmlns:a16="http://schemas.microsoft.com/office/drawing/2014/main" id="{E54A49B5-DEAA-4F33-AE62-7787F8C70FF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424113" y="2276475"/>
            <a:ext cx="2062162" cy="1257300"/>
            <a:chOff x="2933" y="5083"/>
            <a:chExt cx="2496" cy="1533"/>
          </a:xfrm>
        </p:grpSpPr>
        <p:sp>
          <p:nvSpPr>
            <p:cNvPr id="104460" name="AutoShape 17">
              <a:extLst>
                <a:ext uri="{FF2B5EF4-FFF2-40B4-BE49-F238E27FC236}">
                  <a16:creationId xmlns:a16="http://schemas.microsoft.com/office/drawing/2014/main" id="{CC2BA732-0223-49CA-95D7-B4A5E6B33BE7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2933" y="5083"/>
              <a:ext cx="2496" cy="15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1" name="Rectangle 18">
              <a:extLst>
                <a:ext uri="{FF2B5EF4-FFF2-40B4-BE49-F238E27FC236}">
                  <a16:creationId xmlns:a16="http://schemas.microsoft.com/office/drawing/2014/main" id="{572B683E-6100-4DC7-84D0-13F7E63FAE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7" y="5362"/>
              <a:ext cx="963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2" name="Rectangle 19">
              <a:extLst>
                <a:ext uri="{FF2B5EF4-FFF2-40B4-BE49-F238E27FC236}">
                  <a16:creationId xmlns:a16="http://schemas.microsoft.com/office/drawing/2014/main" id="{A7FF8330-928B-40AB-8E37-14014CC8D1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4" y="5362"/>
              <a:ext cx="964" cy="11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3" name="Text Box 20">
              <a:extLst>
                <a:ext uri="{FF2B5EF4-FFF2-40B4-BE49-F238E27FC236}">
                  <a16:creationId xmlns:a16="http://schemas.microsoft.com/office/drawing/2014/main" id="{B9D937E3-9A73-4AE2-AD52-65F8C0AB35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7" y="5362"/>
              <a:ext cx="963" cy="1115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p, T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1 m</a:t>
              </a:r>
              <a:r>
                <a:rPr lang="sl-SI" altLang="sl-SI" sz="1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4" name="Text Box 21">
              <a:extLst>
                <a:ext uri="{FF2B5EF4-FFF2-40B4-BE49-F238E27FC236}">
                  <a16:creationId xmlns:a16="http://schemas.microsoft.com/office/drawing/2014/main" id="{FEFECA48-5531-40B2-918C-91E557C27D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4" y="5362"/>
              <a:ext cx="964" cy="1115"/>
            </a:xfrm>
            <a:prstGeom prst="rect">
              <a:avLst/>
            </a:prstGeom>
            <a:solidFill>
              <a:srgbClr val="3366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p, T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12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1 m</a:t>
              </a:r>
              <a:r>
                <a:rPr lang="sl-SI" altLang="sl-SI" sz="1200" baseline="30000">
                  <a:solidFill>
                    <a:srgbClr val="000000"/>
                  </a:solidFill>
                  <a:latin typeface="Times New Roman" panose="02020603050405020304" pitchFamily="18" charset="0"/>
                </a:rPr>
                <a:t>3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5" name="Text Box 22">
              <a:extLst>
                <a:ext uri="{FF2B5EF4-FFF2-40B4-BE49-F238E27FC236}">
                  <a16:creationId xmlns:a16="http://schemas.microsoft.com/office/drawing/2014/main" id="{C7755192-9B0F-4BF3-93AF-C1A17B7C63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4" y="5083"/>
              <a:ext cx="964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Kisik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104466" name="Text Box 23">
              <a:extLst>
                <a:ext uri="{FF2B5EF4-FFF2-40B4-BE49-F238E27FC236}">
                  <a16:creationId xmlns:a16="http://schemas.microsoft.com/office/drawing/2014/main" id="{A2CF3E3C-4944-4C36-A64B-8BC572C758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7" y="5083"/>
              <a:ext cx="963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Vodik</a:t>
              </a:r>
              <a:endParaRPr lang="sl-SI" altLang="sl-SI" sz="2200">
                <a:solidFill>
                  <a:srgbClr val="000000"/>
                </a:solidFill>
              </a:endParaRPr>
            </a:p>
          </p:txBody>
        </p:sp>
      </p:grpSp>
      <p:sp>
        <p:nvSpPr>
          <p:cNvPr id="104458" name="Rectangle 24">
            <a:extLst>
              <a:ext uri="{FF2B5EF4-FFF2-40B4-BE49-F238E27FC236}">
                <a16:creationId xmlns:a16="http://schemas.microsoft.com/office/drawing/2014/main" id="{ECE4EC93-37BB-46F7-AD83-472E7987E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705652"/>
            <a:ext cx="8964613" cy="212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66578" tIns="914112" rIns="723672" bIns="457056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Masa v 1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je gostota plina in isto velja razmerje za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gostoto plinov.</a:t>
            </a:r>
          </a:p>
        </p:txBody>
      </p:sp>
      <p:sp>
        <p:nvSpPr>
          <p:cNvPr id="104459" name="Rectangle 25">
            <a:extLst>
              <a:ext uri="{FF2B5EF4-FFF2-40B4-BE49-F238E27FC236}">
                <a16:creationId xmlns:a16="http://schemas.microsoft.com/office/drawing/2014/main" id="{6F4C806A-F1E9-42A3-B6E1-EFD3E8FA2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5516564"/>
            <a:ext cx="8569325" cy="83099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Gostote plinov so pri enakem tlaku in temperaturi premo sorazmerne z molekulskimi masami.</a:t>
            </a:r>
            <a:endParaRPr lang="sl-SI" altLang="sl-SI" sz="2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3">
            <a:extLst>
              <a:ext uri="{FF2B5EF4-FFF2-40B4-BE49-F238E27FC236}">
                <a16:creationId xmlns:a16="http://schemas.microsoft.com/office/drawing/2014/main" id="{955A2BAB-A13D-4139-B666-907CE6624F2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37B70AC-FDF5-4E10-874F-6C7229D38E9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5475" name="Ograda številke diapozitiva 2">
            <a:extLst>
              <a:ext uri="{FF2B5EF4-FFF2-40B4-BE49-F238E27FC236}">
                <a16:creationId xmlns:a16="http://schemas.microsoft.com/office/drawing/2014/main" id="{0C30BFA1-44EF-4F84-80E8-251ED2CC4D2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78EE9BC-7943-4031-9D12-3B844DFA3BC6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5476" name="Rectangle 4">
            <a:extLst>
              <a:ext uri="{FF2B5EF4-FFF2-40B4-BE49-F238E27FC236}">
                <a16:creationId xmlns:a16="http://schemas.microsoft.com/office/drawing/2014/main" id="{1F042A7F-B251-4DC6-BDB6-72AC26A05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1" y="4575087"/>
            <a:ext cx="8640763" cy="1200329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3495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Pri stalni temperaturi in tlaku se spaja 1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kisika z 2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vodika v 1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vodne pare.</a:t>
            </a:r>
          </a:p>
        </p:txBody>
      </p:sp>
      <p:sp>
        <p:nvSpPr>
          <p:cNvPr id="105477" name="Rectangle 123">
            <a:extLst>
              <a:ext uri="{FF2B5EF4-FFF2-40B4-BE49-F238E27FC236}">
                <a16:creationId xmlns:a16="http://schemas.microsoft.com/office/drawing/2014/main" id="{2F66967D-9C27-4A6E-A750-9EA670E6E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5478" name="Object 122">
            <a:extLst>
              <a:ext uri="{FF2B5EF4-FFF2-40B4-BE49-F238E27FC236}">
                <a16:creationId xmlns:a16="http://schemas.microsoft.com/office/drawing/2014/main" id="{7DCAFDD8-E1EC-42FE-A167-C4A79C9C75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1" y="836614"/>
          <a:ext cx="2087563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načba" r:id="rId3" imgW="927100" imgH="431800" progId="Equation.3">
                  <p:embed/>
                </p:oleObj>
              </mc:Choice>
              <mc:Fallback>
                <p:oleObj name="Enačba" r:id="rId3" imgW="927100" imgH="431800" progId="Equation.3">
                  <p:embed/>
                  <p:pic>
                    <p:nvPicPr>
                      <p:cNvPr id="105478" name="Object 122">
                        <a:extLst>
                          <a:ext uri="{FF2B5EF4-FFF2-40B4-BE49-F238E27FC236}">
                            <a16:creationId xmlns:a16="http://schemas.microsoft.com/office/drawing/2014/main" id="{7DCAFDD8-E1EC-42FE-A167-C4A79C9C750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1" y="836614"/>
                        <a:ext cx="2087563" cy="649287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79" name="Rectangle 125">
            <a:extLst>
              <a:ext uri="{FF2B5EF4-FFF2-40B4-BE49-F238E27FC236}">
                <a16:creationId xmlns:a16="http://schemas.microsoft.com/office/drawing/2014/main" id="{368F1991-5FA3-44D0-AEF4-FACFC036D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5480" name="Object 124">
            <a:extLst>
              <a:ext uri="{FF2B5EF4-FFF2-40B4-BE49-F238E27FC236}">
                <a16:creationId xmlns:a16="http://schemas.microsoft.com/office/drawing/2014/main" id="{49326A55-235B-4796-9CCD-DB821169A7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3839" y="981076"/>
          <a:ext cx="3959225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načba" r:id="rId5" imgW="1892300" imgH="215900" progId="Equation.3">
                  <p:embed/>
                </p:oleObj>
              </mc:Choice>
              <mc:Fallback>
                <p:oleObj name="Enačba" r:id="rId5" imgW="1892300" imgH="215900" progId="Equation.3">
                  <p:embed/>
                  <p:pic>
                    <p:nvPicPr>
                      <p:cNvPr id="105480" name="Object 124">
                        <a:extLst>
                          <a:ext uri="{FF2B5EF4-FFF2-40B4-BE49-F238E27FC236}">
                            <a16:creationId xmlns:a16="http://schemas.microsoft.com/office/drawing/2014/main" id="{49326A55-235B-4796-9CCD-DB821169A7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839" y="981076"/>
                        <a:ext cx="3959225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481" name="Rectangle 127">
            <a:extLst>
              <a:ext uri="{FF2B5EF4-FFF2-40B4-BE49-F238E27FC236}">
                <a16:creationId xmlns:a16="http://schemas.microsoft.com/office/drawing/2014/main" id="{166EBA39-818B-4012-96F5-7C716CB31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176" y="28071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05482" name="Line 126">
            <a:extLst>
              <a:ext uri="{FF2B5EF4-FFF2-40B4-BE49-F238E27FC236}">
                <a16:creationId xmlns:a16="http://schemas.microsoft.com/office/drawing/2014/main" id="{E1F8CCC8-5DC9-4B80-A251-D2665998A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-3175" y="3409950"/>
            <a:ext cx="0" cy="427038"/>
          </a:xfrm>
          <a:prstGeom prst="line">
            <a:avLst/>
          </a:prstGeom>
          <a:noFill/>
          <a:ln w="889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483" name="Rectangle 128">
            <a:extLst>
              <a:ext uri="{FF2B5EF4-FFF2-40B4-BE49-F238E27FC236}">
                <a16:creationId xmlns:a16="http://schemas.microsoft.com/office/drawing/2014/main" id="{2B0FA1BC-E338-4A90-8DA9-2A9B7A8E5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1984803"/>
            <a:ext cx="8496300" cy="830997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Količino mase izražamo v molski količini, katere enota je kmol. 1 kmol = </a:t>
            </a:r>
            <a:r>
              <a:rPr lang="sl-SI" altLang="sl-SI" sz="2400" i="1">
                <a:solidFill>
                  <a:srgbClr val="000000"/>
                </a:solidFill>
                <a:cs typeface="Times New Roman" panose="02020603050405020304" pitchFamily="18" charset="0"/>
              </a:rPr>
              <a:t>M </a:t>
            </a:r>
            <a:r>
              <a:rPr lang="sl-SI" altLang="sl-SI" sz="2400">
                <a:solidFill>
                  <a:srgbClr val="000000"/>
                </a:solidFill>
                <a:cs typeface="Times New Roman" panose="02020603050405020304" pitchFamily="18" charset="0"/>
              </a:rPr>
              <a:t>kg</a:t>
            </a:r>
            <a:endParaRPr lang="sl-SI" altLang="sl-SI" sz="2400">
              <a:solidFill>
                <a:srgbClr val="000000"/>
              </a:solidFill>
            </a:endParaRPr>
          </a:p>
        </p:txBody>
      </p:sp>
      <p:sp>
        <p:nvSpPr>
          <p:cNvPr id="105484" name="Rectangle 129">
            <a:extLst>
              <a:ext uri="{FF2B5EF4-FFF2-40B4-BE49-F238E27FC236}">
                <a16:creationId xmlns:a16="http://schemas.microsoft.com/office/drawing/2014/main" id="{F19646E2-C8E4-4BB6-8A2E-1B8A0A274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8" y="3141663"/>
            <a:ext cx="45720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m </a:t>
            </a:r>
            <a:r>
              <a:rPr lang="sl-SI" altLang="sl-SI" sz="2200">
                <a:solidFill>
                  <a:srgbClr val="000000"/>
                </a:solidFill>
              </a:rPr>
              <a:t>- masa snovi [kg]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n </a:t>
            </a:r>
            <a:r>
              <a:rPr lang="sl-SI" altLang="sl-SI" sz="2200">
                <a:solidFill>
                  <a:srgbClr val="000000"/>
                </a:solidFill>
              </a:rPr>
              <a:t>- množina snovi [kmol]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 i="1">
                <a:solidFill>
                  <a:srgbClr val="000000"/>
                </a:solidFill>
              </a:rPr>
              <a:t>M - </a:t>
            </a:r>
            <a:r>
              <a:rPr lang="sl-SI" altLang="sl-SI" sz="2200">
                <a:solidFill>
                  <a:srgbClr val="000000"/>
                </a:solidFill>
              </a:rPr>
              <a:t>molska masa [kg/kmol]</a:t>
            </a:r>
          </a:p>
        </p:txBody>
      </p:sp>
      <p:sp>
        <p:nvSpPr>
          <p:cNvPr id="105485" name="Rectangle 130">
            <a:extLst>
              <a:ext uri="{FF2B5EF4-FFF2-40B4-BE49-F238E27FC236}">
                <a16:creationId xmlns:a16="http://schemas.microsoft.com/office/drawing/2014/main" id="{5A4DED36-F0BA-47FE-BDC6-ABA617251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3284538"/>
            <a:ext cx="1655762" cy="45720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i="1">
                <a:solidFill>
                  <a:srgbClr val="000000"/>
                </a:solidFill>
              </a:rPr>
              <a:t>m </a:t>
            </a:r>
            <a:r>
              <a:rPr lang="sl-SI" altLang="sl-SI" sz="2400">
                <a:solidFill>
                  <a:srgbClr val="000000"/>
                </a:solidFill>
              </a:rPr>
              <a:t>= </a:t>
            </a:r>
            <a:r>
              <a:rPr lang="sl-SI" altLang="sl-SI" sz="2400" i="1">
                <a:solidFill>
                  <a:srgbClr val="000000"/>
                </a:solidFill>
              </a:rPr>
              <a:t>n · 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3">
            <a:extLst>
              <a:ext uri="{FF2B5EF4-FFF2-40B4-BE49-F238E27FC236}">
                <a16:creationId xmlns:a16="http://schemas.microsoft.com/office/drawing/2014/main" id="{9D14AF67-87BD-45FA-8DBF-60026F10B5F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34A2FD8-DC06-4B80-8D8B-952B3A025E9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6499" name="Ograda številke diapozitiva 2">
            <a:extLst>
              <a:ext uri="{FF2B5EF4-FFF2-40B4-BE49-F238E27FC236}">
                <a16:creationId xmlns:a16="http://schemas.microsoft.com/office/drawing/2014/main" id="{0F444C05-E28B-4C97-A23C-650F5B552129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4A34530-9F96-45C9-87F2-CF317B212B5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F8C86C49-E807-46CF-896A-1E3C5F267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25463"/>
            <a:ext cx="3956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 b="1">
                <a:solidFill>
                  <a:srgbClr val="000000"/>
                </a:solidFill>
              </a:rPr>
              <a:t>Molekulske mase nekaterih plinov:</a:t>
            </a:r>
          </a:p>
        </p:txBody>
      </p:sp>
      <p:graphicFrame>
        <p:nvGraphicFramePr>
          <p:cNvPr id="154759" name="Group 135">
            <a:extLst>
              <a:ext uri="{FF2B5EF4-FFF2-40B4-BE49-F238E27FC236}">
                <a16:creationId xmlns:a16="http://schemas.microsoft.com/office/drawing/2014/main" id="{57A26245-412E-4EF4-9787-B7C8C4025722}"/>
              </a:ext>
            </a:extLst>
          </p:cNvPr>
          <p:cNvGraphicFramePr>
            <a:graphicFrameLocks noGrp="1"/>
          </p:cNvGraphicFramePr>
          <p:nvPr/>
        </p:nvGraphicFramePr>
        <p:xfrm>
          <a:off x="1847851" y="981075"/>
          <a:ext cx="3960813" cy="2682872"/>
        </p:xfrm>
        <a:graphic>
          <a:graphicData uri="http://schemas.openxmlformats.org/drawingml/2006/table">
            <a:tbl>
              <a:tblPr/>
              <a:tblGrid>
                <a:gridCol w="1363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Relativna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Relativna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atomska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molekulska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masa: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masa: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= 1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r>
                        <a:rPr kumimoji="0" lang="sl-SI" sz="16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= 2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= 16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sl-SI" sz="16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6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= 32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= 14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sl-SI" sz="16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= 28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= 12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</a:t>
                      </a:r>
                      <a:r>
                        <a:rPr kumimoji="0" lang="sl-SI" sz="16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= 12 + 32 = 44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 </a:t>
                      </a: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→</a:t>
                      </a:r>
                      <a:r>
                        <a:rPr kumimoji="0" lang="sl-SI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 = 12 + 16 = 28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31" marB="4573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6521" name="Line 143">
            <a:extLst>
              <a:ext uri="{FF2B5EF4-FFF2-40B4-BE49-F238E27FC236}">
                <a16:creationId xmlns:a16="http://schemas.microsoft.com/office/drawing/2014/main" id="{06681F80-ADD2-4589-AC6B-D6F71552FD90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3" y="3154364"/>
            <a:ext cx="0" cy="7381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522" name="Line 142">
            <a:extLst>
              <a:ext uri="{FF2B5EF4-FFF2-40B4-BE49-F238E27FC236}">
                <a16:creationId xmlns:a16="http://schemas.microsoft.com/office/drawing/2014/main" id="{B3F7F0FB-FEE7-4DFD-935A-FC4034743E50}"/>
              </a:ext>
            </a:extLst>
          </p:cNvPr>
          <p:cNvSpPr>
            <a:spLocks noChangeShapeType="1"/>
          </p:cNvSpPr>
          <p:nvPr/>
        </p:nvSpPr>
        <p:spPr bwMode="auto">
          <a:xfrm>
            <a:off x="-39688" y="3157539"/>
            <a:ext cx="0" cy="731837"/>
          </a:xfrm>
          <a:prstGeom prst="line">
            <a:avLst/>
          </a:prstGeom>
          <a:noFill/>
          <a:ln w="889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523" name="Rectangle 144">
            <a:extLst>
              <a:ext uri="{FF2B5EF4-FFF2-40B4-BE49-F238E27FC236}">
                <a16:creationId xmlns:a16="http://schemas.microsoft.com/office/drawing/2014/main" id="{C0C3DFF2-EDE5-4972-BE49-0A05B4F0B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3689" y="27500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106524" name="Rectangle 145">
            <a:extLst>
              <a:ext uri="{FF2B5EF4-FFF2-40B4-BE49-F238E27FC236}">
                <a16:creationId xmlns:a16="http://schemas.microsoft.com/office/drawing/2014/main" id="{E2CA6541-F1E3-4429-A0E6-83468BE1F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4" y="981076"/>
            <a:ext cx="2663825" cy="1190625"/>
          </a:xfrm>
          <a:prstGeom prst="rect">
            <a:avLst/>
          </a:prstGeom>
          <a:solidFill>
            <a:srgbClr val="FFFF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1 kmol H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 = 2 kg H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 </a:t>
            </a:r>
            <a:endParaRPr lang="sl-SI" altLang="sl-SI" sz="1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1 kmol O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 = 32 kg O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 </a:t>
            </a:r>
            <a:endParaRPr lang="sl-SI" altLang="sl-SI" sz="1800">
              <a:solidFill>
                <a:srgbClr val="000000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1 kmol N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 = 28 kg N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 </a:t>
            </a:r>
            <a:endParaRPr lang="sl-SI" altLang="sl-SI" sz="180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1 kmol CO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  <a:cs typeface="Times New Roman" panose="02020603050405020304" pitchFamily="18" charset="0"/>
              </a:rPr>
              <a:t> = 44 kg CO</a:t>
            </a:r>
            <a:r>
              <a:rPr lang="sl-SI" altLang="sl-SI" sz="1800" baseline="-30000">
                <a:solidFill>
                  <a:srgbClr val="000000"/>
                </a:solidFill>
                <a:cs typeface="Times New Roman" panose="02020603050405020304" pitchFamily="18" charset="0"/>
              </a:rPr>
              <a:t>2</a:t>
            </a:r>
            <a:r>
              <a:rPr lang="sl-SI" altLang="sl-SI" sz="18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6525" name="Rectangle 146">
            <a:extLst>
              <a:ext uri="{FF2B5EF4-FFF2-40B4-BE49-F238E27FC236}">
                <a16:creationId xmlns:a16="http://schemas.microsoft.com/office/drawing/2014/main" id="{E5E1E99E-86D8-49A8-AF67-5CBA20C91C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3810000"/>
            <a:ext cx="8640763" cy="120015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Produkt molske mase </a:t>
            </a:r>
            <a:r>
              <a:rPr lang="sl-SI" altLang="sl-SI" sz="2400" i="1">
                <a:solidFill>
                  <a:srgbClr val="000000"/>
                </a:solidFill>
              </a:rPr>
              <a:t>M </a:t>
            </a:r>
            <a:r>
              <a:rPr lang="sl-SI" altLang="sl-SI" sz="2400">
                <a:solidFill>
                  <a:srgbClr val="000000"/>
                </a:solidFill>
              </a:rPr>
              <a:t>in specifičnega volumna </a:t>
            </a:r>
            <a:r>
              <a:rPr lang="el-GR" altLang="sl-SI" sz="2400" i="1">
                <a:solidFill>
                  <a:srgbClr val="000000"/>
                </a:solidFill>
              </a:rPr>
              <a:t>ν</a:t>
            </a:r>
            <a:r>
              <a:rPr lang="sl-SI" altLang="sl-SI" sz="2400" i="1">
                <a:solidFill>
                  <a:srgbClr val="000000"/>
                </a:solidFill>
              </a:rPr>
              <a:t> </a:t>
            </a:r>
            <a:r>
              <a:rPr lang="sl-SI" altLang="sl-SI" sz="2400">
                <a:solidFill>
                  <a:srgbClr val="000000"/>
                </a:solidFill>
              </a:rPr>
              <a:t>je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volumen, ki zavzema 1 kmol plina. Ta volumen imenujemo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molska prostornina ali molski volumen </a:t>
            </a:r>
            <a:r>
              <a:rPr lang="sl-SI" altLang="sl-SI" sz="2400" i="1">
                <a:solidFill>
                  <a:srgbClr val="000000"/>
                </a:solidFill>
              </a:rPr>
              <a:t>v</a:t>
            </a:r>
            <a:r>
              <a:rPr lang="sl-SI" altLang="sl-SI" sz="2400" i="1" baseline="-25000">
                <a:solidFill>
                  <a:srgbClr val="000000"/>
                </a:solidFill>
              </a:rPr>
              <a:t>M</a:t>
            </a:r>
            <a:r>
              <a:rPr lang="sl-SI" altLang="sl-SI" sz="2400" i="1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06526" name="Rectangle 148">
            <a:extLst>
              <a:ext uri="{FF2B5EF4-FFF2-40B4-BE49-F238E27FC236}">
                <a16:creationId xmlns:a16="http://schemas.microsoft.com/office/drawing/2014/main" id="{BA634AE6-80B3-4542-B244-45BABEC3E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992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6527" name="Object 147">
            <a:extLst>
              <a:ext uri="{FF2B5EF4-FFF2-40B4-BE49-F238E27FC236}">
                <a16:creationId xmlns:a16="http://schemas.microsoft.com/office/drawing/2014/main" id="{534DC1D0-7B49-4615-ABDF-1AE35CF2BF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1" y="5084763"/>
          <a:ext cx="4608513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načba" r:id="rId3" imgW="2501900" imgH="431800" progId="Equation.3">
                  <p:embed/>
                </p:oleObj>
              </mc:Choice>
              <mc:Fallback>
                <p:oleObj name="Enačba" r:id="rId3" imgW="2501900" imgH="431800" progId="Equation.3">
                  <p:embed/>
                  <p:pic>
                    <p:nvPicPr>
                      <p:cNvPr id="106527" name="Object 147">
                        <a:extLst>
                          <a:ext uri="{FF2B5EF4-FFF2-40B4-BE49-F238E27FC236}">
                            <a16:creationId xmlns:a16="http://schemas.microsoft.com/office/drawing/2014/main" id="{534DC1D0-7B49-4615-ABDF-1AE35CF2BF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1" y="5084763"/>
                        <a:ext cx="4608513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6528" name="Rectangle 150">
            <a:extLst>
              <a:ext uri="{FF2B5EF4-FFF2-40B4-BE49-F238E27FC236}">
                <a16:creationId xmlns:a16="http://schemas.microsoft.com/office/drawing/2014/main" id="{175E3E49-18E5-44D5-8D00-BA5F41CF4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325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EB656185-2321-4A41-889E-F570609F584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104113" y="5501657"/>
            <a:ext cx="5184377" cy="750537"/>
          </a:xfrm>
          <a:prstGeom prst="rect">
            <a:avLst/>
          </a:prstGeom>
          <a:blipFill rotWithShape="0">
            <a:blip r:embed="rId5"/>
            <a:stretch>
              <a:fillRect b="-243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3">
            <a:extLst>
              <a:ext uri="{FF2B5EF4-FFF2-40B4-BE49-F238E27FC236}">
                <a16:creationId xmlns:a16="http://schemas.microsoft.com/office/drawing/2014/main" id="{75912059-DA24-41F5-A8B1-EB436860877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ED666D9-5725-4B0E-8EFD-D5AECFA6256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7523" name="Ograda številke diapozitiva 2">
            <a:extLst>
              <a:ext uri="{FF2B5EF4-FFF2-40B4-BE49-F238E27FC236}">
                <a16:creationId xmlns:a16="http://schemas.microsoft.com/office/drawing/2014/main" id="{E4CFE685-852C-4D89-B8D8-DB185C89D22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0A6AE27-E99E-4FD9-B3F5-EE483446B2B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DCA3EF8-0082-4298-8402-E449158DA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9" y="398375"/>
            <a:ext cx="85693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Iz zgornje enačbe sledi, da so molski volumni različnih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plinov pri enakih tlakih in temperaturi enaki, kar sledi tudi iz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splošne plinske enačbe za </a:t>
            </a:r>
            <a:r>
              <a:rPr lang="sl-SI" altLang="sl-SI" sz="2400" i="1">
                <a:solidFill>
                  <a:srgbClr val="000000"/>
                </a:solidFill>
              </a:rPr>
              <a:t>T</a:t>
            </a:r>
            <a:r>
              <a:rPr lang="sl-SI" altLang="sl-SI" sz="2400" i="1" baseline="-25000">
                <a:solidFill>
                  <a:srgbClr val="000000"/>
                </a:solidFill>
              </a:rPr>
              <a:t>0</a:t>
            </a:r>
            <a:r>
              <a:rPr lang="sl-SI" altLang="sl-SI" sz="2400" i="1">
                <a:solidFill>
                  <a:srgbClr val="000000"/>
                </a:solidFill>
              </a:rPr>
              <a:t> = </a:t>
            </a:r>
            <a:r>
              <a:rPr lang="sl-SI" altLang="sl-SI" sz="2400">
                <a:solidFill>
                  <a:srgbClr val="000000"/>
                </a:solidFill>
              </a:rPr>
              <a:t>273 K </a:t>
            </a:r>
            <a:r>
              <a:rPr lang="sl-SI" altLang="sl-SI" sz="2400" i="1">
                <a:solidFill>
                  <a:srgbClr val="000000"/>
                </a:solidFill>
              </a:rPr>
              <a:t>in p</a:t>
            </a:r>
            <a:r>
              <a:rPr lang="sl-SI" altLang="sl-SI" sz="2400" i="1" baseline="-25000">
                <a:solidFill>
                  <a:srgbClr val="000000"/>
                </a:solidFill>
              </a:rPr>
              <a:t>0 </a:t>
            </a:r>
            <a:r>
              <a:rPr lang="sl-SI" altLang="sl-SI" sz="2400" i="1">
                <a:solidFill>
                  <a:srgbClr val="000000"/>
                </a:solidFill>
              </a:rPr>
              <a:t>= </a:t>
            </a:r>
            <a:r>
              <a:rPr lang="sl-SI" altLang="sl-SI" sz="2400">
                <a:solidFill>
                  <a:srgbClr val="000000"/>
                </a:solidFill>
              </a:rPr>
              <a:t>101325 Pa.</a:t>
            </a:r>
          </a:p>
        </p:txBody>
      </p:sp>
      <p:sp>
        <p:nvSpPr>
          <p:cNvPr id="107525" name="Rectangle 6">
            <a:extLst>
              <a:ext uri="{FF2B5EF4-FFF2-40B4-BE49-F238E27FC236}">
                <a16:creationId xmlns:a16="http://schemas.microsoft.com/office/drawing/2014/main" id="{6720A2AD-D3F5-4E6B-BC9A-92D3B6D24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7526" name="Object 5">
            <a:extLst>
              <a:ext uri="{FF2B5EF4-FFF2-40B4-BE49-F238E27FC236}">
                <a16:creationId xmlns:a16="http://schemas.microsoft.com/office/drawing/2014/main" id="{A38814F1-6ACA-4E0B-9526-34E5EF20A5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47850" y="1628776"/>
          <a:ext cx="1728788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načba" r:id="rId3" imgW="774364" imgH="393529" progId="Equation.3">
                  <p:embed/>
                </p:oleObj>
              </mc:Choice>
              <mc:Fallback>
                <p:oleObj name="Enačba" r:id="rId3" imgW="774364" imgH="393529" progId="Equation.3">
                  <p:embed/>
                  <p:pic>
                    <p:nvPicPr>
                      <p:cNvPr id="107526" name="Object 5">
                        <a:extLst>
                          <a:ext uri="{FF2B5EF4-FFF2-40B4-BE49-F238E27FC236}">
                            <a16:creationId xmlns:a16="http://schemas.microsoft.com/office/drawing/2014/main" id="{A38814F1-6ACA-4E0B-9526-34E5EF20A5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628776"/>
                        <a:ext cx="1728788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7" name="Rectangle 8">
            <a:extLst>
              <a:ext uri="{FF2B5EF4-FFF2-40B4-BE49-F238E27FC236}">
                <a16:creationId xmlns:a16="http://schemas.microsoft.com/office/drawing/2014/main" id="{EE6FB65D-AC20-429C-9199-57F546FE25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1" y="29262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7528" name="Object 7">
            <a:extLst>
              <a:ext uri="{FF2B5EF4-FFF2-40B4-BE49-F238E27FC236}">
                <a16:creationId xmlns:a16="http://schemas.microsoft.com/office/drawing/2014/main" id="{48FD64D6-5879-4590-A01E-C059B993BE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4" y="1628776"/>
          <a:ext cx="6288087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načba" r:id="rId5" imgW="3365500" imgH="431800" progId="Equation.3">
                  <p:embed/>
                </p:oleObj>
              </mc:Choice>
              <mc:Fallback>
                <p:oleObj name="Enačba" r:id="rId5" imgW="3365500" imgH="431800" progId="Equation.3">
                  <p:embed/>
                  <p:pic>
                    <p:nvPicPr>
                      <p:cNvPr id="107528" name="Object 7">
                        <a:extLst>
                          <a:ext uri="{FF2B5EF4-FFF2-40B4-BE49-F238E27FC236}">
                            <a16:creationId xmlns:a16="http://schemas.microsoft.com/office/drawing/2014/main" id="{48FD64D6-5879-4590-A01E-C059B993BE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4" y="1628776"/>
                        <a:ext cx="6288087" cy="720725"/>
                      </a:xfrm>
                      <a:prstGeom prst="rect">
                        <a:avLst/>
                      </a:prstGeom>
                      <a:solidFill>
                        <a:srgbClr val="FFCCFF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9" name="Rectangle 10">
            <a:extLst>
              <a:ext uri="{FF2B5EF4-FFF2-40B4-BE49-F238E27FC236}">
                <a16:creationId xmlns:a16="http://schemas.microsoft.com/office/drawing/2014/main" id="{98C636C0-5155-49D9-95E1-4712D5A3D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7540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7530" name="Object 9">
            <a:extLst>
              <a:ext uri="{FF2B5EF4-FFF2-40B4-BE49-F238E27FC236}">
                <a16:creationId xmlns:a16="http://schemas.microsoft.com/office/drawing/2014/main" id="{4736BEBF-205B-4548-A571-35C68BB984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0364" y="2773364"/>
          <a:ext cx="6053137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načba" r:id="rId7" imgW="3606800" imgH="431800" progId="Equation.3">
                  <p:embed/>
                </p:oleObj>
              </mc:Choice>
              <mc:Fallback>
                <p:oleObj name="Enačba" r:id="rId7" imgW="3606800" imgH="431800" progId="Equation.3">
                  <p:embed/>
                  <p:pic>
                    <p:nvPicPr>
                      <p:cNvPr id="107530" name="Object 9">
                        <a:extLst>
                          <a:ext uri="{FF2B5EF4-FFF2-40B4-BE49-F238E27FC236}">
                            <a16:creationId xmlns:a16="http://schemas.microsoft.com/office/drawing/2014/main" id="{4736BEBF-205B-4548-A571-35C68BB984A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4" y="2773364"/>
                        <a:ext cx="6053137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31" name="Rectangle 12">
            <a:extLst>
              <a:ext uri="{FF2B5EF4-FFF2-40B4-BE49-F238E27FC236}">
                <a16:creationId xmlns:a16="http://schemas.microsoft.com/office/drawing/2014/main" id="{E7B93BBD-7E4D-40A1-A360-066CCB58C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1040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7532" name="Object 11">
            <a:extLst>
              <a:ext uri="{FF2B5EF4-FFF2-40B4-BE49-F238E27FC236}">
                <a16:creationId xmlns:a16="http://schemas.microsoft.com/office/drawing/2014/main" id="{8758FF14-3E45-412F-9882-314C8A1998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4076701"/>
          <a:ext cx="655161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načba" r:id="rId9" imgW="2984500" imgH="215900" progId="Equation.3">
                  <p:embed/>
                </p:oleObj>
              </mc:Choice>
              <mc:Fallback>
                <p:oleObj name="Enačba" r:id="rId9" imgW="2984500" imgH="215900" progId="Equation.3">
                  <p:embed/>
                  <p:pic>
                    <p:nvPicPr>
                      <p:cNvPr id="107532" name="Object 11">
                        <a:extLst>
                          <a:ext uri="{FF2B5EF4-FFF2-40B4-BE49-F238E27FC236}">
                            <a16:creationId xmlns:a16="http://schemas.microsoft.com/office/drawing/2014/main" id="{8758FF14-3E45-412F-9882-314C8A1998A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076701"/>
                        <a:ext cx="6551612" cy="360363"/>
                      </a:xfrm>
                      <a:prstGeom prst="rect">
                        <a:avLst/>
                      </a:prstGeom>
                      <a:solidFill>
                        <a:srgbClr val="FFFF66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33" name="Rectangle 13">
            <a:extLst>
              <a:ext uri="{FF2B5EF4-FFF2-40B4-BE49-F238E27FC236}">
                <a16:creationId xmlns:a16="http://schemas.microsoft.com/office/drawing/2014/main" id="{630C96AD-EA3A-40EA-9B4C-B91F2A0DB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3500439"/>
            <a:ext cx="4164012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To je splošna plinska konstanta:</a:t>
            </a:r>
          </a:p>
        </p:txBody>
      </p:sp>
      <p:sp>
        <p:nvSpPr>
          <p:cNvPr id="107534" name="Rectangle 14">
            <a:extLst>
              <a:ext uri="{FF2B5EF4-FFF2-40B4-BE49-F238E27FC236}">
                <a16:creationId xmlns:a16="http://schemas.microsoft.com/office/drawing/2014/main" id="{AACAAC5E-4949-4AE2-9DE9-EFA31F422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567238"/>
            <a:ext cx="4379912" cy="457200"/>
          </a:xfrm>
          <a:prstGeom prst="rect">
            <a:avLst/>
          </a:prstGeom>
          <a:solidFill>
            <a:srgbClr val="FFCC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Velja za vse pline v SI sistemu</a:t>
            </a:r>
            <a:r>
              <a:rPr lang="sl-SI" altLang="sl-SI" sz="220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7535" name="Rectangle 16">
            <a:extLst>
              <a:ext uri="{FF2B5EF4-FFF2-40B4-BE49-F238E27FC236}">
                <a16:creationId xmlns:a16="http://schemas.microsoft.com/office/drawing/2014/main" id="{5DF6B091-3F43-424D-A4E9-46073B181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06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7536" name="Object 15">
            <a:extLst>
              <a:ext uri="{FF2B5EF4-FFF2-40B4-BE49-F238E27FC236}">
                <a16:creationId xmlns:a16="http://schemas.microsoft.com/office/drawing/2014/main" id="{F2EDDEFD-B377-4F9D-AC14-D8B1C4867D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63750" y="5229226"/>
          <a:ext cx="29527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načba" r:id="rId11" imgW="1841500" imgH="482600" progId="Equation.3">
                  <p:embed/>
                </p:oleObj>
              </mc:Choice>
              <mc:Fallback>
                <p:oleObj name="Enačba" r:id="rId11" imgW="1841500" imgH="482600" progId="Equation.3">
                  <p:embed/>
                  <p:pic>
                    <p:nvPicPr>
                      <p:cNvPr id="107536" name="Object 15">
                        <a:extLst>
                          <a:ext uri="{FF2B5EF4-FFF2-40B4-BE49-F238E27FC236}">
                            <a16:creationId xmlns:a16="http://schemas.microsoft.com/office/drawing/2014/main" id="{F2EDDEFD-B377-4F9D-AC14-D8B1C4867D9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5229226"/>
                        <a:ext cx="29527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3">
            <a:extLst>
              <a:ext uri="{FF2B5EF4-FFF2-40B4-BE49-F238E27FC236}">
                <a16:creationId xmlns:a16="http://schemas.microsoft.com/office/drawing/2014/main" id="{76AC3317-C232-4AA0-AA91-25A6B5E2344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B56C5F88-8402-4B48-BF56-7EC84E24F55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8547" name="Ograda številke diapozitiva 2">
            <a:extLst>
              <a:ext uri="{FF2B5EF4-FFF2-40B4-BE49-F238E27FC236}">
                <a16:creationId xmlns:a16="http://schemas.microsoft.com/office/drawing/2014/main" id="{E5A60087-3383-4C15-A621-65C97E8BF70F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DFAF30D2-D6CF-484A-B475-232CAD362068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5B37401F-03FF-4527-9BAD-A65E8AD5AD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400478"/>
            <a:ext cx="842486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FF0000"/>
                </a:solidFill>
              </a:rPr>
              <a:t>Ta volumen se imenuje normalni molski volumen, ki je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FF0000"/>
                </a:solidFill>
              </a:rPr>
              <a:t>podan za normalno stanje.</a:t>
            </a:r>
          </a:p>
        </p:txBody>
      </p:sp>
      <p:sp>
        <p:nvSpPr>
          <p:cNvPr id="108549" name="Rectangle 5">
            <a:extLst>
              <a:ext uri="{FF2B5EF4-FFF2-40B4-BE49-F238E27FC236}">
                <a16:creationId xmlns:a16="http://schemas.microsoft.com/office/drawing/2014/main" id="{0D5D14E7-3866-406B-8169-9CFD9A88AE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1406437"/>
            <a:ext cx="84248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182563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>
                <a:solidFill>
                  <a:srgbClr val="000000"/>
                </a:solidFill>
              </a:rPr>
              <a:t>Primeri:</a:t>
            </a:r>
            <a:endParaRPr lang="sl-SI" altLang="sl-SI" sz="240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1. Metan ima kemijsko formulo CH</a:t>
            </a:r>
            <a:r>
              <a:rPr lang="sl-SI" altLang="sl-SI" sz="2400" baseline="-25000">
                <a:solidFill>
                  <a:srgbClr val="000000"/>
                </a:solidFill>
              </a:rPr>
              <a:t>4</a:t>
            </a:r>
            <a:r>
              <a:rPr lang="sl-SI" altLang="sl-SI" sz="2400">
                <a:solidFill>
                  <a:srgbClr val="000000"/>
                </a:solidFill>
              </a:rPr>
              <a:t>. Določi specifični volumen in gostoto v normalnem stanju!</a:t>
            </a:r>
          </a:p>
        </p:txBody>
      </p:sp>
      <p:sp>
        <p:nvSpPr>
          <p:cNvPr id="108550" name="Rectangle 7">
            <a:extLst>
              <a:ext uri="{FF2B5EF4-FFF2-40B4-BE49-F238E27FC236}">
                <a16:creationId xmlns:a16="http://schemas.microsoft.com/office/drawing/2014/main" id="{FF54FBE8-3467-4B59-A2C3-06AFD61A39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5634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8551" name="Object 6">
            <a:extLst>
              <a:ext uri="{FF2B5EF4-FFF2-40B4-BE49-F238E27FC236}">
                <a16:creationId xmlns:a16="http://schemas.microsoft.com/office/drawing/2014/main" id="{7CE0E263-8E81-4A40-8585-C64D7689A9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8725" y="3106739"/>
          <a:ext cx="3449638" cy="14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načba" r:id="rId3" imgW="1765300" imgH="825500" progId="Equation.3">
                  <p:embed/>
                </p:oleObj>
              </mc:Choice>
              <mc:Fallback>
                <p:oleObj name="Enačba" r:id="rId3" imgW="1765300" imgH="825500" progId="Equation.3">
                  <p:embed/>
                  <p:pic>
                    <p:nvPicPr>
                      <p:cNvPr id="108551" name="Object 6">
                        <a:extLst>
                          <a:ext uri="{FF2B5EF4-FFF2-40B4-BE49-F238E27FC236}">
                            <a16:creationId xmlns:a16="http://schemas.microsoft.com/office/drawing/2014/main" id="{7CE0E263-8E81-4A40-8585-C64D7689A9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725" y="3106739"/>
                        <a:ext cx="3449638" cy="1436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2" name="Rectangle 8">
            <a:extLst>
              <a:ext uri="{FF2B5EF4-FFF2-40B4-BE49-F238E27FC236}">
                <a16:creationId xmlns:a16="http://schemas.microsoft.com/office/drawing/2014/main" id="{35DC9B3B-E022-441C-A12B-71781229B5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4962525"/>
            <a:ext cx="8496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6540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6540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6540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2. Jeklena posoda drži 3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kisika O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 pod tlakom </a:t>
            </a:r>
            <a:r>
              <a:rPr lang="sl-SI" altLang="sl-SI" sz="2400" i="1">
                <a:solidFill>
                  <a:srgbClr val="000000"/>
                </a:solidFill>
              </a:rPr>
              <a:t>p</a:t>
            </a:r>
            <a:r>
              <a:rPr lang="sl-SI" altLang="sl-SI" sz="2400">
                <a:solidFill>
                  <a:srgbClr val="000000"/>
                </a:solidFill>
              </a:rPr>
              <a:t> = 2 bara in temperaturo </a:t>
            </a:r>
            <a:r>
              <a:rPr lang="sl-SI" altLang="sl-SI" sz="2400" i="1">
                <a:solidFill>
                  <a:srgbClr val="000000"/>
                </a:solidFill>
              </a:rPr>
              <a:t>T </a:t>
            </a:r>
            <a:r>
              <a:rPr lang="sl-SI" altLang="sl-SI" sz="2400">
                <a:solidFill>
                  <a:srgbClr val="000000"/>
                </a:solidFill>
              </a:rPr>
              <a:t>= 20˚C. Koliko kilogramov, kilomola in normalnih kubičnih metrov kisika je v posodi?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3">
            <a:extLst>
              <a:ext uri="{FF2B5EF4-FFF2-40B4-BE49-F238E27FC236}">
                <a16:creationId xmlns:a16="http://schemas.microsoft.com/office/drawing/2014/main" id="{2FAB8D26-D879-4D8F-A94F-2D3F818F7D9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B68E7D1-4391-48DF-BD66-2D4CDE6EAF94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9571" name="Ograda številke diapozitiva 2">
            <a:extLst>
              <a:ext uri="{FF2B5EF4-FFF2-40B4-BE49-F238E27FC236}">
                <a16:creationId xmlns:a16="http://schemas.microsoft.com/office/drawing/2014/main" id="{94B94993-7981-4CA1-9A51-AF5486DAE743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6295F80F-1615-4AAE-A69E-2D7B3542A70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9572" name="Rectangle 5">
            <a:extLst>
              <a:ext uri="{FF2B5EF4-FFF2-40B4-BE49-F238E27FC236}">
                <a16:creationId xmlns:a16="http://schemas.microsoft.com/office/drawing/2014/main" id="{E60BAAD0-273D-4B06-BD54-3E4A7489A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62777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9573" name="Object 4">
            <a:extLst>
              <a:ext uri="{FF2B5EF4-FFF2-40B4-BE49-F238E27FC236}">
                <a16:creationId xmlns:a16="http://schemas.microsoft.com/office/drawing/2014/main" id="{2F16FF07-7565-4810-98D2-B73BB8A914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89238" y="2225675"/>
          <a:ext cx="6037262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načba" r:id="rId3" imgW="2971800" imgH="838200" progId="Equation.3">
                  <p:embed/>
                </p:oleObj>
              </mc:Choice>
              <mc:Fallback>
                <p:oleObj name="Enačba" r:id="rId3" imgW="2971800" imgH="838200" progId="Equation.3">
                  <p:embed/>
                  <p:pic>
                    <p:nvPicPr>
                      <p:cNvPr id="109573" name="Object 4">
                        <a:extLst>
                          <a:ext uri="{FF2B5EF4-FFF2-40B4-BE49-F238E27FC236}">
                            <a16:creationId xmlns:a16="http://schemas.microsoft.com/office/drawing/2014/main" id="{2F16FF07-7565-4810-98D2-B73BB8A914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238" y="2225675"/>
                        <a:ext cx="6037262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4" name="Rectangle 6">
            <a:extLst>
              <a:ext uri="{FF2B5EF4-FFF2-40B4-BE49-F238E27FC236}">
                <a16:creationId xmlns:a16="http://schemas.microsoft.com/office/drawing/2014/main" id="{1EB246E4-D6B5-4CCE-8C9A-C69F0F527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219576"/>
            <a:ext cx="76263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6540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6540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6540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Rešitev: n = 0,246 [kmol], m = 7,87 [kg], V</a:t>
            </a:r>
            <a:r>
              <a:rPr lang="sl-SI" altLang="sl-SI" sz="2400" baseline="-25000">
                <a:solidFill>
                  <a:srgbClr val="000000"/>
                </a:solidFill>
              </a:rPr>
              <a:t>n </a:t>
            </a:r>
            <a:r>
              <a:rPr lang="sl-SI" altLang="sl-SI" sz="2400">
                <a:solidFill>
                  <a:srgbClr val="000000"/>
                </a:solidFill>
              </a:rPr>
              <a:t>= 5,51 [     ]</a:t>
            </a:r>
          </a:p>
        </p:txBody>
      </p:sp>
      <p:sp>
        <p:nvSpPr>
          <p:cNvPr id="109575" name="Rectangle 8">
            <a:extLst>
              <a:ext uri="{FF2B5EF4-FFF2-40B4-BE49-F238E27FC236}">
                <a16:creationId xmlns:a16="http://schemas.microsoft.com/office/drawing/2014/main" id="{628466BE-5B8E-4ABD-AC4A-7FFAE7408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8706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09576" name="Object 7">
            <a:extLst>
              <a:ext uri="{FF2B5EF4-FFF2-40B4-BE49-F238E27FC236}">
                <a16:creationId xmlns:a16="http://schemas.microsoft.com/office/drawing/2014/main" id="{A1960F3A-0A6A-4FAB-9074-C0DF81506F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92313" y="549275"/>
          <a:ext cx="2735262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načba" r:id="rId5" imgW="1498600" imgH="685800" progId="Equation.3">
                  <p:embed/>
                </p:oleObj>
              </mc:Choice>
              <mc:Fallback>
                <p:oleObj name="Enačba" r:id="rId5" imgW="1498600" imgH="685800" progId="Equation.3">
                  <p:embed/>
                  <p:pic>
                    <p:nvPicPr>
                      <p:cNvPr id="109576" name="Object 7">
                        <a:extLst>
                          <a:ext uri="{FF2B5EF4-FFF2-40B4-BE49-F238E27FC236}">
                            <a16:creationId xmlns:a16="http://schemas.microsoft.com/office/drawing/2014/main" id="{A1960F3A-0A6A-4FAB-9074-C0DF81506F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549275"/>
                        <a:ext cx="2735262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77" name="Rectangle 9">
            <a:extLst>
              <a:ext uri="{FF2B5EF4-FFF2-40B4-BE49-F238E27FC236}">
                <a16:creationId xmlns:a16="http://schemas.microsoft.com/office/drawing/2014/main" id="{6C994160-7AE9-4071-BF51-0F09B94B8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4826" y="4935538"/>
            <a:ext cx="8569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3. Kolikšna je temperatura zraka v posodi v kateri se nahaja 0,52 kmol zraka pod nadtlakom 24 bar. Volumen posode je 0,5 m</a:t>
            </a:r>
            <a:r>
              <a:rPr lang="sl-SI" altLang="sl-SI" sz="2400" baseline="30000">
                <a:solidFill>
                  <a:srgbClr val="000000"/>
                </a:solidFill>
              </a:rPr>
              <a:t>3</a:t>
            </a:r>
            <a:r>
              <a:rPr lang="sl-SI" altLang="sl-SI" sz="2400">
                <a:solidFill>
                  <a:srgbClr val="000000"/>
                </a:solidFill>
              </a:rPr>
              <a:t> in barometrski tlak 1,02 bara.</a:t>
            </a:r>
          </a:p>
        </p:txBody>
      </p:sp>
      <p:graphicFrame>
        <p:nvGraphicFramePr>
          <p:cNvPr id="109578" name="Predmet 3">
            <a:extLst>
              <a:ext uri="{FF2B5EF4-FFF2-40B4-BE49-F238E27FC236}">
                <a16:creationId xmlns:a16="http://schemas.microsoft.com/office/drawing/2014/main" id="{1E148183-7CAF-4602-8412-BC71A7DDAC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688388" y="4219576"/>
          <a:ext cx="654050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načba" r:id="rId7" imgW="190335" imgH="177646" progId="Equation.3">
                  <p:embed/>
                </p:oleObj>
              </mc:Choice>
              <mc:Fallback>
                <p:oleObj name="Enačba" r:id="rId7" imgW="190335" imgH="177646" progId="Equation.3">
                  <p:embed/>
                  <p:pic>
                    <p:nvPicPr>
                      <p:cNvPr id="109578" name="Predmet 3">
                        <a:extLst>
                          <a:ext uri="{FF2B5EF4-FFF2-40B4-BE49-F238E27FC236}">
                            <a16:creationId xmlns:a16="http://schemas.microsoft.com/office/drawing/2014/main" id="{1E148183-7CAF-4602-8412-BC71A7DDAC2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8388" y="4219576"/>
                        <a:ext cx="654050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3">
            <a:extLst>
              <a:ext uri="{FF2B5EF4-FFF2-40B4-BE49-F238E27FC236}">
                <a16:creationId xmlns:a16="http://schemas.microsoft.com/office/drawing/2014/main" id="{77E86B29-21AC-4AA0-99C9-A1E9EC7A221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2E840B0-1994-4698-9D3B-61A2C0175ED0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0595" name="Ograda številke diapozitiva 2">
            <a:extLst>
              <a:ext uri="{FF2B5EF4-FFF2-40B4-BE49-F238E27FC236}">
                <a16:creationId xmlns:a16="http://schemas.microsoft.com/office/drawing/2014/main" id="{E1E54AC7-7DE3-4A15-9307-0FF2472D5DA7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A906A94-73F7-43BC-A880-FDCEE5F62DE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0596" name="Rectangle 5">
            <a:extLst>
              <a:ext uri="{FF2B5EF4-FFF2-40B4-BE49-F238E27FC236}">
                <a16:creationId xmlns:a16="http://schemas.microsoft.com/office/drawing/2014/main" id="{C97EA8AF-E12B-4BD1-AA3F-1C762F04A1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563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0597" name="Object 4">
            <a:extLst>
              <a:ext uri="{FF2B5EF4-FFF2-40B4-BE49-F238E27FC236}">
                <a16:creationId xmlns:a16="http://schemas.microsoft.com/office/drawing/2014/main" id="{5BC455CE-FE8B-445D-9CE4-393F0C78F6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546100"/>
          <a:ext cx="1655762" cy="1366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načba" r:id="rId3" imgW="850900" imgH="914400" progId="Equation.3">
                  <p:embed/>
                </p:oleObj>
              </mc:Choice>
              <mc:Fallback>
                <p:oleObj name="Enačba" r:id="rId3" imgW="850900" imgH="914400" progId="Equation.3">
                  <p:embed/>
                  <p:pic>
                    <p:nvPicPr>
                      <p:cNvPr id="110597" name="Object 4">
                        <a:extLst>
                          <a:ext uri="{FF2B5EF4-FFF2-40B4-BE49-F238E27FC236}">
                            <a16:creationId xmlns:a16="http://schemas.microsoft.com/office/drawing/2014/main" id="{5BC455CE-FE8B-445D-9CE4-393F0C78F6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546100"/>
                        <a:ext cx="1655762" cy="1366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598" name="Rectangle 7">
            <a:extLst>
              <a:ext uri="{FF2B5EF4-FFF2-40B4-BE49-F238E27FC236}">
                <a16:creationId xmlns:a16="http://schemas.microsoft.com/office/drawing/2014/main" id="{778EB68E-4E23-4B12-BF78-56D89E875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944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0599" name="Object 6">
            <a:extLst>
              <a:ext uri="{FF2B5EF4-FFF2-40B4-BE49-F238E27FC236}">
                <a16:creationId xmlns:a16="http://schemas.microsoft.com/office/drawing/2014/main" id="{BE0C3F20-B391-4D2B-A551-E5F4F62A0F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5826" y="836614"/>
          <a:ext cx="72167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načba" r:id="rId5" imgW="4114800" imgH="241300" progId="Equation.3">
                  <p:embed/>
                </p:oleObj>
              </mc:Choice>
              <mc:Fallback>
                <p:oleObj name="Enačba" r:id="rId5" imgW="4114800" imgH="241300" progId="Equation.3">
                  <p:embed/>
                  <p:pic>
                    <p:nvPicPr>
                      <p:cNvPr id="110599" name="Object 6">
                        <a:extLst>
                          <a:ext uri="{FF2B5EF4-FFF2-40B4-BE49-F238E27FC236}">
                            <a16:creationId xmlns:a16="http://schemas.microsoft.com/office/drawing/2014/main" id="{BE0C3F20-B391-4D2B-A551-E5F4F62A0F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826" y="836614"/>
                        <a:ext cx="72167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00" name="Rectangle 8">
            <a:extLst>
              <a:ext uri="{FF2B5EF4-FFF2-40B4-BE49-F238E27FC236}">
                <a16:creationId xmlns:a16="http://schemas.microsoft.com/office/drawing/2014/main" id="{CB2D8098-96FB-42E1-94AF-AD6A2485E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4" y="476250"/>
            <a:ext cx="22193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65405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65405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65405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65405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Absolutni tlak je:</a:t>
            </a:r>
          </a:p>
        </p:txBody>
      </p:sp>
      <p:sp>
        <p:nvSpPr>
          <p:cNvPr id="110601" name="Rectangle 10">
            <a:extLst>
              <a:ext uri="{FF2B5EF4-FFF2-40B4-BE49-F238E27FC236}">
                <a16:creationId xmlns:a16="http://schemas.microsoft.com/office/drawing/2014/main" id="{7297FD0B-09E3-4BA5-A40A-2F7128F27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761121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110602" name="Object 9">
            <a:extLst>
              <a:ext uri="{FF2B5EF4-FFF2-40B4-BE49-F238E27FC236}">
                <a16:creationId xmlns:a16="http://schemas.microsoft.com/office/drawing/2014/main" id="{3B0DA2F9-8964-4A38-909D-2480271BA5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71864" y="1263650"/>
          <a:ext cx="7189787" cy="160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načba" r:id="rId7" imgW="3733800" imgH="914400" progId="Equation.3">
                  <p:embed/>
                </p:oleObj>
              </mc:Choice>
              <mc:Fallback>
                <p:oleObj name="Enačba" r:id="rId7" imgW="3733800" imgH="914400" progId="Equation.3">
                  <p:embed/>
                  <p:pic>
                    <p:nvPicPr>
                      <p:cNvPr id="110602" name="Object 9">
                        <a:extLst>
                          <a:ext uri="{FF2B5EF4-FFF2-40B4-BE49-F238E27FC236}">
                            <a16:creationId xmlns:a16="http://schemas.microsoft.com/office/drawing/2014/main" id="{3B0DA2F9-8964-4A38-909D-2480271BA5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864" y="1263650"/>
                        <a:ext cx="7189787" cy="160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3">
            <a:extLst>
              <a:ext uri="{FF2B5EF4-FFF2-40B4-BE49-F238E27FC236}">
                <a16:creationId xmlns:a16="http://schemas.microsoft.com/office/drawing/2014/main" id="{6A12CFD4-9350-43B0-949D-8B4AFC2FB06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9BD00CEF-A8AF-40D1-9676-5C4E5645BCF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11619" name="Ograda številke diapozitiva 2">
            <a:extLst>
              <a:ext uri="{FF2B5EF4-FFF2-40B4-BE49-F238E27FC236}">
                <a16:creationId xmlns:a16="http://schemas.microsoft.com/office/drawing/2014/main" id="{97DBC93B-410D-43C4-AF96-2D49BF98324E}"/>
              </a:ext>
            </a:extLst>
          </p:cNvPr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F4B1DC69-FB31-453D-99F9-DB1C47A010C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9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16B40358-746B-4F79-A800-FDE8C63B49C2}"/>
              </a:ext>
            </a:extLst>
          </p:cNvPr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847851" y="331483"/>
            <a:ext cx="8640763" cy="6268063"/>
          </a:xfrm>
          <a:prstGeom prst="rect">
            <a:avLst/>
          </a:prstGeom>
          <a:blipFill rotWithShape="0">
            <a:blip r:embed="rId2"/>
            <a:stretch>
              <a:fillRect l="-917" r="-2045" b="-875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111621" name="PoljeZBesedilom 1">
            <a:extLst>
              <a:ext uri="{FF2B5EF4-FFF2-40B4-BE49-F238E27FC236}">
                <a16:creationId xmlns:a16="http://schemas.microsoft.com/office/drawing/2014/main" id="{E1981629-0AC8-46EA-B551-42B45A08B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2314" y="4437063"/>
            <a:ext cx="7143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1622" name="PoljeZBesedilom 2">
            <a:extLst>
              <a:ext uri="{FF2B5EF4-FFF2-40B4-BE49-F238E27FC236}">
                <a16:creationId xmlns:a16="http://schemas.microsoft.com/office/drawing/2014/main" id="{C647CE7B-7D27-4005-84F4-A553C3866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0913" y="2781301"/>
            <a:ext cx="215900" cy="4302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200">
                <a:solidFill>
                  <a:srgbClr val="000000"/>
                </a:solidFill>
              </a:rPr>
              <a:t>T</a:t>
            </a:r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5B00FF3E-935C-40ED-A0AD-17F569BEDE26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168231" y="6168659"/>
            <a:ext cx="2448594" cy="430887"/>
          </a:xfrm>
          <a:prstGeom prst="rect">
            <a:avLst/>
          </a:prstGeom>
          <a:blipFill>
            <a:blip r:embed="rId3"/>
            <a:stretch>
              <a:fillRect l="-3234" t="-8451" b="-28169"/>
            </a:stretch>
          </a:blipFill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535</Words>
  <Application>Microsoft Office PowerPoint</Application>
  <PresentationFormat>Širokozaslonsko</PresentationFormat>
  <Paragraphs>86</Paragraphs>
  <Slides>9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1</vt:i4>
      </vt:variant>
      <vt:variant>
        <vt:lpstr>Naslovi diapozitivov</vt:lpstr>
      </vt:variant>
      <vt:variant>
        <vt:i4>9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Vouk, Gaja</dc:creator>
  <cp:lastModifiedBy>Vouk, Gaja</cp:lastModifiedBy>
  <cp:revision>14</cp:revision>
  <dcterms:created xsi:type="dcterms:W3CDTF">2022-01-05T19:52:01Z</dcterms:created>
  <dcterms:modified xsi:type="dcterms:W3CDTF">2022-02-07T17:32:43Z</dcterms:modified>
</cp:coreProperties>
</file>