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5C9621-0AD7-4FFA-B5E7-3C3347D7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4C544BB-4017-465A-A504-382B8E1B8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80EAF6C-7569-4E32-B4E6-6B5BD1F7C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9876BF1-851D-48E3-AAD2-ACEFF1819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B1683E4-9D34-473B-9F09-00393D068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655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7FE00A-EC2D-4742-9417-D8ACDBAB8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F6D0A345-8795-4D80-827F-57132F06C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CD81B70-B17B-42C7-81DA-845336963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195FB0C-1A25-4A45-90DC-340108AA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60AA910-DB7C-4FF7-BBA3-D2DE56C1B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880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7DF63497-EA56-4968-888B-3623592F12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424A600E-D088-4A4C-91A8-A7B62C762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453FB93-E740-45A8-A0E2-17C44556E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1869BAD-5B9C-4857-8B69-4AB99C181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6447143-B870-4E67-9022-D25AF0F23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404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24AFFEF-09E0-465D-AD1D-6D4BF081C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85B5828-587B-4520-B8B1-2505FE4BA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858599A-A5D0-4011-A06B-CEB498D93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8170099-088F-4974-8004-073CDE77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EEBD129-5641-461E-8764-252C2529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5357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AD1C3A-4084-4021-BAB5-DD1D83F8D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6909B61B-C6CF-404D-8CC5-5BDDBDBB0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7C992A3-43BA-4E20-B054-A9E05E2E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CD6587C-D030-4161-AC7C-1F0C17698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87C7CB6-D672-4935-B2FE-583C7B42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2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CAEA6A-DA11-4761-A69F-31989F972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59D99E7-342B-4A4E-A1AA-61A3F0B52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5D6D986A-9F6F-40BF-82F0-BF4A96076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C58FF63-F18C-4875-A2A9-D7E78AF13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1EF8412-AEFC-40A3-A877-3CD53030A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6CE3E67B-AD1E-4CD2-9CAC-160B5EE67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069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488D78-B154-4058-95F5-2653D88A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BABB9B0-7528-4D2A-AFC4-CD270658E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27581992-1DBB-4472-B5F8-77498949F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0D40F14A-8AC0-4F57-8D2B-5DCA5E18DE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8EAE9A28-D4F5-4B01-8B3F-E6B1B26FE2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EBFE0E93-36FB-4042-9AE5-41BCC8E33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5937A33E-F10A-4EF1-BBB3-5D7F4E914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624B46D-392B-4657-9DBE-EF6BCD198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067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8737B1-AC43-4F73-9715-E5A4CDF16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8F3054-E14B-4F9C-B343-2F3E64805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591B6CB-7869-41F0-B89F-B524040D4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37F0CF-AAFD-4981-9C28-8BDA675C2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3286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6826269B-7349-44F4-955B-E0D977B83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DA69AFCE-923B-4280-A2D6-E6CA0F4C4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08D99F-2B0F-4BE5-B1DC-0222D5CA6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2376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256F7-FDE2-4235-BDC5-8C19C20D5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F050DAC-0A1F-4DAE-BCCD-129FA3922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2A8C95E5-2F61-4D0C-B913-8BB5AFDD4C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36AFE1D-C313-4556-BB2B-7649A4A01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6580A41-427C-47CF-9F9C-D0834133D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1038D88E-2D5C-48DC-8825-81D065865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8038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37292F3-38F5-4D7D-9B9D-2C640BBA2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4BBAE02-013C-46C1-891D-962B8454E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6E7AC67-BE7A-4A8E-A4C9-69A1FC5C9C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6B9EB8FD-C4E4-4FBF-A0E5-A671CDED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EBCA4B3-3B3C-460E-9D68-4A9B3405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F55B1C4-70F4-450F-93D3-F3CC6E5E8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9885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AFA6B18-46C1-4263-A8D4-4E7EA3211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3B03C07-7158-48DB-8C87-F5E65F997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BD97200-A0CC-4893-8C64-B1731B784D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47353-B16D-45CF-B591-EA2F60F88AE9}" type="datetimeFigureOut">
              <a:rPr lang="sl-SI" smtClean="0"/>
              <a:t>20. 10. 2021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C8E7BDA-F05E-448F-A69B-F4BD44892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F8141098-065A-4154-8E1A-64611A555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C66CC-77D9-49BE-A479-FB999C9B09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672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9F7246-FF01-453A-962F-EE17267EB3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52BAAF79-B7D3-42CD-AD8E-F7AE03B374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026" name="Picture 2" descr="The Most Famous Explorers and Navigators in History - Socstrp.org">
            <a:extLst>
              <a:ext uri="{FF2B5EF4-FFF2-40B4-BE49-F238E27FC236}">
                <a16:creationId xmlns:a16="http://schemas.microsoft.com/office/drawing/2014/main" id="{E55F6C3F-AF27-4FEE-A94D-1DA983A27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96" y="248575"/>
            <a:ext cx="9954827" cy="622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09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rse Houses | Vikings Wiki | Fandom">
            <a:extLst>
              <a:ext uri="{FF2B5EF4-FFF2-40B4-BE49-F238E27FC236}">
                <a16:creationId xmlns:a16="http://schemas.microsoft.com/office/drawing/2014/main" id="{E3DD6697-982E-4A25-993B-3CC61ACB9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82" y="217088"/>
            <a:ext cx="7377991" cy="367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as Marco Polo born in Croatia? | Travel Advisor">
            <a:extLst>
              <a:ext uri="{FF2B5EF4-FFF2-40B4-BE49-F238E27FC236}">
                <a16:creationId xmlns:a16="http://schemas.microsoft.com/office/drawing/2014/main" id="{C0D823F6-C3AE-4D43-B595-B7EEBCC16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178" y="2783287"/>
            <a:ext cx="6048375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oald Amundsen - Wikipedija, prosta enciklopedija">
            <a:extLst>
              <a:ext uri="{FF2B5EF4-FFF2-40B4-BE49-F238E27FC236}">
                <a16:creationId xmlns:a16="http://schemas.microsoft.com/office/drawing/2014/main" id="{8C3A850C-E169-4D70-8CB9-E63069ED2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28" y="312938"/>
            <a:ext cx="4632257" cy="623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merigo Vespucci - Ship, Route &amp;amp; Timeline - Biography">
            <a:extLst>
              <a:ext uri="{FF2B5EF4-FFF2-40B4-BE49-F238E27FC236}">
                <a16:creationId xmlns:a16="http://schemas.microsoft.com/office/drawing/2014/main" id="{53238C2E-3A41-4471-891D-3B6F39308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476" y="312938"/>
            <a:ext cx="2588951" cy="258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Onaplus - Ravno prav ubrisana motoristka">
            <a:extLst>
              <a:ext uri="{FF2B5EF4-FFF2-40B4-BE49-F238E27FC236}">
                <a16:creationId xmlns:a16="http://schemas.microsoft.com/office/drawing/2014/main" id="{67DB6AC2-5F10-46C4-8A5C-624AC3283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694" y="312938"/>
            <a:ext cx="4082611" cy="609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13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4E9B5BC-2D6F-4E99-A723-952BE2876F62}"/>
              </a:ext>
            </a:extLst>
          </p:cNvPr>
          <p:cNvSpPr txBox="1"/>
          <p:nvPr/>
        </p:nvSpPr>
        <p:spPr>
          <a:xfrm>
            <a:off x="310717" y="1110221"/>
            <a:ext cx="11052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JOURNEY</a:t>
            </a:r>
            <a:r>
              <a:rPr lang="sl-SI" dirty="0"/>
              <a:t> (n) - </a:t>
            </a:r>
            <a:r>
              <a:rPr lang="en-US" dirty="0"/>
              <a:t>an occasion when you travel from one place to another, especially over a long distance</a:t>
            </a:r>
            <a:r>
              <a:rPr lang="sl-SI" dirty="0"/>
              <a:t> </a:t>
            </a:r>
            <a:r>
              <a:rPr lang="sl-SI" b="1" dirty="0">
                <a:solidFill>
                  <a:srgbClr val="00B0F0"/>
                </a:solidFill>
              </a:rPr>
              <a:t>POTOVANJE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FA6FA6E0-E948-4C1D-8694-82E4AF9930FA}"/>
              </a:ext>
            </a:extLst>
          </p:cNvPr>
          <p:cNvSpPr txBox="1"/>
          <p:nvPr/>
        </p:nvSpPr>
        <p:spPr>
          <a:xfrm>
            <a:off x="310717" y="1529711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EXPEDITION </a:t>
            </a:r>
            <a:r>
              <a:rPr lang="sl-SI" dirty="0"/>
              <a:t>(n) - </a:t>
            </a:r>
            <a:r>
              <a:rPr lang="en-US" dirty="0"/>
              <a:t>a long and carefully organized journey</a:t>
            </a:r>
            <a:r>
              <a:rPr lang="sl-SI" dirty="0"/>
              <a:t> </a:t>
            </a:r>
            <a:r>
              <a:rPr lang="sl-SI" b="1" dirty="0">
                <a:solidFill>
                  <a:srgbClr val="00B0F0"/>
                </a:solidFill>
              </a:rPr>
              <a:t>ODPRAVA   </a:t>
            </a:r>
            <a:r>
              <a:rPr lang="sl-SI" dirty="0"/>
              <a:t> 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81E5D99C-7FB3-4CA8-9F37-80EA0CF333C2}"/>
              </a:ext>
            </a:extLst>
          </p:cNvPr>
          <p:cNvSpPr txBox="1"/>
          <p:nvPr/>
        </p:nvSpPr>
        <p:spPr>
          <a:xfrm>
            <a:off x="310717" y="1856621"/>
            <a:ext cx="1077749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900" dirty="0">
                <a:solidFill>
                  <a:srgbClr val="00B050"/>
                </a:solidFill>
                <a:latin typeface="Bahnschrift" panose="020B0502040204020203" pitchFamily="34" charset="0"/>
              </a:rPr>
              <a:t>EXPLORER</a:t>
            </a:r>
            <a:r>
              <a:rPr lang="sl-SI" dirty="0"/>
              <a:t>(n) </a:t>
            </a:r>
            <a:r>
              <a:rPr lang="sl-SI" dirty="0">
                <a:sym typeface="Wingdings" panose="05000000000000000000" pitchFamily="2" charset="2"/>
              </a:rPr>
              <a:t> </a:t>
            </a:r>
            <a:r>
              <a:rPr lang="sl-SI" dirty="0">
                <a:solidFill>
                  <a:srgbClr val="00B050"/>
                </a:solidFill>
                <a:sym typeface="Wingdings" panose="05000000000000000000" pitchFamily="2" charset="2"/>
              </a:rPr>
              <a:t>EXPLORATION</a:t>
            </a:r>
            <a:r>
              <a:rPr lang="sl-SI" dirty="0">
                <a:sym typeface="Wingdings" panose="05000000000000000000" pitchFamily="2" charset="2"/>
              </a:rPr>
              <a:t> (n)</a:t>
            </a:r>
            <a:r>
              <a:rPr lang="sl-SI" dirty="0"/>
              <a:t> = </a:t>
            </a:r>
            <a:r>
              <a:rPr lang="en-US" dirty="0"/>
              <a:t>someone who travels through an unknown area</a:t>
            </a:r>
            <a:r>
              <a:rPr lang="sl-SI" dirty="0"/>
              <a:t>  </a:t>
            </a:r>
            <a:r>
              <a:rPr lang="sl-SI" b="1" dirty="0">
                <a:solidFill>
                  <a:srgbClr val="00B0F0"/>
                </a:solidFill>
              </a:rPr>
              <a:t>RAZISKOVALEC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64E35E72-1DF1-4C0B-A679-4F7ED889435B}"/>
              </a:ext>
            </a:extLst>
          </p:cNvPr>
          <p:cNvSpPr txBox="1"/>
          <p:nvPr/>
        </p:nvSpPr>
        <p:spPr>
          <a:xfrm>
            <a:off x="310717" y="2200055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CORNER</a:t>
            </a:r>
            <a:r>
              <a:rPr lang="sl-SI" dirty="0"/>
              <a:t> (n) </a:t>
            </a:r>
            <a:r>
              <a:rPr lang="sl-SI" dirty="0">
                <a:sym typeface="Wingdings" panose="05000000000000000000" pitchFamily="2" charset="2"/>
              </a:rPr>
              <a:t>- </a:t>
            </a:r>
            <a:r>
              <a:rPr lang="en-US" dirty="0"/>
              <a:t>the point at which two lines or edges meet</a:t>
            </a:r>
            <a:r>
              <a:rPr lang="sl-SI" dirty="0"/>
              <a:t> </a:t>
            </a:r>
            <a:r>
              <a:rPr lang="sl-SI" b="1" dirty="0">
                <a:solidFill>
                  <a:srgbClr val="00B0F0"/>
                </a:solidFill>
              </a:rPr>
              <a:t>KOT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B77B4A83-05C6-4D04-9447-EE20145A058E}"/>
              </a:ext>
            </a:extLst>
          </p:cNvPr>
          <p:cNvSpPr txBox="1"/>
          <p:nvPr/>
        </p:nvSpPr>
        <p:spPr>
          <a:xfrm>
            <a:off x="310717" y="2560381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TO DISCOVER </a:t>
            </a:r>
            <a:r>
              <a:rPr lang="sl-SI" dirty="0"/>
              <a:t>(v) </a:t>
            </a:r>
            <a:r>
              <a:rPr lang="sl-SI" dirty="0">
                <a:sym typeface="Wingdings" panose="05000000000000000000" pitchFamily="2" charset="2"/>
              </a:rPr>
              <a:t> </a:t>
            </a:r>
            <a:r>
              <a:rPr lang="sl-SI" dirty="0">
                <a:solidFill>
                  <a:srgbClr val="00B050"/>
                </a:solidFill>
                <a:sym typeface="Wingdings" panose="05000000000000000000" pitchFamily="2" charset="2"/>
              </a:rPr>
              <a:t>DISCOVERY</a:t>
            </a:r>
            <a:r>
              <a:rPr lang="sl-SI" dirty="0">
                <a:sym typeface="Wingdings" panose="05000000000000000000" pitchFamily="2" charset="2"/>
              </a:rPr>
              <a:t> (n)  </a:t>
            </a:r>
            <a:r>
              <a:rPr lang="sl-SI" dirty="0">
                <a:solidFill>
                  <a:srgbClr val="00B050"/>
                </a:solidFill>
                <a:sym typeface="Wingdings" panose="05000000000000000000" pitchFamily="2" charset="2"/>
              </a:rPr>
              <a:t>DISCOVERER </a:t>
            </a:r>
            <a:r>
              <a:rPr lang="sl-SI" dirty="0">
                <a:sym typeface="Wingdings" panose="05000000000000000000" pitchFamily="2" charset="2"/>
              </a:rPr>
              <a:t>= </a:t>
            </a:r>
            <a:r>
              <a:rPr lang="en-US" dirty="0"/>
              <a:t>to find someone or something</a:t>
            </a:r>
            <a:r>
              <a:rPr lang="sl-SI" dirty="0"/>
              <a:t>  </a:t>
            </a:r>
            <a:r>
              <a:rPr lang="sl-SI" b="1" dirty="0">
                <a:solidFill>
                  <a:srgbClr val="00B0F0"/>
                </a:solidFill>
              </a:rPr>
              <a:t>ODKRITI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47E6ADE3-A9D5-47BC-B115-8B9A56BD34EC}"/>
              </a:ext>
            </a:extLst>
          </p:cNvPr>
          <p:cNvSpPr txBox="1"/>
          <p:nvPr/>
        </p:nvSpPr>
        <p:spPr>
          <a:xfrm>
            <a:off x="310717" y="2873939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TRADE ROUTE </a:t>
            </a:r>
            <a:r>
              <a:rPr lang="sl-SI" dirty="0">
                <a:latin typeface="Bahnschrift" panose="020B0502040204020203" pitchFamily="34" charset="0"/>
              </a:rPr>
              <a:t>(n) </a:t>
            </a:r>
            <a:r>
              <a:rPr lang="sl-SI" b="1" dirty="0">
                <a:solidFill>
                  <a:srgbClr val="00B0F0"/>
                </a:solidFill>
                <a:latin typeface="Bahnschrift" panose="020B0502040204020203" pitchFamily="34" charset="0"/>
              </a:rPr>
              <a:t>TRGOVINSKA POT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74FA8ABB-2F49-4196-ABFD-B546C72DF3E5}"/>
              </a:ext>
            </a:extLst>
          </p:cNvPr>
          <p:cNvSpPr txBox="1"/>
          <p:nvPr/>
        </p:nvSpPr>
        <p:spPr>
          <a:xfrm>
            <a:off x="310717" y="3272405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TREASURE </a:t>
            </a:r>
            <a:r>
              <a:rPr lang="sl-SI" dirty="0">
                <a:latin typeface="Bahnschrift" panose="020B0502040204020203" pitchFamily="34" charset="0"/>
              </a:rPr>
              <a:t>(n) </a:t>
            </a:r>
            <a:r>
              <a:rPr lang="en-US" dirty="0"/>
              <a:t>valuable things such as gold, silver, jewels</a:t>
            </a:r>
            <a:r>
              <a:rPr lang="sl-SI" dirty="0"/>
              <a:t> </a:t>
            </a:r>
            <a:r>
              <a:rPr lang="sl-SI" b="1" dirty="0">
                <a:solidFill>
                  <a:srgbClr val="00B0F0"/>
                </a:solidFill>
              </a:rPr>
              <a:t>ZAKLAD</a:t>
            </a:r>
            <a:r>
              <a:rPr lang="en-US" b="1" dirty="0">
                <a:solidFill>
                  <a:srgbClr val="00B0F0"/>
                </a:solidFill>
              </a:rPr>
              <a:t> </a:t>
            </a:r>
            <a:endParaRPr lang="sl-SI" b="1" dirty="0">
              <a:solidFill>
                <a:srgbClr val="00B0F0"/>
              </a:solidFill>
              <a:latin typeface="Bahnschrift" panose="020B0502040204020203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245A4B8E-BA36-4F8B-891B-E99A479E4972}"/>
              </a:ext>
            </a:extLst>
          </p:cNvPr>
          <p:cNvSpPr txBox="1"/>
          <p:nvPr/>
        </p:nvSpPr>
        <p:spPr>
          <a:xfrm>
            <a:off x="310717" y="3643499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TO GAIN </a:t>
            </a:r>
            <a:r>
              <a:rPr lang="sl-SI" dirty="0">
                <a:latin typeface="Bahnschrift" panose="020B0502040204020203" pitchFamily="34" charset="0"/>
              </a:rPr>
              <a:t>(v) </a:t>
            </a:r>
            <a:r>
              <a:rPr lang="sl-SI" dirty="0" err="1"/>
              <a:t>achieve</a:t>
            </a:r>
            <a:r>
              <a:rPr lang="sl-SI" dirty="0"/>
              <a:t> </a:t>
            </a:r>
            <a:r>
              <a:rPr lang="sl-SI" dirty="0" err="1"/>
              <a:t>something</a:t>
            </a:r>
            <a:r>
              <a:rPr lang="sl-SI" dirty="0"/>
              <a:t> </a:t>
            </a:r>
            <a:r>
              <a:rPr lang="sl-SI" dirty="0" err="1"/>
              <a:t>you</a:t>
            </a:r>
            <a:r>
              <a:rPr lang="sl-SI" dirty="0"/>
              <a:t> </a:t>
            </a:r>
            <a:r>
              <a:rPr lang="sl-SI" dirty="0" err="1"/>
              <a:t>want</a:t>
            </a:r>
            <a:r>
              <a:rPr lang="sl-SI" dirty="0"/>
              <a:t> </a:t>
            </a:r>
            <a:r>
              <a:rPr lang="sl-SI" b="1" dirty="0">
                <a:solidFill>
                  <a:srgbClr val="00B0F0"/>
                </a:solidFill>
              </a:rPr>
              <a:t>PRIDOBOTI</a:t>
            </a:r>
            <a:r>
              <a:rPr lang="en-US" b="1" dirty="0">
                <a:solidFill>
                  <a:srgbClr val="00B0F0"/>
                </a:solidFill>
              </a:rPr>
              <a:t> </a:t>
            </a:r>
            <a:endParaRPr lang="sl-SI" b="1" dirty="0">
              <a:solidFill>
                <a:srgbClr val="00B0F0"/>
              </a:solidFill>
              <a:latin typeface="Bahnschrift" panose="020B0502040204020203" pitchFamily="34" charset="0"/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7975273F-E781-4C37-88C9-9767437926F1}"/>
              </a:ext>
            </a:extLst>
          </p:cNvPr>
          <p:cNvSpPr txBox="1"/>
          <p:nvPr/>
        </p:nvSpPr>
        <p:spPr>
          <a:xfrm>
            <a:off x="310717" y="4006195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COMPASS </a:t>
            </a:r>
            <a:r>
              <a:rPr lang="sl-SI" dirty="0">
                <a:latin typeface="Bahnschrift" panose="020B0502040204020203" pitchFamily="34" charset="0"/>
              </a:rPr>
              <a:t>(n)- </a:t>
            </a:r>
            <a:r>
              <a:rPr lang="en-US" dirty="0"/>
              <a:t>an instrument</a:t>
            </a:r>
            <a:r>
              <a:rPr lang="sl-SI" dirty="0"/>
              <a:t> </a:t>
            </a:r>
            <a:r>
              <a:rPr lang="en-US" dirty="0"/>
              <a:t>that shows directions and has a needle that always points north</a:t>
            </a:r>
            <a:endParaRPr lang="sl-SI" dirty="0">
              <a:latin typeface="Bahnschrift" panose="020B0502040204020203" pitchFamily="34" charset="0"/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8FC2EDDE-CC40-4F66-9084-8BB47D063522}"/>
              </a:ext>
            </a:extLst>
          </p:cNvPr>
          <p:cNvSpPr txBox="1"/>
          <p:nvPr/>
        </p:nvSpPr>
        <p:spPr>
          <a:xfrm>
            <a:off x="310717" y="4409055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NAVIGATE </a:t>
            </a:r>
            <a:r>
              <a:rPr lang="sl-SI" dirty="0">
                <a:latin typeface="Bahnschrift" panose="020B0502040204020203" pitchFamily="34" charset="0"/>
              </a:rPr>
              <a:t>(v) - </a:t>
            </a:r>
            <a:r>
              <a:rPr lang="en-US" dirty="0"/>
              <a:t>to find which way you need to go</a:t>
            </a:r>
            <a:r>
              <a:rPr lang="sl-SI" dirty="0"/>
              <a:t> </a:t>
            </a:r>
            <a:r>
              <a:rPr lang="sl-SI" b="1" dirty="0">
                <a:solidFill>
                  <a:srgbClr val="00B0F0"/>
                </a:solidFill>
              </a:rPr>
              <a:t>KRMARITI</a:t>
            </a:r>
            <a:r>
              <a:rPr lang="sl-SI" b="1" dirty="0">
                <a:solidFill>
                  <a:srgbClr val="00B0F0"/>
                </a:solidFill>
                <a:latin typeface="Bahnschrift" panose="020B0502040204020203" pitchFamily="34" charset="0"/>
              </a:rPr>
              <a:t> 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7E81F81A-0019-4AFD-A187-DE62F34AF285}"/>
              </a:ext>
            </a:extLst>
          </p:cNvPr>
          <p:cNvSpPr txBox="1"/>
          <p:nvPr/>
        </p:nvSpPr>
        <p:spPr>
          <a:xfrm>
            <a:off x="310717" y="4750500"/>
            <a:ext cx="12490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RESEARCHER </a:t>
            </a:r>
            <a:r>
              <a:rPr lang="sl-SI" dirty="0">
                <a:latin typeface="Bahnschrift" panose="020B0502040204020203" pitchFamily="34" charset="0"/>
              </a:rPr>
              <a:t>(n) - </a:t>
            </a:r>
            <a:r>
              <a:rPr lang="en-US" dirty="0"/>
              <a:t>someone who studies a subject in detail in order to discover new facts or test new ideas</a:t>
            </a:r>
            <a:r>
              <a:rPr lang="sl-SI" dirty="0"/>
              <a:t> </a:t>
            </a:r>
            <a:r>
              <a:rPr lang="sl-SI" b="1" dirty="0">
                <a:solidFill>
                  <a:srgbClr val="00B0F0"/>
                </a:solidFill>
              </a:rPr>
              <a:t>RAZISKOVALEC</a:t>
            </a:r>
            <a:endParaRPr lang="sl-SI" b="1" dirty="0">
              <a:solidFill>
                <a:srgbClr val="00B0F0"/>
              </a:solidFill>
              <a:latin typeface="Bahnschrift" panose="020B0502040204020203" pitchFamily="34" charset="0"/>
            </a:endParaRP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6CBFE5A6-929A-4752-8A52-9EE3DA3CD8DE}"/>
              </a:ext>
            </a:extLst>
          </p:cNvPr>
          <p:cNvSpPr txBox="1"/>
          <p:nvPr/>
        </p:nvSpPr>
        <p:spPr>
          <a:xfrm>
            <a:off x="310717" y="5091945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THE SILK ROAD </a:t>
            </a:r>
            <a:r>
              <a:rPr lang="sl-SI" dirty="0">
                <a:latin typeface="Bahnschrift" panose="020B0502040204020203" pitchFamily="34" charset="0"/>
              </a:rPr>
              <a:t>(n) - </a:t>
            </a:r>
            <a:r>
              <a:rPr lang="en-US" dirty="0"/>
              <a:t>an ancient route along which silk was carried from China</a:t>
            </a:r>
            <a:r>
              <a:rPr lang="sl-SI" dirty="0"/>
              <a:t>. </a:t>
            </a:r>
            <a:r>
              <a:rPr lang="sl-SI" b="1" dirty="0">
                <a:solidFill>
                  <a:srgbClr val="00B0F0"/>
                </a:solidFill>
              </a:rPr>
              <a:t>SVILENA POT </a:t>
            </a:r>
            <a:r>
              <a:rPr lang="sl-SI" dirty="0"/>
              <a:t>      </a:t>
            </a:r>
            <a:r>
              <a:rPr lang="sl-SI" dirty="0" err="1">
                <a:solidFill>
                  <a:srgbClr val="00B050"/>
                </a:solidFill>
              </a:rPr>
              <a:t>Silk</a:t>
            </a:r>
            <a:r>
              <a:rPr lang="sl-SI" dirty="0">
                <a:solidFill>
                  <a:srgbClr val="00B050"/>
                </a:solidFill>
              </a:rPr>
              <a:t> </a:t>
            </a:r>
            <a:r>
              <a:rPr lang="sl-SI" dirty="0">
                <a:sym typeface="Wingdings" panose="05000000000000000000" pitchFamily="2" charset="2"/>
              </a:rPr>
              <a:t> </a:t>
            </a:r>
            <a:r>
              <a:rPr lang="sl-SI" dirty="0">
                <a:solidFill>
                  <a:srgbClr val="00B0F0"/>
                </a:solidFill>
                <a:sym typeface="Wingdings" panose="05000000000000000000" pitchFamily="2" charset="2"/>
              </a:rPr>
              <a:t>SVILA</a:t>
            </a:r>
            <a:r>
              <a:rPr lang="sl-SI" dirty="0">
                <a:solidFill>
                  <a:srgbClr val="00B0F0"/>
                </a:solidFill>
              </a:rPr>
              <a:t> </a:t>
            </a:r>
            <a:r>
              <a:rPr lang="sl-SI" dirty="0"/>
              <a:t>     </a:t>
            </a:r>
            <a:endParaRPr lang="sl-SI" dirty="0">
              <a:latin typeface="Bahnschrift" panose="020B0502040204020203" pitchFamily="34" charset="0"/>
            </a:endParaRP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3A5C0A1D-5057-4801-B90E-6818168B3232}"/>
              </a:ext>
            </a:extLst>
          </p:cNvPr>
          <p:cNvSpPr txBox="1"/>
          <p:nvPr/>
        </p:nvSpPr>
        <p:spPr>
          <a:xfrm>
            <a:off x="310717" y="5481909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SPICES </a:t>
            </a:r>
            <a:r>
              <a:rPr lang="sl-SI" dirty="0">
                <a:latin typeface="Bahnschrift" panose="020B0502040204020203" pitchFamily="34" charset="0"/>
              </a:rPr>
              <a:t>(n) - </a:t>
            </a:r>
            <a:r>
              <a:rPr lang="en-US" dirty="0"/>
              <a:t>a type of powder</a:t>
            </a:r>
            <a:r>
              <a:rPr lang="sl-SI" dirty="0"/>
              <a:t> </a:t>
            </a:r>
            <a:r>
              <a:rPr lang="sl-SI" dirty="0" err="1"/>
              <a:t>or</a:t>
            </a:r>
            <a:r>
              <a:rPr lang="sl-SI" dirty="0"/>
              <a:t> </a:t>
            </a:r>
            <a:r>
              <a:rPr lang="sl-SI" dirty="0" err="1"/>
              <a:t>seed</a:t>
            </a:r>
            <a:r>
              <a:rPr lang="sl-SI" dirty="0"/>
              <a:t> </a:t>
            </a:r>
            <a:r>
              <a:rPr lang="en-US" dirty="0"/>
              <a:t>that you put into food you are cooking to give it a special taste</a:t>
            </a:r>
            <a:r>
              <a:rPr lang="sl-SI" dirty="0"/>
              <a:t>  </a:t>
            </a:r>
            <a:r>
              <a:rPr lang="sl-SI" b="1" dirty="0">
                <a:solidFill>
                  <a:srgbClr val="00B0F0"/>
                </a:solidFill>
              </a:rPr>
              <a:t>ZAČIMBE</a:t>
            </a:r>
            <a:endParaRPr lang="sl-SI" b="1" dirty="0">
              <a:solidFill>
                <a:srgbClr val="00B0F0"/>
              </a:solidFill>
              <a:latin typeface="Bahnschrift" panose="020B0502040204020203" pitchFamily="34" charset="0"/>
            </a:endParaRP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0D8FEFB5-ABA3-48A2-85DE-D34F6761CE35}"/>
              </a:ext>
            </a:extLst>
          </p:cNvPr>
          <p:cNvSpPr txBox="1"/>
          <p:nvPr/>
        </p:nvSpPr>
        <p:spPr>
          <a:xfrm>
            <a:off x="310717" y="5929333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SET OUT </a:t>
            </a:r>
            <a:r>
              <a:rPr lang="sl-SI" dirty="0">
                <a:latin typeface="Bahnschrift" panose="020B0502040204020203" pitchFamily="34" charset="0"/>
              </a:rPr>
              <a:t>(v) - </a:t>
            </a:r>
            <a:r>
              <a:rPr lang="sl-SI" dirty="0"/>
              <a:t>to start a </a:t>
            </a:r>
            <a:r>
              <a:rPr lang="sl-SI" dirty="0" err="1"/>
              <a:t>journey</a:t>
            </a:r>
            <a:r>
              <a:rPr lang="sl-SI" dirty="0"/>
              <a:t> </a:t>
            </a:r>
            <a:r>
              <a:rPr lang="sl-SI" b="1" dirty="0">
                <a:solidFill>
                  <a:srgbClr val="00B0F0"/>
                </a:solidFill>
              </a:rPr>
              <a:t>KRENITI, ODPRAVITI SE</a:t>
            </a:r>
            <a:endParaRPr lang="sl-SI" b="1" dirty="0">
              <a:solidFill>
                <a:srgbClr val="00B0F0"/>
              </a:solidFill>
              <a:latin typeface="Bahnschrift" panose="020B0502040204020203" pitchFamily="34" charset="0"/>
            </a:endParaRP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E5F63859-BDDC-4829-A7DB-0E116030403E}"/>
              </a:ext>
            </a:extLst>
          </p:cNvPr>
          <p:cNvSpPr txBox="1"/>
          <p:nvPr/>
        </p:nvSpPr>
        <p:spPr>
          <a:xfrm>
            <a:off x="310717" y="6311523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VOYAGE </a:t>
            </a:r>
            <a:r>
              <a:rPr lang="sl-SI" dirty="0">
                <a:latin typeface="Bahnschrift" panose="020B0502040204020203" pitchFamily="34" charset="0"/>
              </a:rPr>
              <a:t>(n) – </a:t>
            </a:r>
            <a:r>
              <a:rPr lang="sl-SI" dirty="0">
                <a:solidFill>
                  <a:srgbClr val="00B0F0"/>
                </a:solidFill>
                <a:latin typeface="Bahnschrift" panose="020B0502040204020203" pitchFamily="34" charset="0"/>
              </a:rPr>
              <a:t>POTOVANJE </a:t>
            </a:r>
          </a:p>
        </p:txBody>
      </p:sp>
      <p:pic>
        <p:nvPicPr>
          <p:cNvPr id="22" name="Picture 9">
            <a:extLst>
              <a:ext uri="{FF2B5EF4-FFF2-40B4-BE49-F238E27FC236}">
                <a16:creationId xmlns:a16="http://schemas.microsoft.com/office/drawing/2014/main" id="{97FD4D5F-FF78-48EF-B041-8F4D41ECF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2606" y="147148"/>
            <a:ext cx="1274174" cy="1719221"/>
          </a:xfrm>
          <a:prstGeom prst="rect">
            <a:avLst/>
          </a:prstGeom>
        </p:spPr>
      </p:pic>
      <p:pic>
        <p:nvPicPr>
          <p:cNvPr id="4098" name="Picture 2" descr="Lessons in life: Hard work always pays off — Steemit">
            <a:extLst>
              <a:ext uri="{FF2B5EF4-FFF2-40B4-BE49-F238E27FC236}">
                <a16:creationId xmlns:a16="http://schemas.microsoft.com/office/drawing/2014/main" id="{D6EB9D90-B8FE-417F-BB20-E25D99E24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566" y="2424947"/>
            <a:ext cx="2454717" cy="190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924909E1-2AB3-4F2B-8003-E68470F256B1}"/>
              </a:ext>
            </a:extLst>
          </p:cNvPr>
          <p:cNvSpPr txBox="1"/>
          <p:nvPr/>
        </p:nvSpPr>
        <p:spPr>
          <a:xfrm>
            <a:off x="310717" y="229890"/>
            <a:ext cx="10306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Prepiši novo besedišče; minimalni standardi so obarvani </a:t>
            </a:r>
            <a:r>
              <a:rPr lang="sl-SI" dirty="0">
                <a:solidFill>
                  <a:srgbClr val="00B050"/>
                </a:solidFill>
              </a:rPr>
              <a:t>zeleno</a:t>
            </a:r>
            <a:r>
              <a:rPr lang="sl-SI" dirty="0"/>
              <a:t> in </a:t>
            </a:r>
            <a:r>
              <a:rPr lang="sl-SI" dirty="0">
                <a:solidFill>
                  <a:srgbClr val="00B0F0"/>
                </a:solidFill>
              </a:rPr>
              <a:t>svetlo modro</a:t>
            </a:r>
            <a:r>
              <a:rPr lang="sl-SI" dirty="0"/>
              <a:t>. Za višje ocene in za učence, ki zmorejo več, dodajte še razlage v črni barvi. </a:t>
            </a:r>
          </a:p>
        </p:txBody>
      </p:sp>
    </p:spTree>
    <p:extLst>
      <p:ext uri="{BB962C8B-B14F-4D97-AF65-F5344CB8AC3E}">
        <p14:creationId xmlns:p14="http://schemas.microsoft.com/office/powerpoint/2010/main" val="396799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413EC48-C37E-4F05-A4AC-484AE441D266}"/>
              </a:ext>
            </a:extLst>
          </p:cNvPr>
          <p:cNvSpPr txBox="1"/>
          <p:nvPr/>
        </p:nvSpPr>
        <p:spPr>
          <a:xfrm>
            <a:off x="310718" y="452761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BATTLE </a:t>
            </a:r>
            <a:r>
              <a:rPr lang="sl-SI" dirty="0"/>
              <a:t>(n) – a </a:t>
            </a:r>
            <a:r>
              <a:rPr lang="sl-SI" dirty="0" err="1"/>
              <a:t>fight</a:t>
            </a:r>
            <a:r>
              <a:rPr lang="sl-SI" dirty="0"/>
              <a:t>   </a:t>
            </a:r>
            <a:r>
              <a:rPr lang="sl-SI" b="1" dirty="0">
                <a:solidFill>
                  <a:srgbClr val="00B0F0"/>
                </a:solidFill>
              </a:rPr>
              <a:t>BITKA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FDC70A1-BB16-4BF8-94AB-F2B6974BF8BA}"/>
              </a:ext>
            </a:extLst>
          </p:cNvPr>
          <p:cNvSpPr txBox="1"/>
          <p:nvPr/>
        </p:nvSpPr>
        <p:spPr>
          <a:xfrm>
            <a:off x="310718" y="822093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PASSAGE </a:t>
            </a:r>
            <a:r>
              <a:rPr lang="sl-SI" dirty="0"/>
              <a:t>(n) – a </a:t>
            </a:r>
            <a:r>
              <a:rPr lang="sl-SI" dirty="0" err="1"/>
              <a:t>long</a:t>
            </a:r>
            <a:r>
              <a:rPr lang="sl-SI" dirty="0"/>
              <a:t> </a:t>
            </a:r>
            <a:r>
              <a:rPr lang="sl-SI" dirty="0" err="1"/>
              <a:t>narrow</a:t>
            </a:r>
            <a:r>
              <a:rPr lang="sl-SI" dirty="0"/>
              <a:t> area   </a:t>
            </a:r>
            <a:r>
              <a:rPr lang="sl-SI" b="1" dirty="0">
                <a:solidFill>
                  <a:srgbClr val="00B0F0"/>
                </a:solidFill>
              </a:rPr>
              <a:t>KORIDOR, tudi hodnik</a:t>
            </a:r>
            <a:r>
              <a:rPr lang="sl-SI" dirty="0"/>
              <a:t>           </a:t>
            </a:r>
            <a:r>
              <a:rPr lang="sl-SI" dirty="0">
                <a:solidFill>
                  <a:srgbClr val="00B050"/>
                </a:solidFill>
              </a:rPr>
              <a:t>STRAIT OF MAGELLAN-Magellanov preliv 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B301CEA1-9335-4101-9E1F-4EEDC7CC5592}"/>
              </a:ext>
            </a:extLst>
          </p:cNvPr>
          <p:cNvSpPr txBox="1"/>
          <p:nvPr/>
        </p:nvSpPr>
        <p:spPr>
          <a:xfrm>
            <a:off x="310718" y="1219849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TO HOLD THE GUINESS WORLD RECORD  </a:t>
            </a:r>
            <a:r>
              <a:rPr lang="sl-SI" dirty="0"/>
              <a:t>(n)  </a:t>
            </a:r>
            <a:r>
              <a:rPr lang="sl-SI" b="1" dirty="0">
                <a:solidFill>
                  <a:srgbClr val="00B0F0"/>
                </a:solidFill>
              </a:rPr>
              <a:t>DRŽATI/IMETI V LASTI GUINNESOV REKORD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91325909-5D16-462D-B04C-E4CF337840F9}"/>
              </a:ext>
            </a:extLst>
          </p:cNvPr>
          <p:cNvSpPr txBox="1"/>
          <p:nvPr/>
        </p:nvSpPr>
        <p:spPr>
          <a:xfrm>
            <a:off x="310718" y="1617605"/>
            <a:ext cx="1077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</a:rPr>
              <a:t>DISTANCE </a:t>
            </a:r>
            <a:r>
              <a:rPr lang="sl-SI" dirty="0"/>
              <a:t>(n) </a:t>
            </a:r>
            <a:r>
              <a:rPr lang="sl-SI" dirty="0">
                <a:sym typeface="Wingdings" panose="05000000000000000000" pitchFamily="2" charset="2"/>
              </a:rPr>
              <a:t> </a:t>
            </a:r>
            <a:r>
              <a:rPr lang="sl-SI" dirty="0">
                <a:solidFill>
                  <a:srgbClr val="00B050"/>
                </a:solidFill>
                <a:latin typeface="Bahnschrift" panose="020B0502040204020203" pitchFamily="34" charset="0"/>
                <a:sym typeface="Wingdings" panose="05000000000000000000" pitchFamily="2" charset="2"/>
              </a:rPr>
              <a:t>DISTANT </a:t>
            </a:r>
            <a:r>
              <a:rPr lang="sl-SI" dirty="0">
                <a:sym typeface="Wingdings" panose="05000000000000000000" pitchFamily="2" charset="2"/>
              </a:rPr>
              <a:t>(</a:t>
            </a:r>
            <a:r>
              <a:rPr lang="sl-SI" dirty="0" err="1">
                <a:sym typeface="Wingdings" panose="05000000000000000000" pitchFamily="2" charset="2"/>
              </a:rPr>
              <a:t>adj</a:t>
            </a:r>
            <a:r>
              <a:rPr lang="sl-SI" dirty="0">
                <a:sym typeface="Wingdings" panose="05000000000000000000" pitchFamily="2" charset="2"/>
              </a:rPr>
              <a:t>) - </a:t>
            </a:r>
            <a:r>
              <a:rPr lang="en-US" dirty="0"/>
              <a:t>space between two places or things</a:t>
            </a:r>
            <a:r>
              <a:rPr lang="sl-SI" dirty="0"/>
              <a:t>     </a:t>
            </a:r>
            <a:r>
              <a:rPr lang="sl-SI" b="1" dirty="0">
                <a:solidFill>
                  <a:srgbClr val="00B0F0"/>
                </a:solidFill>
              </a:rPr>
              <a:t>RAZDALJA</a:t>
            </a:r>
            <a:r>
              <a:rPr lang="sl-SI" b="1" dirty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endParaRPr lang="sl-SI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110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381</Words>
  <Application>Microsoft Office PowerPoint</Application>
  <PresentationFormat>Širokozaslonsko</PresentationFormat>
  <Paragraphs>20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10" baseType="lpstr">
      <vt:lpstr>Arial</vt:lpstr>
      <vt:lpstr>Bahnschrift</vt:lpstr>
      <vt:lpstr>Calibri</vt:lpstr>
      <vt:lpstr>Calibri Light</vt:lpstr>
      <vt:lpstr>Wingdings</vt:lpstr>
      <vt:lpstr>Officeova tema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Skrbnik</dc:creator>
  <cp:lastModifiedBy>Skrbnik</cp:lastModifiedBy>
  <cp:revision>9</cp:revision>
  <dcterms:created xsi:type="dcterms:W3CDTF">2021-10-19T12:40:58Z</dcterms:created>
  <dcterms:modified xsi:type="dcterms:W3CDTF">2021-10-20T11:35:11Z</dcterms:modified>
</cp:coreProperties>
</file>