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6B391-50C7-48B7-8305-D39DD990BFF6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B2D94-5746-4F22-893C-6D1AA8CEAC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559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260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985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3138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8ED83-C335-4FA4-BDA6-179399F756AF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399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D372B-98C9-45C1-B3E4-0BB45466FF19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9798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FC54D-B943-45B3-B5E2-99D8C109FCA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0504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95B58-2672-420F-A83F-490BC50CA27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370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11E4B-E72E-4AA2-ADB0-98F0264233BE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8691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E36E0-6D9A-4190-9200-1A7B025678ED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6503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1BB38-EF53-41DB-B574-B2714CC5853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3853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A22FC-E472-4603-8085-7E8C7182AB6E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65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6239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B8CC9E-CCC7-4B27-9C8A-D0E9DAFC469C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706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AE803D-59A1-47A9-A29E-85B68C4F61F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6525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667A5-1DA1-48F3-B53A-014B6633B53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40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782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227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040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112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887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073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094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5687D-238D-4096-B90D-385BB80034B3}" type="datetimeFigureOut">
              <a:rPr lang="sl-SI" smtClean="0"/>
              <a:t>10. 04. 2022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71DEC-37F2-49EF-818B-049552A197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891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1A5B0-DD74-4BC7-96D3-901634CACEF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10. 04. 2022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45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2707" y="184029"/>
            <a:ext cx="10829581" cy="829523"/>
          </a:xfrm>
        </p:spPr>
        <p:txBody>
          <a:bodyPr>
            <a:normAutofit fontScale="90000"/>
          </a:bodyPr>
          <a:lstStyle/>
          <a:p>
            <a:r>
              <a:rPr lang="sl-SI" sz="4000" dirty="0"/>
              <a:t>2.2.3 Zarezni učinek – vpliv oblike elementa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661012" y="1013552"/>
                <a:ext cx="10388906" cy="5585552"/>
              </a:xfrm>
            </p:spPr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:r>
                  <a:rPr lang="sl-SI" sz="2400" b="1" dirty="0">
                    <a:solidFill>
                      <a:schemeClr val="tx2"/>
                    </a:solidFill>
                  </a:rPr>
                  <a:t>V nosilcih, katerih prerez se spreminja, nimamo enakomerno porazdeljenih napetosti po celotnem prerezu, ampak se na mestih, kjer se prerez spreminja (zareze, utori…), pojavi povečanje napetosti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sl-SI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𝒎𝒂𝒌𝒔</m:t>
                        </m:r>
                      </m:sub>
                    </m:sSub>
                  </m:oMath>
                </a14:m>
                <a:r>
                  <a:rPr lang="sl-SI" sz="2400" b="1" dirty="0">
                    <a:solidFill>
                      <a:schemeClr val="tx2"/>
                    </a:solidFill>
                  </a:rPr>
                  <a:t>, ki je lahko večkrat večje od imenske napetosti </a:t>
                </a:r>
                <a:r>
                  <a:rPr lang="el-GR" sz="2400" b="1" dirty="0">
                    <a:solidFill>
                      <a:schemeClr val="tx2"/>
                    </a:solidFill>
                  </a:rPr>
                  <a:t>σ</a:t>
                </a:r>
                <a:r>
                  <a:rPr lang="sl-SI" sz="2400" b="1" dirty="0">
                    <a:solidFill>
                      <a:schemeClr val="tx2"/>
                    </a:solidFill>
                  </a:rPr>
                  <a:t>, ki jo imamo pri enakomerno porazdeljeni napetosti po prerezu nosilca. Ta pojav se imenuje </a:t>
                </a:r>
                <a:r>
                  <a:rPr lang="sl-SI" sz="2400" b="1" dirty="0">
                    <a:solidFill>
                      <a:schemeClr val="accent1"/>
                    </a:solidFill>
                  </a:rPr>
                  <a:t>zarezni učinek.</a:t>
                </a:r>
                <a:r>
                  <a:rPr lang="sl-SI" sz="2400" b="1" dirty="0">
                    <a:solidFill>
                      <a:schemeClr val="tx2"/>
                    </a:solidFill>
                  </a:rPr>
                  <a:t> Povečanje napetosti je odvisno od oblike in velikosti spremembe prereza (zareze), načina obremenitve in vrste gradiva.</a:t>
                </a: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012" y="1013552"/>
                <a:ext cx="10388906" cy="5585552"/>
              </a:xfrm>
              <a:blipFill rotWithShape="0">
                <a:blip r:embed="rId2"/>
                <a:stretch>
                  <a:fillRect t="-1527" r="-146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25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065" y="699658"/>
            <a:ext cx="9235043" cy="524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176270" y="363557"/>
                <a:ext cx="10785513" cy="6147411"/>
              </a:xfrm>
            </p:spPr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:r>
                  <a:rPr lang="sl-SI" sz="2000" b="1" dirty="0"/>
                  <a:t>Obliko in velikost spremembe prereza ter način obremenitve upoštevamo s </a:t>
                </a:r>
                <a:r>
                  <a:rPr lang="sl-SI" sz="2000" b="1" dirty="0">
                    <a:solidFill>
                      <a:schemeClr val="accent1"/>
                    </a:solidFill>
                  </a:rPr>
                  <a:t>količnikom oblike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sl-SI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sl-SI" sz="2000" b="1" dirty="0">
                    <a:ea typeface="Cambria Math" panose="02040503050406030204" pitchFamily="18" charset="0"/>
                  </a:rPr>
                  <a:t>.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sl-SI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l-SI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sl-SI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𝒎𝒂𝒌𝒔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l-SI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sl-SI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den>
                      </m:f>
                      <m:r>
                        <a:rPr lang="sl-SI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𝐨𝐝</m:t>
                      </m:r>
                      <m:r>
                        <a:rPr lang="sl-SI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sl-SI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𝐝𝐨</m:t>
                      </m:r>
                      <m:r>
                        <a:rPr lang="sl-SI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sl-SI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sl-SI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𝐢𝐳𝐣𝐞𝐦𝐨𝐦𝐚</m:t>
                      </m:r>
                      <m:r>
                        <a:rPr lang="sl-SI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𝐝𝐨</m:t>
                      </m:r>
                      <m:r>
                        <a:rPr lang="sl-SI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sl-SI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sl-SI" sz="2000" b="1" dirty="0">
                  <a:ea typeface="Cambria Math" panose="02040503050406030204" pitchFamily="18" charset="0"/>
                </a:endParaRPr>
              </a:p>
              <a:p>
                <a:pPr marL="274320" lvl="1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Oznake v enačbi: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sl-SI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begChr m:val="["/>
                        <m:endChr m:val="]"/>
                        <m:ctrlP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</m:e>
                    </m:d>
                  </m:oMath>
                </a14:m>
                <a:r>
                  <a:rPr lang="sl-SI" b="1" dirty="0">
                    <a:ea typeface="Cambria Math" panose="02040503050406030204" pitchFamily="18" charset="0"/>
                  </a:rPr>
                  <a:t> količnik oblike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𝒎𝒂𝒌𝒔</m:t>
                        </m:r>
                      </m:sub>
                    </m:sSub>
                    <m:r>
                      <a:rPr lang="sl-SI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begChr m:val="["/>
                        <m:endChr m:val="]"/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𝑴𝑷𝒂</m:t>
                        </m:r>
                      </m:e>
                    </m:d>
                  </m:oMath>
                </a14:m>
                <a:r>
                  <a:rPr lang="sl-SI" b="1" dirty="0">
                    <a:ea typeface="Cambria Math" panose="02040503050406030204" pitchFamily="18" charset="0"/>
                  </a:rPr>
                  <a:t> zarezna napetost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sl-SI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begChr m:val="["/>
                        <m:endChr m:val="]"/>
                        <m:ctrlPr>
                          <a:rPr lang="sl-SI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𝑴𝑷𝒂</m:t>
                        </m:r>
                      </m:e>
                    </m:d>
                  </m:oMath>
                </a14:m>
                <a:r>
                  <a:rPr lang="sl-SI" b="1" dirty="0">
                    <a:ea typeface="Cambria Math" panose="02040503050406030204" pitchFamily="18" charset="0"/>
                  </a:rPr>
                  <a:t> imenska napetost</a:t>
                </a:r>
              </a:p>
              <a:p>
                <a:pPr marL="274320" lvl="1" indent="0">
                  <a:buNone/>
                </a:pPr>
                <a:endParaRPr lang="sl-SI" sz="2000" b="1" dirty="0">
                  <a:ea typeface="Cambria Math" panose="02040503050406030204" pitchFamily="18" charset="0"/>
                </a:endParaRPr>
              </a:p>
              <a:p>
                <a:pPr marL="274320" lvl="1" indent="0">
                  <a:buNone/>
                </a:pPr>
                <a:r>
                  <a:rPr lang="sl-SI" sz="2000" b="1" dirty="0">
                    <a:ea typeface="Cambria Math" panose="02040503050406030204" pitchFamily="18" charset="0"/>
                  </a:rPr>
                  <a:t>Večina žilavih gradiv pri mirni (statični) obremenitvi ni občutljiva na zarezne napetosti, napetostnih konic zato </a:t>
                </a:r>
                <a:r>
                  <a:rPr lang="sl-SI" sz="2000" b="1" dirty="0" err="1">
                    <a:ea typeface="Cambria Math" panose="02040503050406030204" pitchFamily="18" charset="0"/>
                  </a:rPr>
                  <a:t>ponavadi</a:t>
                </a:r>
                <a:r>
                  <a:rPr lang="sl-SI" sz="2000" b="1" dirty="0">
                    <a:ea typeface="Cambria Math" panose="02040503050406030204" pitchFamily="18" charset="0"/>
                  </a:rPr>
                  <a:t> ne upoštevamo in računamo z imenskimi napetostmi.  Jekla so na zarezne napetosti bolj občutljiva, še posebej, če je napetost </a:t>
                </a:r>
                <a:r>
                  <a:rPr lang="sl-SI" sz="2000" b="1" dirty="0" err="1">
                    <a:ea typeface="Cambria Math" panose="02040503050406030204" pitchFamily="18" charset="0"/>
                  </a:rPr>
                  <a:t>tečenja</a:t>
                </a:r>
                <a:r>
                  <a:rPr lang="sl-SI" sz="2000" b="1" dirty="0">
                    <a:ea typeface="Cambria Math" panose="02040503050406030204" pitchFamily="18" charset="0"/>
                  </a:rPr>
                  <a:t> večja. Zato so trda jekla bolj občutljiva na zarezne učinke kot mehka. Lito železo je zaradi grafitnih lusk (notranjih zarez) praktično neobčutljivo na zarezne učinke.</a:t>
                </a: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270" y="363557"/>
                <a:ext cx="10785513" cy="6147411"/>
              </a:xfrm>
              <a:blipFill rotWithShape="0">
                <a:blip r:embed="rId2"/>
                <a:stretch>
                  <a:fillRect t="-1091" r="-96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62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34" y="0"/>
            <a:ext cx="10104700" cy="304560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1" y="3040207"/>
            <a:ext cx="4010139" cy="381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4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15248" y="154236"/>
                <a:ext cx="10080434" cy="65219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>
                    <a:ea typeface="Cambria Math" panose="02040503050406030204" pitchFamily="18" charset="0"/>
                  </a:rPr>
                  <a:t>Zarezna občutljivost se močno poveča pri dinamičnih obremenitvah (udarci, sunki), zato te zahtevajo globlje raziskave. V tem primeru govorimo o </a:t>
                </a:r>
                <a:r>
                  <a:rPr lang="sl-SI" b="1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dinamični ali udarni</a:t>
                </a:r>
                <a:r>
                  <a:rPr lang="sl-SI" b="1" dirty="0">
                    <a:ea typeface="Cambria Math" panose="02040503050406030204" pitchFamily="18" charset="0"/>
                  </a:rPr>
                  <a:t> </a:t>
                </a:r>
                <a:r>
                  <a:rPr lang="sl-SI" b="1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zarezni trdnosti. </a:t>
                </a:r>
              </a:p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Da bi zmanjšali zarezno napetost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𝒎𝒂𝒌𝒔</m:t>
                        </m:r>
                      </m:sub>
                    </m:sSub>
                  </m:oMath>
                </a14:m>
                <a:r>
                  <a:rPr lang="sl-SI" b="1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, se pri konstrukcijah izogibamo ostrim zarezam in prehodom ter uporabljamo postopno spreminjanje oblike, ki jo dosežemo z izdelavo:</a:t>
                </a:r>
              </a:p>
              <a:p>
                <a:r>
                  <a:rPr lang="sl-SI" b="1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parabolične ali okrogle oblike prehoda z večjega na manjši premer ali</a:t>
                </a:r>
              </a:p>
              <a:p>
                <a:r>
                  <a:rPr lang="sl-SI" b="1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razbremenilnega utora na mestu, kjer ni mogoče narediti zaokroženega prehoda.</a:t>
                </a:r>
              </a:p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Če se ni mogoče izogniti ostrim prehodom, je treba taka mesta utrditi s povečanjem dimenzij ali z utrditvijo gradiva (kovanje, vibriranje…).</a:t>
                </a:r>
              </a:p>
              <a:p>
                <a:pPr marL="0" indent="0">
                  <a:buNone/>
                </a:pPr>
                <a:endParaRPr lang="sl-SI" b="1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248" y="154236"/>
                <a:ext cx="10080434" cy="6521986"/>
              </a:xfrm>
              <a:blipFill rotWithShape="0">
                <a:blip r:embed="rId2"/>
                <a:stretch>
                  <a:fillRect l="-665" t="-74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129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92</Words>
  <Application>Microsoft Office PowerPoint</Application>
  <PresentationFormat>Širokozaslonsko</PresentationFormat>
  <Paragraphs>20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Century Schoolbook</vt:lpstr>
      <vt:lpstr>Wingdings 2</vt:lpstr>
      <vt:lpstr>Officeova tema</vt:lpstr>
      <vt:lpstr>View</vt:lpstr>
      <vt:lpstr>2.2.3 Zarezni učinek – vpliv oblike elementa</vt:lpstr>
      <vt:lpstr>PowerPointova predstavitev</vt:lpstr>
      <vt:lpstr>PowerPointova predstavitev</vt:lpstr>
      <vt:lpstr>PowerPointova predstavitev</vt:lpstr>
      <vt:lpstr>PowerPointova predstavitev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Tanja</dc:creator>
  <cp:lastModifiedBy>Tanja</cp:lastModifiedBy>
  <cp:revision>35</cp:revision>
  <dcterms:created xsi:type="dcterms:W3CDTF">2021-09-29T19:34:14Z</dcterms:created>
  <dcterms:modified xsi:type="dcterms:W3CDTF">2022-04-10T10:45:03Z</dcterms:modified>
</cp:coreProperties>
</file>