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80" r:id="rId25"/>
    <p:sldId id="282" r:id="rId26"/>
    <p:sldId id="284" r:id="rId27"/>
    <p:sldId id="283" r:id="rId28"/>
    <p:sldId id="285" r:id="rId29"/>
    <p:sldId id="288" r:id="rId30"/>
    <p:sldId id="281" r:id="rId31"/>
    <p:sldId id="286" r:id="rId32"/>
    <p:sldId id="287" r:id="rId3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003300"/>
    <a:srgbClr val="001848"/>
    <a:srgbClr val="FF3300"/>
    <a:srgbClr val="CC0000"/>
    <a:srgbClr val="3399FF"/>
    <a:srgbClr val="CBCB0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532" autoAdjust="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D5581-1CA0-45D4-8937-239A6C33FFF6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C378-5714-4D9C-9F95-37699A6C24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95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C378-5714-4D9C-9F95-37699A6C2434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82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C378-5714-4D9C-9F95-37699A6C2434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65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C378-5714-4D9C-9F95-37699A6C2434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157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C378-5714-4D9C-9F95-37699A6C2434}" type="slidenum">
              <a:rPr lang="sl-SI" smtClean="0"/>
              <a:pPr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294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6FB6B4-3982-4870-B48B-4DE60AE1F26E}" type="datetimeFigureOut">
              <a:rPr lang="sl-SI" smtClean="0"/>
              <a:pPr/>
              <a:t>12. 12. 2023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C7F60C-57B9-4EB0-AB05-38FD8A18811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 rot="379269">
            <a:off x="640129" y="4462522"/>
            <a:ext cx="79560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sl-SI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SVETLOBA POTUJE PO </a:t>
            </a:r>
            <a:r>
              <a:rPr lang="sl-SI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VESOLJU</a:t>
            </a:r>
            <a:endParaRPr lang="sl-SI" sz="36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8" name="Picture 14" descr="Weather Symbols: Sun by nicubunu - A bright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94" y="908720"/>
            <a:ext cx="3083496" cy="29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525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r>
              <a:rPr kumimoji="0" lang="sl-SI" alt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sl-SI" altLang="sl-SI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2575" algn="l"/>
              </a:tabLst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" name="Rectangle 5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PoljeZBesedilom 86"/>
          <p:cNvSpPr txBox="1"/>
          <p:nvPr/>
        </p:nvSpPr>
        <p:spPr>
          <a:xfrm>
            <a:off x="2322899" y="1319196"/>
            <a:ext cx="4778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Sence v </a:t>
            </a:r>
            <a:r>
              <a:rPr lang="sl-SI" sz="4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vesolju</a:t>
            </a:r>
            <a:endParaRPr lang="sl-SI" sz="48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7" name="Skupina 56"/>
          <p:cNvGrpSpPr/>
          <p:nvPr/>
        </p:nvGrpSpPr>
        <p:grpSpPr>
          <a:xfrm>
            <a:off x="636373" y="3002695"/>
            <a:ext cx="7909621" cy="2704318"/>
            <a:chOff x="636373" y="3002695"/>
            <a:chExt cx="7909621" cy="2704318"/>
          </a:xfrm>
        </p:grpSpPr>
        <p:pic>
          <p:nvPicPr>
            <p:cNvPr id="4147" name="Picture 5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73" y="3690789"/>
              <a:ext cx="7909621" cy="2016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08" name="Raven puščični povezovalnik 4107"/>
            <p:cNvCxnSpPr/>
            <p:nvPr/>
          </p:nvCxnSpPr>
          <p:spPr>
            <a:xfrm flipV="1">
              <a:off x="2449316" y="4903822"/>
              <a:ext cx="3804945" cy="437700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ven puščični povezovalnik 53"/>
            <p:cNvCxnSpPr/>
            <p:nvPr/>
          </p:nvCxnSpPr>
          <p:spPr>
            <a:xfrm flipV="1">
              <a:off x="1644815" y="5337187"/>
              <a:ext cx="856505" cy="90461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ven puščični povezovalnik 57"/>
            <p:cNvCxnSpPr/>
            <p:nvPr/>
          </p:nvCxnSpPr>
          <p:spPr>
            <a:xfrm flipV="1">
              <a:off x="2578249" y="4210438"/>
              <a:ext cx="3593672" cy="947286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ven puščični povezovalnik 59"/>
            <p:cNvCxnSpPr/>
            <p:nvPr/>
          </p:nvCxnSpPr>
          <p:spPr>
            <a:xfrm flipV="1">
              <a:off x="1820937" y="5150840"/>
              <a:ext cx="771390" cy="182013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ven puščični povezovalnik 62"/>
            <p:cNvCxnSpPr/>
            <p:nvPr/>
          </p:nvCxnSpPr>
          <p:spPr>
            <a:xfrm>
              <a:off x="2472612" y="4032758"/>
              <a:ext cx="3794650" cy="463701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ven puščični povezovalnik 63"/>
            <p:cNvCxnSpPr/>
            <p:nvPr/>
          </p:nvCxnSpPr>
          <p:spPr>
            <a:xfrm>
              <a:off x="2531656" y="4197437"/>
              <a:ext cx="3609930" cy="992405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ven puščični povezovalnik 65"/>
            <p:cNvCxnSpPr/>
            <p:nvPr/>
          </p:nvCxnSpPr>
          <p:spPr>
            <a:xfrm>
              <a:off x="1816604" y="4002423"/>
              <a:ext cx="784390" cy="221016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ven puščični povezovalnik 66"/>
            <p:cNvCxnSpPr/>
            <p:nvPr/>
          </p:nvCxnSpPr>
          <p:spPr>
            <a:xfrm>
              <a:off x="1687372" y="3944811"/>
              <a:ext cx="800947" cy="87947"/>
            </a:xfrm>
            <a:prstGeom prst="straightConnector1">
              <a:avLst/>
            </a:prstGeom>
            <a:ln w="28575">
              <a:solidFill>
                <a:srgbClr val="33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en povezovalnik 31"/>
            <p:cNvCxnSpPr/>
            <p:nvPr/>
          </p:nvCxnSpPr>
          <p:spPr>
            <a:xfrm flipV="1">
              <a:off x="6241571" y="4851818"/>
              <a:ext cx="472056" cy="56069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ven povezovalnik 76"/>
            <p:cNvCxnSpPr/>
            <p:nvPr/>
          </p:nvCxnSpPr>
          <p:spPr>
            <a:xfrm>
              <a:off x="6254261" y="4496190"/>
              <a:ext cx="472367" cy="43605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aven povezovalnik 77"/>
            <p:cNvCxnSpPr/>
            <p:nvPr/>
          </p:nvCxnSpPr>
          <p:spPr>
            <a:xfrm>
              <a:off x="6111250" y="5185509"/>
              <a:ext cx="931735" cy="238351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ven povezovalnik 78"/>
            <p:cNvCxnSpPr/>
            <p:nvPr/>
          </p:nvCxnSpPr>
          <p:spPr>
            <a:xfrm flipV="1">
              <a:off x="6150253" y="3967753"/>
              <a:ext cx="949069" cy="251353"/>
            </a:xfrm>
            <a:prstGeom prst="line">
              <a:avLst/>
            </a:prstGeom>
            <a:ln w="28575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aobljeni pravokotnik 85"/>
            <p:cNvSpPr/>
            <p:nvPr/>
          </p:nvSpPr>
          <p:spPr>
            <a:xfrm>
              <a:off x="5028966" y="3554584"/>
              <a:ext cx="983194" cy="5760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LUNA</a:t>
              </a:r>
              <a:endPara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8" name="Zaobljeni pravokotnik 87"/>
            <p:cNvSpPr/>
            <p:nvPr/>
          </p:nvSpPr>
          <p:spPr>
            <a:xfrm>
              <a:off x="859909" y="3002695"/>
              <a:ext cx="1186245" cy="5760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SONCE</a:t>
              </a:r>
              <a:endPara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9" name="Zaobljeni pravokotnik 88"/>
            <p:cNvSpPr/>
            <p:nvPr/>
          </p:nvSpPr>
          <p:spPr>
            <a:xfrm>
              <a:off x="6848402" y="3005015"/>
              <a:ext cx="1354180" cy="5760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ZEMLJA</a:t>
              </a:r>
              <a:endPara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9" name="Pravokotnik 38"/>
          <p:cNvSpPr/>
          <p:nvPr/>
        </p:nvSpPr>
        <p:spPr>
          <a:xfrm>
            <a:off x="4603667" y="587727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senca</a:t>
            </a:r>
            <a:endParaRPr lang="sl-SI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1" name="Raven puščični povezovalnik 90"/>
          <p:cNvCxnSpPr/>
          <p:nvPr/>
        </p:nvCxnSpPr>
        <p:spPr>
          <a:xfrm flipV="1">
            <a:off x="5143727" y="4698902"/>
            <a:ext cx="868433" cy="1250378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en puščični povezovalnik 93"/>
          <p:cNvCxnSpPr/>
          <p:nvPr/>
        </p:nvCxnSpPr>
        <p:spPr>
          <a:xfrm flipH="1" flipV="1">
            <a:off x="6675708" y="5013176"/>
            <a:ext cx="50922" cy="1016022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puščični povezovalnik 94"/>
          <p:cNvCxnSpPr/>
          <p:nvPr/>
        </p:nvCxnSpPr>
        <p:spPr>
          <a:xfrm flipH="1" flipV="1">
            <a:off x="6267263" y="4264608"/>
            <a:ext cx="459367" cy="176459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Pravokotnik 100"/>
          <p:cNvSpPr/>
          <p:nvPr/>
        </p:nvSpPr>
        <p:spPr>
          <a:xfrm>
            <a:off x="6082192" y="6047697"/>
            <a:ext cx="1532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polsenca</a:t>
            </a:r>
            <a:endParaRPr lang="sl-SI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9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598871" y="1537749"/>
            <a:ext cx="737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Svetloba prinaša na Zemljo </a:t>
            </a:r>
            <a:r>
              <a:rPr lang="sl-SI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energijo</a:t>
            </a:r>
            <a:endParaRPr lang="sl-SI" sz="32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386871" y="3140968"/>
            <a:ext cx="6624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Svetloba, ki prihaja s Sonca, s svojo energijo omogoča </a:t>
            </a:r>
            <a:r>
              <a:rPr lang="sl-SI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življenje </a:t>
            </a:r>
            <a:r>
              <a:rPr lang="sl-SI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na Zemlji</a:t>
            </a:r>
            <a:r>
              <a:rPr lang="sl-SI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sl-SI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5055902"/>
            <a:ext cx="1368152" cy="13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712"/>
            <a:ext cx="2304256" cy="24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33338" y="5373216"/>
            <a:ext cx="7483139" cy="206210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3200" b="1" kern="10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KO SIJE SONCE, DEŽ PRŠI</a:t>
            </a:r>
          </a:p>
          <a:p>
            <a:pPr algn="ctr"/>
            <a:r>
              <a:rPr lang="sl-SI" sz="3200" b="1" kern="10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RAZPNE ČEZ MESTA SE, VASI,</a:t>
            </a:r>
          </a:p>
          <a:p>
            <a:pPr algn="ctr"/>
            <a:r>
              <a:rPr lang="sl-SI" sz="3200" b="1" kern="10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RAZPNE SE KAKOR SLAVOLOK</a:t>
            </a:r>
          </a:p>
          <a:p>
            <a:pPr algn="ctr"/>
            <a:r>
              <a:rPr lang="sl-SI" sz="3200" b="1" kern="10" cap="none" spc="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V VSEH BARVAH ČEZ NEBA OBOK.</a:t>
            </a:r>
            <a:endParaRPr lang="sl-SI" sz="3200" b="1" cap="none" spc="0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9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555776" y="3606006"/>
            <a:ext cx="4320480" cy="1601191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sl-SI" sz="2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MAVRICA</a:t>
            </a:r>
            <a:endParaRPr lang="sl-SI" sz="24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337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41" y="3007036"/>
            <a:ext cx="3390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0" y="5048987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padna svetloba</a:t>
            </a:r>
          </a:p>
          <a:p>
            <a:pPr algn="ctr"/>
            <a:endParaRPr lang="sl-SI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l-SI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BELA </a:t>
            </a:r>
            <a:r>
              <a:rPr lang="sl-SI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SVETLOBA</a:t>
            </a:r>
            <a:endParaRPr lang="sl-SI" sz="24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/>
          <p:cNvSpPr txBox="1"/>
          <p:nvPr/>
        </p:nvSpPr>
        <p:spPr>
          <a:xfrm>
            <a:off x="545419" y="1452059"/>
            <a:ext cx="8186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Bela svetloba je sestavljena</a:t>
            </a:r>
            <a:r>
              <a:rPr lang="sl-SI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iz mavričnih barv</a:t>
            </a:r>
          </a:p>
          <a:p>
            <a:pPr algn="ctr"/>
            <a:endParaRPr lang="sl-SI" sz="2800" b="1" i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Levo ukrivljena puščica 4"/>
          <p:cNvSpPr/>
          <p:nvPr/>
        </p:nvSpPr>
        <p:spPr>
          <a:xfrm>
            <a:off x="7833057" y="3036777"/>
            <a:ext cx="453591" cy="12724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5" y="2993072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36777"/>
            <a:ext cx="3390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78" y="2985339"/>
            <a:ext cx="5148700" cy="29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5249101" y="2513796"/>
            <a:ext cx="2945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razklonjena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svetloba</a:t>
            </a:r>
            <a:endParaRPr lang="sl-SI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6721683" y="4319085"/>
            <a:ext cx="2106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rdeča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oranžna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rumena 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zelena 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modra </a:t>
            </a:r>
            <a:endParaRPr lang="sl-SI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vijolična</a:t>
            </a:r>
            <a:endParaRPr lang="sl-SI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-122842" y="508400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sl-S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padna svetloba</a:t>
            </a:r>
          </a:p>
          <a:p>
            <a:pPr algn="ctr"/>
            <a:endParaRPr lang="sl-SI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l-SI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BELA </a:t>
            </a:r>
            <a:r>
              <a:rPr lang="sl-SI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SVETLOBA</a:t>
            </a:r>
            <a:endParaRPr lang="sl-SI" sz="20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Raven puščični povezovalnik 2"/>
          <p:cNvCxnSpPr/>
          <p:nvPr/>
        </p:nvCxnSpPr>
        <p:spPr>
          <a:xfrm flipH="1">
            <a:off x="5004048" y="3359942"/>
            <a:ext cx="792088" cy="7184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enrykkoscielny.pl/Images/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2" y="2125305"/>
            <a:ext cx="2576577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569346" y="2481568"/>
            <a:ext cx="4973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Makov cvet je rdeče barve. Kako to?</a:t>
            </a:r>
          </a:p>
          <a:p>
            <a:pPr>
              <a:lnSpc>
                <a:spcPct val="150000"/>
              </a:lnSpc>
            </a:pPr>
            <a:r>
              <a:rPr lang="sl-SI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sl-SI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pipacs</a:t>
            </a:r>
            <a:r>
              <a:rPr lang="sl-SI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virága</a:t>
            </a:r>
            <a:r>
              <a:rPr lang="sl-SI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piros</a:t>
            </a:r>
            <a:r>
              <a:rPr lang="sl-SI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színű</a:t>
            </a:r>
            <a:r>
              <a:rPr lang="sl-SI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sl-SI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Miért</a:t>
            </a:r>
            <a:r>
              <a:rPr lang="sl-SI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2" descr="http://eucbeniki.sio.si/fizika8/141/barvefin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 r="3649"/>
          <a:stretch/>
        </p:blipFill>
        <p:spPr bwMode="auto">
          <a:xfrm>
            <a:off x="1013840" y="1815226"/>
            <a:ext cx="7361541" cy="3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p-DJqq79d5w/U8FX20Sf9LI/AAAAAAAAEec/n3_NVdHgxZw/s1600/girl-reading-a-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41" y="5589240"/>
            <a:ext cx="1008112" cy="10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86"/>
          <p:cNvSpPr txBox="1"/>
          <p:nvPr/>
        </p:nvSpPr>
        <p:spPr>
          <a:xfrm>
            <a:off x="2902357" y="620688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Odboj </a:t>
            </a:r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svetlobe</a:t>
            </a:r>
            <a:endParaRPr lang="sl-SI" sz="36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Tükörkép a Maros vízében Csittszentiván-Erdély/Reflection in the Mures River, Santioana de Mures-Transylv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7" y="1556792"/>
            <a:ext cx="4320480" cy="4598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360969" y="6155724"/>
            <a:ext cx="4824536" cy="27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http://mw2.google.com/mw-panoramio/photos/medium/81875733.jpg</a:t>
            </a:r>
          </a:p>
        </p:txBody>
      </p:sp>
    </p:spTree>
    <p:extLst>
      <p:ext uri="{BB962C8B-B14F-4D97-AF65-F5344CB8AC3E}">
        <p14:creationId xmlns:p14="http://schemas.microsoft.com/office/powerpoint/2010/main" val="39133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1949855" y="6290279"/>
            <a:ext cx="5544616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" name="Straight Connector 3"/>
          <p:cNvCxnSpPr/>
          <p:nvPr/>
        </p:nvCxnSpPr>
        <p:spPr>
          <a:xfrm>
            <a:off x="4686159" y="1916832"/>
            <a:ext cx="36004" cy="43734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6"/>
          <p:cNvGrpSpPr/>
          <p:nvPr/>
        </p:nvGrpSpPr>
        <p:grpSpPr>
          <a:xfrm>
            <a:off x="997151" y="2852935"/>
            <a:ext cx="3725014" cy="3437345"/>
            <a:chOff x="2843808" y="4005064"/>
            <a:chExt cx="1014643" cy="1238201"/>
          </a:xfrm>
        </p:grpSpPr>
        <p:cxnSp>
          <p:nvCxnSpPr>
            <p:cNvPr id="7" name="Straight Connector 9"/>
            <p:cNvCxnSpPr/>
            <p:nvPr/>
          </p:nvCxnSpPr>
          <p:spPr>
            <a:xfrm>
              <a:off x="3203848" y="4437112"/>
              <a:ext cx="654603" cy="8061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uščični povezovalnik 38"/>
            <p:cNvCxnSpPr/>
            <p:nvPr/>
          </p:nvCxnSpPr>
          <p:spPr>
            <a:xfrm>
              <a:off x="2843808" y="4005064"/>
              <a:ext cx="373284" cy="448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4"/>
          <p:cNvGrpSpPr/>
          <p:nvPr/>
        </p:nvGrpSpPr>
        <p:grpSpPr>
          <a:xfrm>
            <a:off x="4721538" y="3068960"/>
            <a:ext cx="3476411" cy="3221320"/>
            <a:chOff x="3995936" y="3744766"/>
            <a:chExt cx="1147346" cy="1563055"/>
          </a:xfrm>
        </p:grpSpPr>
        <p:cxnSp>
          <p:nvCxnSpPr>
            <p:cNvPr id="10" name="Raven puščični povezovalnik 38"/>
            <p:cNvCxnSpPr/>
            <p:nvPr/>
          </p:nvCxnSpPr>
          <p:spPr>
            <a:xfrm flipV="1">
              <a:off x="3995936" y="4221088"/>
              <a:ext cx="792088" cy="10867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3"/>
            <p:cNvCxnSpPr/>
            <p:nvPr/>
          </p:nvCxnSpPr>
          <p:spPr>
            <a:xfrm flipH="1">
              <a:off x="4771631" y="3744766"/>
              <a:ext cx="371651" cy="5000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29"/>
          <p:cNvSpPr/>
          <p:nvPr/>
        </p:nvSpPr>
        <p:spPr>
          <a:xfrm rot="16200000">
            <a:off x="4288289" y="2957395"/>
            <a:ext cx="867752" cy="3470802"/>
          </a:xfrm>
          <a:prstGeom prst="arc">
            <a:avLst>
              <a:gd name="adj1" fmla="val 16290533"/>
              <a:gd name="adj2" fmla="val 5330924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30"/>
          <p:cNvSpPr txBox="1"/>
          <p:nvPr/>
        </p:nvSpPr>
        <p:spPr>
          <a:xfrm rot="2578353">
            <a:off x="764774" y="3686796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rgbClr val="0066FF"/>
                </a:solidFill>
                <a:latin typeface="Comic Sans MS" panose="030F0702030302020204" pitchFamily="66" charset="0"/>
              </a:rPr>
              <a:t>v</a:t>
            </a:r>
            <a:r>
              <a:rPr lang="sl-SI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padni </a:t>
            </a:r>
            <a:r>
              <a:rPr lang="sl-SI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žarek</a:t>
            </a:r>
            <a:endParaRPr lang="sl-SI" sz="2000" b="1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31"/>
          <p:cNvSpPr txBox="1"/>
          <p:nvPr/>
        </p:nvSpPr>
        <p:spPr>
          <a:xfrm rot="18880674">
            <a:off x="6531269" y="4097848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odbiti </a:t>
            </a:r>
            <a:r>
              <a:rPr lang="sl-SI" sz="20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žarek</a:t>
            </a:r>
            <a:endParaRPr lang="sl-SI" sz="2000" b="1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3725868" y="4383250"/>
            <a:ext cx="8883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700" dirty="0">
                <a:solidFill>
                  <a:srgbClr val="CC0000"/>
                </a:solidFill>
                <a:latin typeface="Comic Sans MS" panose="030F0702030302020204" pitchFamily="66" charset="0"/>
              </a:rPr>
              <a:t>v</a:t>
            </a:r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padni </a:t>
            </a:r>
          </a:p>
          <a:p>
            <a:pPr algn="ctr"/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kot</a:t>
            </a:r>
            <a:endParaRPr lang="sl-SI" sz="1700" dirty="0" smtClean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86"/>
          <p:cNvSpPr txBox="1"/>
          <p:nvPr/>
        </p:nvSpPr>
        <p:spPr>
          <a:xfrm>
            <a:off x="2711343" y="476672"/>
            <a:ext cx="3929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Odboj </a:t>
            </a:r>
            <a:r>
              <a:rPr lang="sl-SI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svetlobe</a:t>
            </a:r>
            <a:endParaRPr lang="sl-SI" sz="40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4719492" y="1961179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v</a:t>
            </a:r>
            <a:r>
              <a:rPr lang="sl-SI" dirty="0" smtClean="0">
                <a:latin typeface="Comic Sans MS" panose="030F0702030302020204" pitchFamily="66" charset="0"/>
              </a:rPr>
              <a:t>padna </a:t>
            </a:r>
            <a:r>
              <a:rPr lang="sl-SI" dirty="0" smtClean="0">
                <a:latin typeface="Comic Sans MS" panose="030F0702030302020204" pitchFamily="66" charset="0"/>
              </a:rPr>
              <a:t>pravokotnica</a:t>
            </a:r>
            <a:endParaRPr lang="sl-SI" dirty="0" smtClean="0">
              <a:latin typeface="Comic Sans MS" panose="030F0702030302020204" pitchFamily="66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023296" y="6249629"/>
            <a:ext cx="8050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700" dirty="0" smtClean="0">
                <a:latin typeface="Comic Sans MS" panose="030F0702030302020204" pitchFamily="66" charset="0"/>
              </a:rPr>
              <a:t>zrcalo</a:t>
            </a:r>
            <a:endParaRPr lang="sl-SI" sz="17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4708416" y="4297902"/>
            <a:ext cx="10021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700" dirty="0">
                <a:solidFill>
                  <a:srgbClr val="CC0000"/>
                </a:solidFill>
                <a:latin typeface="Comic Sans MS" panose="030F0702030302020204" pitchFamily="66" charset="0"/>
              </a:rPr>
              <a:t>o</a:t>
            </a:r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dbojni </a:t>
            </a:r>
          </a:p>
          <a:p>
            <a:pPr algn="ctr"/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kot</a:t>
            </a:r>
            <a:endParaRPr lang="sl-SI" sz="1700" dirty="0" smtClean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51520" y="2276872"/>
            <a:ext cx="8640960" cy="40324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accent1">
                    <a:lumMod val="50000"/>
                  </a:schemeClr>
                </a:solidFill>
              </a:rPr>
              <a:t>Odboj svetlobe je pojav, da se svetloba, ki pade na gladko površino, odbije tako, da je odbojni kot enak vpadnemu.</a:t>
            </a:r>
          </a:p>
          <a:p>
            <a:pPr algn="ctr"/>
            <a:endParaRPr lang="sl-SI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9552" y="2881337"/>
            <a:ext cx="80377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Svetloba je elektromagnetno valovanje. Hitrost svetlobe </a:t>
            </a:r>
          </a:p>
          <a:p>
            <a:pPr algn="ctr">
              <a:lnSpc>
                <a:spcPct val="150000"/>
              </a:lnSpc>
            </a:pPr>
            <a:r>
              <a:rPr lang="sl-SI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v praznem prostoru je 300</a:t>
            </a:r>
            <a:r>
              <a:rPr lang="sl-SI" sz="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sl-SI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000 km/s</a:t>
            </a:r>
            <a:r>
              <a:rPr lang="sl-SI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sl-SI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m.blog.hu/cs/csillagzat/image/f%C3%A9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2859574" cy="1902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mozaweb.hu/course/feny/jpg_big/p1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304256" cy="1739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4749969" y="3350402"/>
            <a:ext cx="4355067" cy="713893"/>
          </a:xfrm>
          <a:prstGeom prst="roundRect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Razpršeni odboj </a:t>
            </a:r>
            <a:r>
              <a:rPr lang="sl-SI" sz="2400" b="1" dirty="0" smtClean="0">
                <a:solidFill>
                  <a:srgbClr val="C00000"/>
                </a:solidFill>
              </a:rPr>
              <a:t>svetlobe</a:t>
            </a:r>
            <a:endParaRPr lang="sl-SI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265324" y="1195470"/>
            <a:ext cx="4752528" cy="713893"/>
          </a:xfrm>
          <a:prstGeom prst="roundRect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</a:rPr>
              <a:t>Odboj svetlobe na gladki </a:t>
            </a:r>
            <a:r>
              <a:rPr lang="sl-SI" sz="2400" b="1" dirty="0" smtClean="0">
                <a:solidFill>
                  <a:srgbClr val="C00000"/>
                </a:solidFill>
              </a:rPr>
              <a:t>površini</a:t>
            </a:r>
            <a:endParaRPr lang="sl-SI" sz="24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1" y="1935207"/>
            <a:ext cx="3934756" cy="177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02" y="4149080"/>
            <a:ext cx="3575256" cy="2486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0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86"/>
          <p:cNvSpPr txBox="1"/>
          <p:nvPr/>
        </p:nvSpPr>
        <p:spPr>
          <a:xfrm>
            <a:off x="2985507" y="1163969"/>
            <a:ext cx="306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Lom </a:t>
            </a:r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svetlobe</a:t>
            </a:r>
            <a:endParaRPr lang="sl-SI" sz="36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sullivan.sbcisd.net/wp-content/uploads/2012/10/negative_refrac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17306" y="2290258"/>
            <a:ext cx="3403266" cy="39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051720" y="6255794"/>
            <a:ext cx="5310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100" dirty="0"/>
              <a:t>http://sullivan.sbcisd.net/wp-content/uploads/2012/10/negative_refraction.jpg</a:t>
            </a:r>
          </a:p>
        </p:txBody>
      </p:sp>
    </p:spTree>
    <p:extLst>
      <p:ext uri="{BB962C8B-B14F-4D97-AF65-F5344CB8AC3E}">
        <p14:creationId xmlns:p14="http://schemas.microsoft.com/office/powerpoint/2010/main" val="7022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ven povezovalnik 8"/>
          <p:cNvCxnSpPr/>
          <p:nvPr/>
        </p:nvCxnSpPr>
        <p:spPr>
          <a:xfrm>
            <a:off x="2743075" y="4348211"/>
            <a:ext cx="3888432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86"/>
          <p:cNvSpPr txBox="1"/>
          <p:nvPr/>
        </p:nvSpPr>
        <p:spPr>
          <a:xfrm>
            <a:off x="3038802" y="709026"/>
            <a:ext cx="306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Lom </a:t>
            </a:r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svetlobe</a:t>
            </a:r>
            <a:endParaRPr lang="sl-SI" sz="36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743075" y="4365104"/>
            <a:ext cx="3888432" cy="2433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Straight Connector 3"/>
          <p:cNvCxnSpPr>
            <a:endCxn id="3" idx="2"/>
          </p:cNvCxnSpPr>
          <p:nvPr/>
        </p:nvCxnSpPr>
        <p:spPr>
          <a:xfrm>
            <a:off x="4648966" y="1916832"/>
            <a:ext cx="38325" cy="48820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6"/>
          <p:cNvGrpSpPr/>
          <p:nvPr/>
        </p:nvGrpSpPr>
        <p:grpSpPr>
          <a:xfrm>
            <a:off x="2195736" y="2060848"/>
            <a:ext cx="2472280" cy="2287611"/>
            <a:chOff x="2843808" y="4005064"/>
            <a:chExt cx="1014643" cy="1238201"/>
          </a:xfrm>
        </p:grpSpPr>
        <p:cxnSp>
          <p:nvCxnSpPr>
            <p:cNvPr id="6" name="Straight Connector 9"/>
            <p:cNvCxnSpPr/>
            <p:nvPr/>
          </p:nvCxnSpPr>
          <p:spPr>
            <a:xfrm>
              <a:off x="3203848" y="4437112"/>
              <a:ext cx="654603" cy="8061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en puščični povezovalnik 38"/>
            <p:cNvCxnSpPr/>
            <p:nvPr/>
          </p:nvCxnSpPr>
          <p:spPr>
            <a:xfrm>
              <a:off x="2843808" y="4005064"/>
              <a:ext cx="373284" cy="448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/>
          <p:cNvGrpSpPr/>
          <p:nvPr/>
        </p:nvGrpSpPr>
        <p:grpSpPr>
          <a:xfrm>
            <a:off x="4668017" y="4338281"/>
            <a:ext cx="1056112" cy="2331079"/>
            <a:chOff x="4668017" y="4338281"/>
            <a:chExt cx="1056112" cy="2331079"/>
          </a:xfrm>
        </p:grpSpPr>
        <p:cxnSp>
          <p:nvCxnSpPr>
            <p:cNvPr id="15" name="Straight Connector 9"/>
            <p:cNvCxnSpPr/>
            <p:nvPr/>
          </p:nvCxnSpPr>
          <p:spPr>
            <a:xfrm>
              <a:off x="5381889" y="5949280"/>
              <a:ext cx="34224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uščični povezovalnik 38"/>
            <p:cNvCxnSpPr/>
            <p:nvPr/>
          </p:nvCxnSpPr>
          <p:spPr>
            <a:xfrm>
              <a:off x="4668017" y="4338281"/>
              <a:ext cx="723243" cy="16502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37"/>
          <p:cNvSpPr txBox="1"/>
          <p:nvPr/>
        </p:nvSpPr>
        <p:spPr>
          <a:xfrm>
            <a:off x="2689852" y="3856242"/>
            <a:ext cx="6351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700" dirty="0" smtClean="0">
                <a:latin typeface="Comic Sans MS" panose="030F0702030302020204" pitchFamily="66" charset="0"/>
              </a:rPr>
              <a:t>zrak</a:t>
            </a:r>
            <a:endParaRPr lang="sl-SI" sz="1700" dirty="0" smtClean="0">
              <a:latin typeface="Comic Sans MS" panose="030F0702030302020204" pitchFamily="66" charset="0"/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2707436" y="4449431"/>
            <a:ext cx="6463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700" dirty="0" smtClean="0">
                <a:latin typeface="Comic Sans MS" panose="030F0702030302020204" pitchFamily="66" charset="0"/>
              </a:rPr>
              <a:t>voda</a:t>
            </a:r>
            <a:endParaRPr lang="sl-SI" sz="1700" dirty="0" smtClean="0">
              <a:latin typeface="Comic Sans MS" panose="030F0702030302020204" pitchFamily="66" charset="0"/>
            </a:endParaRPr>
          </a:p>
        </p:txBody>
      </p:sp>
      <p:sp>
        <p:nvSpPr>
          <p:cNvPr id="24" name="TextBox 30"/>
          <p:cNvSpPr txBox="1"/>
          <p:nvPr/>
        </p:nvSpPr>
        <p:spPr>
          <a:xfrm rot="2578353">
            <a:off x="2312435" y="229031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66FF"/>
                </a:solidFill>
                <a:latin typeface="Comic Sans MS" panose="030F0702030302020204" pitchFamily="66" charset="0"/>
              </a:rPr>
              <a:t>v</a:t>
            </a:r>
            <a:r>
              <a:rPr lang="sl-SI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padni </a:t>
            </a:r>
            <a:r>
              <a:rPr lang="sl-SI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žarek</a:t>
            </a:r>
            <a:endParaRPr lang="sl-SI" b="1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31"/>
          <p:cNvSpPr txBox="1"/>
          <p:nvPr/>
        </p:nvSpPr>
        <p:spPr>
          <a:xfrm rot="3954558">
            <a:off x="4685623" y="534125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lomljeni </a:t>
            </a:r>
            <a:r>
              <a:rPr lang="sl-SI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žarek</a:t>
            </a:r>
            <a:endParaRPr lang="sl-SI" b="1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Lok 28"/>
          <p:cNvSpPr/>
          <p:nvPr/>
        </p:nvSpPr>
        <p:spPr>
          <a:xfrm rot="17373112">
            <a:off x="3857135" y="3201809"/>
            <a:ext cx="1162162" cy="1246663"/>
          </a:xfrm>
          <a:prstGeom prst="arc">
            <a:avLst>
              <a:gd name="adj1" fmla="val 16321419"/>
              <a:gd name="adj2" fmla="val 14776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Lok 29"/>
          <p:cNvSpPr/>
          <p:nvPr/>
        </p:nvSpPr>
        <p:spPr>
          <a:xfrm rot="6166179">
            <a:off x="4329736" y="4597480"/>
            <a:ext cx="732601" cy="1118109"/>
          </a:xfrm>
          <a:prstGeom prst="arc">
            <a:avLst>
              <a:gd name="adj1" fmla="val 17234384"/>
              <a:gd name="adj2" fmla="val 20997596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TextBox 32"/>
          <p:cNvSpPr txBox="1"/>
          <p:nvPr/>
        </p:nvSpPr>
        <p:spPr>
          <a:xfrm>
            <a:off x="4580979" y="3356992"/>
            <a:ext cx="16018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700" dirty="0">
                <a:solidFill>
                  <a:srgbClr val="CC0000"/>
                </a:solidFill>
                <a:latin typeface="Comic Sans MS" panose="030F0702030302020204" pitchFamily="66" charset="0"/>
              </a:rPr>
              <a:t>v</a:t>
            </a:r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padni </a:t>
            </a:r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kot</a:t>
            </a:r>
            <a:endParaRPr lang="sl-SI" sz="1700" dirty="0" smtClean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220671" y="4900253"/>
            <a:ext cx="16018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lomni </a:t>
            </a:r>
            <a:r>
              <a:rPr lang="sl-SI" sz="1700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kot</a:t>
            </a:r>
            <a:endParaRPr lang="sl-SI" sz="1700" dirty="0" smtClean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4638758" y="1814360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v</a:t>
            </a:r>
            <a:r>
              <a:rPr lang="sl-SI" dirty="0" smtClean="0">
                <a:latin typeface="Comic Sans MS" panose="030F0702030302020204" pitchFamily="66" charset="0"/>
              </a:rPr>
              <a:t>padna </a:t>
            </a:r>
            <a:r>
              <a:rPr lang="sl-SI" dirty="0" smtClean="0">
                <a:latin typeface="Comic Sans MS" panose="030F0702030302020204" pitchFamily="66" charset="0"/>
              </a:rPr>
              <a:t>pravokotnica</a:t>
            </a:r>
            <a:endParaRPr lang="sl-SI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3" grpId="0"/>
      <p:bldP spid="24" grpId="0"/>
      <p:bldP spid="26" grpId="0"/>
      <p:bldP spid="29" grpId="0" animBg="1"/>
      <p:bldP spid="30" grpId="0" animBg="1"/>
      <p:bldP spid="31" grpId="0"/>
      <p:bldP spid="32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jeni pravokotnik 16"/>
          <p:cNvSpPr/>
          <p:nvPr/>
        </p:nvSpPr>
        <p:spPr>
          <a:xfrm>
            <a:off x="256109" y="1772816"/>
            <a:ext cx="8640960" cy="40324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 smtClean="0">
                <a:solidFill>
                  <a:schemeClr val="accent1">
                    <a:lumMod val="50000"/>
                  </a:schemeClr>
                </a:solidFill>
              </a:rPr>
              <a:t>Na meji dveh snovi, ki prepuščata svetlobo, se svetlobi spremeni smer razširjanja. Ta pojav </a:t>
            </a:r>
            <a:r>
              <a:rPr lang="sl-SI" sz="4400" b="1" dirty="0">
                <a:solidFill>
                  <a:schemeClr val="accent1">
                    <a:lumMod val="50000"/>
                  </a:schemeClr>
                </a:solidFill>
              </a:rPr>
              <a:t>imenujemo </a:t>
            </a:r>
            <a:r>
              <a:rPr lang="sl-SI" sz="4400" b="1" dirty="0" smtClean="0">
                <a:solidFill>
                  <a:schemeClr val="accent1">
                    <a:lumMod val="50000"/>
                  </a:schemeClr>
                </a:solidFill>
              </a:rPr>
              <a:t>lom svetlobe.</a:t>
            </a:r>
          </a:p>
          <a:p>
            <a:pPr algn="ctr"/>
            <a:endParaRPr lang="sl-SI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723584" y="1484784"/>
            <a:ext cx="3698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LEČE IN </a:t>
            </a:r>
            <a:r>
              <a:rPr lang="sl-SI" sz="40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OKO</a:t>
            </a:r>
            <a:endParaRPr lang="sl-SI" sz="40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94c/byg/94cbygz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1143866" cy="8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612773" y="3068960"/>
            <a:ext cx="7920071" cy="20882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Leča je iz prozorne snovi (</a:t>
            </a:r>
            <a:r>
              <a:rPr lang="sl-SI" sz="3200" b="1" dirty="0" err="1" smtClean="0">
                <a:solidFill>
                  <a:schemeClr val="accent1">
                    <a:lumMod val="50000"/>
                  </a:schemeClr>
                </a:solidFill>
              </a:rPr>
              <a:t>ponavadi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 iz stekla ali plastike) in ima ukrivljeno ploskev na eni ali na obeh straneh.</a:t>
            </a:r>
          </a:p>
          <a:p>
            <a:pPr algn="ctr"/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na puščica 1"/>
          <p:cNvSpPr/>
          <p:nvPr/>
        </p:nvSpPr>
        <p:spPr>
          <a:xfrm>
            <a:off x="395536" y="155679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86"/>
          <p:cNvSpPr txBox="1"/>
          <p:nvPr/>
        </p:nvSpPr>
        <p:spPr>
          <a:xfrm>
            <a:off x="1259632" y="1409725"/>
            <a:ext cx="3090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Zbiralna leča</a:t>
            </a:r>
            <a:endParaRPr lang="sl-SI" sz="36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l-SI" sz="36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sl-SI" sz="3600" b="1" i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31" y="3414604"/>
            <a:ext cx="476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3"/>
          <p:cNvCxnSpPr/>
          <p:nvPr/>
        </p:nvCxnSpPr>
        <p:spPr>
          <a:xfrm flipH="1">
            <a:off x="457377" y="4285326"/>
            <a:ext cx="8363095" cy="55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/>
          <p:nvPr/>
        </p:nvCxnSpPr>
        <p:spPr>
          <a:xfrm flipV="1">
            <a:off x="1437494" y="3994400"/>
            <a:ext cx="2382465" cy="10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38"/>
          <p:cNvCxnSpPr/>
          <p:nvPr/>
        </p:nvCxnSpPr>
        <p:spPr>
          <a:xfrm flipV="1">
            <a:off x="423251" y="3999732"/>
            <a:ext cx="1044201" cy="10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9"/>
          <p:cNvCxnSpPr/>
          <p:nvPr/>
        </p:nvCxnSpPr>
        <p:spPr>
          <a:xfrm flipV="1">
            <a:off x="1471619" y="3706368"/>
            <a:ext cx="2406222" cy="10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38"/>
          <p:cNvCxnSpPr/>
          <p:nvPr/>
        </p:nvCxnSpPr>
        <p:spPr>
          <a:xfrm flipV="1">
            <a:off x="421457" y="3711700"/>
            <a:ext cx="1080120" cy="10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/>
          <p:nvPr/>
        </p:nvCxnSpPr>
        <p:spPr>
          <a:xfrm flipV="1">
            <a:off x="1474476" y="4858498"/>
            <a:ext cx="2406222" cy="10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38"/>
          <p:cNvCxnSpPr/>
          <p:nvPr/>
        </p:nvCxnSpPr>
        <p:spPr>
          <a:xfrm flipV="1">
            <a:off x="457376" y="4863828"/>
            <a:ext cx="1044201" cy="10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"/>
          <p:cNvCxnSpPr/>
          <p:nvPr/>
        </p:nvCxnSpPr>
        <p:spPr>
          <a:xfrm flipV="1">
            <a:off x="1520479" y="4565487"/>
            <a:ext cx="2314215" cy="10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38"/>
          <p:cNvCxnSpPr/>
          <p:nvPr/>
        </p:nvCxnSpPr>
        <p:spPr>
          <a:xfrm flipV="1">
            <a:off x="455582" y="4575796"/>
            <a:ext cx="1080120" cy="10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"/>
          <p:cNvCxnSpPr/>
          <p:nvPr/>
        </p:nvCxnSpPr>
        <p:spPr>
          <a:xfrm>
            <a:off x="4885953" y="3994400"/>
            <a:ext cx="1793678" cy="571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3864438" y="3700411"/>
            <a:ext cx="256217" cy="5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9"/>
          <p:cNvCxnSpPr/>
          <p:nvPr/>
        </p:nvCxnSpPr>
        <p:spPr>
          <a:xfrm>
            <a:off x="3819959" y="3994400"/>
            <a:ext cx="377697" cy="5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9"/>
          <p:cNvCxnSpPr/>
          <p:nvPr/>
        </p:nvCxnSpPr>
        <p:spPr>
          <a:xfrm>
            <a:off x="4813945" y="4148464"/>
            <a:ext cx="1944216" cy="273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9"/>
          <p:cNvCxnSpPr/>
          <p:nvPr/>
        </p:nvCxnSpPr>
        <p:spPr>
          <a:xfrm flipV="1">
            <a:off x="3828337" y="4503289"/>
            <a:ext cx="369319" cy="671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9"/>
          <p:cNvCxnSpPr/>
          <p:nvPr/>
        </p:nvCxnSpPr>
        <p:spPr>
          <a:xfrm flipV="1">
            <a:off x="3880698" y="4786488"/>
            <a:ext cx="256218" cy="72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9"/>
          <p:cNvCxnSpPr/>
          <p:nvPr/>
        </p:nvCxnSpPr>
        <p:spPr>
          <a:xfrm flipV="1">
            <a:off x="4813945" y="4159129"/>
            <a:ext cx="1935822" cy="263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9"/>
          <p:cNvCxnSpPr/>
          <p:nvPr/>
        </p:nvCxnSpPr>
        <p:spPr>
          <a:xfrm flipV="1">
            <a:off x="4813945" y="4005064"/>
            <a:ext cx="1883476" cy="5604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a 60"/>
          <p:cNvSpPr/>
          <p:nvPr/>
        </p:nvSpPr>
        <p:spPr>
          <a:xfrm>
            <a:off x="5750049" y="4241398"/>
            <a:ext cx="72008" cy="990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3" name="Raven puščični povezovalnik 62"/>
          <p:cNvCxnSpPr/>
          <p:nvPr/>
        </p:nvCxnSpPr>
        <p:spPr>
          <a:xfrm>
            <a:off x="5787938" y="3335152"/>
            <a:ext cx="0" cy="845894"/>
          </a:xfrm>
          <a:prstGeom prst="straightConnector1">
            <a:avLst/>
          </a:prstGeom>
          <a:ln w="349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ravokotnik 63"/>
          <p:cNvSpPr/>
          <p:nvPr/>
        </p:nvSpPr>
        <p:spPr>
          <a:xfrm>
            <a:off x="3704660" y="5922549"/>
            <a:ext cx="2436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</a:t>
            </a:r>
            <a:r>
              <a:rPr lang="sl-SI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oriščna </a:t>
            </a:r>
            <a:r>
              <a:rPr lang="sl-SI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razdalja</a:t>
            </a:r>
            <a:endParaRPr lang="sl-SI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5" name="Raven puščični povezovalnik 38"/>
          <p:cNvCxnSpPr/>
          <p:nvPr/>
        </p:nvCxnSpPr>
        <p:spPr>
          <a:xfrm>
            <a:off x="4121696" y="3758099"/>
            <a:ext cx="836265" cy="252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en puščični povezovalnik 38"/>
          <p:cNvCxnSpPr/>
          <p:nvPr/>
        </p:nvCxnSpPr>
        <p:spPr>
          <a:xfrm>
            <a:off x="4189262" y="4046756"/>
            <a:ext cx="696691" cy="112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en puščični povezovalnik 38"/>
          <p:cNvCxnSpPr/>
          <p:nvPr/>
        </p:nvCxnSpPr>
        <p:spPr>
          <a:xfrm flipV="1">
            <a:off x="4179054" y="4414801"/>
            <a:ext cx="706899" cy="88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ven puščični povezovalnik 38"/>
          <p:cNvCxnSpPr/>
          <p:nvPr/>
        </p:nvCxnSpPr>
        <p:spPr>
          <a:xfrm flipV="1">
            <a:off x="4131306" y="4536877"/>
            <a:ext cx="754647" cy="249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en povezovalnik 91"/>
          <p:cNvCxnSpPr/>
          <p:nvPr/>
        </p:nvCxnSpPr>
        <p:spPr>
          <a:xfrm flipH="1">
            <a:off x="3992546" y="5166162"/>
            <a:ext cx="8307" cy="720080"/>
          </a:xfrm>
          <a:prstGeom prst="line">
            <a:avLst/>
          </a:prstGeom>
          <a:ln w="22225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povezovalnik 94"/>
          <p:cNvCxnSpPr/>
          <p:nvPr/>
        </p:nvCxnSpPr>
        <p:spPr>
          <a:xfrm>
            <a:off x="5793551" y="4340409"/>
            <a:ext cx="18002" cy="1545833"/>
          </a:xfrm>
          <a:prstGeom prst="line">
            <a:avLst/>
          </a:prstGeom>
          <a:ln w="22225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Raven puščični povezovalnik 3077"/>
          <p:cNvCxnSpPr/>
          <p:nvPr/>
        </p:nvCxnSpPr>
        <p:spPr>
          <a:xfrm>
            <a:off x="3993351" y="5661248"/>
            <a:ext cx="1800200" cy="0"/>
          </a:xfrm>
          <a:prstGeom prst="straightConnector1">
            <a:avLst/>
          </a:prstGeom>
          <a:ln w="34925">
            <a:solidFill>
              <a:srgbClr val="00184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ravokotnik 106"/>
          <p:cNvSpPr/>
          <p:nvPr/>
        </p:nvSpPr>
        <p:spPr>
          <a:xfrm>
            <a:off x="4957961" y="2889186"/>
            <a:ext cx="1536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gorišče </a:t>
            </a:r>
          </a:p>
        </p:txBody>
      </p:sp>
      <p:sp>
        <p:nvSpPr>
          <p:cNvPr id="108" name="Pravokotnik 107"/>
          <p:cNvSpPr/>
          <p:nvPr/>
        </p:nvSpPr>
        <p:spPr>
          <a:xfrm>
            <a:off x="7345493" y="3842108"/>
            <a:ext cx="1968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latin typeface="Comic Sans MS" panose="030F0702030302020204" pitchFamily="66" charset="0"/>
              </a:rPr>
              <a:t>o</a:t>
            </a:r>
            <a:r>
              <a:rPr lang="sl-SI" sz="2000" b="1" dirty="0" smtClean="0">
                <a:latin typeface="Comic Sans MS" panose="030F0702030302020204" pitchFamily="66" charset="0"/>
              </a:rPr>
              <a:t>ptična os </a:t>
            </a:r>
          </a:p>
          <a:p>
            <a:endParaRPr lang="sl-SI" sz="4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1" grpId="0" animBg="1"/>
      <p:bldP spid="64" grpId="0"/>
      <p:bldP spid="107" grpId="0"/>
      <p:bldP spid="1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2564904"/>
            <a:ext cx="85343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Zbiralna leča svetlobo iz oddaljenega svetila zbere v eni točki, imenovani </a:t>
            </a:r>
            <a:r>
              <a:rPr lang="sl-SI" sz="27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gorišče</a:t>
            </a:r>
            <a:r>
              <a:rPr lang="sl-SI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 Razdalji od leče do gorišča pravimo </a:t>
            </a:r>
            <a:r>
              <a:rPr lang="sl-SI" sz="27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goriščna razdalja</a:t>
            </a:r>
            <a:r>
              <a:rPr lang="sl-SI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sl-SI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content.mycutegraphics.com/graphics/school/pink-notebook-with-penc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8" y="836712"/>
            <a:ext cx="1253407" cy="12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7" y="2718105"/>
            <a:ext cx="684460" cy="162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sna puščica 2"/>
          <p:cNvSpPr/>
          <p:nvPr/>
        </p:nvSpPr>
        <p:spPr>
          <a:xfrm>
            <a:off x="467544" y="134076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86"/>
          <p:cNvSpPr txBox="1"/>
          <p:nvPr/>
        </p:nvSpPr>
        <p:spPr>
          <a:xfrm>
            <a:off x="1259632" y="1079738"/>
            <a:ext cx="2776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Razpršilna leča</a:t>
            </a:r>
            <a:endParaRPr lang="sl-SI" sz="2800" b="1" i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sl-SI" sz="2800" b="1" i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Szórólencse</a:t>
            </a:r>
            <a:r>
              <a:rPr lang="sl-SI" sz="28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endParaRPr lang="sl-SI" sz="2800" b="1" i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866883" y="2609022"/>
            <a:ext cx="6840760" cy="208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Razpršilna leča je leča, ki razprši </a:t>
            </a:r>
            <a:r>
              <a:rPr lang="sl-SI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vzporedne </a:t>
            </a:r>
            <a:r>
              <a:rPr lang="sl-SI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žarke.</a:t>
            </a:r>
          </a:p>
          <a:p>
            <a:pPr algn="ctr">
              <a:lnSpc>
                <a:spcPct val="150000"/>
              </a:lnSpc>
            </a:pPr>
            <a:endParaRPr lang="sl-SI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etkotnik 1"/>
          <p:cNvSpPr/>
          <p:nvPr/>
        </p:nvSpPr>
        <p:spPr>
          <a:xfrm rot="10800000">
            <a:off x="1259632" y="2141150"/>
            <a:ext cx="7109429" cy="2781118"/>
          </a:xfrm>
          <a:prstGeom prst="homePlate">
            <a:avLst>
              <a:gd name="adj" fmla="val 22816"/>
            </a:avLst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76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25661" y="1196752"/>
            <a:ext cx="7082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Kako nastane slika v očesu</a:t>
            </a:r>
            <a:r>
              <a:rPr lang="sl-SI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sl-SI" sz="40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37318"/>
            <a:ext cx="3312368" cy="385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en puščični povezovalnik 3"/>
          <p:cNvCxnSpPr/>
          <p:nvPr/>
        </p:nvCxnSpPr>
        <p:spPr>
          <a:xfrm>
            <a:off x="2107630" y="3715925"/>
            <a:ext cx="1423526" cy="724205"/>
          </a:xfrm>
          <a:prstGeom prst="straightConnector1">
            <a:avLst/>
          </a:prstGeom>
          <a:ln w="444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11560" y="3300427"/>
            <a:ext cx="149607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400" b="1" dirty="0" smtClean="0">
                <a:solidFill>
                  <a:srgbClr val="003300"/>
                </a:solidFill>
                <a:latin typeface="Comic Sans MS" pitchFamily="66" charset="0"/>
              </a:rPr>
              <a:t>zenica</a:t>
            </a:r>
            <a:endParaRPr lang="sl-SI" sz="2400" b="1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cxnSp>
        <p:nvCxnSpPr>
          <p:cNvPr id="10" name="Raven puščični povezovalnik 9"/>
          <p:cNvCxnSpPr>
            <a:stCxn id="14" idx="3"/>
          </p:cNvCxnSpPr>
          <p:nvPr/>
        </p:nvCxnSpPr>
        <p:spPr>
          <a:xfrm flipV="1">
            <a:off x="2683694" y="4581128"/>
            <a:ext cx="1096218" cy="1183486"/>
          </a:xfrm>
          <a:prstGeom prst="straightConnector1">
            <a:avLst/>
          </a:prstGeom>
          <a:ln w="444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755576" y="5533781"/>
            <a:ext cx="192811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400" b="1" dirty="0" smtClean="0">
                <a:solidFill>
                  <a:srgbClr val="003300"/>
                </a:solidFill>
                <a:latin typeface="Comic Sans MS" pitchFamily="66" charset="0"/>
              </a:rPr>
              <a:t>leča</a:t>
            </a:r>
            <a:endParaRPr lang="sl-SI" sz="2400" b="1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cxnSp>
        <p:nvCxnSpPr>
          <p:cNvPr id="15" name="Raven puščični povezovalnik 14"/>
          <p:cNvCxnSpPr>
            <a:stCxn id="19" idx="1"/>
          </p:cNvCxnSpPr>
          <p:nvPr/>
        </p:nvCxnSpPr>
        <p:spPr>
          <a:xfrm flipH="1" flipV="1">
            <a:off x="5436096" y="5265206"/>
            <a:ext cx="1309974" cy="494894"/>
          </a:xfrm>
          <a:prstGeom prst="straightConnector1">
            <a:avLst/>
          </a:prstGeom>
          <a:ln w="444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6746070" y="5529267"/>
            <a:ext cx="192811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400" b="1" dirty="0" smtClean="0">
                <a:solidFill>
                  <a:srgbClr val="003300"/>
                </a:solidFill>
                <a:latin typeface="Comic Sans MS" pitchFamily="66" charset="0"/>
              </a:rPr>
              <a:t>mrežnica</a:t>
            </a:r>
            <a:endParaRPr lang="sl-SI" sz="2400" b="1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239084" cy="215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464149" y="1556792"/>
            <a:ext cx="6389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Kako nastane slika v očesu</a:t>
            </a:r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sl-SI" sz="36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5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Royalty Free RF Clip Art Illustration Of A Light Bulb Character Holding A Finger Up by yayayoyo"/>
          <p:cNvSpPr>
            <a:spLocks noChangeAspect="1" noChangeArrowheads="1"/>
          </p:cNvSpPr>
          <p:nvPr/>
        </p:nvSpPr>
        <p:spPr bwMode="auto">
          <a:xfrm>
            <a:off x="155575" y="-685800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" y="260648"/>
            <a:ext cx="96961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93507" y="1484784"/>
            <a:ext cx="67906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200" b="1" dirty="0" smtClean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Telesom, ki oddajajo svetlobo, pravimo </a:t>
            </a:r>
            <a:r>
              <a:rPr lang="sl-SI" sz="2200" b="1" u="sng" dirty="0" smtClean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svetila</a:t>
            </a:r>
            <a:r>
              <a:rPr lang="sl-SI" sz="2200" b="1" dirty="0" smtClean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sl-SI" sz="2200" b="1" dirty="0" smtClean="0">
              <a:solidFill>
                <a:schemeClr val="accent6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5652119" y="1579643"/>
            <a:ext cx="1094584" cy="432048"/>
          </a:xfrm>
          <a:prstGeom prst="roundRect">
            <a:avLst/>
          </a:prstGeom>
          <a:solidFill>
            <a:srgbClr val="FFC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Desno ukrivljena puščica 1"/>
          <p:cNvSpPr/>
          <p:nvPr/>
        </p:nvSpPr>
        <p:spPr>
          <a:xfrm>
            <a:off x="395536" y="2592780"/>
            <a:ext cx="485844" cy="8801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362917" y="3607856"/>
            <a:ext cx="393298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9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NARAVNI VIR </a:t>
            </a:r>
            <a:r>
              <a:rPr lang="sl-SI" sz="19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SVETLOBE</a:t>
            </a:r>
            <a:endParaRPr lang="sl-SI" sz="1900" b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esno ukrivljena puščica 8"/>
          <p:cNvSpPr/>
          <p:nvPr/>
        </p:nvSpPr>
        <p:spPr>
          <a:xfrm flipH="1">
            <a:off x="8165578" y="2617922"/>
            <a:ext cx="522268" cy="15311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4860032" y="4265004"/>
            <a:ext cx="3960440" cy="7001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9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UMETNI VIR </a:t>
            </a:r>
            <a:r>
              <a:rPr lang="sl-SI" sz="19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SVETLOBE</a:t>
            </a:r>
            <a:endParaRPr lang="sl-SI" sz="1900" b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4.bp.blogspot.com/_SdKTJe8gSP8/TTDBjAUehVI/AAAAAAAAABw/TeV51eO5og8/s1600/So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2818">
            <a:off x="137093" y="4463060"/>
            <a:ext cx="1057058" cy="108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saznajlako.com/wp-content/uploads/2013/12/Kako-umiru-zvez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98" y="5373918"/>
            <a:ext cx="1468352" cy="905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543745" y="4265004"/>
            <a:ext cx="994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rgbClr val="003300"/>
                </a:solidFill>
              </a:rPr>
              <a:t>Sonce</a:t>
            </a:r>
            <a:endParaRPr lang="sl-SI" sz="2000" b="1" dirty="0" smtClean="0">
              <a:solidFill>
                <a:srgbClr val="003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rgbClr val="003300"/>
                </a:solidFill>
              </a:rPr>
              <a:t>zvezde </a:t>
            </a:r>
            <a:endParaRPr lang="sl-SI" sz="2000" b="1" dirty="0" smtClean="0">
              <a:solidFill>
                <a:srgbClr val="003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rgbClr val="003300"/>
                </a:solidFill>
              </a:rPr>
              <a:t>ogenj</a:t>
            </a:r>
            <a:endParaRPr lang="sl-SI" sz="2000" b="1" dirty="0">
              <a:solidFill>
                <a:srgbClr val="00330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6398691" y="5282962"/>
            <a:ext cx="973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rgbClr val="003300"/>
                </a:solidFill>
              </a:rPr>
              <a:t>bakla</a:t>
            </a:r>
            <a:endParaRPr lang="sl-SI" sz="2000" b="1" dirty="0" smtClean="0">
              <a:solidFill>
                <a:srgbClr val="003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rgbClr val="003300"/>
                </a:solidFill>
              </a:rPr>
              <a:t>sveča </a:t>
            </a:r>
            <a:endParaRPr lang="sl-SI" sz="2000" b="1" dirty="0" smtClean="0">
              <a:solidFill>
                <a:srgbClr val="003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rgbClr val="003300"/>
                </a:solidFill>
              </a:rPr>
              <a:t>žarnice</a:t>
            </a:r>
            <a:endParaRPr lang="sl-SI" sz="2000" b="1" dirty="0">
              <a:solidFill>
                <a:srgbClr val="003300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25" y="5076767"/>
            <a:ext cx="789989" cy="78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http://2.bp.blogspot.com/-wEdxaso0wbE/UYk6ovaflLI/AAAAAAAAAGQ/4fXX9CLqBPg/s1600/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18" y="5830459"/>
            <a:ext cx="1000502" cy="8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lipartbest.com/cliparts/ncX/egp/ncXegpec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34" y="5147352"/>
            <a:ext cx="1238438" cy="13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f/f6/FiresChimera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72" y="5706679"/>
            <a:ext cx="1408934" cy="105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  <p:bldP spid="3" grpId="0" animBg="1"/>
      <p:bldP spid="9" grpId="0" animBg="1"/>
      <p:bldP spid="10" grpId="0" animBg="1"/>
      <p:bldP spid="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989907" y="1844824"/>
            <a:ext cx="7463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Kaj če slika ne nastane na mrežnici</a:t>
            </a:r>
            <a:r>
              <a:rPr lang="sl-SI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sl-SI" sz="32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aobljeni pravokotnik 1"/>
          <p:cNvSpPr/>
          <p:nvPr/>
        </p:nvSpPr>
        <p:spPr>
          <a:xfrm>
            <a:off x="126897" y="3140968"/>
            <a:ext cx="8784976" cy="93610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bg2">
                    <a:lumMod val="10000"/>
                  </a:schemeClr>
                </a:solidFill>
              </a:rPr>
              <a:t>Če slika ne nastane na mrežnici, je ne vidimo ostro.</a:t>
            </a:r>
          </a:p>
          <a:p>
            <a:pPr algn="ctr"/>
            <a:endParaRPr lang="sl-SI" sz="7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http://ss1.spletnik.si/4_4/000/000/350/0c3/c1fb0f1368e44126a1715d75d2c730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83" y="4567724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877542" y="6309320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http://ss1.spletnik.si/4_4/000/000/350/0c3/c1fb0f1368e44126a1715d75d2c7305e.jpg</a:t>
            </a:r>
          </a:p>
        </p:txBody>
      </p:sp>
    </p:spTree>
    <p:extLst>
      <p:ext uri="{BB962C8B-B14F-4D97-AF65-F5344CB8AC3E}">
        <p14:creationId xmlns:p14="http://schemas.microsoft.com/office/powerpoint/2010/main" val="21880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8" y="2780928"/>
            <a:ext cx="3015605" cy="20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212433"/>
            <a:ext cx="2160240" cy="222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894208" y="1804514"/>
            <a:ext cx="302811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000" b="1" dirty="0" smtClean="0">
                <a:solidFill>
                  <a:srgbClr val="003300"/>
                </a:solidFill>
                <a:latin typeface="Comic Sans MS" pitchFamily="66" charset="0"/>
              </a:rPr>
              <a:t>KRATKOVIDNOST</a:t>
            </a:r>
            <a:endParaRPr lang="sl-SI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636750" y="2297511"/>
            <a:ext cx="302811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000" b="1" dirty="0" smtClean="0">
                <a:solidFill>
                  <a:srgbClr val="003300"/>
                </a:solidFill>
                <a:latin typeface="Comic Sans MS" pitchFamily="66" charset="0"/>
              </a:rPr>
              <a:t>DALJNOVIDNOST</a:t>
            </a:r>
            <a:endParaRPr lang="sl-SI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9" name="Desno ukrivljena puščica 8"/>
          <p:cNvSpPr/>
          <p:nvPr/>
        </p:nvSpPr>
        <p:spPr>
          <a:xfrm flipH="1">
            <a:off x="8460779" y="1415961"/>
            <a:ext cx="462525" cy="11016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4" name="Desno ukrivljena puščica 3"/>
          <p:cNvSpPr/>
          <p:nvPr/>
        </p:nvSpPr>
        <p:spPr>
          <a:xfrm>
            <a:off x="421631" y="1049791"/>
            <a:ext cx="515111" cy="11016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792379" y="5531570"/>
            <a:ext cx="2240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azpršilna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leča</a:t>
            </a:r>
            <a:endParaRPr lang="sl-SI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Raven puščični povezovalnik 10"/>
          <p:cNvCxnSpPr/>
          <p:nvPr/>
        </p:nvCxnSpPr>
        <p:spPr>
          <a:xfrm flipV="1">
            <a:off x="2627145" y="4783484"/>
            <a:ext cx="97003" cy="69095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5398462" y="5908440"/>
            <a:ext cx="2197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zbiralna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leča</a:t>
            </a:r>
            <a:endParaRPr lang="sl-SI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Raven puščični povezovalnik 15"/>
          <p:cNvCxnSpPr/>
          <p:nvPr/>
        </p:nvCxnSpPr>
        <p:spPr>
          <a:xfrm flipV="1">
            <a:off x="6660232" y="5439142"/>
            <a:ext cx="97003" cy="4692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4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  <p:bldP spid="10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259632" y="2838811"/>
            <a:ext cx="7325465" cy="2447770"/>
          </a:xfrm>
          <a:prstGeom prst="roundRect">
            <a:avLst/>
          </a:prstGeom>
          <a:solidFill>
            <a:schemeClr val="accent6">
              <a:alpha val="40000"/>
            </a:schemeClr>
          </a:solidFill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bg2">
                    <a:lumMod val="10000"/>
                  </a:schemeClr>
                </a:solidFill>
              </a:rPr>
              <a:t>Oči so zelo občutljive, zato moramo paziti, da </a:t>
            </a:r>
            <a:r>
              <a:rPr lang="sl-SI" sz="3200" b="1" dirty="0" smtClean="0">
                <a:solidFill>
                  <a:schemeClr val="bg2">
                    <a:lumMod val="10000"/>
                  </a:schemeClr>
                </a:solidFill>
              </a:rPr>
              <a:t>jih </a:t>
            </a:r>
            <a:r>
              <a:rPr lang="sl-SI" sz="3200" b="1" dirty="0" smtClean="0">
                <a:solidFill>
                  <a:schemeClr val="bg2">
                    <a:lumMod val="10000"/>
                  </a:schemeClr>
                </a:solidFill>
              </a:rPr>
              <a:t>ne poškodujemo.</a:t>
            </a:r>
          </a:p>
          <a:p>
            <a:pPr algn="ctr"/>
            <a:endParaRPr lang="sl-SI" sz="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sl-SI" sz="7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sl-SI" sz="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sl-SI" sz="7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8" name="Picture 6" descr="http://www.clker.com/cliparts/g/K/8/h/I/X/question-mark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36" y="4509120"/>
            <a:ext cx="360055" cy="54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perfectworld.org/clipart/symbols/rexclam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9263"/>
            <a:ext cx="636806" cy="26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lker.com/cliparts/l/C/R/N/j/G/ey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1" y="836712"/>
            <a:ext cx="1584176" cy="139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28667" y="143312"/>
            <a:ext cx="7629012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Svetloba se od svetila širi premočrtno na vse strani. Smer </a:t>
            </a:r>
          </a:p>
          <a:p>
            <a:pPr algn="ctr">
              <a:lnSpc>
                <a:spcPct val="150000"/>
              </a:lnSpc>
            </a:pPr>
            <a:r>
              <a:rPr lang="sl-SI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njenega širjenja ponazorimo s svetlobnimi žarki.</a:t>
            </a:r>
          </a:p>
          <a:p>
            <a:pPr algn="ctr">
              <a:lnSpc>
                <a:spcPct val="150000"/>
              </a:lnSpc>
            </a:pPr>
            <a:endParaRPr lang="sl-SI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75080" y="3836631"/>
            <a:ext cx="3669402" cy="985886"/>
            <a:chOff x="579849" y="2821907"/>
            <a:chExt cx="4972828" cy="1535829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9" y="2821907"/>
              <a:ext cx="4972828" cy="1535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Raven puščični povezovalnik 27"/>
            <p:cNvCxnSpPr/>
            <p:nvPr/>
          </p:nvCxnSpPr>
          <p:spPr>
            <a:xfrm flipV="1">
              <a:off x="3345442" y="3277501"/>
              <a:ext cx="2079848" cy="900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ven puščični povezovalnik 28"/>
            <p:cNvCxnSpPr/>
            <p:nvPr/>
          </p:nvCxnSpPr>
          <p:spPr>
            <a:xfrm>
              <a:off x="3148714" y="4082047"/>
              <a:ext cx="2232248" cy="1800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en puščični povezovalnik 31"/>
            <p:cNvCxnSpPr/>
            <p:nvPr/>
          </p:nvCxnSpPr>
          <p:spPr>
            <a:xfrm>
              <a:off x="3358236" y="3592869"/>
              <a:ext cx="206705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ven puščični povezovalnik 35"/>
            <p:cNvCxnSpPr/>
            <p:nvPr/>
          </p:nvCxnSpPr>
          <p:spPr>
            <a:xfrm>
              <a:off x="3329532" y="3819255"/>
              <a:ext cx="2095758" cy="1082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en puščični povezovalnik 41"/>
            <p:cNvCxnSpPr/>
            <p:nvPr/>
          </p:nvCxnSpPr>
          <p:spPr>
            <a:xfrm flipV="1">
              <a:off x="3186343" y="2930677"/>
              <a:ext cx="2238947" cy="1997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Raven puščični povezovalnik 4"/>
          <p:cNvCxnSpPr/>
          <p:nvPr/>
        </p:nvCxnSpPr>
        <p:spPr>
          <a:xfrm flipH="1">
            <a:off x="3287854" y="3360393"/>
            <a:ext cx="1039093" cy="5646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Skupina 3"/>
          <p:cNvGrpSpPr/>
          <p:nvPr/>
        </p:nvGrpSpPr>
        <p:grpSpPr>
          <a:xfrm>
            <a:off x="5159925" y="4233476"/>
            <a:ext cx="2269698" cy="2336030"/>
            <a:chOff x="5324889" y="3710925"/>
            <a:chExt cx="2952328" cy="305611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889" y="3762453"/>
              <a:ext cx="2952328" cy="30045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Raven puščični povezovalnik 9"/>
            <p:cNvCxnSpPr/>
            <p:nvPr/>
          </p:nvCxnSpPr>
          <p:spPr>
            <a:xfrm flipH="1" flipV="1">
              <a:off x="5470351" y="4329574"/>
              <a:ext cx="960245" cy="6509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uščični povezovalnik 21"/>
            <p:cNvCxnSpPr/>
            <p:nvPr/>
          </p:nvCxnSpPr>
          <p:spPr>
            <a:xfrm flipV="1">
              <a:off x="6801053" y="3710925"/>
              <a:ext cx="0" cy="103296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uščični povezovalnik 25"/>
            <p:cNvCxnSpPr/>
            <p:nvPr/>
          </p:nvCxnSpPr>
          <p:spPr>
            <a:xfrm>
              <a:off x="7126535" y="5391117"/>
              <a:ext cx="936104" cy="75208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en puščični povezovalnik 29"/>
            <p:cNvCxnSpPr/>
            <p:nvPr/>
          </p:nvCxnSpPr>
          <p:spPr>
            <a:xfrm flipV="1">
              <a:off x="7184564" y="4431005"/>
              <a:ext cx="950083" cy="58473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en puščični povezovalnik 32"/>
            <p:cNvCxnSpPr/>
            <p:nvPr/>
          </p:nvCxnSpPr>
          <p:spPr>
            <a:xfrm flipH="1">
              <a:off x="5542359" y="5409902"/>
              <a:ext cx="923618" cy="82130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Raven puščični povezovalnik 36"/>
          <p:cNvCxnSpPr/>
          <p:nvPr/>
        </p:nvCxnSpPr>
        <p:spPr>
          <a:xfrm>
            <a:off x="5508104" y="3360393"/>
            <a:ext cx="669911" cy="8730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otnik 11"/>
          <p:cNvSpPr/>
          <p:nvPr/>
        </p:nvSpPr>
        <p:spPr>
          <a:xfrm>
            <a:off x="3563888" y="2854375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</a:rPr>
              <a:t>svetlobni žarek</a:t>
            </a:r>
          </a:p>
          <a:p>
            <a:pPr algn="ctr"/>
            <a:endParaRPr lang="sl-SI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0" y="3427517"/>
            <a:ext cx="4280183" cy="1227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5096653" y="3499525"/>
            <a:ext cx="1355112" cy="1155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096653" y="3241799"/>
            <a:ext cx="45719" cy="78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096652" y="4080915"/>
            <a:ext cx="45719" cy="78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6444208" y="2827716"/>
            <a:ext cx="14401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5096650" y="4028993"/>
            <a:ext cx="1355113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22" name="Raven puščični povezovalnik 21"/>
          <p:cNvCxnSpPr/>
          <p:nvPr/>
        </p:nvCxnSpPr>
        <p:spPr>
          <a:xfrm>
            <a:off x="5328309" y="2714309"/>
            <a:ext cx="445900" cy="13079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aobljeni pravokotnik 23"/>
          <p:cNvSpPr/>
          <p:nvPr/>
        </p:nvSpPr>
        <p:spPr>
          <a:xfrm>
            <a:off x="3531184" y="1964412"/>
            <a:ext cx="3130931" cy="713893"/>
          </a:xfrm>
          <a:prstGeom prst="roundRect">
            <a:avLst/>
          </a:prstGeom>
          <a:ln w="2222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</a:rPr>
              <a:t>svetlobni </a:t>
            </a:r>
            <a:r>
              <a:rPr lang="sl-SI" sz="3200" b="1" dirty="0" smtClean="0">
                <a:solidFill>
                  <a:srgbClr val="C00000"/>
                </a:solidFill>
              </a:rPr>
              <a:t>curek</a:t>
            </a:r>
            <a:endParaRPr lang="sl-SI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  <p:bldP spid="1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929"/>
            <a:ext cx="810118" cy="180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lak 1"/>
          <p:cNvSpPr/>
          <p:nvPr/>
        </p:nvSpPr>
        <p:spPr>
          <a:xfrm>
            <a:off x="2882315" y="476671"/>
            <a:ext cx="5005653" cy="936104"/>
          </a:xfrm>
          <a:prstGeom prst="cloudCallout">
            <a:avLst>
              <a:gd name="adj1" fmla="val -70123"/>
              <a:gd name="adj2" fmla="val -22298"/>
            </a:avLst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i="1" dirty="0">
              <a:latin typeface="Comic Sans MS" panose="030F0702030302020204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866936" y="760057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Kako vidimo predmete</a:t>
            </a:r>
            <a:r>
              <a:rPr lang="sl-SI" sz="2000" b="1" dirty="0" smtClean="0">
                <a:latin typeface="Comic Sans MS" panose="030F0702030302020204" pitchFamily="66" charset="0"/>
              </a:rPr>
              <a:t>?</a:t>
            </a:r>
            <a:endParaRPr lang="sl-SI" sz="20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" y="2780927"/>
            <a:ext cx="2875119" cy="2904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H="1">
            <a:off x="1609031" y="3284984"/>
            <a:ext cx="1666825" cy="10218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 flipV="1">
            <a:off x="2418255" y="5264333"/>
            <a:ext cx="929609" cy="6178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tkotnik 13"/>
          <p:cNvSpPr/>
          <p:nvPr/>
        </p:nvSpPr>
        <p:spPr>
          <a:xfrm rot="10800000">
            <a:off x="3140713" y="2973817"/>
            <a:ext cx="5612805" cy="2200826"/>
          </a:xfrm>
          <a:prstGeom prst="homePlate">
            <a:avLst>
              <a:gd name="adj" fmla="val 228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4026048" y="3089344"/>
            <a:ext cx="45138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b="1" dirty="0" smtClean="0"/>
              <a:t>Telesa vidimo, ker so svetila in svetlobo </a:t>
            </a:r>
            <a:r>
              <a:rPr lang="sl-SI" sz="2800" b="1" dirty="0" smtClean="0"/>
              <a:t>oddajajo</a:t>
            </a:r>
            <a:r>
              <a:rPr lang="sl-SI" sz="2800" b="1" dirty="0" smtClean="0"/>
              <a:t>, ali pa so osvetljena in svetlobo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b="1" dirty="0" smtClean="0"/>
              <a:t>odbijajo</a:t>
            </a:r>
            <a:r>
              <a:rPr lang="sl-SI" sz="2800" b="1" dirty="0" smtClean="0"/>
              <a:t>.</a:t>
            </a:r>
          </a:p>
        </p:txBody>
      </p:sp>
      <p:cxnSp>
        <p:nvCxnSpPr>
          <p:cNvPr id="10" name="Kolenski povezovalnik 9"/>
          <p:cNvCxnSpPr/>
          <p:nvPr/>
        </p:nvCxnSpPr>
        <p:spPr>
          <a:xfrm rot="16200000" flipH="1">
            <a:off x="6210972" y="5702186"/>
            <a:ext cx="504056" cy="360040"/>
          </a:xfrm>
          <a:prstGeom prst="bentConnector3">
            <a:avLst>
              <a:gd name="adj1" fmla="val 35234"/>
            </a:avLst>
          </a:prstGeom>
          <a:ln w="50800">
            <a:solidFill>
              <a:srgbClr val="001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652120" y="6134234"/>
            <a:ext cx="2159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Učbenik str. 87</a:t>
            </a:r>
            <a:endParaRPr lang="sl-SI" sz="20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" y="414933"/>
            <a:ext cx="810118" cy="180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k 2"/>
          <p:cNvSpPr/>
          <p:nvPr/>
        </p:nvSpPr>
        <p:spPr>
          <a:xfrm>
            <a:off x="2690775" y="414933"/>
            <a:ext cx="5005653" cy="936104"/>
          </a:xfrm>
          <a:prstGeom prst="cloudCallout">
            <a:avLst>
              <a:gd name="adj1" fmla="val -70123"/>
              <a:gd name="adj2" fmla="val -22298"/>
            </a:avLst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i="1" dirty="0">
              <a:latin typeface="Comic Sans MS" panose="030F0702030302020204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675396" y="698319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Kako vidimo predmete</a:t>
            </a:r>
            <a:r>
              <a:rPr lang="sl-SI" sz="2000" b="1" dirty="0" smtClean="0">
                <a:latin typeface="Comic Sans MS" panose="030F0702030302020204" pitchFamily="66" charset="0"/>
              </a:rPr>
              <a:t>?</a:t>
            </a:r>
            <a:endParaRPr lang="sl-SI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14" y="1994943"/>
            <a:ext cx="5553054" cy="3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Raven puščični povezovalnik 29"/>
          <p:cNvCxnSpPr/>
          <p:nvPr/>
        </p:nvCxnSpPr>
        <p:spPr>
          <a:xfrm>
            <a:off x="2690776" y="2924944"/>
            <a:ext cx="743383" cy="774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uščični povezovalnik 37"/>
          <p:cNvCxnSpPr/>
          <p:nvPr/>
        </p:nvCxnSpPr>
        <p:spPr>
          <a:xfrm>
            <a:off x="3410347" y="3670933"/>
            <a:ext cx="1147762" cy="12239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uščični povezovalnik 39"/>
          <p:cNvCxnSpPr/>
          <p:nvPr/>
        </p:nvCxnSpPr>
        <p:spPr>
          <a:xfrm flipV="1">
            <a:off x="5686028" y="3628058"/>
            <a:ext cx="1119585" cy="6265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uščični povezovalnik 40"/>
          <p:cNvCxnSpPr/>
          <p:nvPr/>
        </p:nvCxnSpPr>
        <p:spPr>
          <a:xfrm flipV="1">
            <a:off x="4533900" y="4242422"/>
            <a:ext cx="1176338" cy="6391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9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dern glass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85" y="260648"/>
            <a:ext cx="4257954" cy="269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Kolenski povezovalnik 4"/>
          <p:cNvCxnSpPr/>
          <p:nvPr/>
        </p:nvCxnSpPr>
        <p:spPr>
          <a:xfrm rot="16200000" flipH="1">
            <a:off x="3521694" y="3734021"/>
            <a:ext cx="1860778" cy="409501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Kolenski povezovalnik 6"/>
          <p:cNvCxnSpPr/>
          <p:nvPr/>
        </p:nvCxnSpPr>
        <p:spPr>
          <a:xfrm rot="16200000" flipH="1">
            <a:off x="6309971" y="3150746"/>
            <a:ext cx="1132573" cy="720081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Kolenski povezovalnik 8"/>
          <p:cNvCxnSpPr/>
          <p:nvPr/>
        </p:nvCxnSpPr>
        <p:spPr>
          <a:xfrm rot="5400000">
            <a:off x="1608155" y="3088613"/>
            <a:ext cx="952552" cy="79208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jeni pravokotnik 9"/>
          <p:cNvSpPr/>
          <p:nvPr/>
        </p:nvSpPr>
        <p:spPr>
          <a:xfrm>
            <a:off x="243128" y="4077072"/>
            <a:ext cx="3034450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PROZORNE </a:t>
            </a:r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SNOVI</a:t>
            </a:r>
            <a:endParaRPr lang="sl-SI" sz="2000" b="1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3180350" y="5052954"/>
            <a:ext cx="295296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PROSOJNE </a:t>
            </a:r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SNOVI</a:t>
            </a:r>
            <a:endParaRPr lang="sl-SI" sz="2000" b="1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436096" y="4113155"/>
            <a:ext cx="3433177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NEPROZORNE </a:t>
            </a:r>
            <a:r>
              <a:rPr lang="sl-SI" sz="20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SNOVI</a:t>
            </a:r>
            <a:endParaRPr lang="sl-SI" sz="2000" b="1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417859" y="6200223"/>
            <a:ext cx="2159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Učbenik str. 88</a:t>
            </a:r>
            <a:endParaRPr lang="sl-SI" sz="20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" name="Picture 10" descr="http://schools.nyc.gov/NR/rdonlyres/74A94DE2-9279-4335-82D9-C56712E73426/86528/books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49" y="5282374"/>
            <a:ext cx="1239989" cy="9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vrica.net/uploaded/image_senca-v-pesku_13674795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70" y="1562856"/>
            <a:ext cx="2684261" cy="4026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212008" y="260648"/>
            <a:ext cx="479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Kako nastane senca</a:t>
            </a:r>
            <a:r>
              <a:rPr lang="sl-SI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sl-SI" sz="36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076" name="Skupina 2075"/>
          <p:cNvGrpSpPr/>
          <p:nvPr/>
        </p:nvGrpSpPr>
        <p:grpSpPr>
          <a:xfrm>
            <a:off x="1946137" y="1634263"/>
            <a:ext cx="5355725" cy="3954985"/>
            <a:chOff x="1697995" y="2407436"/>
            <a:chExt cx="5191125" cy="34671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995" y="2407436"/>
              <a:ext cx="5191125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Raven puščični povezovalnik 25"/>
            <p:cNvCxnSpPr/>
            <p:nvPr/>
          </p:nvCxnSpPr>
          <p:spPr>
            <a:xfrm>
              <a:off x="2566988" y="2981325"/>
              <a:ext cx="636860" cy="6636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en puščični povezovalnik 30"/>
            <p:cNvCxnSpPr/>
            <p:nvPr/>
          </p:nvCxnSpPr>
          <p:spPr>
            <a:xfrm>
              <a:off x="3175799" y="3622584"/>
              <a:ext cx="1905120" cy="17852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en povezovalnik 29"/>
            <p:cNvCxnSpPr/>
            <p:nvPr/>
          </p:nvCxnSpPr>
          <p:spPr>
            <a:xfrm>
              <a:off x="5065360" y="5391410"/>
              <a:ext cx="408627" cy="421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ven puščični povezovalnik 36"/>
            <p:cNvCxnSpPr/>
            <p:nvPr/>
          </p:nvCxnSpPr>
          <p:spPr>
            <a:xfrm>
              <a:off x="2031032" y="3565738"/>
              <a:ext cx="792088" cy="4610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en puščični povezovalnik 38"/>
            <p:cNvCxnSpPr/>
            <p:nvPr/>
          </p:nvCxnSpPr>
          <p:spPr>
            <a:xfrm>
              <a:off x="2794273" y="4009119"/>
              <a:ext cx="2518350" cy="12745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en povezovalnik 40"/>
            <p:cNvCxnSpPr/>
            <p:nvPr/>
          </p:nvCxnSpPr>
          <p:spPr>
            <a:xfrm>
              <a:off x="5287144" y="5269777"/>
              <a:ext cx="985392" cy="5310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Raven puščični povezovalnik 61"/>
          <p:cNvCxnSpPr/>
          <p:nvPr/>
        </p:nvCxnSpPr>
        <p:spPr>
          <a:xfrm flipV="1">
            <a:off x="4376277" y="5205690"/>
            <a:ext cx="834058" cy="775908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ven puščični povezovalnik 71"/>
          <p:cNvCxnSpPr/>
          <p:nvPr/>
        </p:nvCxnSpPr>
        <p:spPr>
          <a:xfrm flipH="1" flipV="1">
            <a:off x="6012160" y="5278747"/>
            <a:ext cx="769302" cy="7039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avokotnik 35"/>
          <p:cNvSpPr/>
          <p:nvPr/>
        </p:nvSpPr>
        <p:spPr>
          <a:xfrm>
            <a:off x="6152183" y="6004295"/>
            <a:ext cx="161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polsenca</a:t>
            </a:r>
            <a:endParaRPr lang="sl-SI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Pravokotnik 77"/>
          <p:cNvSpPr/>
          <p:nvPr/>
        </p:nvSpPr>
        <p:spPr>
          <a:xfrm>
            <a:off x="3411636" y="5981598"/>
            <a:ext cx="1611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senca</a:t>
            </a:r>
            <a:endParaRPr lang="sl-SI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1291</TotalTime>
  <Words>424</Words>
  <Application>Microsoft Office PowerPoint</Application>
  <PresentationFormat>Diaprojekcija na zaslonu (4:3)</PresentationFormat>
  <Paragraphs>113</Paragraphs>
  <Slides>32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9" baseType="lpstr">
      <vt:lpstr>Arial</vt:lpstr>
      <vt:lpstr>Calibri</vt:lpstr>
      <vt:lpstr>Candara</vt:lpstr>
      <vt:lpstr>Comic Sans MS</vt:lpstr>
      <vt:lpstr>Symbol</vt:lpstr>
      <vt:lpstr>Times New Roman</vt:lpstr>
      <vt:lpstr>Valovita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Neli</dc:creator>
  <cp:lastModifiedBy>Uporabnik</cp:lastModifiedBy>
  <cp:revision>108</cp:revision>
  <dcterms:created xsi:type="dcterms:W3CDTF">2013-11-06T19:46:36Z</dcterms:created>
  <dcterms:modified xsi:type="dcterms:W3CDTF">2023-12-12T07:20:15Z</dcterms:modified>
</cp:coreProperties>
</file>