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Barlow Bold" charset="1" panose="00000800000000000000"/>
      <p:regular r:id="rId15"/>
    </p:embeddedFont>
    <p:embeddedFont>
      <p:font typeface="Barlow Semi-Bold" charset="1" panose="00000700000000000000"/>
      <p:regular r:id="rId16"/>
    </p:embeddedFont>
    <p:embeddedFont>
      <p:font typeface="Barlow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9.png" Type="http://schemas.openxmlformats.org/officeDocument/2006/relationships/image"/><Relationship Id="rId6" Target="../media/image20.svg" Type="http://schemas.openxmlformats.org/officeDocument/2006/relationships/image"/><Relationship Id="rId7" Target="../media/image21.png" Type="http://schemas.openxmlformats.org/officeDocument/2006/relationships/image"/><Relationship Id="rId8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Relationship Id="rId5" Target="../media/image25.png" Type="http://schemas.openxmlformats.org/officeDocument/2006/relationships/image"/><Relationship Id="rId6" Target="../media/image26.svg" Type="http://schemas.openxmlformats.org/officeDocument/2006/relationships/image"/><Relationship Id="rId7" Target="../media/image27.png" Type="http://schemas.openxmlformats.org/officeDocument/2006/relationships/image"/><Relationship Id="rId8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32.png" Type="http://schemas.openxmlformats.org/officeDocument/2006/relationships/image"/><Relationship Id="rId6" Target="../media/image33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34.png" Type="http://schemas.openxmlformats.org/officeDocument/2006/relationships/image"/><Relationship Id="rId4" Target="../media/image35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40.png" Type="http://schemas.openxmlformats.org/officeDocument/2006/relationships/image"/><Relationship Id="rId4" Target="../media/image41.svg" Type="http://schemas.openxmlformats.org/officeDocument/2006/relationships/image"/><Relationship Id="rId5" Target="../media/image42.png" Type="http://schemas.openxmlformats.org/officeDocument/2006/relationships/image"/><Relationship Id="rId6" Target="../media/image43.sv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1.svg" Type="http://schemas.openxmlformats.org/officeDocument/2006/relationships/image"/><Relationship Id="rId11" Target="../media/image52.png" Type="http://schemas.openxmlformats.org/officeDocument/2006/relationships/image"/><Relationship Id="rId12" Target="../media/image53.svg" Type="http://schemas.openxmlformats.org/officeDocument/2006/relationships/image"/><Relationship Id="rId13" Target="../media/image54.png" Type="http://schemas.openxmlformats.org/officeDocument/2006/relationships/image"/><Relationship Id="rId14" Target="../media/image55.svg" Type="http://schemas.openxmlformats.org/officeDocument/2006/relationships/image"/><Relationship Id="rId15" Target="../media/image56.png" Type="http://schemas.openxmlformats.org/officeDocument/2006/relationships/image"/><Relationship Id="rId16" Target="../media/image57.svg" Type="http://schemas.openxmlformats.org/officeDocument/2006/relationships/image"/><Relationship Id="rId17" Target="../media/image58.png" Type="http://schemas.openxmlformats.org/officeDocument/2006/relationships/image"/><Relationship Id="rId18" Target="../media/image59.svg" Type="http://schemas.openxmlformats.org/officeDocument/2006/relationships/image"/><Relationship Id="rId2" Target="../media/image1.png" Type="http://schemas.openxmlformats.org/officeDocument/2006/relationships/image"/><Relationship Id="rId3" Target="../media/image44.png" Type="http://schemas.openxmlformats.org/officeDocument/2006/relationships/image"/><Relationship Id="rId4" Target="../media/image45.svg" Type="http://schemas.openxmlformats.org/officeDocument/2006/relationships/image"/><Relationship Id="rId5" Target="../media/image46.png" Type="http://schemas.openxmlformats.org/officeDocument/2006/relationships/image"/><Relationship Id="rId6" Target="../media/image47.svg" Type="http://schemas.openxmlformats.org/officeDocument/2006/relationships/image"/><Relationship Id="rId7" Target="../media/image48.png" Type="http://schemas.openxmlformats.org/officeDocument/2006/relationships/image"/><Relationship Id="rId8" Target="../media/image49.svg" Type="http://schemas.openxmlformats.org/officeDocument/2006/relationships/image"/><Relationship Id="rId9" Target="../media/image5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57118" y="3915809"/>
            <a:ext cx="8373765" cy="3304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2"/>
              </a:lnSpc>
            </a:pPr>
            <a:r>
              <a:rPr lang="en-US" b="true" sz="14290">
                <a:solidFill>
                  <a:srgbClr val="1D4355"/>
                </a:solidFill>
                <a:latin typeface="Barlow Bold"/>
                <a:ea typeface="Barlow Bold"/>
                <a:cs typeface="Barlow Bold"/>
                <a:sym typeface="Barlow Bold"/>
              </a:rPr>
              <a:t>W</a:t>
            </a:r>
            <a:r>
              <a:rPr lang="en-US" b="true" sz="14290">
                <a:solidFill>
                  <a:srgbClr val="1D4355"/>
                </a:solidFill>
                <a:latin typeface="Barlow Bold"/>
                <a:ea typeface="Barlow Bold"/>
                <a:cs typeface="Barlow Bold"/>
                <a:sym typeface="Barlow Bold"/>
              </a:rPr>
              <a:t>ill future tense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1232046">
            <a:off x="-71439" y="6950392"/>
            <a:ext cx="3834982" cy="4615816"/>
          </a:xfrm>
          <a:custGeom>
            <a:avLst/>
            <a:gdLst/>
            <a:ahLst/>
            <a:cxnLst/>
            <a:rect r="r" b="b" t="t" l="l"/>
            <a:pathLst>
              <a:path h="4615816" w="3834982">
                <a:moveTo>
                  <a:pt x="0" y="0"/>
                </a:moveTo>
                <a:lnTo>
                  <a:pt x="3834982" y="0"/>
                </a:lnTo>
                <a:lnTo>
                  <a:pt x="3834982" y="4615816"/>
                </a:lnTo>
                <a:lnTo>
                  <a:pt x="0" y="461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425496">
            <a:off x="9548" y="306671"/>
            <a:ext cx="3673009" cy="2556947"/>
          </a:xfrm>
          <a:custGeom>
            <a:avLst/>
            <a:gdLst/>
            <a:ahLst/>
            <a:cxnLst/>
            <a:rect r="r" b="b" t="t" l="l"/>
            <a:pathLst>
              <a:path h="2556947" w="3673009">
                <a:moveTo>
                  <a:pt x="0" y="0"/>
                </a:moveTo>
                <a:lnTo>
                  <a:pt x="3673009" y="0"/>
                </a:lnTo>
                <a:lnTo>
                  <a:pt x="3673009" y="2556947"/>
                </a:lnTo>
                <a:lnTo>
                  <a:pt x="0" y="2556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72386">
            <a:off x="13295163" y="-267895"/>
            <a:ext cx="4430937" cy="4114800"/>
          </a:xfrm>
          <a:custGeom>
            <a:avLst/>
            <a:gdLst/>
            <a:ahLst/>
            <a:cxnLst/>
            <a:rect r="r" b="b" t="t" l="l"/>
            <a:pathLst>
              <a:path h="4114800" w="4430937">
                <a:moveTo>
                  <a:pt x="0" y="0"/>
                </a:moveTo>
                <a:lnTo>
                  <a:pt x="4430937" y="0"/>
                </a:lnTo>
                <a:lnTo>
                  <a:pt x="44309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30882" y="7547446"/>
            <a:ext cx="4508158" cy="2949087"/>
          </a:xfrm>
          <a:custGeom>
            <a:avLst/>
            <a:gdLst/>
            <a:ahLst/>
            <a:cxnLst/>
            <a:rect r="r" b="b" t="t" l="l"/>
            <a:pathLst>
              <a:path h="2949087" w="4508158">
                <a:moveTo>
                  <a:pt x="0" y="0"/>
                </a:moveTo>
                <a:lnTo>
                  <a:pt x="4508158" y="0"/>
                </a:lnTo>
                <a:lnTo>
                  <a:pt x="4508158" y="2949086"/>
                </a:lnTo>
                <a:lnTo>
                  <a:pt x="0" y="29490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475596">
            <a:off x="371150" y="2636032"/>
            <a:ext cx="1773533" cy="1160186"/>
          </a:xfrm>
          <a:custGeom>
            <a:avLst/>
            <a:gdLst/>
            <a:ahLst/>
            <a:cxnLst/>
            <a:rect r="r" b="b" t="t" l="l"/>
            <a:pathLst>
              <a:path h="1160186" w="1773533">
                <a:moveTo>
                  <a:pt x="0" y="0"/>
                </a:moveTo>
                <a:lnTo>
                  <a:pt x="1773533" y="0"/>
                </a:lnTo>
                <a:lnTo>
                  <a:pt x="1773533" y="1160187"/>
                </a:lnTo>
                <a:lnTo>
                  <a:pt x="0" y="1160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3511176" y="8493279"/>
            <a:ext cx="1647594" cy="1530042"/>
          </a:xfrm>
          <a:custGeom>
            <a:avLst/>
            <a:gdLst/>
            <a:ahLst/>
            <a:cxnLst/>
            <a:rect r="r" b="b" t="t" l="l"/>
            <a:pathLst>
              <a:path h="1530042" w="1647594">
                <a:moveTo>
                  <a:pt x="0" y="0"/>
                </a:moveTo>
                <a:lnTo>
                  <a:pt x="1647595" y="0"/>
                </a:lnTo>
                <a:lnTo>
                  <a:pt x="1647595" y="1530042"/>
                </a:lnTo>
                <a:lnTo>
                  <a:pt x="0" y="15300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77374">
            <a:off x="12817732" y="43708"/>
            <a:ext cx="1612972" cy="1416751"/>
          </a:xfrm>
          <a:custGeom>
            <a:avLst/>
            <a:gdLst/>
            <a:ahLst/>
            <a:cxnLst/>
            <a:rect r="r" b="b" t="t" l="l"/>
            <a:pathLst>
              <a:path h="1416751" w="1612972">
                <a:moveTo>
                  <a:pt x="0" y="0"/>
                </a:moveTo>
                <a:lnTo>
                  <a:pt x="1612973" y="0"/>
                </a:lnTo>
                <a:lnTo>
                  <a:pt x="1612973" y="1416751"/>
                </a:lnTo>
                <a:lnTo>
                  <a:pt x="0" y="14167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931263">
            <a:off x="16925131" y="6540215"/>
            <a:ext cx="1250173" cy="1504719"/>
          </a:xfrm>
          <a:custGeom>
            <a:avLst/>
            <a:gdLst/>
            <a:ahLst/>
            <a:cxnLst/>
            <a:rect r="r" b="b" t="t" l="l"/>
            <a:pathLst>
              <a:path h="1504719" w="1250173">
                <a:moveTo>
                  <a:pt x="0" y="0"/>
                </a:moveTo>
                <a:lnTo>
                  <a:pt x="1250173" y="0"/>
                </a:lnTo>
                <a:lnTo>
                  <a:pt x="1250173" y="1504718"/>
                </a:lnTo>
                <a:lnTo>
                  <a:pt x="0" y="15047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3477374">
            <a:off x="14908872" y="-106269"/>
            <a:ext cx="2970541" cy="2609169"/>
          </a:xfrm>
          <a:custGeom>
            <a:avLst/>
            <a:gdLst/>
            <a:ahLst/>
            <a:cxnLst/>
            <a:rect r="r" b="b" t="t" l="l"/>
            <a:pathLst>
              <a:path h="2609169" w="2970541">
                <a:moveTo>
                  <a:pt x="0" y="0"/>
                </a:moveTo>
                <a:lnTo>
                  <a:pt x="2970541" y="0"/>
                </a:lnTo>
                <a:lnTo>
                  <a:pt x="2970541" y="2609170"/>
                </a:lnTo>
                <a:lnTo>
                  <a:pt x="0" y="26091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28700" y="414312"/>
            <a:ext cx="8265398" cy="4729188"/>
            <a:chOff x="0" y="0"/>
            <a:chExt cx="2176895" cy="124554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176895" cy="1245547"/>
            </a:xfrm>
            <a:custGeom>
              <a:avLst/>
              <a:gdLst/>
              <a:ahLst/>
              <a:cxnLst/>
              <a:rect r="r" b="b" t="t" l="l"/>
              <a:pathLst>
                <a:path h="1245547" w="2176895">
                  <a:moveTo>
                    <a:pt x="47770" y="0"/>
                  </a:moveTo>
                  <a:lnTo>
                    <a:pt x="2129125" y="0"/>
                  </a:lnTo>
                  <a:cubicBezTo>
                    <a:pt x="2155508" y="0"/>
                    <a:pt x="2176895" y="21387"/>
                    <a:pt x="2176895" y="47770"/>
                  </a:cubicBezTo>
                  <a:lnTo>
                    <a:pt x="2176895" y="1197777"/>
                  </a:lnTo>
                  <a:cubicBezTo>
                    <a:pt x="2176895" y="1224160"/>
                    <a:pt x="2155508" y="1245547"/>
                    <a:pt x="2129125" y="1245547"/>
                  </a:cubicBezTo>
                  <a:lnTo>
                    <a:pt x="47770" y="1245547"/>
                  </a:lnTo>
                  <a:cubicBezTo>
                    <a:pt x="21387" y="1245547"/>
                    <a:pt x="0" y="1224160"/>
                    <a:pt x="0" y="1197777"/>
                  </a:cubicBezTo>
                  <a:lnTo>
                    <a:pt x="0" y="47770"/>
                  </a:lnTo>
                  <a:cubicBezTo>
                    <a:pt x="0" y="21387"/>
                    <a:pt x="21387" y="0"/>
                    <a:pt x="47770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2176895" cy="129317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4020817">
            <a:off x="377813" y="7828724"/>
            <a:ext cx="3078819" cy="2859153"/>
          </a:xfrm>
          <a:custGeom>
            <a:avLst/>
            <a:gdLst/>
            <a:ahLst/>
            <a:cxnLst/>
            <a:rect r="r" b="b" t="t" l="l"/>
            <a:pathLst>
              <a:path h="2859153" w="3078819">
                <a:moveTo>
                  <a:pt x="0" y="0"/>
                </a:moveTo>
                <a:lnTo>
                  <a:pt x="3078820" y="0"/>
                </a:lnTo>
                <a:lnTo>
                  <a:pt x="3078820" y="2859152"/>
                </a:lnTo>
                <a:lnTo>
                  <a:pt x="0" y="28591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0325205" y="3001277"/>
            <a:ext cx="4567635" cy="2271494"/>
            <a:chOff x="0" y="0"/>
            <a:chExt cx="1202999" cy="59825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202999" cy="598253"/>
            </a:xfrm>
            <a:custGeom>
              <a:avLst/>
              <a:gdLst/>
              <a:ahLst/>
              <a:cxnLst/>
              <a:rect r="r" b="b" t="t" l="l"/>
              <a:pathLst>
                <a:path h="598253" w="1202999">
                  <a:moveTo>
                    <a:pt x="86443" y="0"/>
                  </a:moveTo>
                  <a:lnTo>
                    <a:pt x="1116556" y="0"/>
                  </a:lnTo>
                  <a:cubicBezTo>
                    <a:pt x="1164297" y="0"/>
                    <a:pt x="1202999" y="38702"/>
                    <a:pt x="1202999" y="86443"/>
                  </a:cubicBezTo>
                  <a:lnTo>
                    <a:pt x="1202999" y="511811"/>
                  </a:lnTo>
                  <a:cubicBezTo>
                    <a:pt x="1202999" y="559552"/>
                    <a:pt x="1164297" y="598253"/>
                    <a:pt x="1116556" y="598253"/>
                  </a:cubicBezTo>
                  <a:lnTo>
                    <a:pt x="86443" y="598253"/>
                  </a:lnTo>
                  <a:cubicBezTo>
                    <a:pt x="38702" y="598253"/>
                    <a:pt x="0" y="559552"/>
                    <a:pt x="0" y="511811"/>
                  </a:cubicBezTo>
                  <a:lnTo>
                    <a:pt x="0" y="86443"/>
                  </a:lnTo>
                  <a:cubicBezTo>
                    <a:pt x="0" y="38702"/>
                    <a:pt x="38702" y="0"/>
                    <a:pt x="86443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1202999" cy="645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971987" y="5272771"/>
            <a:ext cx="5056596" cy="2871191"/>
            <a:chOff x="0" y="0"/>
            <a:chExt cx="1331778" cy="75619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331778" cy="756198"/>
            </a:xfrm>
            <a:custGeom>
              <a:avLst/>
              <a:gdLst/>
              <a:ahLst/>
              <a:cxnLst/>
              <a:rect r="r" b="b" t="t" l="l"/>
              <a:pathLst>
                <a:path h="756198" w="1331778">
                  <a:moveTo>
                    <a:pt x="78084" y="0"/>
                  </a:moveTo>
                  <a:lnTo>
                    <a:pt x="1253695" y="0"/>
                  </a:lnTo>
                  <a:cubicBezTo>
                    <a:pt x="1274404" y="0"/>
                    <a:pt x="1294265" y="8227"/>
                    <a:pt x="1308908" y="22870"/>
                  </a:cubicBezTo>
                  <a:cubicBezTo>
                    <a:pt x="1323552" y="37514"/>
                    <a:pt x="1331778" y="57375"/>
                    <a:pt x="1331778" y="78084"/>
                  </a:cubicBezTo>
                  <a:lnTo>
                    <a:pt x="1331778" y="678115"/>
                  </a:lnTo>
                  <a:cubicBezTo>
                    <a:pt x="1331778" y="721239"/>
                    <a:pt x="1296819" y="756198"/>
                    <a:pt x="1253695" y="756198"/>
                  </a:cubicBezTo>
                  <a:lnTo>
                    <a:pt x="78084" y="756198"/>
                  </a:lnTo>
                  <a:cubicBezTo>
                    <a:pt x="57375" y="756198"/>
                    <a:pt x="37514" y="747972"/>
                    <a:pt x="22870" y="733328"/>
                  </a:cubicBezTo>
                  <a:cubicBezTo>
                    <a:pt x="8227" y="718685"/>
                    <a:pt x="0" y="698824"/>
                    <a:pt x="0" y="678115"/>
                  </a:cubicBezTo>
                  <a:lnTo>
                    <a:pt x="0" y="78084"/>
                  </a:lnTo>
                  <a:cubicBezTo>
                    <a:pt x="0" y="57375"/>
                    <a:pt x="8227" y="37514"/>
                    <a:pt x="22870" y="22870"/>
                  </a:cubicBezTo>
                  <a:cubicBezTo>
                    <a:pt x="37514" y="8227"/>
                    <a:pt x="57375" y="0"/>
                    <a:pt x="78084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331778" cy="8038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137856" y="6388812"/>
            <a:ext cx="5295828" cy="2173985"/>
            <a:chOff x="0" y="0"/>
            <a:chExt cx="1394786" cy="5725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94786" cy="572572"/>
            </a:xfrm>
            <a:custGeom>
              <a:avLst/>
              <a:gdLst/>
              <a:ahLst/>
              <a:cxnLst/>
              <a:rect r="r" b="b" t="t" l="l"/>
              <a:pathLst>
                <a:path h="572572" w="1394786">
                  <a:moveTo>
                    <a:pt x="74556" y="0"/>
                  </a:moveTo>
                  <a:lnTo>
                    <a:pt x="1320230" y="0"/>
                  </a:lnTo>
                  <a:cubicBezTo>
                    <a:pt x="1361406" y="0"/>
                    <a:pt x="1394786" y="33380"/>
                    <a:pt x="1394786" y="74556"/>
                  </a:cubicBezTo>
                  <a:lnTo>
                    <a:pt x="1394786" y="498016"/>
                  </a:lnTo>
                  <a:cubicBezTo>
                    <a:pt x="1394786" y="517789"/>
                    <a:pt x="1386931" y="536753"/>
                    <a:pt x="1372949" y="550735"/>
                  </a:cubicBezTo>
                  <a:cubicBezTo>
                    <a:pt x="1358967" y="564717"/>
                    <a:pt x="1340003" y="572572"/>
                    <a:pt x="1320230" y="572572"/>
                  </a:cubicBezTo>
                  <a:lnTo>
                    <a:pt x="74556" y="572572"/>
                  </a:lnTo>
                  <a:cubicBezTo>
                    <a:pt x="54783" y="572572"/>
                    <a:pt x="35819" y="564717"/>
                    <a:pt x="21837" y="550735"/>
                  </a:cubicBezTo>
                  <a:cubicBezTo>
                    <a:pt x="7855" y="536753"/>
                    <a:pt x="0" y="517789"/>
                    <a:pt x="0" y="498016"/>
                  </a:cubicBezTo>
                  <a:lnTo>
                    <a:pt x="0" y="74556"/>
                  </a:lnTo>
                  <a:cubicBezTo>
                    <a:pt x="0" y="54783"/>
                    <a:pt x="7855" y="35819"/>
                    <a:pt x="21837" y="21837"/>
                  </a:cubicBezTo>
                  <a:cubicBezTo>
                    <a:pt x="35819" y="7855"/>
                    <a:pt x="54783" y="0"/>
                    <a:pt x="74556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394786" cy="62019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9932650" y="507413"/>
            <a:ext cx="4567635" cy="2271494"/>
            <a:chOff x="0" y="0"/>
            <a:chExt cx="1202999" cy="59825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202999" cy="598253"/>
            </a:xfrm>
            <a:custGeom>
              <a:avLst/>
              <a:gdLst/>
              <a:ahLst/>
              <a:cxnLst/>
              <a:rect r="r" b="b" t="t" l="l"/>
              <a:pathLst>
                <a:path h="598253" w="1202999">
                  <a:moveTo>
                    <a:pt x="86443" y="0"/>
                  </a:moveTo>
                  <a:lnTo>
                    <a:pt x="1116556" y="0"/>
                  </a:lnTo>
                  <a:cubicBezTo>
                    <a:pt x="1164297" y="0"/>
                    <a:pt x="1202999" y="38702"/>
                    <a:pt x="1202999" y="86443"/>
                  </a:cubicBezTo>
                  <a:lnTo>
                    <a:pt x="1202999" y="511811"/>
                  </a:lnTo>
                  <a:cubicBezTo>
                    <a:pt x="1202999" y="559552"/>
                    <a:pt x="1164297" y="598253"/>
                    <a:pt x="1116556" y="598253"/>
                  </a:cubicBezTo>
                  <a:lnTo>
                    <a:pt x="86443" y="598253"/>
                  </a:lnTo>
                  <a:cubicBezTo>
                    <a:pt x="38702" y="598253"/>
                    <a:pt x="0" y="559552"/>
                    <a:pt x="0" y="511811"/>
                  </a:cubicBezTo>
                  <a:lnTo>
                    <a:pt x="0" y="86443"/>
                  </a:lnTo>
                  <a:cubicBezTo>
                    <a:pt x="0" y="38702"/>
                    <a:pt x="38702" y="0"/>
                    <a:pt x="86443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202999" cy="64587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921282" y="211392"/>
            <a:ext cx="8372816" cy="4241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33422" indent="-566711" lvl="1">
              <a:lnSpc>
                <a:spcPts val="11601"/>
              </a:lnSpc>
              <a:buFont typeface="Arial"/>
              <a:buChar char="•"/>
            </a:pPr>
            <a:r>
              <a:rPr lang="en-US" b="true" sz="5249">
                <a:solidFill>
                  <a:srgbClr val="F7F7F7"/>
                </a:solidFill>
                <a:latin typeface="Barlow Bold"/>
                <a:ea typeface="Barlow Bold"/>
                <a:cs typeface="Barlow Bold"/>
                <a:sym typeface="Barlow Bold"/>
              </a:rPr>
              <a:t>je čas, ki nam pove, kaj se bo zgodilo v </a:t>
            </a:r>
            <a:r>
              <a:rPr lang="en-US" b="true" sz="5249">
                <a:solidFill>
                  <a:srgbClr val="FF5757"/>
                </a:solidFill>
                <a:latin typeface="Barlow Bold"/>
                <a:ea typeface="Barlow Bold"/>
                <a:cs typeface="Barlow Bold"/>
                <a:sym typeface="Barlow Bold"/>
              </a:rPr>
              <a:t>prihodnosti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28700" y="6380395"/>
            <a:ext cx="5810867" cy="2647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91"/>
              </a:lnSpc>
            </a:pPr>
            <a:r>
              <a:rPr lang="en-US" b="true" sz="3779">
                <a:solidFill>
                  <a:srgbClr val="FF5757"/>
                </a:solidFill>
                <a:latin typeface="Barlow Bold"/>
                <a:ea typeface="Barlow Bold"/>
                <a:cs typeface="Barlow Bold"/>
                <a:sym typeface="Barlow Bold"/>
              </a:rPr>
              <a:t>nenadne odločitve</a:t>
            </a:r>
          </a:p>
          <a:p>
            <a:pPr algn="ctr">
              <a:lnSpc>
                <a:spcPts val="5291"/>
              </a:lnSpc>
            </a:pPr>
            <a:r>
              <a:rPr lang="en-US" b="true" sz="3779">
                <a:solidFill>
                  <a:srgbClr val="F7F7F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We don’t have any sugar. I will buy some.</a:t>
            </a:r>
          </a:p>
          <a:p>
            <a:pPr algn="ctr">
              <a:lnSpc>
                <a:spcPts val="5291"/>
              </a:lnSpc>
              <a:spcBef>
                <a:spcPct val="0"/>
              </a:spcBef>
            </a:pPr>
          </a:p>
        </p:txBody>
      </p:sp>
      <p:sp>
        <p:nvSpPr>
          <p:cNvPr name="TextBox 22" id="22"/>
          <p:cNvSpPr txBox="true"/>
          <p:nvPr/>
        </p:nvSpPr>
        <p:spPr>
          <a:xfrm rot="0">
            <a:off x="11971987" y="5335134"/>
            <a:ext cx="5056596" cy="28035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FF5757"/>
                </a:solidFill>
                <a:latin typeface="Barlow Bold"/>
                <a:ea typeface="Barlow Bold"/>
                <a:cs typeface="Barlow Bold"/>
                <a:sym typeface="Barlow Bold"/>
              </a:rPr>
              <a:t>obljube in zavrnitve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5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I will help you but I won’t lend you any money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495845" y="3063740"/>
            <a:ext cx="4396996" cy="1393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b="true" sz="3999">
                <a:solidFill>
                  <a:srgbClr val="FF5757"/>
                </a:solidFill>
                <a:latin typeface="Barlow Bold"/>
                <a:ea typeface="Barlow Bold"/>
                <a:cs typeface="Barlow Bold"/>
                <a:sym typeface="Barlow Bold"/>
              </a:rPr>
              <a:t>ponudbe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5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I will carry your bag.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9932650" y="640017"/>
            <a:ext cx="4567635" cy="1989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19"/>
              </a:lnSpc>
            </a:pPr>
            <a:r>
              <a:rPr lang="en-US" b="true" sz="3799">
                <a:solidFill>
                  <a:srgbClr val="FF575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prošnje</a:t>
            </a:r>
          </a:p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spc="15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Will you open the door, please?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6697641" y="6708367"/>
            <a:ext cx="5192913" cy="2798892"/>
            <a:chOff x="0" y="0"/>
            <a:chExt cx="1367681" cy="737157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367681" cy="737157"/>
            </a:xfrm>
            <a:custGeom>
              <a:avLst/>
              <a:gdLst/>
              <a:ahLst/>
              <a:cxnLst/>
              <a:rect r="r" b="b" t="t" l="l"/>
              <a:pathLst>
                <a:path h="737157" w="1367681">
                  <a:moveTo>
                    <a:pt x="76034" y="0"/>
                  </a:moveTo>
                  <a:lnTo>
                    <a:pt x="1291647" y="0"/>
                  </a:lnTo>
                  <a:cubicBezTo>
                    <a:pt x="1333639" y="0"/>
                    <a:pt x="1367681" y="34042"/>
                    <a:pt x="1367681" y="76034"/>
                  </a:cubicBezTo>
                  <a:lnTo>
                    <a:pt x="1367681" y="661123"/>
                  </a:lnTo>
                  <a:cubicBezTo>
                    <a:pt x="1367681" y="681288"/>
                    <a:pt x="1359670" y="700628"/>
                    <a:pt x="1345411" y="714887"/>
                  </a:cubicBezTo>
                  <a:cubicBezTo>
                    <a:pt x="1331152" y="729146"/>
                    <a:pt x="1311812" y="737157"/>
                    <a:pt x="1291647" y="737157"/>
                  </a:cubicBezTo>
                  <a:lnTo>
                    <a:pt x="76034" y="737157"/>
                  </a:lnTo>
                  <a:cubicBezTo>
                    <a:pt x="34042" y="737157"/>
                    <a:pt x="0" y="703115"/>
                    <a:pt x="0" y="661123"/>
                  </a:cubicBezTo>
                  <a:lnTo>
                    <a:pt x="0" y="76034"/>
                  </a:lnTo>
                  <a:cubicBezTo>
                    <a:pt x="0" y="34042"/>
                    <a:pt x="34042" y="0"/>
                    <a:pt x="76034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367681" cy="7847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6919279" y="6764152"/>
            <a:ext cx="4787029" cy="1953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b="true" sz="3699">
                <a:solidFill>
                  <a:srgbClr val="FF575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napovedi za prihodnost</a:t>
            </a:r>
          </a:p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spc="14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I believe they will win this match.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-2072546">
            <a:off x="7580172" y="2625525"/>
            <a:ext cx="2828305" cy="798996"/>
          </a:xfrm>
          <a:custGeom>
            <a:avLst/>
            <a:gdLst/>
            <a:ahLst/>
            <a:cxnLst/>
            <a:rect r="r" b="b" t="t" l="l"/>
            <a:pathLst>
              <a:path h="798996" w="2828305">
                <a:moveTo>
                  <a:pt x="0" y="0"/>
                </a:moveTo>
                <a:lnTo>
                  <a:pt x="2828306" y="0"/>
                </a:lnTo>
                <a:lnTo>
                  <a:pt x="2828306" y="798996"/>
                </a:lnTo>
                <a:lnTo>
                  <a:pt x="0" y="7989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-498507">
            <a:off x="7734679" y="4083059"/>
            <a:ext cx="2618390" cy="739695"/>
          </a:xfrm>
          <a:custGeom>
            <a:avLst/>
            <a:gdLst/>
            <a:ahLst/>
            <a:cxnLst/>
            <a:rect r="r" b="b" t="t" l="l"/>
            <a:pathLst>
              <a:path h="739695" w="2618390">
                <a:moveTo>
                  <a:pt x="0" y="0"/>
                </a:moveTo>
                <a:lnTo>
                  <a:pt x="2618390" y="0"/>
                </a:lnTo>
                <a:lnTo>
                  <a:pt x="2618390" y="739695"/>
                </a:lnTo>
                <a:lnTo>
                  <a:pt x="0" y="7396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8421860">
            <a:off x="2467719" y="4950961"/>
            <a:ext cx="2278298" cy="643619"/>
          </a:xfrm>
          <a:custGeom>
            <a:avLst/>
            <a:gdLst/>
            <a:ahLst/>
            <a:cxnLst/>
            <a:rect r="r" b="b" t="t" l="l"/>
            <a:pathLst>
              <a:path h="643619" w="2278298">
                <a:moveTo>
                  <a:pt x="0" y="0"/>
                </a:moveTo>
                <a:lnTo>
                  <a:pt x="2278298" y="0"/>
                </a:lnTo>
                <a:lnTo>
                  <a:pt x="2278298" y="643620"/>
                </a:lnTo>
                <a:lnTo>
                  <a:pt x="0" y="6436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1194304">
            <a:off x="7089393" y="5009161"/>
            <a:ext cx="4715253" cy="1332059"/>
          </a:xfrm>
          <a:custGeom>
            <a:avLst/>
            <a:gdLst/>
            <a:ahLst/>
            <a:cxnLst/>
            <a:rect r="r" b="b" t="t" l="l"/>
            <a:pathLst>
              <a:path h="1332059" w="4715253">
                <a:moveTo>
                  <a:pt x="0" y="0"/>
                </a:moveTo>
                <a:lnTo>
                  <a:pt x="4715252" y="0"/>
                </a:lnTo>
                <a:lnTo>
                  <a:pt x="4715252" y="1332059"/>
                </a:lnTo>
                <a:lnTo>
                  <a:pt x="0" y="13320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3948314">
            <a:off x="5690642" y="5286976"/>
            <a:ext cx="2278298" cy="643619"/>
          </a:xfrm>
          <a:custGeom>
            <a:avLst/>
            <a:gdLst/>
            <a:ahLst/>
            <a:cxnLst/>
            <a:rect r="r" b="b" t="t" l="l"/>
            <a:pathLst>
              <a:path h="643619" w="2278298">
                <a:moveTo>
                  <a:pt x="0" y="0"/>
                </a:moveTo>
                <a:lnTo>
                  <a:pt x="2278299" y="0"/>
                </a:lnTo>
                <a:lnTo>
                  <a:pt x="2278299" y="643619"/>
                </a:lnTo>
                <a:lnTo>
                  <a:pt x="0" y="6436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45690" y="1425095"/>
            <a:ext cx="13480256" cy="39401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b="true" sz="5499" spc="21">
                <a:solidFill>
                  <a:srgbClr val="41C1BA"/>
                </a:solidFill>
                <a:latin typeface="Barlow Bold"/>
                <a:ea typeface="Barlow Bold"/>
                <a:cs typeface="Barlow Bold"/>
                <a:sym typeface="Barlow Bold"/>
              </a:rPr>
              <a:t>Prihodnost</a:t>
            </a:r>
            <a:r>
              <a:rPr lang="en-US" sz="5499" spc="21">
                <a:solidFill>
                  <a:srgbClr val="000000"/>
                </a:solidFill>
                <a:latin typeface="Barlow"/>
                <a:ea typeface="Barlow"/>
                <a:cs typeface="Barlow"/>
                <a:sym typeface="Barlow"/>
              </a:rPr>
              <a:t> lahko povemo z naslednjimi časi:</a:t>
            </a:r>
          </a:p>
          <a:p>
            <a:pPr algn="ctr" marL="1187430" indent="-593715" lvl="1">
              <a:lnSpc>
                <a:spcPts val="7699"/>
              </a:lnSpc>
              <a:buFont typeface="Arial"/>
              <a:buChar char="•"/>
            </a:pPr>
            <a:r>
              <a:rPr lang="en-US" sz="5499" spc="21">
                <a:solidFill>
                  <a:srgbClr val="FF5757"/>
                </a:solidFill>
                <a:latin typeface="Barlow"/>
                <a:ea typeface="Barlow"/>
                <a:cs typeface="Barlow"/>
                <a:sym typeface="Barlow"/>
              </a:rPr>
              <a:t>will future tense</a:t>
            </a:r>
          </a:p>
          <a:p>
            <a:pPr algn="ctr" marL="1187430" indent="-593715" lvl="1">
              <a:lnSpc>
                <a:spcPts val="7699"/>
              </a:lnSpc>
              <a:buFont typeface="Arial"/>
              <a:buChar char="•"/>
            </a:pPr>
            <a:r>
              <a:rPr lang="en-US" sz="5499" spc="21">
                <a:solidFill>
                  <a:srgbClr val="FF5757"/>
                </a:solidFill>
                <a:latin typeface="Barlow"/>
                <a:ea typeface="Barlow"/>
                <a:cs typeface="Barlow"/>
                <a:sym typeface="Barlow"/>
              </a:rPr>
              <a:t>going to future tense</a:t>
            </a:r>
          </a:p>
          <a:p>
            <a:pPr algn="ctr" marL="1295377" indent="-647689" lvl="1">
              <a:lnSpc>
                <a:spcPts val="8399"/>
              </a:lnSpc>
              <a:spcBef>
                <a:spcPct val="0"/>
              </a:spcBef>
              <a:buFont typeface="Arial"/>
              <a:buChar char="•"/>
            </a:pPr>
            <a:r>
              <a:rPr lang="en-US" sz="5999" spc="23">
                <a:solidFill>
                  <a:srgbClr val="FF5757"/>
                </a:solidFill>
                <a:latin typeface="Barlow"/>
                <a:ea typeface="Barlow"/>
                <a:cs typeface="Barlow"/>
                <a:sym typeface="Barlow"/>
              </a:rPr>
              <a:t>present continuous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613963">
            <a:off x="14664461" y="7784493"/>
            <a:ext cx="3815595" cy="2947613"/>
          </a:xfrm>
          <a:custGeom>
            <a:avLst/>
            <a:gdLst/>
            <a:ahLst/>
            <a:cxnLst/>
            <a:rect r="r" b="b" t="t" l="l"/>
            <a:pathLst>
              <a:path h="2947613" w="3815595">
                <a:moveTo>
                  <a:pt x="0" y="0"/>
                </a:moveTo>
                <a:lnTo>
                  <a:pt x="3815595" y="0"/>
                </a:lnTo>
                <a:lnTo>
                  <a:pt x="3815595" y="2947614"/>
                </a:lnTo>
                <a:lnTo>
                  <a:pt x="0" y="29476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682192">
            <a:off x="15917846" y="-595749"/>
            <a:ext cx="3100255" cy="3248897"/>
          </a:xfrm>
          <a:custGeom>
            <a:avLst/>
            <a:gdLst/>
            <a:ahLst/>
            <a:cxnLst/>
            <a:rect r="r" b="b" t="t" l="l"/>
            <a:pathLst>
              <a:path h="3248897" w="3100255">
                <a:moveTo>
                  <a:pt x="0" y="0"/>
                </a:moveTo>
                <a:lnTo>
                  <a:pt x="3100255" y="0"/>
                </a:lnTo>
                <a:lnTo>
                  <a:pt x="3100255" y="3248898"/>
                </a:lnTo>
                <a:lnTo>
                  <a:pt x="0" y="32488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700000">
            <a:off x="-90814" y="7954684"/>
            <a:ext cx="3673009" cy="2556947"/>
          </a:xfrm>
          <a:custGeom>
            <a:avLst/>
            <a:gdLst/>
            <a:ahLst/>
            <a:cxnLst/>
            <a:rect r="r" b="b" t="t" l="l"/>
            <a:pathLst>
              <a:path h="2556947" w="3673009">
                <a:moveTo>
                  <a:pt x="0" y="0"/>
                </a:moveTo>
                <a:lnTo>
                  <a:pt x="3673009" y="0"/>
                </a:lnTo>
                <a:lnTo>
                  <a:pt x="3673009" y="2556948"/>
                </a:lnTo>
                <a:lnTo>
                  <a:pt x="0" y="255694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148869"/>
            <a:ext cx="16230600" cy="6109431"/>
            <a:chOff x="0" y="0"/>
            <a:chExt cx="4274726" cy="16090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609068"/>
            </a:xfrm>
            <a:custGeom>
              <a:avLst/>
              <a:gdLst/>
              <a:ahLst/>
              <a:cxnLst/>
              <a:rect r="r" b="b" t="t" l="l"/>
              <a:pathLst>
                <a:path h="1609068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584741"/>
                  </a:lnTo>
                  <a:cubicBezTo>
                    <a:pt x="4274726" y="1598177"/>
                    <a:pt x="4263834" y="1609068"/>
                    <a:pt x="4250399" y="1609068"/>
                  </a:cubicBezTo>
                  <a:lnTo>
                    <a:pt x="24327" y="1609068"/>
                  </a:lnTo>
                  <a:cubicBezTo>
                    <a:pt x="10891" y="1609068"/>
                    <a:pt x="0" y="1598177"/>
                    <a:pt x="0" y="1584741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2F1EC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74726" cy="1656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600374" y="3943410"/>
            <a:ext cx="11087252" cy="500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1155011" indent="-577506" lvl="1">
              <a:lnSpc>
                <a:spcPts val="8024"/>
              </a:lnSpc>
              <a:buFont typeface="Arial"/>
              <a:buChar char="•"/>
            </a:pPr>
            <a:r>
              <a:rPr lang="en-US" b="true" sz="5349">
                <a:solidFill>
                  <a:srgbClr val="365B6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tvorimo ga tako:</a:t>
            </a:r>
          </a:p>
          <a:p>
            <a:pPr algn="ctr">
              <a:lnSpc>
                <a:spcPts val="8024"/>
              </a:lnSpc>
            </a:pPr>
            <a:r>
              <a:rPr lang="en-US" b="true" sz="5349">
                <a:solidFill>
                  <a:srgbClr val="CB6CE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oseba + will + glagol v oklepaju+...</a:t>
            </a:r>
          </a:p>
          <a:p>
            <a:pPr algn="ctr">
              <a:lnSpc>
                <a:spcPts val="8024"/>
              </a:lnSpc>
            </a:pPr>
            <a:r>
              <a:rPr lang="en-US" b="true" sz="5349">
                <a:solidFill>
                  <a:srgbClr val="365B6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PRIMER:</a:t>
            </a:r>
          </a:p>
          <a:p>
            <a:pPr algn="ctr">
              <a:lnSpc>
                <a:spcPts val="8024"/>
              </a:lnSpc>
            </a:pPr>
            <a:r>
              <a:rPr lang="en-US" b="true" sz="5349">
                <a:solidFill>
                  <a:srgbClr val="365B6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I     </a:t>
            </a:r>
            <a:r>
              <a:rPr lang="en-US" b="true" sz="5349" u="sng">
                <a:solidFill>
                  <a:srgbClr val="365B6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  will    go   </a:t>
            </a:r>
            <a:r>
              <a:rPr lang="en-US" b="true" sz="5349">
                <a:solidFill>
                  <a:srgbClr val="365B6D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(go)  to school tomorrow.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3713857">
            <a:off x="-1316088" y="-1540742"/>
            <a:ext cx="4225258" cy="4268436"/>
          </a:xfrm>
          <a:custGeom>
            <a:avLst/>
            <a:gdLst/>
            <a:ahLst/>
            <a:cxnLst/>
            <a:rect r="r" b="b" t="t" l="l"/>
            <a:pathLst>
              <a:path h="4268436" w="4225258">
                <a:moveTo>
                  <a:pt x="0" y="0"/>
                </a:moveTo>
                <a:lnTo>
                  <a:pt x="4225258" y="0"/>
                </a:lnTo>
                <a:lnTo>
                  <a:pt x="4225258" y="4268436"/>
                </a:lnTo>
                <a:lnTo>
                  <a:pt x="0" y="42684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613963">
            <a:off x="15542036" y="7014416"/>
            <a:ext cx="3815595" cy="2947613"/>
          </a:xfrm>
          <a:custGeom>
            <a:avLst/>
            <a:gdLst/>
            <a:ahLst/>
            <a:cxnLst/>
            <a:rect r="r" b="b" t="t" l="l"/>
            <a:pathLst>
              <a:path h="2947613" w="3815595">
                <a:moveTo>
                  <a:pt x="0" y="0"/>
                </a:moveTo>
                <a:lnTo>
                  <a:pt x="3815596" y="0"/>
                </a:lnTo>
                <a:lnTo>
                  <a:pt x="3815596" y="2947613"/>
                </a:lnTo>
                <a:lnTo>
                  <a:pt x="0" y="29476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499509" y="1818453"/>
            <a:ext cx="11288981" cy="106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9"/>
              </a:lnSpc>
            </a:pPr>
            <a:r>
              <a:rPr lang="en-US" b="true" sz="878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K</a:t>
            </a:r>
            <a:r>
              <a:rPr lang="en-US" b="true" sz="878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ako ga tvorimo?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148869"/>
            <a:ext cx="16230600" cy="6109431"/>
            <a:chOff x="0" y="0"/>
            <a:chExt cx="4274726" cy="160906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1609068"/>
            </a:xfrm>
            <a:custGeom>
              <a:avLst/>
              <a:gdLst/>
              <a:ahLst/>
              <a:cxnLst/>
              <a:rect r="r" b="b" t="t" l="l"/>
              <a:pathLst>
                <a:path h="1609068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584741"/>
                  </a:lnTo>
                  <a:cubicBezTo>
                    <a:pt x="4274726" y="1598177"/>
                    <a:pt x="4263834" y="1609068"/>
                    <a:pt x="4250399" y="1609068"/>
                  </a:cubicBezTo>
                  <a:lnTo>
                    <a:pt x="24327" y="1609068"/>
                  </a:lnTo>
                  <a:cubicBezTo>
                    <a:pt x="10891" y="1609068"/>
                    <a:pt x="0" y="1598177"/>
                    <a:pt x="0" y="1584741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2F1EC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74726" cy="165669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5682192">
            <a:off x="15137779" y="1082355"/>
            <a:ext cx="3100255" cy="3248897"/>
          </a:xfrm>
          <a:custGeom>
            <a:avLst/>
            <a:gdLst/>
            <a:ahLst/>
            <a:cxnLst/>
            <a:rect r="r" b="b" t="t" l="l"/>
            <a:pathLst>
              <a:path h="3248897" w="3100255">
                <a:moveTo>
                  <a:pt x="0" y="0"/>
                </a:moveTo>
                <a:lnTo>
                  <a:pt x="3100255" y="0"/>
                </a:lnTo>
                <a:lnTo>
                  <a:pt x="3100255" y="3248897"/>
                </a:lnTo>
                <a:lnTo>
                  <a:pt x="0" y="3248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5166" y="8639883"/>
            <a:ext cx="3049855" cy="1995113"/>
          </a:xfrm>
          <a:custGeom>
            <a:avLst/>
            <a:gdLst/>
            <a:ahLst/>
            <a:cxnLst/>
            <a:rect r="r" b="b" t="t" l="l"/>
            <a:pathLst>
              <a:path h="1995113" w="3049855">
                <a:moveTo>
                  <a:pt x="0" y="0"/>
                </a:moveTo>
                <a:lnTo>
                  <a:pt x="3049855" y="0"/>
                </a:lnTo>
                <a:lnTo>
                  <a:pt x="3049855" y="1995113"/>
                </a:lnTo>
                <a:lnTo>
                  <a:pt x="0" y="19951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99509" y="1818453"/>
            <a:ext cx="11288981" cy="106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9"/>
              </a:lnSpc>
            </a:pPr>
            <a:r>
              <a:rPr lang="en-US" b="true" sz="878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Č</a:t>
            </a:r>
            <a:r>
              <a:rPr lang="en-US" b="true" sz="8780">
                <a:solidFill>
                  <a:srgbClr val="365B6D"/>
                </a:solidFill>
                <a:latin typeface="Barlow Bold"/>
                <a:ea typeface="Barlow Bold"/>
                <a:cs typeface="Barlow Bold"/>
                <a:sym typeface="Barlow Bold"/>
              </a:rPr>
              <a:t>asovni prislovi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546655" y="3924360"/>
            <a:ext cx="13194690" cy="10782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24"/>
              </a:lnSpc>
            </a:pPr>
            <a:r>
              <a:rPr lang="en-US" b="true" sz="5949">
                <a:solidFill>
                  <a:srgbClr val="CB6CE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tomorrow, next week, next year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148869"/>
            <a:ext cx="16230600" cy="2661803"/>
            <a:chOff x="0" y="0"/>
            <a:chExt cx="4274726" cy="70105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74726" cy="701051"/>
            </a:xfrm>
            <a:custGeom>
              <a:avLst/>
              <a:gdLst/>
              <a:ahLst/>
              <a:cxnLst/>
              <a:rect r="r" b="b" t="t" l="l"/>
              <a:pathLst>
                <a:path h="701051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676724"/>
                  </a:lnTo>
                  <a:cubicBezTo>
                    <a:pt x="4274726" y="690160"/>
                    <a:pt x="4263834" y="701051"/>
                    <a:pt x="4250399" y="701051"/>
                  </a:cubicBezTo>
                  <a:lnTo>
                    <a:pt x="24327" y="701051"/>
                  </a:lnTo>
                  <a:cubicBezTo>
                    <a:pt x="10891" y="701051"/>
                    <a:pt x="0" y="690160"/>
                    <a:pt x="0" y="67672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74726" cy="7486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180532" y="3360523"/>
            <a:ext cx="13926936" cy="1708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03885" indent="-501942" lvl="1">
              <a:lnSpc>
                <a:spcPts val="6974"/>
              </a:lnSpc>
              <a:buFont typeface="Arial"/>
              <a:buChar char="•"/>
            </a:pPr>
            <a:r>
              <a:rPr lang="en-US" b="true" sz="4649">
                <a:solidFill>
                  <a:srgbClr val="F2F1EC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zanikamo tako, da besedi </a:t>
            </a:r>
            <a:r>
              <a:rPr lang="en-US" b="true" sz="4649">
                <a:solidFill>
                  <a:srgbClr val="CB6CE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will</a:t>
            </a:r>
            <a:r>
              <a:rPr lang="en-US" b="true" sz="4649">
                <a:solidFill>
                  <a:srgbClr val="F2F1EC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 dodamo </a:t>
            </a:r>
            <a:r>
              <a:rPr lang="en-US" b="true" sz="4649">
                <a:solidFill>
                  <a:srgbClr val="CB6CE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not</a:t>
            </a:r>
          </a:p>
          <a:p>
            <a:pPr algn="l" marL="1003885" indent="-501942" lvl="1">
              <a:lnSpc>
                <a:spcPts val="6974"/>
              </a:lnSpc>
              <a:buFont typeface="Arial"/>
              <a:buChar char="•"/>
            </a:pPr>
            <a:r>
              <a:rPr lang="en-US" b="true" sz="4649">
                <a:solidFill>
                  <a:srgbClr val="F7F7F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krajše: </a:t>
            </a:r>
            <a:r>
              <a:rPr lang="en-US" b="true" sz="4649">
                <a:solidFill>
                  <a:srgbClr val="CB6CE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won’t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0" y="1028700"/>
            <a:ext cx="2653308" cy="3193544"/>
          </a:xfrm>
          <a:custGeom>
            <a:avLst/>
            <a:gdLst/>
            <a:ahLst/>
            <a:cxnLst/>
            <a:rect r="r" b="b" t="t" l="l"/>
            <a:pathLst>
              <a:path h="3193544" w="2653308">
                <a:moveTo>
                  <a:pt x="0" y="0"/>
                </a:moveTo>
                <a:lnTo>
                  <a:pt x="2653308" y="0"/>
                </a:lnTo>
                <a:lnTo>
                  <a:pt x="2653308" y="3193544"/>
                </a:lnTo>
                <a:lnTo>
                  <a:pt x="0" y="319354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499509" y="1818453"/>
            <a:ext cx="11288981" cy="106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9"/>
              </a:lnSpc>
            </a:pPr>
            <a:r>
              <a:rPr lang="en-US" b="true" sz="8780">
                <a:solidFill>
                  <a:srgbClr val="F7F7F7"/>
                </a:solidFill>
                <a:latin typeface="Barlow Bold"/>
                <a:ea typeface="Barlow Bold"/>
                <a:cs typeface="Barlow Bold"/>
                <a:sym typeface="Barlow Bold"/>
              </a:rPr>
              <a:t>NIKALNA OBLIKA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028700" y="6077372"/>
            <a:ext cx="16230600" cy="2661803"/>
            <a:chOff x="0" y="0"/>
            <a:chExt cx="4274726" cy="70105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74726" cy="701051"/>
            </a:xfrm>
            <a:custGeom>
              <a:avLst/>
              <a:gdLst/>
              <a:ahLst/>
              <a:cxnLst/>
              <a:rect r="r" b="b" t="t" l="l"/>
              <a:pathLst>
                <a:path h="701051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676724"/>
                  </a:lnTo>
                  <a:cubicBezTo>
                    <a:pt x="4274726" y="690160"/>
                    <a:pt x="4263834" y="701051"/>
                    <a:pt x="4250399" y="701051"/>
                  </a:cubicBezTo>
                  <a:lnTo>
                    <a:pt x="24327" y="701051"/>
                  </a:lnTo>
                  <a:cubicBezTo>
                    <a:pt x="10891" y="701051"/>
                    <a:pt x="0" y="690160"/>
                    <a:pt x="0" y="676724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4274726" cy="7486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-4065154">
            <a:off x="15422796" y="7573291"/>
            <a:ext cx="3673009" cy="2556947"/>
          </a:xfrm>
          <a:custGeom>
            <a:avLst/>
            <a:gdLst/>
            <a:ahLst/>
            <a:cxnLst/>
            <a:rect r="r" b="b" t="t" l="l"/>
            <a:pathLst>
              <a:path h="2556947" w="3673009">
                <a:moveTo>
                  <a:pt x="0" y="0"/>
                </a:moveTo>
                <a:lnTo>
                  <a:pt x="3673008" y="0"/>
                </a:lnTo>
                <a:lnTo>
                  <a:pt x="3673008" y="2556948"/>
                </a:lnTo>
                <a:lnTo>
                  <a:pt x="0" y="25569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180532" y="6308077"/>
            <a:ext cx="13926936" cy="208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24"/>
              </a:lnSpc>
            </a:pPr>
            <a:r>
              <a:rPr lang="en-US" sz="3749" spc="14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PRIMER:</a:t>
            </a:r>
          </a:p>
          <a:p>
            <a:pPr algn="l">
              <a:lnSpc>
                <a:spcPts val="5624"/>
              </a:lnSpc>
            </a:pPr>
            <a:r>
              <a:rPr lang="en-US" sz="3749" spc="14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I will not go to school tomorrow.</a:t>
            </a:r>
          </a:p>
          <a:p>
            <a:pPr algn="l">
              <a:lnSpc>
                <a:spcPts val="5624"/>
              </a:lnSpc>
            </a:pPr>
            <a:r>
              <a:rPr lang="en-US" sz="3749" spc="14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I won’t go to school tomorrow.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61500" y="3148869"/>
            <a:ext cx="7390074" cy="5702896"/>
            <a:chOff x="0" y="0"/>
            <a:chExt cx="1946357" cy="150199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946357" cy="1501997"/>
            </a:xfrm>
            <a:custGeom>
              <a:avLst/>
              <a:gdLst/>
              <a:ahLst/>
              <a:cxnLst/>
              <a:rect r="r" b="b" t="t" l="l"/>
              <a:pathLst>
                <a:path h="1501997" w="1946357">
                  <a:moveTo>
                    <a:pt x="53428" y="0"/>
                  </a:moveTo>
                  <a:lnTo>
                    <a:pt x="1892929" y="0"/>
                  </a:lnTo>
                  <a:cubicBezTo>
                    <a:pt x="1907099" y="0"/>
                    <a:pt x="1920689" y="5629"/>
                    <a:pt x="1930708" y="15649"/>
                  </a:cubicBezTo>
                  <a:cubicBezTo>
                    <a:pt x="1940728" y="25668"/>
                    <a:pt x="1946357" y="39258"/>
                    <a:pt x="1946357" y="53428"/>
                  </a:cubicBezTo>
                  <a:lnTo>
                    <a:pt x="1946357" y="1448569"/>
                  </a:lnTo>
                  <a:cubicBezTo>
                    <a:pt x="1946357" y="1478077"/>
                    <a:pt x="1922436" y="1501997"/>
                    <a:pt x="1892929" y="1501997"/>
                  </a:cubicBezTo>
                  <a:lnTo>
                    <a:pt x="53428" y="1501997"/>
                  </a:lnTo>
                  <a:cubicBezTo>
                    <a:pt x="39258" y="1501997"/>
                    <a:pt x="25668" y="1496368"/>
                    <a:pt x="15649" y="1486349"/>
                  </a:cubicBezTo>
                  <a:cubicBezTo>
                    <a:pt x="5629" y="1476329"/>
                    <a:pt x="0" y="1462739"/>
                    <a:pt x="0" y="1448569"/>
                  </a:cubicBezTo>
                  <a:lnTo>
                    <a:pt x="0" y="53428"/>
                  </a:lnTo>
                  <a:cubicBezTo>
                    <a:pt x="0" y="23921"/>
                    <a:pt x="23921" y="0"/>
                    <a:pt x="53428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946357" cy="154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436426" y="3148869"/>
            <a:ext cx="7390074" cy="5702896"/>
            <a:chOff x="0" y="0"/>
            <a:chExt cx="1946357" cy="150199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46357" cy="1501997"/>
            </a:xfrm>
            <a:custGeom>
              <a:avLst/>
              <a:gdLst/>
              <a:ahLst/>
              <a:cxnLst/>
              <a:rect r="r" b="b" t="t" l="l"/>
              <a:pathLst>
                <a:path h="1501997" w="1946357">
                  <a:moveTo>
                    <a:pt x="53428" y="0"/>
                  </a:moveTo>
                  <a:lnTo>
                    <a:pt x="1892929" y="0"/>
                  </a:lnTo>
                  <a:cubicBezTo>
                    <a:pt x="1907099" y="0"/>
                    <a:pt x="1920689" y="5629"/>
                    <a:pt x="1930708" y="15649"/>
                  </a:cubicBezTo>
                  <a:cubicBezTo>
                    <a:pt x="1940728" y="25668"/>
                    <a:pt x="1946357" y="39258"/>
                    <a:pt x="1946357" y="53428"/>
                  </a:cubicBezTo>
                  <a:lnTo>
                    <a:pt x="1946357" y="1448569"/>
                  </a:lnTo>
                  <a:cubicBezTo>
                    <a:pt x="1946357" y="1478077"/>
                    <a:pt x="1922436" y="1501997"/>
                    <a:pt x="1892929" y="1501997"/>
                  </a:cubicBezTo>
                  <a:lnTo>
                    <a:pt x="53428" y="1501997"/>
                  </a:lnTo>
                  <a:cubicBezTo>
                    <a:pt x="39258" y="1501997"/>
                    <a:pt x="25668" y="1496368"/>
                    <a:pt x="15649" y="1486349"/>
                  </a:cubicBezTo>
                  <a:cubicBezTo>
                    <a:pt x="5629" y="1476329"/>
                    <a:pt x="0" y="1462739"/>
                    <a:pt x="0" y="1448569"/>
                  </a:cubicBezTo>
                  <a:lnTo>
                    <a:pt x="0" y="53428"/>
                  </a:lnTo>
                  <a:cubicBezTo>
                    <a:pt x="0" y="23921"/>
                    <a:pt x="23921" y="0"/>
                    <a:pt x="53428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946357" cy="15496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756541" y="402301"/>
            <a:ext cx="3140009" cy="3065932"/>
          </a:xfrm>
          <a:custGeom>
            <a:avLst/>
            <a:gdLst/>
            <a:ahLst/>
            <a:cxnLst/>
            <a:rect r="r" b="b" t="t" l="l"/>
            <a:pathLst>
              <a:path h="3065932" w="3140009">
                <a:moveTo>
                  <a:pt x="0" y="0"/>
                </a:moveTo>
                <a:lnTo>
                  <a:pt x="3140008" y="0"/>
                </a:lnTo>
                <a:lnTo>
                  <a:pt x="3140008" y="3065933"/>
                </a:lnTo>
                <a:lnTo>
                  <a:pt x="0" y="3065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8717462"/>
            <a:ext cx="3024033" cy="2336118"/>
          </a:xfrm>
          <a:custGeom>
            <a:avLst/>
            <a:gdLst/>
            <a:ahLst/>
            <a:cxnLst/>
            <a:rect r="r" b="b" t="t" l="l"/>
            <a:pathLst>
              <a:path h="2336118" w="3024033">
                <a:moveTo>
                  <a:pt x="0" y="0"/>
                </a:moveTo>
                <a:lnTo>
                  <a:pt x="3024033" y="0"/>
                </a:lnTo>
                <a:lnTo>
                  <a:pt x="3024033" y="2336118"/>
                </a:lnTo>
                <a:lnTo>
                  <a:pt x="0" y="23361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3499509" y="1818453"/>
            <a:ext cx="11288981" cy="106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9"/>
              </a:lnSpc>
            </a:pPr>
            <a:r>
              <a:rPr lang="en-US" b="true" sz="8780">
                <a:solidFill>
                  <a:srgbClr val="F7F7F7"/>
                </a:solidFill>
                <a:latin typeface="Barlow Bold"/>
                <a:ea typeface="Barlow Bold"/>
                <a:cs typeface="Barlow Bold"/>
                <a:sym typeface="Barlow Bold"/>
              </a:rPr>
              <a:t>VPRAŠALNA OBLIKA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512016" y="3471295"/>
            <a:ext cx="7339558" cy="2425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939116" indent="-469558" lvl="1">
              <a:lnSpc>
                <a:spcPts val="6524"/>
              </a:lnSpc>
              <a:buFont typeface="Arial"/>
              <a:buChar char="•"/>
            </a:pPr>
            <a:r>
              <a:rPr lang="en-US" b="true" sz="4349">
                <a:solidFill>
                  <a:srgbClr val="F7F7F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vprašalno obliko tvorimo  v naslednjem zaporedju:</a:t>
            </a:r>
          </a:p>
          <a:p>
            <a:pPr algn="ctr" marL="939116" indent="-469558" lvl="1">
              <a:lnSpc>
                <a:spcPts val="6524"/>
              </a:lnSpc>
              <a:buFont typeface="Arial"/>
              <a:buChar char="•"/>
            </a:pPr>
            <a:r>
              <a:rPr lang="en-US" b="true" sz="4349">
                <a:solidFill>
                  <a:srgbClr val="CB6CE6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Will + oseba + glagol + ...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936380" y="3490345"/>
            <a:ext cx="6390165" cy="20859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24"/>
              </a:lnSpc>
            </a:pPr>
            <a:r>
              <a:rPr lang="en-US" sz="3749" spc="14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PRIMER:</a:t>
            </a:r>
          </a:p>
          <a:p>
            <a:pPr algn="ctr">
              <a:lnSpc>
                <a:spcPts val="5624"/>
              </a:lnSpc>
            </a:pPr>
            <a:r>
              <a:rPr lang="en-US" sz="3749" spc="14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Will you see your doctor tomorrow?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86276" y="3202448"/>
            <a:ext cx="6433247" cy="3015774"/>
            <a:chOff x="0" y="0"/>
            <a:chExt cx="1819355" cy="85287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19355" cy="852876"/>
            </a:xfrm>
            <a:custGeom>
              <a:avLst/>
              <a:gdLst/>
              <a:ahLst/>
              <a:cxnLst/>
              <a:rect r="r" b="b" t="t" l="l"/>
              <a:pathLst>
                <a:path h="852876" w="1819355">
                  <a:moveTo>
                    <a:pt x="61375" y="0"/>
                  </a:moveTo>
                  <a:lnTo>
                    <a:pt x="1757981" y="0"/>
                  </a:lnTo>
                  <a:cubicBezTo>
                    <a:pt x="1774258" y="0"/>
                    <a:pt x="1789869" y="6466"/>
                    <a:pt x="1801379" y="17976"/>
                  </a:cubicBezTo>
                  <a:cubicBezTo>
                    <a:pt x="1812889" y="29486"/>
                    <a:pt x="1819355" y="45097"/>
                    <a:pt x="1819355" y="61375"/>
                  </a:cubicBezTo>
                  <a:lnTo>
                    <a:pt x="1819355" y="791502"/>
                  </a:lnTo>
                  <a:cubicBezTo>
                    <a:pt x="1819355" y="825398"/>
                    <a:pt x="1791877" y="852876"/>
                    <a:pt x="1757981" y="852876"/>
                  </a:cubicBezTo>
                  <a:lnTo>
                    <a:pt x="61375" y="852876"/>
                  </a:lnTo>
                  <a:cubicBezTo>
                    <a:pt x="45097" y="852876"/>
                    <a:pt x="29486" y="846410"/>
                    <a:pt x="17976" y="834900"/>
                  </a:cubicBezTo>
                  <a:cubicBezTo>
                    <a:pt x="6466" y="823390"/>
                    <a:pt x="0" y="807779"/>
                    <a:pt x="0" y="791502"/>
                  </a:cubicBezTo>
                  <a:lnTo>
                    <a:pt x="0" y="61375"/>
                  </a:lnTo>
                  <a:cubicBezTo>
                    <a:pt x="0" y="45097"/>
                    <a:pt x="6466" y="29486"/>
                    <a:pt x="17976" y="17976"/>
                  </a:cubicBezTo>
                  <a:cubicBezTo>
                    <a:pt x="29486" y="6466"/>
                    <a:pt x="45097" y="0"/>
                    <a:pt x="61375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1819355" cy="900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68477" y="3202448"/>
            <a:ext cx="6433247" cy="3015774"/>
            <a:chOff x="0" y="0"/>
            <a:chExt cx="1819355" cy="85287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819355" cy="852876"/>
            </a:xfrm>
            <a:custGeom>
              <a:avLst/>
              <a:gdLst/>
              <a:ahLst/>
              <a:cxnLst/>
              <a:rect r="r" b="b" t="t" l="l"/>
              <a:pathLst>
                <a:path h="852876" w="1819355">
                  <a:moveTo>
                    <a:pt x="61375" y="0"/>
                  </a:moveTo>
                  <a:lnTo>
                    <a:pt x="1757981" y="0"/>
                  </a:lnTo>
                  <a:cubicBezTo>
                    <a:pt x="1774258" y="0"/>
                    <a:pt x="1789869" y="6466"/>
                    <a:pt x="1801379" y="17976"/>
                  </a:cubicBezTo>
                  <a:cubicBezTo>
                    <a:pt x="1812889" y="29486"/>
                    <a:pt x="1819355" y="45097"/>
                    <a:pt x="1819355" y="61375"/>
                  </a:cubicBezTo>
                  <a:lnTo>
                    <a:pt x="1819355" y="791502"/>
                  </a:lnTo>
                  <a:cubicBezTo>
                    <a:pt x="1819355" y="825398"/>
                    <a:pt x="1791877" y="852876"/>
                    <a:pt x="1757981" y="852876"/>
                  </a:cubicBezTo>
                  <a:lnTo>
                    <a:pt x="61375" y="852876"/>
                  </a:lnTo>
                  <a:cubicBezTo>
                    <a:pt x="45097" y="852876"/>
                    <a:pt x="29486" y="846410"/>
                    <a:pt x="17976" y="834900"/>
                  </a:cubicBezTo>
                  <a:cubicBezTo>
                    <a:pt x="6466" y="823390"/>
                    <a:pt x="0" y="807779"/>
                    <a:pt x="0" y="791502"/>
                  </a:cubicBezTo>
                  <a:lnTo>
                    <a:pt x="0" y="61375"/>
                  </a:lnTo>
                  <a:cubicBezTo>
                    <a:pt x="0" y="45097"/>
                    <a:pt x="6466" y="29486"/>
                    <a:pt x="17976" y="17976"/>
                  </a:cubicBezTo>
                  <a:cubicBezTo>
                    <a:pt x="29486" y="6466"/>
                    <a:pt x="45097" y="0"/>
                    <a:pt x="61375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1819355" cy="900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5927377" y="6466598"/>
            <a:ext cx="6433247" cy="3015774"/>
            <a:chOff x="0" y="0"/>
            <a:chExt cx="1819355" cy="852876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819355" cy="852876"/>
            </a:xfrm>
            <a:custGeom>
              <a:avLst/>
              <a:gdLst/>
              <a:ahLst/>
              <a:cxnLst/>
              <a:rect r="r" b="b" t="t" l="l"/>
              <a:pathLst>
                <a:path h="852876" w="1819355">
                  <a:moveTo>
                    <a:pt x="61375" y="0"/>
                  </a:moveTo>
                  <a:lnTo>
                    <a:pt x="1757981" y="0"/>
                  </a:lnTo>
                  <a:cubicBezTo>
                    <a:pt x="1774258" y="0"/>
                    <a:pt x="1789869" y="6466"/>
                    <a:pt x="1801379" y="17976"/>
                  </a:cubicBezTo>
                  <a:cubicBezTo>
                    <a:pt x="1812889" y="29486"/>
                    <a:pt x="1819355" y="45097"/>
                    <a:pt x="1819355" y="61375"/>
                  </a:cubicBezTo>
                  <a:lnTo>
                    <a:pt x="1819355" y="791502"/>
                  </a:lnTo>
                  <a:cubicBezTo>
                    <a:pt x="1819355" y="825398"/>
                    <a:pt x="1791877" y="852876"/>
                    <a:pt x="1757981" y="852876"/>
                  </a:cubicBezTo>
                  <a:lnTo>
                    <a:pt x="61375" y="852876"/>
                  </a:lnTo>
                  <a:cubicBezTo>
                    <a:pt x="45097" y="852876"/>
                    <a:pt x="29486" y="846410"/>
                    <a:pt x="17976" y="834900"/>
                  </a:cubicBezTo>
                  <a:cubicBezTo>
                    <a:pt x="6466" y="823390"/>
                    <a:pt x="0" y="807779"/>
                    <a:pt x="0" y="791502"/>
                  </a:cubicBezTo>
                  <a:lnTo>
                    <a:pt x="0" y="61375"/>
                  </a:lnTo>
                  <a:cubicBezTo>
                    <a:pt x="0" y="45097"/>
                    <a:pt x="6466" y="29486"/>
                    <a:pt x="17976" y="17976"/>
                  </a:cubicBezTo>
                  <a:cubicBezTo>
                    <a:pt x="29486" y="6466"/>
                    <a:pt x="45097" y="0"/>
                    <a:pt x="61375" y="0"/>
                  </a:cubicBezTo>
                  <a:close/>
                </a:path>
              </a:pathLst>
            </a:custGeom>
            <a:solidFill>
              <a:srgbClr val="365B6D"/>
            </a:solidFill>
            <a:ln w="38100" cap="rnd">
              <a:solidFill>
                <a:srgbClr val="000000"/>
              </a:solidFill>
              <a:prstDash val="dash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47625"/>
              <a:ext cx="1819355" cy="9005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1194304">
            <a:off x="3322314" y="6960423"/>
            <a:ext cx="2278298" cy="643619"/>
          </a:xfrm>
          <a:custGeom>
            <a:avLst/>
            <a:gdLst/>
            <a:ahLst/>
            <a:cxnLst/>
            <a:rect r="r" b="b" t="t" l="l"/>
            <a:pathLst>
              <a:path h="643619" w="2278298">
                <a:moveTo>
                  <a:pt x="0" y="0"/>
                </a:moveTo>
                <a:lnTo>
                  <a:pt x="2278298" y="0"/>
                </a:lnTo>
                <a:lnTo>
                  <a:pt x="2278298" y="643620"/>
                </a:lnTo>
                <a:lnTo>
                  <a:pt x="0" y="6436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197576">
            <a:off x="12687801" y="6961338"/>
            <a:ext cx="2278298" cy="643619"/>
          </a:xfrm>
          <a:custGeom>
            <a:avLst/>
            <a:gdLst/>
            <a:ahLst/>
            <a:cxnLst/>
            <a:rect r="r" b="b" t="t" l="l"/>
            <a:pathLst>
              <a:path h="643619" w="2278298">
                <a:moveTo>
                  <a:pt x="0" y="0"/>
                </a:moveTo>
                <a:lnTo>
                  <a:pt x="2278298" y="0"/>
                </a:lnTo>
                <a:lnTo>
                  <a:pt x="2278298" y="643619"/>
                </a:lnTo>
                <a:lnTo>
                  <a:pt x="0" y="643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true" flipV="false" rot="0">
            <a:off x="-882394" y="0"/>
            <a:ext cx="3822187" cy="3357212"/>
          </a:xfrm>
          <a:custGeom>
            <a:avLst/>
            <a:gdLst/>
            <a:ahLst/>
            <a:cxnLst/>
            <a:rect r="r" b="b" t="t" l="l"/>
            <a:pathLst>
              <a:path h="3357212" w="3822187">
                <a:moveTo>
                  <a:pt x="3822188" y="0"/>
                </a:moveTo>
                <a:lnTo>
                  <a:pt x="0" y="0"/>
                </a:lnTo>
                <a:lnTo>
                  <a:pt x="0" y="3357212"/>
                </a:lnTo>
                <a:lnTo>
                  <a:pt x="3822188" y="3357212"/>
                </a:lnTo>
                <a:lnTo>
                  <a:pt x="382218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5183353" y="7466923"/>
            <a:ext cx="3036742" cy="2820077"/>
          </a:xfrm>
          <a:custGeom>
            <a:avLst/>
            <a:gdLst/>
            <a:ahLst/>
            <a:cxnLst/>
            <a:rect r="r" b="b" t="t" l="l"/>
            <a:pathLst>
              <a:path h="2820077" w="3036742">
                <a:moveTo>
                  <a:pt x="0" y="0"/>
                </a:moveTo>
                <a:lnTo>
                  <a:pt x="3036742" y="0"/>
                </a:lnTo>
                <a:lnTo>
                  <a:pt x="3036742" y="2820077"/>
                </a:lnTo>
                <a:lnTo>
                  <a:pt x="0" y="28200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3499509" y="1818453"/>
            <a:ext cx="11288981" cy="106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39"/>
              </a:lnSpc>
            </a:pPr>
            <a:r>
              <a:rPr lang="en-US" b="true" sz="8780">
                <a:solidFill>
                  <a:srgbClr val="F7F7F7"/>
                </a:solidFill>
                <a:latin typeface="Barlow Bold"/>
                <a:ea typeface="Barlow Bold"/>
                <a:cs typeface="Barlow Bold"/>
                <a:sym typeface="Barlow Bold"/>
              </a:rPr>
              <a:t>PRIMERI: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19229" y="3406725"/>
            <a:ext cx="6167340" cy="1477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39"/>
              </a:lnSpc>
            </a:pPr>
            <a:r>
              <a:rPr lang="en-US" sz="3959" spc="15">
                <a:solidFill>
                  <a:srgbClr val="F7F7F7"/>
                </a:solidFill>
                <a:latin typeface="Barlow"/>
                <a:ea typeface="Barlow"/>
                <a:cs typeface="Barlow"/>
                <a:sym typeface="Barlow"/>
              </a:rPr>
              <a:t>I_____________ (call) you when I arrive.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060330" y="6680399"/>
            <a:ext cx="6167340" cy="2274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89"/>
              </a:lnSpc>
            </a:pPr>
            <a:r>
              <a:rPr lang="en-US" b="true" sz="4059">
                <a:solidFill>
                  <a:srgbClr val="F7F7F7"/>
                </a:solidFill>
                <a:latin typeface="Barlow Semi-Bold"/>
                <a:ea typeface="Barlow Semi-Bold"/>
                <a:cs typeface="Barlow Semi-Bold"/>
                <a:sym typeface="Barlow Semi-Bold"/>
              </a:rPr>
              <a:t>The president ______________ (visit) Paris next week.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68477" y="3444825"/>
            <a:ext cx="6433247" cy="20440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 spc="15">
                <a:solidFill>
                  <a:srgbClr val="F2F1EC"/>
                </a:solidFill>
                <a:latin typeface="Barlow"/>
                <a:ea typeface="Barlow"/>
                <a:cs typeface="Barlow"/>
                <a:sym typeface="Barlow"/>
              </a:rPr>
              <a:t>It’s raining! I ________________ (take) the umbrella.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0121" t="0" r="-10121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57118" y="4243443"/>
            <a:ext cx="8373765" cy="1732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432"/>
              </a:lnSpc>
            </a:pPr>
            <a:r>
              <a:rPr lang="en-US" b="true" sz="14290">
                <a:solidFill>
                  <a:srgbClr val="1D4355"/>
                </a:solidFill>
                <a:latin typeface="Barlow Bold"/>
                <a:ea typeface="Barlow Bold"/>
                <a:cs typeface="Barlow Bold"/>
                <a:sym typeface="Barlow Bold"/>
              </a:rPr>
              <a:t>T</a:t>
            </a:r>
            <a:r>
              <a:rPr lang="en-US" b="true" sz="14290">
                <a:solidFill>
                  <a:srgbClr val="1D4355"/>
                </a:solidFill>
                <a:latin typeface="Barlow Bold"/>
                <a:ea typeface="Barlow Bold"/>
                <a:cs typeface="Barlow Bold"/>
                <a:sym typeface="Barlow Bold"/>
              </a:rPr>
              <a:t>hank you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1232046">
            <a:off x="-71439" y="6950392"/>
            <a:ext cx="3834982" cy="4615816"/>
          </a:xfrm>
          <a:custGeom>
            <a:avLst/>
            <a:gdLst/>
            <a:ahLst/>
            <a:cxnLst/>
            <a:rect r="r" b="b" t="t" l="l"/>
            <a:pathLst>
              <a:path h="4615816" w="3834982">
                <a:moveTo>
                  <a:pt x="0" y="0"/>
                </a:moveTo>
                <a:lnTo>
                  <a:pt x="3834982" y="0"/>
                </a:lnTo>
                <a:lnTo>
                  <a:pt x="3834982" y="4615816"/>
                </a:lnTo>
                <a:lnTo>
                  <a:pt x="0" y="4615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425496">
            <a:off x="9548" y="306671"/>
            <a:ext cx="3673009" cy="2556947"/>
          </a:xfrm>
          <a:custGeom>
            <a:avLst/>
            <a:gdLst/>
            <a:ahLst/>
            <a:cxnLst/>
            <a:rect r="r" b="b" t="t" l="l"/>
            <a:pathLst>
              <a:path h="2556947" w="3673009">
                <a:moveTo>
                  <a:pt x="0" y="0"/>
                </a:moveTo>
                <a:lnTo>
                  <a:pt x="3673009" y="0"/>
                </a:lnTo>
                <a:lnTo>
                  <a:pt x="3673009" y="2556947"/>
                </a:lnTo>
                <a:lnTo>
                  <a:pt x="0" y="25569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72386">
            <a:off x="13295163" y="-267895"/>
            <a:ext cx="4430937" cy="4114800"/>
          </a:xfrm>
          <a:custGeom>
            <a:avLst/>
            <a:gdLst/>
            <a:ahLst/>
            <a:cxnLst/>
            <a:rect r="r" b="b" t="t" l="l"/>
            <a:pathLst>
              <a:path h="4114800" w="4430937">
                <a:moveTo>
                  <a:pt x="0" y="0"/>
                </a:moveTo>
                <a:lnTo>
                  <a:pt x="4430937" y="0"/>
                </a:lnTo>
                <a:lnTo>
                  <a:pt x="44309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30882" y="7547446"/>
            <a:ext cx="4508158" cy="2949087"/>
          </a:xfrm>
          <a:custGeom>
            <a:avLst/>
            <a:gdLst/>
            <a:ahLst/>
            <a:cxnLst/>
            <a:rect r="r" b="b" t="t" l="l"/>
            <a:pathLst>
              <a:path h="2949087" w="4508158">
                <a:moveTo>
                  <a:pt x="0" y="0"/>
                </a:moveTo>
                <a:lnTo>
                  <a:pt x="4508158" y="0"/>
                </a:lnTo>
                <a:lnTo>
                  <a:pt x="4508158" y="2949086"/>
                </a:lnTo>
                <a:lnTo>
                  <a:pt x="0" y="294908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475596">
            <a:off x="371150" y="2636032"/>
            <a:ext cx="1773533" cy="1160186"/>
          </a:xfrm>
          <a:custGeom>
            <a:avLst/>
            <a:gdLst/>
            <a:ahLst/>
            <a:cxnLst/>
            <a:rect r="r" b="b" t="t" l="l"/>
            <a:pathLst>
              <a:path h="1160186" w="1773533">
                <a:moveTo>
                  <a:pt x="0" y="0"/>
                </a:moveTo>
                <a:lnTo>
                  <a:pt x="1773533" y="0"/>
                </a:lnTo>
                <a:lnTo>
                  <a:pt x="1773533" y="1160187"/>
                </a:lnTo>
                <a:lnTo>
                  <a:pt x="0" y="116018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5400000">
            <a:off x="3511176" y="8493279"/>
            <a:ext cx="1647594" cy="1530042"/>
          </a:xfrm>
          <a:custGeom>
            <a:avLst/>
            <a:gdLst/>
            <a:ahLst/>
            <a:cxnLst/>
            <a:rect r="r" b="b" t="t" l="l"/>
            <a:pathLst>
              <a:path h="1530042" w="1647594">
                <a:moveTo>
                  <a:pt x="0" y="0"/>
                </a:moveTo>
                <a:lnTo>
                  <a:pt x="1647595" y="0"/>
                </a:lnTo>
                <a:lnTo>
                  <a:pt x="1647595" y="1530042"/>
                </a:lnTo>
                <a:lnTo>
                  <a:pt x="0" y="153004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3477374">
            <a:off x="12817732" y="43708"/>
            <a:ext cx="1612972" cy="1416751"/>
          </a:xfrm>
          <a:custGeom>
            <a:avLst/>
            <a:gdLst/>
            <a:ahLst/>
            <a:cxnLst/>
            <a:rect r="r" b="b" t="t" l="l"/>
            <a:pathLst>
              <a:path h="1416751" w="1612972">
                <a:moveTo>
                  <a:pt x="0" y="0"/>
                </a:moveTo>
                <a:lnTo>
                  <a:pt x="1612973" y="0"/>
                </a:lnTo>
                <a:lnTo>
                  <a:pt x="1612973" y="1416751"/>
                </a:lnTo>
                <a:lnTo>
                  <a:pt x="0" y="141675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2931263">
            <a:off x="16925131" y="6540215"/>
            <a:ext cx="1250173" cy="1504719"/>
          </a:xfrm>
          <a:custGeom>
            <a:avLst/>
            <a:gdLst/>
            <a:ahLst/>
            <a:cxnLst/>
            <a:rect r="r" b="b" t="t" l="l"/>
            <a:pathLst>
              <a:path h="1504719" w="1250173">
                <a:moveTo>
                  <a:pt x="0" y="0"/>
                </a:moveTo>
                <a:lnTo>
                  <a:pt x="1250173" y="0"/>
                </a:lnTo>
                <a:lnTo>
                  <a:pt x="1250173" y="1504718"/>
                </a:lnTo>
                <a:lnTo>
                  <a:pt x="0" y="15047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DAHAuispjAY</dc:identifier>
  <dcterms:modified xsi:type="dcterms:W3CDTF">2011-08-01T06:04:30Z</dcterms:modified>
  <cp:revision>1</cp:revision>
  <dc:title>Will future</dc:title>
</cp:coreProperties>
</file>