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303" r:id="rId4"/>
    <p:sldId id="280" r:id="rId5"/>
    <p:sldId id="298" r:id="rId6"/>
    <p:sldId id="291" r:id="rId7"/>
    <p:sldId id="308" r:id="rId8"/>
    <p:sldId id="299" r:id="rId9"/>
    <p:sldId id="311" r:id="rId10"/>
    <p:sldId id="300" r:id="rId11"/>
    <p:sldId id="301" r:id="rId12"/>
    <p:sldId id="305" r:id="rId13"/>
    <p:sldId id="304" r:id="rId14"/>
    <p:sldId id="309" r:id="rId15"/>
    <p:sldId id="281" r:id="rId16"/>
    <p:sldId id="312" r:id="rId17"/>
    <p:sldId id="306" r:id="rId18"/>
    <p:sldId id="271" r:id="rId19"/>
    <p:sldId id="313" r:id="rId20"/>
    <p:sldId id="285" r:id="rId21"/>
    <p:sldId id="272" r:id="rId22"/>
    <p:sldId id="302" r:id="rId23"/>
    <p:sldId id="307" r:id="rId24"/>
    <p:sldId id="310" r:id="rId25"/>
    <p:sldId id="282" r:id="rId26"/>
    <p:sldId id="273" r:id="rId27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3176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9457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46513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819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7371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52818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7785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70097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03216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62698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8900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116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geogebra.org/m/wJbxEN35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www.geogebr.si/geometrijska-optika/parabolicno-zrcalo/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youtube.com/watch?v=sMDUOkCqCmA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s://www.vascak.cz/data/android/physicsatschool/template.php?s=opt_dute&amp;l=si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zv-4Zh-9R4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www.youtube.com/watch?v=qxlT19losBE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s://www.vascak.cz/data/android/physicsatschool/template.php?s=opt_vypukle&amp;l=si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youtube.com/watch?v=1t4dOPxKgr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youtube.com/watch?v=jtTBOMVMSYM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zv-4Zh-9R4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youtube.com/watch?v=3e-LZPHBA2M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730623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ODBOJ SVETLOBE</a:t>
            </a:r>
            <a:br>
              <a:rPr lang="sl-SI" dirty="0" smtClean="0"/>
            </a:br>
            <a:r>
              <a:rPr lang="sl-SI" dirty="0" smtClean="0"/>
              <a:t>GEOMETRIJSKA OPTIKA</a:t>
            </a:r>
            <a:br>
              <a:rPr lang="sl-SI" dirty="0" smtClean="0"/>
            </a:br>
            <a:r>
              <a:rPr lang="sl-SI" dirty="0" smtClean="0"/>
              <a:t>ZRCALA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61048"/>
            <a:ext cx="6365304" cy="1777752"/>
          </a:xfrm>
        </p:spPr>
        <p:txBody>
          <a:bodyPr/>
          <a:lstStyle/>
          <a:p>
            <a:endParaRPr lang="sl-SI" dirty="0"/>
          </a:p>
        </p:txBody>
      </p:sp>
      <p:pic>
        <p:nvPicPr>
          <p:cNvPr id="7" name="Slika 6" descr="http://www.kontaktne-lece.eu/i/c/940196877223484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9" r="26796"/>
          <a:stretch/>
        </p:blipFill>
        <p:spPr bwMode="auto">
          <a:xfrm>
            <a:off x="6086084" y="3277132"/>
            <a:ext cx="2977075" cy="2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http://www.emwe-display.net/runtime/uploads/Images/trgovinska_oprema/zrcala_za_nadz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445" y="351678"/>
            <a:ext cx="2219801" cy="166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287" y="3765666"/>
            <a:ext cx="2859272" cy="304826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0832" y="134607"/>
            <a:ext cx="2532254" cy="2143783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7744" y="3861048"/>
            <a:ext cx="2857500" cy="2857500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756" y="97186"/>
            <a:ext cx="2877312" cy="2045589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0192" y="5756781"/>
            <a:ext cx="2324100" cy="1103948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5287" y="2220425"/>
            <a:ext cx="1950720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225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556792"/>
            <a:ext cx="8587359" cy="4828032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457200" y="116632"/>
            <a:ext cx="8229600" cy="129614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Odboj vzporednih žarkov na krogelnem zrcalu</a:t>
            </a: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94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/>
          </p:cNvSpPr>
          <p:nvPr/>
        </p:nvSpPr>
        <p:spPr>
          <a:xfrm>
            <a:off x="457200" y="116632"/>
            <a:ext cx="8229600" cy="129614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Odboj vzporednih žarkov na paraboličnem zrcalu</a:t>
            </a:r>
            <a:endParaRPr lang="sl-SI" dirty="0"/>
          </a:p>
          <a:p>
            <a:endParaRPr lang="sl-SI" dirty="0"/>
          </a:p>
        </p:txBody>
      </p:sp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320" y="1412776"/>
            <a:ext cx="8587359" cy="482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671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880"/>
            <a:ext cx="3657600" cy="2848356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430801" y="548680"/>
            <a:ext cx="8229600" cy="129614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Optična os, značilne točke in razdalje konkavnega zrcala</a:t>
            </a:r>
            <a:endParaRPr lang="sl-SI" dirty="0"/>
          </a:p>
          <a:p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3"/>
              <p:cNvSpPr txBox="1"/>
              <p:nvPr/>
            </p:nvSpPr>
            <p:spPr>
              <a:xfrm>
                <a:off x="4572000" y="2150248"/>
                <a:ext cx="4464496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sz="2400" dirty="0" smtClean="0"/>
                  <a:t>O…. središče ukrivljenosti zrcala</a:t>
                </a:r>
              </a:p>
              <a:p>
                <a:endParaRPr lang="sl-SI" sz="2400" dirty="0" smtClean="0"/>
              </a:p>
              <a:p>
                <a:r>
                  <a:rPr lang="sl-SI" sz="2400" dirty="0" smtClean="0"/>
                  <a:t>F ….. gorišče zrcala</a:t>
                </a:r>
              </a:p>
              <a:p>
                <a:endParaRPr lang="sl-SI" sz="2400" dirty="0" smtClean="0"/>
              </a:p>
              <a:p>
                <a:r>
                  <a:rPr lang="sl-SI" sz="2400" dirty="0" smtClean="0"/>
                  <a:t>T ….. teme zrcala</a:t>
                </a:r>
              </a:p>
              <a:p>
                <a:endParaRPr lang="sl-SI" sz="2400" dirty="0" smtClean="0"/>
              </a:p>
              <a:p>
                <a:r>
                  <a:rPr lang="sl-SI" sz="2400" dirty="0"/>
                  <a:t>r</a:t>
                </a:r>
                <a:r>
                  <a:rPr lang="sl-SI" sz="2400" dirty="0" smtClean="0"/>
                  <a:t> ….. polmer ukrivljenosti zrcala</a:t>
                </a:r>
              </a:p>
              <a:p>
                <a:endParaRPr lang="sl-SI" sz="2400" dirty="0" smtClean="0"/>
              </a:p>
              <a:p>
                <a14:m>
                  <m:oMath xmlns:m="http://schemas.openxmlformats.org/officeDocument/2006/math">
                    <m:r>
                      <a:rPr lang="sl-SI" sz="24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l-SI" sz="24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l-SI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</m:t>
                    </m:r>
                    <m:r>
                      <a:rPr lang="sl-SI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l-SI" sz="2400" dirty="0" smtClean="0"/>
                  <a:t>….. goriščna razdalja zrcala</a:t>
                </a:r>
              </a:p>
              <a:p>
                <a:r>
                  <a:rPr lang="sl-SI" sz="2400" dirty="0"/>
                  <a:t> </a:t>
                </a:r>
                <a:r>
                  <a:rPr lang="sl-SI" sz="2400" dirty="0" smtClean="0"/>
                  <a:t>                  realno gorišče</a:t>
                </a:r>
                <a:endParaRPr lang="sl-SI" sz="2400" dirty="0"/>
              </a:p>
            </p:txBody>
          </p:sp>
        </mc:Choice>
        <mc:Fallback xmlns="">
          <p:sp>
            <p:nvSpPr>
              <p:cNvPr id="4" name="PoljeZBesedilom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150248"/>
                <a:ext cx="4464496" cy="3785652"/>
              </a:xfrm>
              <a:prstGeom prst="rect">
                <a:avLst/>
              </a:prstGeom>
              <a:blipFill>
                <a:blip r:embed="rId3"/>
                <a:stretch>
                  <a:fillRect l="-2049" t="-1288" b="-273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381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772816"/>
            <a:ext cx="7620000" cy="3952875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395536" y="448575"/>
            <a:ext cx="8229600" cy="129614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Goriščni in vzporedni žarek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6050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7" y="1340768"/>
            <a:ext cx="9144000" cy="5143500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395536" y="448575"/>
            <a:ext cx="8229600" cy="129614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Goriščni in vzporedni žarek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6477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grada vsebine 3" descr="http://si.openprof.com/ge/images/6/konkavno_zrcalo0_640_5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88840"/>
            <a:ext cx="6096000" cy="3314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" name="Raven povezovalnik 16"/>
          <p:cNvCxnSpPr/>
          <p:nvPr/>
        </p:nvCxnSpPr>
        <p:spPr>
          <a:xfrm flipH="1">
            <a:off x="2363416" y="2453980"/>
            <a:ext cx="4536504" cy="23762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oljeZBesedilom 17"/>
          <p:cNvSpPr txBox="1"/>
          <p:nvPr/>
        </p:nvSpPr>
        <p:spPr>
          <a:xfrm rot="20006383">
            <a:off x="4614206" y="3008654"/>
            <a:ext cx="1398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 smtClean="0"/>
              <a:t>središčni žarek</a:t>
            </a:r>
            <a:endParaRPr lang="sl-SI" sz="1600" dirty="0"/>
          </a:p>
        </p:txBody>
      </p:sp>
      <p:sp>
        <p:nvSpPr>
          <p:cNvPr id="19" name="PoljeZBesedilom 18"/>
          <p:cNvSpPr txBox="1"/>
          <p:nvPr/>
        </p:nvSpPr>
        <p:spPr>
          <a:xfrm>
            <a:off x="4612337" y="3635383"/>
            <a:ext cx="10427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 smtClean="0"/>
              <a:t>O središče</a:t>
            </a:r>
            <a:endParaRPr lang="sl-SI" sz="1600" dirty="0"/>
          </a:p>
        </p:txBody>
      </p:sp>
      <p:sp>
        <p:nvSpPr>
          <p:cNvPr id="20" name="Elipsa 19"/>
          <p:cNvSpPr/>
          <p:nvPr/>
        </p:nvSpPr>
        <p:spPr>
          <a:xfrm>
            <a:off x="4647615" y="3592503"/>
            <a:ext cx="45719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1" name="Elipsa 20"/>
          <p:cNvSpPr/>
          <p:nvPr/>
        </p:nvSpPr>
        <p:spPr>
          <a:xfrm>
            <a:off x="2219400" y="3596393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Naslov 1"/>
          <p:cNvSpPr txBox="1">
            <a:spLocks/>
          </p:cNvSpPr>
          <p:nvPr/>
        </p:nvSpPr>
        <p:spPr>
          <a:xfrm>
            <a:off x="497536" y="484461"/>
            <a:ext cx="8229600" cy="129614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Odboj 4 značilnih žarkov na konkavnem zrcalu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0002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 animBg="1"/>
      <p:bldP spid="21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kupina 9">
            <a:extLst>
              <a:ext uri="{FF2B5EF4-FFF2-40B4-BE49-F238E27FC236}">
                <a16:creationId xmlns:a16="http://schemas.microsoft.com/office/drawing/2014/main" id="{6272306F-E26E-4EF3-A507-1D4BE4C87129}"/>
              </a:ext>
            </a:extLst>
          </p:cNvPr>
          <p:cNvGrpSpPr/>
          <p:nvPr/>
        </p:nvGrpSpPr>
        <p:grpSpPr>
          <a:xfrm>
            <a:off x="906780" y="1139190"/>
            <a:ext cx="3611880" cy="3558540"/>
            <a:chOff x="406400" y="1879600"/>
            <a:chExt cx="4815840" cy="4744720"/>
          </a:xfrm>
        </p:grpSpPr>
        <p:sp>
          <p:nvSpPr>
            <p:cNvPr id="6" name="Elipsa 5">
              <a:extLst>
                <a:ext uri="{FF2B5EF4-FFF2-40B4-BE49-F238E27FC236}">
                  <a16:creationId xmlns:a16="http://schemas.microsoft.com/office/drawing/2014/main" id="{A3883C1F-0903-4AAC-9F88-3F43C0B27231}"/>
                </a:ext>
              </a:extLst>
            </p:cNvPr>
            <p:cNvSpPr/>
            <p:nvPr/>
          </p:nvSpPr>
          <p:spPr>
            <a:xfrm>
              <a:off x="406400" y="1910080"/>
              <a:ext cx="4551680" cy="4673600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sz="1350"/>
            </a:p>
          </p:txBody>
        </p:sp>
        <p:sp>
          <p:nvSpPr>
            <p:cNvPr id="9" name="Pravokotnik 8">
              <a:extLst>
                <a:ext uri="{FF2B5EF4-FFF2-40B4-BE49-F238E27FC236}">
                  <a16:creationId xmlns:a16="http://schemas.microsoft.com/office/drawing/2014/main" id="{25C542DD-30ED-4DFB-8F0F-09F456F255FD}"/>
                </a:ext>
              </a:extLst>
            </p:cNvPr>
            <p:cNvSpPr/>
            <p:nvPr/>
          </p:nvSpPr>
          <p:spPr>
            <a:xfrm>
              <a:off x="1087120" y="1879600"/>
              <a:ext cx="4135120" cy="4744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sz="1350" dirty="0"/>
            </a:p>
          </p:txBody>
        </p:sp>
      </p:grpSp>
      <p:cxnSp>
        <p:nvCxnSpPr>
          <p:cNvPr id="13" name="Raven povezovalnik 12">
            <a:extLst>
              <a:ext uri="{FF2B5EF4-FFF2-40B4-BE49-F238E27FC236}">
                <a16:creationId xmlns:a16="http://schemas.microsoft.com/office/drawing/2014/main" id="{111B3856-9699-4C0E-B522-32F658706745}"/>
              </a:ext>
            </a:extLst>
          </p:cNvPr>
          <p:cNvCxnSpPr/>
          <p:nvPr/>
        </p:nvCxnSpPr>
        <p:spPr>
          <a:xfrm flipV="1">
            <a:off x="381000" y="3013710"/>
            <a:ext cx="66065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E6FACCC4-9040-4B21-8915-13268503A798}"/>
              </a:ext>
            </a:extLst>
          </p:cNvPr>
          <p:cNvSpPr txBox="1"/>
          <p:nvPr/>
        </p:nvSpPr>
        <p:spPr>
          <a:xfrm flipH="1">
            <a:off x="6038850" y="3078481"/>
            <a:ext cx="181737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50" dirty="0"/>
              <a:t>Optična os</a:t>
            </a:r>
          </a:p>
        </p:txBody>
      </p:sp>
      <p:sp>
        <p:nvSpPr>
          <p:cNvPr id="27" name="PoljeZBesedilom 26">
            <a:extLst>
              <a:ext uri="{FF2B5EF4-FFF2-40B4-BE49-F238E27FC236}">
                <a16:creationId xmlns:a16="http://schemas.microsoft.com/office/drawing/2014/main" id="{DCDEEBE5-7E68-4F04-81D5-2E35DA9DF2B8}"/>
              </a:ext>
            </a:extLst>
          </p:cNvPr>
          <p:cNvSpPr txBox="1"/>
          <p:nvPr/>
        </p:nvSpPr>
        <p:spPr>
          <a:xfrm flipH="1">
            <a:off x="392429" y="2567941"/>
            <a:ext cx="5753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350" dirty="0"/>
              <a:t>Teme </a:t>
            </a:r>
          </a:p>
          <a:p>
            <a:pPr algn="ctr"/>
            <a:r>
              <a:rPr lang="sl-SI" sz="1350" dirty="0"/>
              <a:t>T</a:t>
            </a:r>
          </a:p>
        </p:txBody>
      </p:sp>
      <p:sp>
        <p:nvSpPr>
          <p:cNvPr id="28" name="Elipsa 27">
            <a:extLst>
              <a:ext uri="{FF2B5EF4-FFF2-40B4-BE49-F238E27FC236}">
                <a16:creationId xmlns:a16="http://schemas.microsoft.com/office/drawing/2014/main" id="{85000766-028A-443C-B3DF-744FC02CB462}"/>
              </a:ext>
            </a:extLst>
          </p:cNvPr>
          <p:cNvSpPr/>
          <p:nvPr/>
        </p:nvSpPr>
        <p:spPr>
          <a:xfrm>
            <a:off x="853439" y="2967990"/>
            <a:ext cx="108000" cy="108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350"/>
          </a:p>
        </p:txBody>
      </p:sp>
      <p:sp>
        <p:nvSpPr>
          <p:cNvPr id="30" name="Elipsa 29">
            <a:extLst>
              <a:ext uri="{FF2B5EF4-FFF2-40B4-BE49-F238E27FC236}">
                <a16:creationId xmlns:a16="http://schemas.microsoft.com/office/drawing/2014/main" id="{96B0F7B0-47FB-4EE5-AF37-96CF3F1968E3}"/>
              </a:ext>
            </a:extLst>
          </p:cNvPr>
          <p:cNvSpPr/>
          <p:nvPr/>
        </p:nvSpPr>
        <p:spPr>
          <a:xfrm>
            <a:off x="1790699" y="2967990"/>
            <a:ext cx="108000" cy="108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350"/>
          </a:p>
        </p:txBody>
      </p:sp>
      <p:sp>
        <p:nvSpPr>
          <p:cNvPr id="31" name="Elipsa 30">
            <a:extLst>
              <a:ext uri="{FF2B5EF4-FFF2-40B4-BE49-F238E27FC236}">
                <a16:creationId xmlns:a16="http://schemas.microsoft.com/office/drawing/2014/main" id="{708F8558-9658-4CB5-A51C-A546E5268D3C}"/>
              </a:ext>
            </a:extLst>
          </p:cNvPr>
          <p:cNvSpPr/>
          <p:nvPr/>
        </p:nvSpPr>
        <p:spPr>
          <a:xfrm>
            <a:off x="2796539" y="2952750"/>
            <a:ext cx="108000" cy="108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350"/>
          </a:p>
        </p:txBody>
      </p:sp>
      <p:sp>
        <p:nvSpPr>
          <p:cNvPr id="32" name="PoljeZBesedilom 31">
            <a:extLst>
              <a:ext uri="{FF2B5EF4-FFF2-40B4-BE49-F238E27FC236}">
                <a16:creationId xmlns:a16="http://schemas.microsoft.com/office/drawing/2014/main" id="{8A2CAA10-27F5-44AC-9A4F-32324BFBF76E}"/>
              </a:ext>
            </a:extLst>
          </p:cNvPr>
          <p:cNvSpPr txBox="1"/>
          <p:nvPr/>
        </p:nvSpPr>
        <p:spPr>
          <a:xfrm flipH="1">
            <a:off x="2640329" y="3093721"/>
            <a:ext cx="54483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50" dirty="0"/>
              <a:t>C (O)</a:t>
            </a:r>
          </a:p>
        </p:txBody>
      </p:sp>
      <p:sp>
        <p:nvSpPr>
          <p:cNvPr id="33" name="PoljeZBesedilom 32">
            <a:extLst>
              <a:ext uri="{FF2B5EF4-FFF2-40B4-BE49-F238E27FC236}">
                <a16:creationId xmlns:a16="http://schemas.microsoft.com/office/drawing/2014/main" id="{F84CB1B3-6CE8-438B-91B9-132E06FCDC3E}"/>
              </a:ext>
            </a:extLst>
          </p:cNvPr>
          <p:cNvSpPr txBox="1"/>
          <p:nvPr/>
        </p:nvSpPr>
        <p:spPr>
          <a:xfrm flipH="1">
            <a:off x="0" y="4541521"/>
            <a:ext cx="283845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50" dirty="0"/>
              <a:t>C (O) krivinsko središče(radij)</a:t>
            </a:r>
          </a:p>
        </p:txBody>
      </p:sp>
      <p:sp>
        <p:nvSpPr>
          <p:cNvPr id="35" name="PoljeZBesedilom 34">
            <a:extLst>
              <a:ext uri="{FF2B5EF4-FFF2-40B4-BE49-F238E27FC236}">
                <a16:creationId xmlns:a16="http://schemas.microsoft.com/office/drawing/2014/main" id="{F1F29490-E1CC-42C6-B0D1-C691ECAFF9A8}"/>
              </a:ext>
            </a:extLst>
          </p:cNvPr>
          <p:cNvSpPr txBox="1"/>
          <p:nvPr/>
        </p:nvSpPr>
        <p:spPr>
          <a:xfrm>
            <a:off x="0" y="5350371"/>
            <a:ext cx="7069455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Optična os je premica, ki gre skozi teme zrcala in je pravokotna na površino zrcalo v točki T.</a:t>
            </a:r>
          </a:p>
        </p:txBody>
      </p:sp>
      <p:sp>
        <p:nvSpPr>
          <p:cNvPr id="37" name="PoljeZBesedilom 36">
            <a:extLst>
              <a:ext uri="{FF2B5EF4-FFF2-40B4-BE49-F238E27FC236}">
                <a16:creationId xmlns:a16="http://schemas.microsoft.com/office/drawing/2014/main" id="{0DA17A11-7C54-47A7-8CE4-57BA48D2702F}"/>
              </a:ext>
            </a:extLst>
          </p:cNvPr>
          <p:cNvSpPr txBox="1"/>
          <p:nvPr/>
        </p:nvSpPr>
        <p:spPr>
          <a:xfrm>
            <a:off x="0" y="5091626"/>
            <a:ext cx="607695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Središče zrcala imenujemo teme zrcala in ga označimo s točko T.</a:t>
            </a: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8435BB45-2083-49E3-8BBB-C05E9AAD583A}"/>
              </a:ext>
            </a:extLst>
          </p:cNvPr>
          <p:cNvSpPr txBox="1"/>
          <p:nvPr/>
        </p:nvSpPr>
        <p:spPr>
          <a:xfrm>
            <a:off x="0" y="4802066"/>
            <a:ext cx="9144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Gorišče zrcala F je točka, kjer se po odboju sekajo žarki, ki so pred odbojem vzporedni z optično osjo. </a:t>
            </a:r>
          </a:p>
        </p:txBody>
      </p:sp>
      <p:sp>
        <p:nvSpPr>
          <p:cNvPr id="41" name="PoljeZBesedilom 40">
            <a:extLst>
              <a:ext uri="{FF2B5EF4-FFF2-40B4-BE49-F238E27FC236}">
                <a16:creationId xmlns:a16="http://schemas.microsoft.com/office/drawing/2014/main" id="{9FFDE5D3-DBB9-4039-8A77-1484FD2E106F}"/>
              </a:ext>
            </a:extLst>
          </p:cNvPr>
          <p:cNvSpPr txBox="1"/>
          <p:nvPr/>
        </p:nvSpPr>
        <p:spPr>
          <a:xfrm>
            <a:off x="1748790" y="3100000"/>
            <a:ext cx="35433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F</a:t>
            </a:r>
          </a:p>
        </p:txBody>
      </p:sp>
      <p:sp>
        <p:nvSpPr>
          <p:cNvPr id="43" name="PoljeZBesedilom 42">
            <a:extLst>
              <a:ext uri="{FF2B5EF4-FFF2-40B4-BE49-F238E27FC236}">
                <a16:creationId xmlns:a16="http://schemas.microsoft.com/office/drawing/2014/main" id="{4BD64678-28B5-442C-9249-EE37F6189637}"/>
              </a:ext>
            </a:extLst>
          </p:cNvPr>
          <p:cNvSpPr txBox="1"/>
          <p:nvPr/>
        </p:nvSpPr>
        <p:spPr>
          <a:xfrm>
            <a:off x="0" y="5628836"/>
            <a:ext cx="793242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Razdalja gorišča od temena zrcala se imenuje goriščna razdalja </a:t>
            </a:r>
            <a:r>
              <a:rPr lang="sl-SI" sz="1350" dirty="0" err="1"/>
              <a:t>f.</a:t>
            </a:r>
            <a:r>
              <a:rPr lang="sl-SI" sz="1350" dirty="0"/>
              <a:t> (f=r/2)</a:t>
            </a:r>
          </a:p>
        </p:txBody>
      </p:sp>
      <p:sp>
        <p:nvSpPr>
          <p:cNvPr id="44" name="PoljeZBesedilom 43">
            <a:extLst>
              <a:ext uri="{FF2B5EF4-FFF2-40B4-BE49-F238E27FC236}">
                <a16:creationId xmlns:a16="http://schemas.microsoft.com/office/drawing/2014/main" id="{755CB714-4BC1-4404-95B5-D28B7847705F}"/>
              </a:ext>
            </a:extLst>
          </p:cNvPr>
          <p:cNvSpPr txBox="1"/>
          <p:nvPr/>
        </p:nvSpPr>
        <p:spPr>
          <a:xfrm>
            <a:off x="7039529" y="1041678"/>
            <a:ext cx="2146998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500" dirty="0"/>
              <a:t>RIŠEMO „TIPIČNE“ ŽARKE</a:t>
            </a:r>
          </a:p>
          <a:p>
            <a:endParaRPr lang="sl-SI" sz="1500" dirty="0"/>
          </a:p>
          <a:p>
            <a:r>
              <a:rPr lang="sl-SI" sz="1500" dirty="0"/>
              <a:t>-     Vzporedni žarek</a:t>
            </a:r>
          </a:p>
          <a:p>
            <a:r>
              <a:rPr lang="sl-SI" sz="1500" dirty="0"/>
              <a:t>-     Goriščni žarek</a:t>
            </a:r>
          </a:p>
          <a:p>
            <a:r>
              <a:rPr lang="sl-SI" sz="1500" dirty="0"/>
              <a:t>-     Središčni žarek</a:t>
            </a:r>
          </a:p>
          <a:p>
            <a:pPr marL="257175" indent="-257175">
              <a:buFontTx/>
              <a:buChar char="-"/>
            </a:pPr>
            <a:r>
              <a:rPr lang="sl-SI" sz="1500" dirty="0"/>
              <a:t>Temenski žarek</a:t>
            </a:r>
          </a:p>
          <a:p>
            <a:pPr marL="257175" indent="-257175">
              <a:buFontTx/>
              <a:buChar char="-"/>
            </a:pPr>
            <a:r>
              <a:rPr lang="sl-SI" sz="1500" dirty="0"/>
              <a:t>Osni žarek</a:t>
            </a:r>
          </a:p>
        </p:txBody>
      </p:sp>
      <p:sp>
        <p:nvSpPr>
          <p:cNvPr id="3" name="Elipsa 2">
            <a:extLst>
              <a:ext uri="{FF2B5EF4-FFF2-40B4-BE49-F238E27FC236}">
                <a16:creationId xmlns:a16="http://schemas.microsoft.com/office/drawing/2014/main" id="{C709416D-7372-41F2-9D57-44E625718807}"/>
              </a:ext>
            </a:extLst>
          </p:cNvPr>
          <p:cNvSpPr/>
          <p:nvPr/>
        </p:nvSpPr>
        <p:spPr>
          <a:xfrm>
            <a:off x="4114800" y="2082800"/>
            <a:ext cx="76200" cy="698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3987E2AA-6569-436E-A108-BDBBF8680549}"/>
              </a:ext>
            </a:extLst>
          </p:cNvPr>
          <p:cNvSpPr txBox="1"/>
          <p:nvPr/>
        </p:nvSpPr>
        <p:spPr>
          <a:xfrm>
            <a:off x="4237990" y="1982400"/>
            <a:ext cx="35433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P</a:t>
            </a: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36184E3C-A5A3-40A8-971F-2A946B8871C0}"/>
              </a:ext>
            </a:extLst>
          </p:cNvPr>
          <p:cNvCxnSpPr>
            <a:cxnSpLocks/>
          </p:cNvCxnSpPr>
          <p:nvPr/>
        </p:nvCxnSpPr>
        <p:spPr>
          <a:xfrm flipH="1">
            <a:off x="1123950" y="2108200"/>
            <a:ext cx="3028950" cy="190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ven povezovalnik 24">
            <a:extLst>
              <a:ext uri="{FF2B5EF4-FFF2-40B4-BE49-F238E27FC236}">
                <a16:creationId xmlns:a16="http://schemas.microsoft.com/office/drawing/2014/main" id="{774C8784-DDB2-40FB-91D9-97CAAAE2126E}"/>
              </a:ext>
            </a:extLst>
          </p:cNvPr>
          <p:cNvCxnSpPr>
            <a:cxnSpLocks/>
          </p:cNvCxnSpPr>
          <p:nvPr/>
        </p:nvCxnSpPr>
        <p:spPr>
          <a:xfrm flipH="1" flipV="1">
            <a:off x="1123950" y="2133600"/>
            <a:ext cx="1797050" cy="2235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ven povezovalnik 28">
            <a:extLst>
              <a:ext uri="{FF2B5EF4-FFF2-40B4-BE49-F238E27FC236}">
                <a16:creationId xmlns:a16="http://schemas.microsoft.com/office/drawing/2014/main" id="{9BC2734F-4FEB-474D-8AF3-CE4996DD3501}"/>
              </a:ext>
            </a:extLst>
          </p:cNvPr>
          <p:cNvCxnSpPr>
            <a:cxnSpLocks/>
            <a:stCxn id="3" idx="2"/>
          </p:cNvCxnSpPr>
          <p:nvPr/>
        </p:nvCxnSpPr>
        <p:spPr>
          <a:xfrm flipH="1">
            <a:off x="984250" y="2117725"/>
            <a:ext cx="3130550" cy="12287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aven povezovalnik 33">
            <a:extLst>
              <a:ext uri="{FF2B5EF4-FFF2-40B4-BE49-F238E27FC236}">
                <a16:creationId xmlns:a16="http://schemas.microsoft.com/office/drawing/2014/main" id="{C9E3BB4D-1502-48B1-AF41-1D5C47228ED0}"/>
              </a:ext>
            </a:extLst>
          </p:cNvPr>
          <p:cNvCxnSpPr>
            <a:cxnSpLocks/>
          </p:cNvCxnSpPr>
          <p:nvPr/>
        </p:nvCxnSpPr>
        <p:spPr>
          <a:xfrm flipH="1">
            <a:off x="1016000" y="3352800"/>
            <a:ext cx="32893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ven povezovalnik 35">
            <a:extLst>
              <a:ext uri="{FF2B5EF4-FFF2-40B4-BE49-F238E27FC236}">
                <a16:creationId xmlns:a16="http://schemas.microsoft.com/office/drawing/2014/main" id="{0A2BEF6F-567A-4434-9CCF-1CCD88DF62A8}"/>
              </a:ext>
            </a:extLst>
          </p:cNvPr>
          <p:cNvCxnSpPr>
            <a:cxnSpLocks/>
            <a:stCxn id="3" idx="7"/>
          </p:cNvCxnSpPr>
          <p:nvPr/>
        </p:nvCxnSpPr>
        <p:spPr>
          <a:xfrm flipH="1">
            <a:off x="932925" y="2093029"/>
            <a:ext cx="3246916" cy="907710"/>
          </a:xfrm>
          <a:prstGeom prst="line">
            <a:avLst/>
          </a:prstGeom>
          <a:ln>
            <a:solidFill>
              <a:srgbClr val="30D2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aven povezovalnik 44">
            <a:extLst>
              <a:ext uri="{FF2B5EF4-FFF2-40B4-BE49-F238E27FC236}">
                <a16:creationId xmlns:a16="http://schemas.microsoft.com/office/drawing/2014/main" id="{D949AC39-8E24-4286-93D0-72ACA478D9EA}"/>
              </a:ext>
            </a:extLst>
          </p:cNvPr>
          <p:cNvCxnSpPr>
            <a:cxnSpLocks/>
          </p:cNvCxnSpPr>
          <p:nvPr/>
        </p:nvCxnSpPr>
        <p:spPr>
          <a:xfrm flipH="1" flipV="1">
            <a:off x="941391" y="3043074"/>
            <a:ext cx="3308876" cy="885459"/>
          </a:xfrm>
          <a:prstGeom prst="line">
            <a:avLst/>
          </a:prstGeom>
          <a:ln>
            <a:solidFill>
              <a:srgbClr val="30D2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aven povezovalnik 51">
            <a:extLst>
              <a:ext uri="{FF2B5EF4-FFF2-40B4-BE49-F238E27FC236}">
                <a16:creationId xmlns:a16="http://schemas.microsoft.com/office/drawing/2014/main" id="{92DFBE15-DF40-47AC-964F-1F2000167CD6}"/>
              </a:ext>
            </a:extLst>
          </p:cNvPr>
          <p:cNvCxnSpPr>
            <a:cxnSpLocks/>
            <a:endCxn id="3" idx="2"/>
          </p:cNvCxnSpPr>
          <p:nvPr/>
        </p:nvCxnSpPr>
        <p:spPr>
          <a:xfrm>
            <a:off x="1354667" y="1786467"/>
            <a:ext cx="2760133" cy="331258"/>
          </a:xfrm>
          <a:prstGeom prst="line">
            <a:avLst/>
          </a:prstGeom>
          <a:ln w="3175">
            <a:solidFill>
              <a:schemeClr val="tx1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Raven povezovalnik 55">
            <a:extLst>
              <a:ext uri="{FF2B5EF4-FFF2-40B4-BE49-F238E27FC236}">
                <a16:creationId xmlns:a16="http://schemas.microsoft.com/office/drawing/2014/main" id="{CA6AF063-C412-473E-ABD7-05098A49335B}"/>
              </a:ext>
            </a:extLst>
          </p:cNvPr>
          <p:cNvCxnSpPr>
            <a:cxnSpLocks/>
          </p:cNvCxnSpPr>
          <p:nvPr/>
        </p:nvCxnSpPr>
        <p:spPr>
          <a:xfrm>
            <a:off x="1333500" y="1786467"/>
            <a:ext cx="1193800" cy="2417233"/>
          </a:xfrm>
          <a:prstGeom prst="line">
            <a:avLst/>
          </a:prstGeom>
          <a:ln w="3175">
            <a:solidFill>
              <a:schemeClr val="tx1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Raven povezovalnik 57">
            <a:extLst>
              <a:ext uri="{FF2B5EF4-FFF2-40B4-BE49-F238E27FC236}">
                <a16:creationId xmlns:a16="http://schemas.microsoft.com/office/drawing/2014/main" id="{70775080-FBE5-4078-B8AE-471A09BD17A7}"/>
              </a:ext>
            </a:extLst>
          </p:cNvPr>
          <p:cNvCxnSpPr>
            <a:cxnSpLocks/>
            <a:endCxn id="3" idx="2"/>
          </p:cNvCxnSpPr>
          <p:nvPr/>
        </p:nvCxnSpPr>
        <p:spPr>
          <a:xfrm flipV="1">
            <a:off x="952500" y="2117725"/>
            <a:ext cx="3162300" cy="468842"/>
          </a:xfrm>
          <a:prstGeom prst="line">
            <a:avLst/>
          </a:prstGeom>
          <a:ln w="3175">
            <a:solidFill>
              <a:schemeClr val="tx1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Raven povezovalnik 63">
            <a:extLst>
              <a:ext uri="{FF2B5EF4-FFF2-40B4-BE49-F238E27FC236}">
                <a16:creationId xmlns:a16="http://schemas.microsoft.com/office/drawing/2014/main" id="{7952F246-D461-4A07-BBB2-4038D1A0D9F4}"/>
              </a:ext>
            </a:extLst>
          </p:cNvPr>
          <p:cNvCxnSpPr>
            <a:cxnSpLocks/>
          </p:cNvCxnSpPr>
          <p:nvPr/>
        </p:nvCxnSpPr>
        <p:spPr>
          <a:xfrm>
            <a:off x="965200" y="2573867"/>
            <a:ext cx="2290233" cy="1562100"/>
          </a:xfrm>
          <a:prstGeom prst="line">
            <a:avLst/>
          </a:prstGeom>
          <a:ln w="3175">
            <a:solidFill>
              <a:schemeClr val="tx1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Raven povezovalnik 66">
            <a:extLst>
              <a:ext uri="{FF2B5EF4-FFF2-40B4-BE49-F238E27FC236}">
                <a16:creationId xmlns:a16="http://schemas.microsoft.com/office/drawing/2014/main" id="{FFC13223-1222-4F85-A9E1-03E0F79A6C76}"/>
              </a:ext>
            </a:extLst>
          </p:cNvPr>
          <p:cNvCxnSpPr>
            <a:cxnSpLocks/>
          </p:cNvCxnSpPr>
          <p:nvPr/>
        </p:nvCxnSpPr>
        <p:spPr>
          <a:xfrm flipV="1">
            <a:off x="1130299" y="2688167"/>
            <a:ext cx="2484967" cy="1109133"/>
          </a:xfrm>
          <a:prstGeom prst="line">
            <a:avLst/>
          </a:prstGeom>
          <a:ln w="3175">
            <a:solidFill>
              <a:schemeClr val="tx1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Raven povezovalnik 69">
            <a:extLst>
              <a:ext uri="{FF2B5EF4-FFF2-40B4-BE49-F238E27FC236}">
                <a16:creationId xmlns:a16="http://schemas.microsoft.com/office/drawing/2014/main" id="{3E601994-1C79-441A-85CF-4056DC893018}"/>
              </a:ext>
            </a:extLst>
          </p:cNvPr>
          <p:cNvCxnSpPr>
            <a:cxnSpLocks/>
            <a:endCxn id="3" idx="2"/>
          </p:cNvCxnSpPr>
          <p:nvPr/>
        </p:nvCxnSpPr>
        <p:spPr>
          <a:xfrm flipV="1">
            <a:off x="1168400" y="2117725"/>
            <a:ext cx="2946400" cy="1654175"/>
          </a:xfrm>
          <a:prstGeom prst="line">
            <a:avLst/>
          </a:prstGeom>
          <a:ln w="3175">
            <a:solidFill>
              <a:schemeClr val="tx1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6" name="Slika 75">
            <a:extLst>
              <a:ext uri="{FF2B5EF4-FFF2-40B4-BE49-F238E27FC236}">
                <a16:creationId xmlns:a16="http://schemas.microsoft.com/office/drawing/2014/main" id="{56D98ACF-EA57-4CB3-B6FF-B080C29A5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654193" y="2556933"/>
            <a:ext cx="240472" cy="217486"/>
          </a:xfrm>
          <a:prstGeom prst="rect">
            <a:avLst/>
          </a:prstGeom>
        </p:spPr>
      </p:pic>
      <p:pic>
        <p:nvPicPr>
          <p:cNvPr id="78" name="Slika 77">
            <a:extLst>
              <a:ext uri="{FF2B5EF4-FFF2-40B4-BE49-F238E27FC236}">
                <a16:creationId xmlns:a16="http://schemas.microsoft.com/office/drawing/2014/main" id="{1FB958A7-0ED4-45BE-B3D3-A5394D24C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106332" y="3249239"/>
            <a:ext cx="228599" cy="206748"/>
          </a:xfrm>
          <a:prstGeom prst="rect">
            <a:avLst/>
          </a:prstGeom>
        </p:spPr>
      </p:pic>
      <p:pic>
        <p:nvPicPr>
          <p:cNvPr id="79" name="Slika 78">
            <a:extLst>
              <a:ext uri="{FF2B5EF4-FFF2-40B4-BE49-F238E27FC236}">
                <a16:creationId xmlns:a16="http://schemas.microsoft.com/office/drawing/2014/main" id="{F89D4909-F03F-4CFD-8499-BE828E379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23526" flipH="1">
            <a:off x="4110564" y="3848100"/>
            <a:ext cx="203025" cy="183619"/>
          </a:xfrm>
          <a:prstGeom prst="rect">
            <a:avLst/>
          </a:prstGeom>
        </p:spPr>
      </p:pic>
      <p:pic>
        <p:nvPicPr>
          <p:cNvPr id="80" name="Slika 79">
            <a:extLst>
              <a:ext uri="{FF2B5EF4-FFF2-40B4-BE49-F238E27FC236}">
                <a16:creationId xmlns:a16="http://schemas.microsoft.com/office/drawing/2014/main" id="{BCC62C76-7C9E-4F8C-BC6F-34DD523AE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250216" flipH="1">
            <a:off x="3221564" y="4089400"/>
            <a:ext cx="203025" cy="183619"/>
          </a:xfrm>
          <a:prstGeom prst="rect">
            <a:avLst/>
          </a:prstGeom>
        </p:spPr>
      </p:pic>
      <p:pic>
        <p:nvPicPr>
          <p:cNvPr id="81" name="Slika 80">
            <a:extLst>
              <a:ext uri="{FF2B5EF4-FFF2-40B4-BE49-F238E27FC236}">
                <a16:creationId xmlns:a16="http://schemas.microsoft.com/office/drawing/2014/main" id="{D3F7EB5C-0913-4721-AEDF-9004446FC9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13527" flipH="1">
            <a:off x="2878664" y="4313767"/>
            <a:ext cx="203025" cy="183619"/>
          </a:xfrm>
          <a:prstGeom prst="rect">
            <a:avLst/>
          </a:prstGeom>
        </p:spPr>
      </p:pic>
      <p:pic>
        <p:nvPicPr>
          <p:cNvPr id="82" name="Slika 81">
            <a:extLst>
              <a:ext uri="{FF2B5EF4-FFF2-40B4-BE49-F238E27FC236}">
                <a16:creationId xmlns:a16="http://schemas.microsoft.com/office/drawing/2014/main" id="{F6402E6A-1840-4FA0-9D89-C5531A244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10010" flipH="1">
            <a:off x="2493430" y="4216399"/>
            <a:ext cx="203025" cy="183619"/>
          </a:xfrm>
          <a:prstGeom prst="rect">
            <a:avLst/>
          </a:prstGeom>
        </p:spPr>
      </p:pic>
      <p:sp>
        <p:nvSpPr>
          <p:cNvPr id="83" name="Elipsa 82">
            <a:extLst>
              <a:ext uri="{FF2B5EF4-FFF2-40B4-BE49-F238E27FC236}">
                <a16:creationId xmlns:a16="http://schemas.microsoft.com/office/drawing/2014/main" id="{82541C57-DFAC-4A4E-BAA4-E12065098568}"/>
              </a:ext>
            </a:extLst>
          </p:cNvPr>
          <p:cNvSpPr/>
          <p:nvPr/>
        </p:nvSpPr>
        <p:spPr>
          <a:xfrm>
            <a:off x="2074333" y="3314700"/>
            <a:ext cx="76200" cy="698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5" name="PoljeZBesedilom 84">
            <a:extLst>
              <a:ext uri="{FF2B5EF4-FFF2-40B4-BE49-F238E27FC236}">
                <a16:creationId xmlns:a16="http://schemas.microsoft.com/office/drawing/2014/main" id="{689BFFAB-8C7F-408A-BB2A-B83318C5BE4F}"/>
              </a:ext>
            </a:extLst>
          </p:cNvPr>
          <p:cNvSpPr txBox="1"/>
          <p:nvPr/>
        </p:nvSpPr>
        <p:spPr>
          <a:xfrm>
            <a:off x="1939290" y="3379400"/>
            <a:ext cx="35433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S</a:t>
            </a:r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6" name="Naslov 1"/>
          <p:cNvSpPr txBox="1">
            <a:spLocks/>
          </p:cNvSpPr>
          <p:nvPr/>
        </p:nvSpPr>
        <p:spPr>
          <a:xfrm>
            <a:off x="497536" y="484461"/>
            <a:ext cx="8229600" cy="129614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Odboj 4 značilnih žarkov na konkavnem zrcalu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8242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85" grpId="0"/>
      <p:bldP spid="4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484784"/>
            <a:ext cx="7620000" cy="49053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Naslov 1"/>
              <p:cNvSpPr txBox="1">
                <a:spLocks/>
              </p:cNvSpPr>
              <p:nvPr/>
            </p:nvSpPr>
            <p:spPr>
              <a:xfrm>
                <a:off x="497536" y="260648"/>
                <a:ext cx="8229600" cy="1800199"/>
              </a:xfrm>
              <a:prstGeom prst="rect">
                <a:avLst/>
              </a:prstGeom>
            </p:spPr>
            <p:txBody>
              <a:bodyPr>
                <a:normAutofit fontScale="85000" lnSpcReduction="2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sl-SI" dirty="0" smtClean="0"/>
                  <a:t>Izpeljava enačb za zrcala:</a:t>
                </a:r>
              </a:p>
              <a:p>
                <a:endParaRPr lang="sl-SI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sl-SI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  <m:r>
                      <a:rPr lang="sl-SI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sl-SI" dirty="0" smtClean="0"/>
                  <a:t>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l-SI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sl-SI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f>
                      <m:fPr>
                        <m:ctrlPr>
                          <a:rPr lang="sl-SI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l-SI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sl-SI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=±</m:t>
                    </m:r>
                    <m:f>
                      <m:fPr>
                        <m:ctrlPr>
                          <a:rPr lang="sl-SI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l-SI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den>
                    </m:f>
                  </m:oMath>
                </a14:m>
                <a:endParaRPr lang="sl-SI" dirty="0"/>
              </a:p>
            </p:txBody>
          </p:sp>
        </mc:Choice>
        <mc:Fallback xmlns="">
          <p:sp>
            <p:nvSpPr>
              <p:cNvPr id="3" name="Naslov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536" y="260648"/>
                <a:ext cx="8229600" cy="1800199"/>
              </a:xfrm>
              <a:prstGeom prst="rect">
                <a:avLst/>
              </a:prstGeom>
              <a:blipFill>
                <a:blip r:embed="rId3"/>
                <a:stretch>
                  <a:fillRect t="-1050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265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KONKAVNO ZRCALO - 1. PRESLIKAVA</a:t>
            </a:r>
            <a:endParaRPr lang="sl-SI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68760"/>
                <a:ext cx="8229600" cy="4857403"/>
              </a:xfrm>
            </p:spPr>
            <p:txBody>
              <a:bodyPr/>
              <a:lstStyle/>
              <a:p>
                <a:r>
                  <a:rPr lang="sl-SI" dirty="0" smtClean="0"/>
                  <a:t>ENAČBE</a:t>
                </a:r>
                <a:r>
                  <a:rPr lang="sl-SI" dirty="0"/>
                  <a:t>:</a:t>
                </a:r>
                <a14:m>
                  <m:oMath xmlns:m="http://schemas.openxmlformats.org/officeDocument/2006/math">
                    <m:r>
                      <a:rPr lang="sl-SI" i="1">
                        <a:latin typeface="Cambria Math"/>
                      </a:rPr>
                      <m:t>𝑓</m:t>
                    </m:r>
                    <m:r>
                      <a:rPr lang="sl-SI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sl-SI" dirty="0" smtClean="0"/>
                  <a:t>;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sl-SI" b="0" i="1" smtClean="0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i="1">
                            <a:latin typeface="Cambria Math"/>
                            <a:ea typeface="Cambria Math"/>
                          </a:rPr>
                          <m:t>𝑏</m:t>
                        </m:r>
                      </m:den>
                    </m:f>
                    <m:r>
                      <a:rPr lang="sl-SI">
                        <a:latin typeface="Cambria Math"/>
                        <a:ea typeface="Cambria Math"/>
                      </a:rPr>
                      <m:t>=</m:t>
                    </m:r>
                    <m:r>
                      <a:rPr lang="sl-SI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i="1">
                            <a:latin typeface="Cambria Math"/>
                            <a:ea typeface="Cambria Math"/>
                          </a:rPr>
                          <m:t>𝑓</m:t>
                        </m:r>
                      </m:den>
                    </m:f>
                  </m:oMath>
                </a14:m>
                <a:r>
                  <a:rPr lang="sl-SI" dirty="0"/>
                  <a:t>;</a:t>
                </a:r>
                <a:r>
                  <a:rPr lang="sl-SI" dirty="0" smtClean="0"/>
                  <a:t>     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 dirty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l-SI" i="1" dirty="0">
                            <a:latin typeface="Cambria Math"/>
                          </a:rPr>
                          <m:t>𝑃</m:t>
                        </m:r>
                      </m:den>
                    </m:f>
                    <m:r>
                      <a:rPr lang="sl-SI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l-SI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 dirty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sl-SI" i="1" dirty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r>
                  <a:rPr lang="sl-SI" dirty="0"/>
                  <a:t/>
                </a:r>
                <a:br>
                  <a:rPr lang="sl-SI" dirty="0"/>
                </a:br>
                <a:r>
                  <a:rPr lang="sl-SI" dirty="0" smtClean="0"/>
                  <a:t>S = obrnjena, pomanjšana in realna</a:t>
                </a:r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8229600" cy="4857403"/>
              </a:xfrm>
              <a:blipFill>
                <a:blip r:embed="rId2"/>
                <a:stretch>
                  <a:fillRect l="-170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Slika 4">
            <a:hlinkClick r:id="rId3"/>
          </p:cNvPr>
          <p:cNvPicPr/>
          <p:nvPr/>
        </p:nvPicPr>
        <p:blipFill rotWithShape="1">
          <a:blip r:embed="rId4"/>
          <a:srcRect l="4134" t="17353" r="10710" b="14412"/>
          <a:stretch/>
        </p:blipFill>
        <p:spPr bwMode="auto">
          <a:xfrm>
            <a:off x="395535" y="2636912"/>
            <a:ext cx="8309831" cy="37436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3947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kupina 9">
            <a:extLst>
              <a:ext uri="{FF2B5EF4-FFF2-40B4-BE49-F238E27FC236}">
                <a16:creationId xmlns:a16="http://schemas.microsoft.com/office/drawing/2014/main" id="{6272306F-E26E-4EF3-A507-1D4BE4C87129}"/>
              </a:ext>
            </a:extLst>
          </p:cNvPr>
          <p:cNvGrpSpPr/>
          <p:nvPr/>
        </p:nvGrpSpPr>
        <p:grpSpPr>
          <a:xfrm>
            <a:off x="906780" y="1139190"/>
            <a:ext cx="3611880" cy="3558540"/>
            <a:chOff x="406400" y="1879600"/>
            <a:chExt cx="4815840" cy="4744720"/>
          </a:xfrm>
        </p:grpSpPr>
        <p:sp>
          <p:nvSpPr>
            <p:cNvPr id="6" name="Elipsa 5">
              <a:extLst>
                <a:ext uri="{FF2B5EF4-FFF2-40B4-BE49-F238E27FC236}">
                  <a16:creationId xmlns:a16="http://schemas.microsoft.com/office/drawing/2014/main" id="{A3883C1F-0903-4AAC-9F88-3F43C0B27231}"/>
                </a:ext>
              </a:extLst>
            </p:cNvPr>
            <p:cNvSpPr/>
            <p:nvPr/>
          </p:nvSpPr>
          <p:spPr>
            <a:xfrm>
              <a:off x="406400" y="1910080"/>
              <a:ext cx="4551680" cy="4673600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sz="1350"/>
            </a:p>
          </p:txBody>
        </p:sp>
        <p:sp>
          <p:nvSpPr>
            <p:cNvPr id="9" name="Pravokotnik 8">
              <a:extLst>
                <a:ext uri="{FF2B5EF4-FFF2-40B4-BE49-F238E27FC236}">
                  <a16:creationId xmlns:a16="http://schemas.microsoft.com/office/drawing/2014/main" id="{25C542DD-30ED-4DFB-8F0F-09F456F255FD}"/>
                </a:ext>
              </a:extLst>
            </p:cNvPr>
            <p:cNvSpPr/>
            <p:nvPr/>
          </p:nvSpPr>
          <p:spPr>
            <a:xfrm>
              <a:off x="1087120" y="1879600"/>
              <a:ext cx="4135120" cy="4744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sz="1350" dirty="0"/>
            </a:p>
          </p:txBody>
        </p:sp>
      </p:grpSp>
      <p:cxnSp>
        <p:nvCxnSpPr>
          <p:cNvPr id="13" name="Raven povezovalnik 12">
            <a:extLst>
              <a:ext uri="{FF2B5EF4-FFF2-40B4-BE49-F238E27FC236}">
                <a16:creationId xmlns:a16="http://schemas.microsoft.com/office/drawing/2014/main" id="{111B3856-9699-4C0E-B522-32F658706745}"/>
              </a:ext>
            </a:extLst>
          </p:cNvPr>
          <p:cNvCxnSpPr/>
          <p:nvPr/>
        </p:nvCxnSpPr>
        <p:spPr>
          <a:xfrm flipV="1">
            <a:off x="381000" y="3013710"/>
            <a:ext cx="66065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E6FACCC4-9040-4B21-8915-13268503A798}"/>
              </a:ext>
            </a:extLst>
          </p:cNvPr>
          <p:cNvSpPr txBox="1"/>
          <p:nvPr/>
        </p:nvSpPr>
        <p:spPr>
          <a:xfrm flipH="1">
            <a:off x="6038850" y="3078481"/>
            <a:ext cx="181737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50" dirty="0"/>
              <a:t>Optična os</a:t>
            </a:r>
          </a:p>
        </p:txBody>
      </p:sp>
      <p:sp>
        <p:nvSpPr>
          <p:cNvPr id="27" name="PoljeZBesedilom 26">
            <a:extLst>
              <a:ext uri="{FF2B5EF4-FFF2-40B4-BE49-F238E27FC236}">
                <a16:creationId xmlns:a16="http://schemas.microsoft.com/office/drawing/2014/main" id="{DCDEEBE5-7E68-4F04-81D5-2E35DA9DF2B8}"/>
              </a:ext>
            </a:extLst>
          </p:cNvPr>
          <p:cNvSpPr txBox="1"/>
          <p:nvPr/>
        </p:nvSpPr>
        <p:spPr>
          <a:xfrm flipH="1">
            <a:off x="392429" y="2567941"/>
            <a:ext cx="5753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350" dirty="0"/>
              <a:t>Teme </a:t>
            </a:r>
          </a:p>
          <a:p>
            <a:pPr algn="ctr"/>
            <a:r>
              <a:rPr lang="sl-SI" sz="1350" dirty="0"/>
              <a:t>T</a:t>
            </a:r>
          </a:p>
        </p:txBody>
      </p:sp>
      <p:sp>
        <p:nvSpPr>
          <p:cNvPr id="28" name="Elipsa 27">
            <a:extLst>
              <a:ext uri="{FF2B5EF4-FFF2-40B4-BE49-F238E27FC236}">
                <a16:creationId xmlns:a16="http://schemas.microsoft.com/office/drawing/2014/main" id="{85000766-028A-443C-B3DF-744FC02CB462}"/>
              </a:ext>
            </a:extLst>
          </p:cNvPr>
          <p:cNvSpPr/>
          <p:nvPr/>
        </p:nvSpPr>
        <p:spPr>
          <a:xfrm>
            <a:off x="853439" y="2967990"/>
            <a:ext cx="108000" cy="108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350"/>
          </a:p>
        </p:txBody>
      </p:sp>
      <p:pic>
        <p:nvPicPr>
          <p:cNvPr id="1026" name="Picture 2" descr="How to Draw a Violin: 15 Steps (with Pictures) - wikiHow">
            <a:extLst>
              <a:ext uri="{FF2B5EF4-FFF2-40B4-BE49-F238E27FC236}">
                <a16:creationId xmlns:a16="http://schemas.microsoft.com/office/drawing/2014/main" id="{D20C04CE-FAC8-49FE-BCD5-7CC3E09B6B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1" r="33536"/>
          <a:stretch/>
        </p:blipFill>
        <p:spPr bwMode="auto">
          <a:xfrm>
            <a:off x="4198620" y="2212841"/>
            <a:ext cx="335280" cy="84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Elipsa 29">
            <a:extLst>
              <a:ext uri="{FF2B5EF4-FFF2-40B4-BE49-F238E27FC236}">
                <a16:creationId xmlns:a16="http://schemas.microsoft.com/office/drawing/2014/main" id="{96B0F7B0-47FB-4EE5-AF37-96CF3F1968E3}"/>
              </a:ext>
            </a:extLst>
          </p:cNvPr>
          <p:cNvSpPr/>
          <p:nvPr/>
        </p:nvSpPr>
        <p:spPr>
          <a:xfrm>
            <a:off x="1790699" y="2967990"/>
            <a:ext cx="108000" cy="108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350"/>
          </a:p>
        </p:txBody>
      </p:sp>
      <p:sp>
        <p:nvSpPr>
          <p:cNvPr id="31" name="Elipsa 30">
            <a:extLst>
              <a:ext uri="{FF2B5EF4-FFF2-40B4-BE49-F238E27FC236}">
                <a16:creationId xmlns:a16="http://schemas.microsoft.com/office/drawing/2014/main" id="{708F8558-9658-4CB5-A51C-A546E5268D3C}"/>
              </a:ext>
            </a:extLst>
          </p:cNvPr>
          <p:cNvSpPr/>
          <p:nvPr/>
        </p:nvSpPr>
        <p:spPr>
          <a:xfrm>
            <a:off x="2796539" y="2952750"/>
            <a:ext cx="108000" cy="108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350"/>
          </a:p>
        </p:txBody>
      </p:sp>
      <p:sp>
        <p:nvSpPr>
          <p:cNvPr id="32" name="PoljeZBesedilom 31">
            <a:extLst>
              <a:ext uri="{FF2B5EF4-FFF2-40B4-BE49-F238E27FC236}">
                <a16:creationId xmlns:a16="http://schemas.microsoft.com/office/drawing/2014/main" id="{8A2CAA10-27F5-44AC-9A4F-32324BFBF76E}"/>
              </a:ext>
            </a:extLst>
          </p:cNvPr>
          <p:cNvSpPr txBox="1"/>
          <p:nvPr/>
        </p:nvSpPr>
        <p:spPr>
          <a:xfrm flipH="1">
            <a:off x="2640329" y="3093721"/>
            <a:ext cx="54483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50" dirty="0"/>
              <a:t>C (O)</a:t>
            </a:r>
          </a:p>
        </p:txBody>
      </p:sp>
      <p:sp>
        <p:nvSpPr>
          <p:cNvPr id="33" name="PoljeZBesedilom 32">
            <a:extLst>
              <a:ext uri="{FF2B5EF4-FFF2-40B4-BE49-F238E27FC236}">
                <a16:creationId xmlns:a16="http://schemas.microsoft.com/office/drawing/2014/main" id="{F84CB1B3-6CE8-438B-91B9-132E06FCDC3E}"/>
              </a:ext>
            </a:extLst>
          </p:cNvPr>
          <p:cNvSpPr txBox="1"/>
          <p:nvPr/>
        </p:nvSpPr>
        <p:spPr>
          <a:xfrm flipH="1">
            <a:off x="0" y="4541521"/>
            <a:ext cx="283845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50" dirty="0"/>
              <a:t>C (O) krivinsko središče(radij)</a:t>
            </a:r>
          </a:p>
        </p:txBody>
      </p:sp>
      <p:sp>
        <p:nvSpPr>
          <p:cNvPr id="35" name="PoljeZBesedilom 34">
            <a:extLst>
              <a:ext uri="{FF2B5EF4-FFF2-40B4-BE49-F238E27FC236}">
                <a16:creationId xmlns:a16="http://schemas.microsoft.com/office/drawing/2014/main" id="{F1F29490-E1CC-42C6-B0D1-C691ECAFF9A8}"/>
              </a:ext>
            </a:extLst>
          </p:cNvPr>
          <p:cNvSpPr txBox="1"/>
          <p:nvPr/>
        </p:nvSpPr>
        <p:spPr>
          <a:xfrm>
            <a:off x="0" y="5350371"/>
            <a:ext cx="7069455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Optična os je premica, ki gre skozi teme zrcala in je pravokotna na površino zrcalo v točki T.</a:t>
            </a:r>
          </a:p>
        </p:txBody>
      </p:sp>
      <p:sp>
        <p:nvSpPr>
          <p:cNvPr id="37" name="PoljeZBesedilom 36">
            <a:extLst>
              <a:ext uri="{FF2B5EF4-FFF2-40B4-BE49-F238E27FC236}">
                <a16:creationId xmlns:a16="http://schemas.microsoft.com/office/drawing/2014/main" id="{0DA17A11-7C54-47A7-8CE4-57BA48D2702F}"/>
              </a:ext>
            </a:extLst>
          </p:cNvPr>
          <p:cNvSpPr txBox="1"/>
          <p:nvPr/>
        </p:nvSpPr>
        <p:spPr>
          <a:xfrm>
            <a:off x="0" y="5091626"/>
            <a:ext cx="607695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Središče zrcala imenujemo teme zrcala in ga označimo s točko T.</a:t>
            </a: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8435BB45-2083-49E3-8BBB-C05E9AAD583A}"/>
              </a:ext>
            </a:extLst>
          </p:cNvPr>
          <p:cNvSpPr txBox="1"/>
          <p:nvPr/>
        </p:nvSpPr>
        <p:spPr>
          <a:xfrm>
            <a:off x="0" y="4802066"/>
            <a:ext cx="9144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Gorišče zrcala F je točka, kjer se po odboju sekajo žarki, ki so pred odbojem vzporedni z optično osjo. </a:t>
            </a:r>
          </a:p>
        </p:txBody>
      </p:sp>
      <p:sp>
        <p:nvSpPr>
          <p:cNvPr id="41" name="PoljeZBesedilom 40">
            <a:extLst>
              <a:ext uri="{FF2B5EF4-FFF2-40B4-BE49-F238E27FC236}">
                <a16:creationId xmlns:a16="http://schemas.microsoft.com/office/drawing/2014/main" id="{9FFDE5D3-DBB9-4039-8A77-1484FD2E106F}"/>
              </a:ext>
            </a:extLst>
          </p:cNvPr>
          <p:cNvSpPr txBox="1"/>
          <p:nvPr/>
        </p:nvSpPr>
        <p:spPr>
          <a:xfrm>
            <a:off x="1748790" y="3100000"/>
            <a:ext cx="35433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F</a:t>
            </a:r>
          </a:p>
        </p:txBody>
      </p:sp>
      <p:sp>
        <p:nvSpPr>
          <p:cNvPr id="43" name="PoljeZBesedilom 42">
            <a:extLst>
              <a:ext uri="{FF2B5EF4-FFF2-40B4-BE49-F238E27FC236}">
                <a16:creationId xmlns:a16="http://schemas.microsoft.com/office/drawing/2014/main" id="{4BD64678-28B5-442C-9249-EE37F6189637}"/>
              </a:ext>
            </a:extLst>
          </p:cNvPr>
          <p:cNvSpPr txBox="1"/>
          <p:nvPr/>
        </p:nvSpPr>
        <p:spPr>
          <a:xfrm>
            <a:off x="0" y="5628836"/>
            <a:ext cx="793242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Razdalja gorišča od temena zrcala se imenuje goriščna razdalja </a:t>
            </a:r>
            <a:r>
              <a:rPr lang="sl-SI" sz="1350" dirty="0" err="1"/>
              <a:t>f.</a:t>
            </a:r>
            <a:r>
              <a:rPr lang="sl-SI" sz="1350" dirty="0"/>
              <a:t> (f=r/2)</a:t>
            </a:r>
          </a:p>
        </p:txBody>
      </p:sp>
      <p:sp>
        <p:nvSpPr>
          <p:cNvPr id="44" name="PoljeZBesedilom 43">
            <a:extLst>
              <a:ext uri="{FF2B5EF4-FFF2-40B4-BE49-F238E27FC236}">
                <a16:creationId xmlns:a16="http://schemas.microsoft.com/office/drawing/2014/main" id="{755CB714-4BC1-4404-95B5-D28B7847705F}"/>
              </a:ext>
            </a:extLst>
          </p:cNvPr>
          <p:cNvSpPr txBox="1"/>
          <p:nvPr/>
        </p:nvSpPr>
        <p:spPr>
          <a:xfrm>
            <a:off x="7039529" y="1041678"/>
            <a:ext cx="2146998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500" dirty="0"/>
              <a:t>RIŠEMO „TIPIČNE“ ŽARKE</a:t>
            </a:r>
          </a:p>
          <a:p>
            <a:endParaRPr lang="sl-SI" sz="1500" dirty="0"/>
          </a:p>
          <a:p>
            <a:r>
              <a:rPr lang="sl-SI" sz="1500" dirty="0"/>
              <a:t>-     Vzporedni žarek</a:t>
            </a:r>
          </a:p>
          <a:p>
            <a:r>
              <a:rPr lang="sl-SI" sz="1500" dirty="0"/>
              <a:t>-     Goriščni žarek</a:t>
            </a:r>
          </a:p>
          <a:p>
            <a:r>
              <a:rPr lang="sl-SI" sz="1500" dirty="0"/>
              <a:t>-     Središčni žarek</a:t>
            </a:r>
          </a:p>
          <a:p>
            <a:pPr marL="257175" indent="-257175">
              <a:buFontTx/>
              <a:buChar char="-"/>
            </a:pPr>
            <a:r>
              <a:rPr lang="sl-SI" sz="1500" dirty="0"/>
              <a:t>Temenski žarek</a:t>
            </a:r>
          </a:p>
          <a:p>
            <a:pPr marL="257175" indent="-257175">
              <a:buFontTx/>
              <a:buChar char="-"/>
            </a:pPr>
            <a:r>
              <a:rPr lang="sl-SI" sz="1500" dirty="0"/>
              <a:t>Osni žarek</a:t>
            </a:r>
          </a:p>
        </p:txBody>
      </p:sp>
      <p:sp>
        <p:nvSpPr>
          <p:cNvPr id="21" name="Naslov 1"/>
          <p:cNvSpPr txBox="1">
            <a:spLocks/>
          </p:cNvSpPr>
          <p:nvPr/>
        </p:nvSpPr>
        <p:spPr>
          <a:xfrm>
            <a:off x="369703" y="25801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KONKAVNO ZRCALO - 1. PRESLIKAVA</a:t>
            </a:r>
            <a:endParaRPr lang="sl-SI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333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PRESLIKOVANJE Z ODBOJEM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65" y="1871151"/>
            <a:ext cx="6694487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Raven puščični povezovalnik 4"/>
          <p:cNvCxnSpPr/>
          <p:nvPr/>
        </p:nvCxnSpPr>
        <p:spPr>
          <a:xfrm>
            <a:off x="6012160" y="2564904"/>
            <a:ext cx="0" cy="1584176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uščični povezovalnik 6"/>
          <p:cNvCxnSpPr/>
          <p:nvPr/>
        </p:nvCxnSpPr>
        <p:spPr>
          <a:xfrm>
            <a:off x="6030416" y="4149080"/>
            <a:ext cx="0" cy="1584176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ljeZBesedilom 5"/>
          <p:cNvSpPr txBox="1"/>
          <p:nvPr/>
        </p:nvSpPr>
        <p:spPr>
          <a:xfrm>
            <a:off x="6564167" y="2990559"/>
            <a:ext cx="2550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a - oddaljenost predmeta</a:t>
            </a:r>
            <a:endParaRPr lang="sl-SI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6676658" y="4797152"/>
            <a:ext cx="2050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b - oddaljenost slike</a:t>
            </a:r>
            <a:endParaRPr lang="sl-SI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6564167" y="2420888"/>
            <a:ext cx="1291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P - predmet</a:t>
            </a:r>
            <a:endParaRPr lang="sl-SI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6676658" y="5733256"/>
            <a:ext cx="873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S - slika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8466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KONKAVNO </a:t>
            </a:r>
            <a:r>
              <a:rPr lang="sl-SI" dirty="0" smtClean="0"/>
              <a:t>ZRCALO - 2. PRESLIKAVA</a:t>
            </a:r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l-SI" dirty="0" smtClean="0"/>
                  <a:t>ENAČBE:</a:t>
                </a:r>
                <a14:m>
                  <m:oMath xmlns:m="http://schemas.openxmlformats.org/officeDocument/2006/math">
                    <m:r>
                      <a:rPr lang="sl-SI" i="1">
                        <a:latin typeface="Cambria Math"/>
                      </a:rPr>
                      <m:t>𝑓</m:t>
                    </m:r>
                    <m:r>
                      <a:rPr lang="sl-SI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sl-SI" dirty="0" smtClean="0"/>
                  <a:t>;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sl-SI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i="1">
                            <a:latin typeface="Cambria Math"/>
                            <a:ea typeface="Cambria Math"/>
                          </a:rPr>
                          <m:t>𝑏</m:t>
                        </m:r>
                      </m:den>
                    </m:f>
                    <m:r>
                      <a:rPr lang="sl-SI">
                        <a:latin typeface="Cambria Math"/>
                        <a:ea typeface="Cambria Math"/>
                      </a:rPr>
                      <m:t>=</m:t>
                    </m:r>
                    <m:r>
                      <a:rPr lang="sl-SI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i="1">
                            <a:latin typeface="Cambria Math"/>
                            <a:ea typeface="Cambria Math"/>
                          </a:rPr>
                          <m:t>𝑓</m:t>
                        </m:r>
                      </m:den>
                    </m:f>
                  </m:oMath>
                </a14:m>
                <a:r>
                  <a:rPr lang="sl-SI" dirty="0" smtClean="0"/>
                  <a:t>;       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 dirty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l-SI" i="1" dirty="0">
                            <a:latin typeface="Cambria Math"/>
                          </a:rPr>
                          <m:t>𝑃</m:t>
                        </m:r>
                      </m:den>
                    </m:f>
                    <m:r>
                      <a:rPr lang="sl-SI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l-SI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 dirty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sl-SI" i="1" dirty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r>
                  <a:rPr lang="sl-SI" dirty="0"/>
                  <a:t/>
                </a:r>
                <a:br>
                  <a:rPr lang="sl-SI" dirty="0"/>
                </a:br>
                <a:r>
                  <a:rPr lang="sl-SI" dirty="0"/>
                  <a:t>S = obrnjena, </a:t>
                </a:r>
                <a:r>
                  <a:rPr lang="sl-SI" dirty="0" smtClean="0"/>
                  <a:t>povečana </a:t>
                </a:r>
                <a:r>
                  <a:rPr lang="sl-SI" dirty="0"/>
                  <a:t>in realna</a:t>
                </a: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0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Slika 3" descr="http://upload.wikimedia.org/wikipedia/commons/a/ab/Concavo_3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068960"/>
            <a:ext cx="5760720" cy="33375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jeZBesedilom 4"/>
          <p:cNvSpPr txBox="1"/>
          <p:nvPr/>
        </p:nvSpPr>
        <p:spPr>
          <a:xfrm>
            <a:off x="3168468" y="4091509"/>
            <a:ext cx="421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800" dirty="0" smtClean="0"/>
              <a:t>O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210307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KONKAVNO ZRCALO - 3. PRESLIKAVA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4796" t="17942" r="8892" b="12941"/>
          <a:stretch/>
        </p:blipFill>
        <p:spPr bwMode="auto">
          <a:xfrm>
            <a:off x="539552" y="2619181"/>
            <a:ext cx="8229600" cy="3705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otnik 2"/>
              <p:cNvSpPr/>
              <p:nvPr/>
            </p:nvSpPr>
            <p:spPr>
              <a:xfrm>
                <a:off x="899592" y="1268760"/>
                <a:ext cx="7704856" cy="13383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l-SI" sz="3200" dirty="0" smtClean="0"/>
                  <a:t>ENAČBE:</a:t>
                </a:r>
                <a14:m>
                  <m:oMath xmlns:m="http://schemas.openxmlformats.org/officeDocument/2006/math">
                    <m:r>
                      <a:rPr lang="sl-SI" sz="3200" i="1">
                        <a:latin typeface="Cambria Math"/>
                      </a:rPr>
                      <m:t>𝑓</m:t>
                    </m:r>
                    <m:r>
                      <a:rPr lang="sl-SI" sz="32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sl-SI" sz="3200" dirty="0"/>
                  <a:t>; </a:t>
                </a:r>
                <a:r>
                  <a:rPr lang="sl-SI" sz="3200" dirty="0" smtClean="0"/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sl-SI" sz="3200" b="0" i="1" smtClean="0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𝑏</m:t>
                        </m:r>
                      </m:den>
                    </m:f>
                    <m:r>
                      <a:rPr lang="sl-SI" sz="3200">
                        <a:latin typeface="Cambria Math"/>
                        <a:ea typeface="Cambria Math"/>
                      </a:rPr>
                      <m:t>=</m:t>
                    </m:r>
                    <m:r>
                      <a:rPr lang="sl-SI" sz="3200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𝑓</m:t>
                        </m:r>
                      </m:den>
                    </m:f>
                  </m:oMath>
                </a14:m>
                <a:r>
                  <a:rPr lang="sl-SI" sz="3200" dirty="0"/>
                  <a:t>; </a:t>
                </a:r>
                <a:r>
                  <a:rPr lang="sl-SI" sz="3200" dirty="0" smtClean="0"/>
                  <a:t>    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 dirty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l-SI" sz="3200" i="1" dirty="0">
                            <a:latin typeface="Cambria Math"/>
                          </a:rPr>
                          <m:t>𝑃</m:t>
                        </m:r>
                      </m:den>
                    </m:f>
                    <m:r>
                      <a:rPr lang="sl-SI" sz="32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l-SI" sz="32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 dirty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sl-SI" sz="3200" i="1" dirty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r>
                  <a:rPr lang="sl-SI" sz="3200" dirty="0"/>
                  <a:t/>
                </a:r>
                <a:br>
                  <a:rPr lang="sl-SI" sz="3200" dirty="0"/>
                </a:br>
                <a:r>
                  <a:rPr lang="sl-SI" sz="3200" dirty="0"/>
                  <a:t>S = </a:t>
                </a:r>
                <a:r>
                  <a:rPr lang="sl-SI" sz="3200" dirty="0" smtClean="0"/>
                  <a:t>pokončna, </a:t>
                </a:r>
                <a:r>
                  <a:rPr lang="sl-SI" sz="3200" dirty="0"/>
                  <a:t>povečana in </a:t>
                </a:r>
                <a:r>
                  <a:rPr lang="sl-SI" sz="3200" dirty="0" smtClean="0"/>
                  <a:t>navidezna</a:t>
                </a:r>
                <a:endParaRPr lang="sl-SI" sz="3200" dirty="0"/>
              </a:p>
            </p:txBody>
          </p:sp>
        </mc:Choice>
        <mc:Fallback xmlns=""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1268760"/>
                <a:ext cx="7704856" cy="1338380"/>
              </a:xfrm>
              <a:prstGeom prst="rect">
                <a:avLst/>
              </a:prstGeom>
              <a:blipFill>
                <a:blip r:embed="rId3"/>
                <a:stretch>
                  <a:fillRect l="-2059" b="-1409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803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1"/>
          <p:cNvSpPr txBox="1">
            <a:spLocks/>
          </p:cNvSpPr>
          <p:nvPr/>
        </p:nvSpPr>
        <p:spPr>
          <a:xfrm>
            <a:off x="457200" y="548680"/>
            <a:ext cx="8229600" cy="129614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Kakšne slike dobimo s konveksnim, razpršilnim, izbočenim zrcalom</a:t>
            </a:r>
            <a:endParaRPr lang="sl-SI" dirty="0"/>
          </a:p>
          <a:p>
            <a:endParaRPr lang="sl-SI" dirty="0"/>
          </a:p>
        </p:txBody>
      </p:sp>
      <p:pic>
        <p:nvPicPr>
          <p:cNvPr id="6" name="Ograda vsebine 3">
            <a:hlinkClick r:id="rId2"/>
          </p:cNvPr>
          <p:cNvPicPr>
            <a:picLocks/>
          </p:cNvPicPr>
          <p:nvPr/>
        </p:nvPicPr>
        <p:blipFill rotWithShape="1">
          <a:blip r:embed="rId3"/>
          <a:srcRect l="63333" t="35783" r="12824" b="19157"/>
          <a:stretch/>
        </p:blipFill>
        <p:spPr bwMode="auto">
          <a:xfrm>
            <a:off x="2633095" y="2204864"/>
            <a:ext cx="3877810" cy="41202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1131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801" y="2348880"/>
            <a:ext cx="5848350" cy="3124200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430801" y="548680"/>
            <a:ext cx="8229600" cy="129614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Optična os, značilne točke in razdalje konveksnega zrcala</a:t>
            </a:r>
            <a:endParaRPr lang="sl-SI" dirty="0"/>
          </a:p>
          <a:p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3"/>
              <p:cNvSpPr txBox="1"/>
              <p:nvPr/>
            </p:nvSpPr>
            <p:spPr>
              <a:xfrm>
                <a:off x="4536735" y="2112238"/>
                <a:ext cx="4464496" cy="378565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sl-SI" sz="2400" dirty="0" smtClean="0"/>
                  <a:t>O…. središče ukrivljenosti zrcala</a:t>
                </a:r>
              </a:p>
              <a:p>
                <a:endParaRPr lang="sl-SI" sz="2400" dirty="0" smtClean="0"/>
              </a:p>
              <a:p>
                <a:r>
                  <a:rPr lang="sl-SI" sz="2400" dirty="0" smtClean="0"/>
                  <a:t>F ….. gorišče zrcala</a:t>
                </a:r>
              </a:p>
              <a:p>
                <a:endParaRPr lang="sl-SI" sz="2400" dirty="0" smtClean="0"/>
              </a:p>
              <a:p>
                <a:r>
                  <a:rPr lang="sl-SI" sz="2400" dirty="0" smtClean="0"/>
                  <a:t>T ….. teme zrcala</a:t>
                </a:r>
              </a:p>
              <a:p>
                <a:endParaRPr lang="sl-SI" sz="2400" dirty="0" smtClean="0"/>
              </a:p>
              <a:p>
                <a:r>
                  <a:rPr lang="sl-SI" sz="2400" dirty="0"/>
                  <a:t>r</a:t>
                </a:r>
                <a:r>
                  <a:rPr lang="sl-SI" sz="2400" dirty="0" smtClean="0"/>
                  <a:t> ….. polmer ukrivljenosti zrcala</a:t>
                </a:r>
              </a:p>
              <a:p>
                <a:endParaRPr lang="sl-SI" sz="2400" dirty="0" smtClean="0"/>
              </a:p>
              <a:p>
                <a14:m>
                  <m:oMath xmlns:m="http://schemas.openxmlformats.org/officeDocument/2006/math">
                    <m:r>
                      <a:rPr lang="sl-SI" sz="24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l-SI" sz="24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l-SI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</m:t>
                    </m:r>
                    <m:r>
                      <a:rPr lang="sl-SI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l-SI" sz="2400" dirty="0" smtClean="0"/>
                  <a:t>….. goriščna razdalja zrcala</a:t>
                </a:r>
              </a:p>
              <a:p>
                <a:r>
                  <a:rPr lang="sl-SI" sz="2400" dirty="0"/>
                  <a:t> </a:t>
                </a:r>
                <a:r>
                  <a:rPr lang="sl-SI" sz="2400" dirty="0" smtClean="0"/>
                  <a:t>                   navidezno gorišče</a:t>
                </a:r>
                <a:endParaRPr lang="sl-SI" sz="2400" dirty="0"/>
              </a:p>
            </p:txBody>
          </p:sp>
        </mc:Choice>
        <mc:Fallback xmlns="">
          <p:sp>
            <p:nvSpPr>
              <p:cNvPr id="4" name="PoljeZBesedilom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6735" y="2112238"/>
                <a:ext cx="4464496" cy="3785652"/>
              </a:xfrm>
              <a:prstGeom prst="rect">
                <a:avLst/>
              </a:prstGeom>
              <a:blipFill>
                <a:blip r:embed="rId3"/>
                <a:stretch>
                  <a:fillRect l="-2046" t="-1286" b="-257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oljeZBesedilom 4"/>
          <p:cNvSpPr txBox="1"/>
          <p:nvPr/>
        </p:nvSpPr>
        <p:spPr>
          <a:xfrm>
            <a:off x="4211960" y="4005064"/>
            <a:ext cx="33364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dirty="0"/>
              <a:t>O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2339752" y="400506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T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92275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/>
          </p:cNvSpPr>
          <p:nvPr/>
        </p:nvSpPr>
        <p:spPr>
          <a:xfrm>
            <a:off x="395536" y="448575"/>
            <a:ext cx="8229600" cy="129614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Goriščni in vzporedni žarek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876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55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vsebine 4" descr="http://si.openprof.com/ge/images/6/konveksno_zrcalo_640_2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76872"/>
            <a:ext cx="6096000" cy="32861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Raven povezovalnik 6"/>
          <p:cNvCxnSpPr/>
          <p:nvPr/>
        </p:nvCxnSpPr>
        <p:spPr>
          <a:xfrm flipV="1">
            <a:off x="4019600" y="3053705"/>
            <a:ext cx="3096344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ven povezovalnik 9"/>
          <p:cNvCxnSpPr/>
          <p:nvPr/>
        </p:nvCxnSpPr>
        <p:spPr>
          <a:xfrm flipV="1">
            <a:off x="1355304" y="3629769"/>
            <a:ext cx="2664296" cy="43204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povezovalnik 11"/>
          <p:cNvCxnSpPr/>
          <p:nvPr/>
        </p:nvCxnSpPr>
        <p:spPr>
          <a:xfrm>
            <a:off x="3299520" y="3701777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oljeZBesedilom 14"/>
          <p:cNvSpPr txBox="1"/>
          <p:nvPr/>
        </p:nvSpPr>
        <p:spPr>
          <a:xfrm rot="20924124">
            <a:off x="4022421" y="3229846"/>
            <a:ext cx="1398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 smtClean="0"/>
              <a:t>središčni žarek</a:t>
            </a:r>
            <a:endParaRPr lang="sl-SI" sz="1600" dirty="0"/>
          </a:p>
        </p:txBody>
      </p:sp>
      <p:cxnSp>
        <p:nvCxnSpPr>
          <p:cNvPr id="17" name="Raven povezovalnik 16"/>
          <p:cNvCxnSpPr/>
          <p:nvPr/>
        </p:nvCxnSpPr>
        <p:spPr>
          <a:xfrm flipH="1">
            <a:off x="4002829" y="3053705"/>
            <a:ext cx="3113115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ven puščični povezovalnik 28"/>
          <p:cNvCxnSpPr/>
          <p:nvPr/>
        </p:nvCxnSpPr>
        <p:spPr>
          <a:xfrm flipV="1">
            <a:off x="4002829" y="3701777"/>
            <a:ext cx="3833195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aven povezovalnik 31"/>
          <p:cNvCxnSpPr/>
          <p:nvPr/>
        </p:nvCxnSpPr>
        <p:spPr>
          <a:xfrm flipV="1">
            <a:off x="2687452" y="3773785"/>
            <a:ext cx="1315377" cy="28803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PoljeZBesedilom 32"/>
          <p:cNvSpPr txBox="1"/>
          <p:nvPr/>
        </p:nvSpPr>
        <p:spPr>
          <a:xfrm>
            <a:off x="5800648" y="3439819"/>
            <a:ext cx="1315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 smtClean="0"/>
              <a:t>goriščni žarek</a:t>
            </a:r>
            <a:endParaRPr lang="sl-SI" sz="1600" dirty="0"/>
          </a:p>
        </p:txBody>
      </p:sp>
      <p:sp>
        <p:nvSpPr>
          <p:cNvPr id="13" name="Naslov 1"/>
          <p:cNvSpPr txBox="1">
            <a:spLocks/>
          </p:cNvSpPr>
          <p:nvPr/>
        </p:nvSpPr>
        <p:spPr>
          <a:xfrm>
            <a:off x="467544" y="513581"/>
            <a:ext cx="8229600" cy="129614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Odboj 4 značilnih žarkov na konveksnem zrcalu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0173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3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KONVEKSNO ZRCALO - PRESLIKAVA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6282" t="19706" r="8561" b="14706"/>
          <a:stretch/>
        </p:blipFill>
        <p:spPr bwMode="auto">
          <a:xfrm>
            <a:off x="457200" y="2924944"/>
            <a:ext cx="8229600" cy="35636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otnik 2"/>
              <p:cNvSpPr/>
              <p:nvPr/>
            </p:nvSpPr>
            <p:spPr>
              <a:xfrm>
                <a:off x="683568" y="1412776"/>
                <a:ext cx="7776864" cy="23232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l-SI" sz="3200" dirty="0" smtClean="0"/>
                  <a:t>ENAČBA</a:t>
                </a:r>
                <a:r>
                  <a:rPr lang="sl-SI" sz="3200" dirty="0"/>
                  <a:t>:</a:t>
                </a:r>
                <a14:m>
                  <m:oMath xmlns:m="http://schemas.openxmlformats.org/officeDocument/2006/math">
                    <m:r>
                      <a:rPr lang="sl-SI" sz="3200" b="0" i="0" smtClean="0">
                        <a:latin typeface="Cambria Math"/>
                      </a:rPr>
                      <m:t> </m:t>
                    </m:r>
                    <m:r>
                      <a:rPr lang="sl-SI" sz="3200" i="1">
                        <a:latin typeface="Cambria Math"/>
                      </a:rPr>
                      <m:t>𝑓</m:t>
                    </m:r>
                    <m:r>
                      <a:rPr lang="sl-SI" sz="32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sl-SI" sz="3200" dirty="0"/>
                  <a:t>; </a:t>
                </a:r>
                <a:r>
                  <a:rPr lang="sl-SI" sz="3200" dirty="0" smtClean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sl-SI" sz="3200" i="1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𝑏</m:t>
                        </m:r>
                      </m:den>
                    </m:f>
                    <m:r>
                      <a:rPr lang="sl-SI" sz="3200">
                        <a:latin typeface="Cambria Math"/>
                        <a:ea typeface="Cambria Math"/>
                      </a:rPr>
                      <m:t>=</m:t>
                    </m:r>
                    <m:r>
                      <a:rPr lang="sl-SI" sz="3200" i="1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𝑓</m:t>
                        </m:r>
                      </m:den>
                    </m:f>
                  </m:oMath>
                </a14:m>
                <a:r>
                  <a:rPr lang="sl-SI" sz="3200" dirty="0"/>
                  <a:t>;</a:t>
                </a:r>
                <a:r>
                  <a:rPr lang="sl-SI" sz="3200" dirty="0" smtClean="0"/>
                  <a:t>   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 dirty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l-SI" sz="3200" i="1" dirty="0">
                            <a:latin typeface="Cambria Math"/>
                          </a:rPr>
                          <m:t>𝑃</m:t>
                        </m:r>
                      </m:den>
                    </m:f>
                  </m:oMath>
                </a14:m>
                <a:r>
                  <a:rPr lang="sl-SI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 dirty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sl-SI" sz="3200" i="1" dirty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endParaRPr lang="sl-SI" sz="3200" dirty="0" smtClean="0"/>
              </a:p>
              <a:p>
                <a:r>
                  <a:rPr lang="sl-SI" sz="3200" dirty="0" smtClean="0"/>
                  <a:t>S = pokončna, pomanjšana in navidezna</a:t>
                </a:r>
                <a:r>
                  <a:rPr lang="sl-SI" sz="3200" dirty="0"/>
                  <a:t/>
                </a:r>
                <a:br>
                  <a:rPr lang="sl-SI" sz="3200" dirty="0"/>
                </a:br>
                <a:r>
                  <a:rPr lang="sl-SI" sz="3200" dirty="0"/>
                  <a:t/>
                </a:r>
                <a:br>
                  <a:rPr lang="sl-SI" sz="3200" dirty="0"/>
                </a:br>
                <a:endParaRPr lang="sl-SI" sz="3200" dirty="0"/>
              </a:p>
            </p:txBody>
          </p:sp>
        </mc:Choice>
        <mc:Fallback xmlns=""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412776"/>
                <a:ext cx="7776864" cy="2323265"/>
              </a:xfrm>
              <a:prstGeom prst="rect">
                <a:avLst/>
              </a:prstGeom>
              <a:blipFill>
                <a:blip r:embed="rId3"/>
                <a:stretch>
                  <a:fillRect l="-195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546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mtClean="0"/>
              <a:t>PRESLIKOVANJE Z ODBOJEM</a:t>
            </a:r>
            <a:endParaRPr lang="sl-SI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827584" y="980728"/>
            <a:ext cx="21487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dirty="0" smtClean="0"/>
              <a:t>P - predmet</a:t>
            </a:r>
            <a:endParaRPr lang="sl-SI" sz="3200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823601" y="1681721"/>
            <a:ext cx="4388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dirty="0" smtClean="0"/>
              <a:t>a - oddaljenost predmeta</a:t>
            </a:r>
            <a:endParaRPr lang="sl-SI" sz="3200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823601" y="2382714"/>
            <a:ext cx="14103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dirty="0" smtClean="0"/>
              <a:t>S - slika</a:t>
            </a:r>
            <a:endParaRPr lang="sl-SI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jeZBesedilom 6"/>
              <p:cNvSpPr txBox="1"/>
              <p:nvPr/>
            </p:nvSpPr>
            <p:spPr>
              <a:xfrm>
                <a:off x="823601" y="3130207"/>
                <a:ext cx="8452570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sz="3200" dirty="0" smtClean="0"/>
                  <a:t>b - oddaljenost slike, ki je lahko </a:t>
                </a:r>
                <a:r>
                  <a:rPr lang="sl-SI" sz="3200" b="1" dirty="0" smtClean="0"/>
                  <a:t>pozitivna</a:t>
                </a:r>
                <a:r>
                  <a:rPr lang="sl-SI" sz="3200" dirty="0" smtClean="0"/>
                  <a:t> (</a:t>
                </a:r>
                <a14:m>
                  <m:oMath xmlns:m="http://schemas.openxmlformats.org/officeDocument/2006/math">
                    <m:r>
                      <a:rPr lang="sl-SI" sz="320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l-SI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&gt;0)</m:t>
                    </m:r>
                  </m:oMath>
                </a14:m>
                <a:r>
                  <a:rPr lang="sl-SI" sz="3200" dirty="0" smtClean="0"/>
                  <a:t>,</a:t>
                </a:r>
              </a:p>
              <a:p>
                <a:r>
                  <a:rPr lang="sl-SI" sz="3200" dirty="0"/>
                  <a:t>     </a:t>
                </a:r>
                <a:r>
                  <a:rPr lang="sl-SI" sz="3200" dirty="0" smtClean="0"/>
                  <a:t>če </a:t>
                </a:r>
                <a:r>
                  <a:rPr lang="sl-SI" sz="3200" dirty="0"/>
                  <a:t>je slika </a:t>
                </a:r>
                <a:r>
                  <a:rPr lang="sl-SI" sz="3200" b="1" dirty="0"/>
                  <a:t>realna</a:t>
                </a:r>
                <a:r>
                  <a:rPr lang="sl-SI" sz="3200" dirty="0"/>
                  <a:t> in </a:t>
                </a:r>
                <a:r>
                  <a:rPr lang="sl-SI" sz="3200" b="1" dirty="0"/>
                  <a:t>negativna</a:t>
                </a:r>
                <a:r>
                  <a:rPr lang="sl-SI" sz="3200" dirty="0"/>
                  <a:t> (</a:t>
                </a:r>
                <a14:m>
                  <m:oMath xmlns:m="http://schemas.openxmlformats.org/officeDocument/2006/math">
                    <m:r>
                      <a:rPr lang="sl-SI" sz="32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sl-SI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sl-SI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sl-SI" sz="3200" dirty="0"/>
                  <a:t>,</a:t>
                </a:r>
                <a:r>
                  <a:rPr lang="sl-SI" sz="3200" dirty="0" smtClean="0"/>
                  <a:t> </a:t>
                </a:r>
              </a:p>
              <a:p>
                <a:r>
                  <a:rPr lang="sl-SI" sz="3200" dirty="0" smtClean="0"/>
                  <a:t>     če je slika </a:t>
                </a:r>
                <a:r>
                  <a:rPr lang="sl-SI" sz="3200" b="1" dirty="0" smtClean="0"/>
                  <a:t>navidezna</a:t>
                </a:r>
                <a:endParaRPr lang="sl-SI" sz="3200" b="1" dirty="0"/>
              </a:p>
            </p:txBody>
          </p:sp>
        </mc:Choice>
        <mc:Fallback xmlns="">
          <p:sp>
            <p:nvSpPr>
              <p:cNvPr id="7" name="PoljeZBesedilom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601" y="3130207"/>
                <a:ext cx="8452570" cy="1569660"/>
              </a:xfrm>
              <a:prstGeom prst="rect">
                <a:avLst/>
              </a:prstGeom>
              <a:blipFill>
                <a:blip r:embed="rId2"/>
                <a:stretch>
                  <a:fillRect l="-1802" t="-4651" r="-1370" b="-1162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jeZBesedilom 7"/>
              <p:cNvSpPr txBox="1"/>
              <p:nvPr/>
            </p:nvSpPr>
            <p:spPr>
              <a:xfrm>
                <a:off x="823601" y="4699867"/>
                <a:ext cx="6741204" cy="1786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sl-SI" sz="3200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sl-SI" sz="3200" i="1" dirty="0" smtClean="0"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sl-SI" sz="32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b="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r>
                          <a:rPr lang="sl-SI" sz="3200" b="0" i="1" dirty="0" smtClean="0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  <m:r>
                      <a:rPr lang="sl-SI" sz="32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sl-SI" sz="32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sl-SI" sz="3200" i="1" dirty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sl-SI" sz="3200" dirty="0" smtClean="0"/>
                  <a:t>- povečanje ali zmanjšanje </a:t>
                </a:r>
              </a:p>
              <a:p>
                <a:r>
                  <a:rPr lang="sl-SI" sz="3200" dirty="0"/>
                  <a:t> </a:t>
                </a:r>
                <a:r>
                  <a:rPr lang="sl-SI" sz="3200" dirty="0" smtClean="0"/>
                  <a:t>                        slike predmeta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l-SI" sz="3200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sl-SI" sz="32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1 </m:t>
                    </m:r>
                    <m:r>
                      <m:rPr>
                        <m:sty m:val="p"/>
                      </m:rP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pove</m:t>
                    </m:r>
                    <m: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č</m:t>
                    </m:r>
                    <m:r>
                      <m:rPr>
                        <m:sty m:val="p"/>
                      </m:rP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anje</m:t>
                    </m:r>
                    <m: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  <m: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&lt;1 </m:t>
                    </m:r>
                    <m:r>
                      <m:rPr>
                        <m:sty m:val="p"/>
                      </m:rP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zmanj</m:t>
                    </m:r>
                    <m: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š</m:t>
                    </m:r>
                    <m:r>
                      <m:rPr>
                        <m:sty m:val="p"/>
                      </m:rP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anje</m:t>
                    </m:r>
                    <m: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l-SI" sz="3200" dirty="0" smtClean="0"/>
                  <a:t> </a:t>
                </a:r>
                <a:endParaRPr lang="sl-SI" sz="3200" dirty="0"/>
              </a:p>
            </p:txBody>
          </p:sp>
        </mc:Choice>
        <mc:Fallback xmlns="">
          <p:sp>
            <p:nvSpPr>
              <p:cNvPr id="8" name="PoljeZBesedilom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601" y="4699867"/>
                <a:ext cx="6741204" cy="1786515"/>
              </a:xfrm>
              <a:prstGeom prst="rect">
                <a:avLst/>
              </a:prstGeom>
              <a:blipFill>
                <a:blip r:embed="rId3"/>
                <a:stretch>
                  <a:fillRect r="-135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821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Naslov 1"/>
              <p:cNvSpPr>
                <a:spLocks noGrp="1"/>
              </p:cNvSpPr>
              <p:nvPr>
                <p:ph type="title"/>
              </p:nvPr>
            </p:nvSpPr>
            <p:spPr>
              <a:xfrm>
                <a:off x="395536" y="188640"/>
                <a:ext cx="8229600" cy="3096344"/>
              </a:xfrm>
            </p:spPr>
            <p:txBody>
              <a:bodyPr>
                <a:normAutofit fontScale="90000"/>
              </a:bodyPr>
              <a:lstStyle/>
              <a:p>
                <a:r>
                  <a:rPr lang="sl-SI" dirty="0" smtClean="0"/>
                  <a:t/>
                </a:r>
                <a:br>
                  <a:rPr lang="sl-SI" dirty="0" smtClean="0"/>
                </a:br>
                <a:r>
                  <a:rPr lang="sl-SI" dirty="0"/>
                  <a:t/>
                </a:r>
                <a:br>
                  <a:rPr lang="sl-SI" dirty="0"/>
                </a:br>
                <a:r>
                  <a:rPr lang="sl-SI" dirty="0" smtClean="0"/>
                  <a:t>RAVNO ZRCALO IN PRESLIKAVA</a:t>
                </a:r>
                <a:br>
                  <a:rPr lang="sl-SI" dirty="0" smtClean="0"/>
                </a:br>
                <a:r>
                  <a:rPr lang="sl-SI" dirty="0" smtClean="0"/>
                  <a:t>a = b;    S = P;    </a:t>
                </a:r>
                <a14:m>
                  <m:oMath xmlns:m="http://schemas.openxmlformats.org/officeDocument/2006/math">
                    <m:r>
                      <a:rPr lang="sl-SI" b="1" i="0" smtClean="0">
                        <a:latin typeface="Cambria Math" panose="02040503050406030204" pitchFamily="18" charset="0"/>
                      </a:rPr>
                      <m:t>𝐌</m:t>
                    </m:r>
                    <m:r>
                      <a:rPr lang="sl-SI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1" i="0" smtClean="0">
                            <a:latin typeface="Cambria Math" panose="02040503050406030204" pitchFamily="18" charset="0"/>
                          </a:rPr>
                          <m:t>𝐒</m:t>
                        </m:r>
                      </m:num>
                      <m:den>
                        <m:r>
                          <a:rPr lang="sl-SI" b="1" i="0" smtClean="0">
                            <a:latin typeface="Cambria Math" panose="02040503050406030204" pitchFamily="18" charset="0"/>
                          </a:rPr>
                          <m:t>𝐏</m:t>
                        </m:r>
                      </m:den>
                    </m:f>
                    <m:r>
                      <a:rPr lang="sl-SI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1" i="0" smtClean="0">
                            <a:latin typeface="Cambria Math" panose="02040503050406030204" pitchFamily="18" charset="0"/>
                          </a:rPr>
                          <m:t>𝐛</m:t>
                        </m:r>
                      </m:num>
                      <m:den>
                        <m:r>
                          <a:rPr lang="sl-SI" b="1" i="0" smtClean="0">
                            <a:latin typeface="Cambria Math" panose="02040503050406030204" pitchFamily="18" charset="0"/>
                          </a:rPr>
                          <m:t>𝐚</m:t>
                        </m:r>
                      </m:den>
                    </m:f>
                    <m:r>
                      <a:rPr lang="sl-SI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l-SI" b="1" i="0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sl-SI" b="1" dirty="0"/>
                  <a:t/>
                </a:r>
                <a:br>
                  <a:rPr lang="sl-SI" b="1" dirty="0"/>
                </a:br>
                <a:r>
                  <a:rPr lang="sl-SI" dirty="0" smtClean="0"/>
                  <a:t>S = </a:t>
                </a:r>
                <a:r>
                  <a:rPr lang="sl-SI" dirty="0"/>
                  <a:t>navidezna, enako velika, </a:t>
                </a:r>
                <a:r>
                  <a:rPr lang="sl-SI" dirty="0" smtClean="0"/>
                  <a:t/>
                </a:r>
                <a:br>
                  <a:rPr lang="sl-SI" dirty="0" smtClean="0"/>
                </a:br>
                <a:r>
                  <a:rPr lang="sl-SI" dirty="0" smtClean="0"/>
                  <a:t>zamenjana </a:t>
                </a:r>
                <a:r>
                  <a:rPr lang="sl-SI" dirty="0"/>
                  <a:t>leva in desna stran</a:t>
                </a:r>
                <a:br>
                  <a:rPr lang="sl-SI" dirty="0"/>
                </a:br>
                <a:r>
                  <a:rPr lang="sl-SI" dirty="0" smtClean="0"/>
                  <a:t/>
                </a:r>
                <a:br>
                  <a:rPr lang="sl-SI" dirty="0" smtClean="0"/>
                </a:br>
                <a:r>
                  <a:rPr lang="sl-SI" dirty="0" smtClean="0"/>
                  <a:t/>
                </a:r>
                <a:br>
                  <a:rPr lang="sl-SI" dirty="0" smtClean="0"/>
                </a:br>
                <a:endParaRPr lang="sl-SI" dirty="0"/>
              </a:p>
            </p:txBody>
          </p:sp>
        </mc:Choice>
        <mc:Fallback xmlns="">
          <p:sp>
            <p:nvSpPr>
              <p:cNvPr id="2" name="Naslov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95536" y="188640"/>
                <a:ext cx="8229600" cy="3096344"/>
              </a:xfrm>
              <a:blipFill>
                <a:blip r:embed="rId2"/>
                <a:stretch>
                  <a:fillRect t="-885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3"/>
          <a:srcRect l="8764" t="20294" r="7072" b="9411"/>
          <a:stretch/>
        </p:blipFill>
        <p:spPr bwMode="auto">
          <a:xfrm>
            <a:off x="467544" y="2852936"/>
            <a:ext cx="8229600" cy="38644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4032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 txBox="1">
            <a:spLocks/>
          </p:cNvSpPr>
          <p:nvPr/>
        </p:nvSpPr>
        <p:spPr>
          <a:xfrm>
            <a:off x="457198" y="332656"/>
            <a:ext cx="8229600" cy="1498178"/>
          </a:xfrm>
          <a:prstGeom prst="rect">
            <a:avLst/>
          </a:prstGeom>
        </p:spPr>
        <p:txBody>
          <a:bodyPr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/>
            </a:r>
            <a:br>
              <a:rPr lang="sl-SI" dirty="0" smtClean="0"/>
            </a:br>
            <a:r>
              <a:rPr lang="sl-SI" sz="9800" dirty="0" smtClean="0"/>
              <a:t>RAVNO ZRCALO IN PRESLIKAVA</a:t>
            </a:r>
            <a:r>
              <a:rPr lang="sl-SI" sz="6700" dirty="0" smtClean="0"/>
              <a:t/>
            </a:r>
            <a:br>
              <a:rPr lang="sl-SI" sz="6700" dirty="0" smtClean="0"/>
            </a:br>
            <a:endParaRPr lang="sl-SI" sz="6700" dirty="0"/>
          </a:p>
        </p:txBody>
      </p:sp>
      <p:pic>
        <p:nvPicPr>
          <p:cNvPr id="2" name="688F6C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2265" y="1484784"/>
            <a:ext cx="7339465" cy="494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02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RAVNO ZRCALO IN PRESLIKAVA</a:t>
            </a:r>
          </a:p>
        </p:txBody>
      </p:sp>
      <p:pic>
        <p:nvPicPr>
          <p:cNvPr id="2050" name="Picture 2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89308"/>
            <a:ext cx="4133334" cy="358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1907704" y="2275899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slika</a:t>
            </a:r>
            <a:endParaRPr lang="sl-SI" sz="3200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1691680" y="3606337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predmet</a:t>
            </a:r>
            <a:endParaRPr lang="sl-SI" sz="3200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584608"/>
            <a:ext cx="4206240" cy="240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88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1556792"/>
            <a:ext cx="9144000" cy="5143500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457198" y="332656"/>
            <a:ext cx="8229600" cy="1498178"/>
          </a:xfrm>
          <a:prstGeom prst="rect">
            <a:avLst/>
          </a:prstGeom>
        </p:spPr>
        <p:txBody>
          <a:bodyPr>
            <a:normAutofit fontScale="3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/>
            </a:r>
            <a:br>
              <a:rPr lang="sl-SI" dirty="0" smtClean="0"/>
            </a:br>
            <a:r>
              <a:rPr lang="sl-SI" sz="9800" dirty="0" smtClean="0"/>
              <a:t>UKRIVLJENA ZRCALA IN PRESLIKAVE</a:t>
            </a:r>
            <a:r>
              <a:rPr lang="sl-SI" sz="6700" dirty="0" smtClean="0"/>
              <a:t/>
            </a:r>
            <a:br>
              <a:rPr lang="sl-SI" sz="6700" dirty="0" smtClean="0"/>
            </a:br>
            <a:endParaRPr lang="sl-SI" sz="6700" dirty="0"/>
          </a:p>
        </p:txBody>
      </p:sp>
    </p:spTree>
    <p:extLst>
      <p:ext uri="{BB962C8B-B14F-4D97-AF65-F5344CB8AC3E}">
        <p14:creationId xmlns:p14="http://schemas.microsoft.com/office/powerpoint/2010/main" val="185219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1"/>
          <p:cNvSpPr txBox="1">
            <a:spLocks/>
          </p:cNvSpPr>
          <p:nvPr/>
        </p:nvSpPr>
        <p:spPr>
          <a:xfrm>
            <a:off x="457200" y="116632"/>
            <a:ext cx="8229600" cy="129614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Kakšne slike dobimo s konkavnim, zbiralnim, vbočenim zrcalom</a:t>
            </a:r>
            <a:endParaRPr lang="sl-SI" dirty="0"/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928" y="1589080"/>
            <a:ext cx="3917872" cy="4172464"/>
          </a:xfrm>
          <a:prstGeom prst="rect">
            <a:avLst/>
          </a:prstGeom>
        </p:spPr>
      </p:pic>
      <p:pic>
        <p:nvPicPr>
          <p:cNvPr id="5" name="Slika 4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585557"/>
            <a:ext cx="3889586" cy="412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2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5" y="1714500"/>
            <a:ext cx="9144000" cy="5143500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457200" y="116632"/>
            <a:ext cx="8229600" cy="129614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Kakšne slike dobimo s konkavnim, zbiralnim, vbočenim zrcalom</a:t>
            </a: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2423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</TotalTime>
  <Words>805</Words>
  <Application>Microsoft Office PowerPoint</Application>
  <PresentationFormat>Diaprojekcija na zaslonu (4:3)</PresentationFormat>
  <Paragraphs>111</Paragraphs>
  <Slides>26</Slides>
  <Notes>0</Notes>
  <HiddenSlides>0</HiddenSlides>
  <MMClips>1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26</vt:i4>
      </vt:variant>
    </vt:vector>
  </HeadingPairs>
  <TitlesOfParts>
    <vt:vector size="30" baseType="lpstr">
      <vt:lpstr>Arial</vt:lpstr>
      <vt:lpstr>Calibri</vt:lpstr>
      <vt:lpstr>Cambria Math</vt:lpstr>
      <vt:lpstr>Officeova tema</vt:lpstr>
      <vt:lpstr>ODBOJ SVETLOBE GEOMETRIJSKA OPTIKA ZRCALA</vt:lpstr>
      <vt:lpstr>PRESLIKOVANJE Z ODBOJEM</vt:lpstr>
      <vt:lpstr>PowerPointova predstavitev</vt:lpstr>
      <vt:lpstr>  RAVNO ZRCALO IN PRESLIKAVA a = b;    S = P;    M=S/P=b/a=1 S = navidezna, enako velika,  zamenjana leva in desna stran   </vt:lpstr>
      <vt:lpstr>PowerPointova predstavitev</vt:lpstr>
      <vt:lpstr>RAVNO ZRCALO IN PRESLIKAVA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KONKAVNO ZRCALO - 1. PRESLIKAVA</vt:lpstr>
      <vt:lpstr>PowerPointova predstavitev</vt:lpstr>
      <vt:lpstr>KONKAVNO ZRCALO - 2. PRESLIKAVA</vt:lpstr>
      <vt:lpstr>KONKAVNO ZRCALO - 3. PRESLIKAVA</vt:lpstr>
      <vt:lpstr>PowerPointova predstavitev</vt:lpstr>
      <vt:lpstr>PowerPointova predstavitev</vt:lpstr>
      <vt:lpstr>PowerPointova predstavitev</vt:lpstr>
      <vt:lpstr>PowerPointova predstavitev</vt:lpstr>
      <vt:lpstr>KONVEKSNO ZRCALO - PRESLIKAVA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ODBOJ IN LOM GEOMETRIJSKA OPTIKA ZRCALA IN LEČE</dc:title>
  <dc:creator>Angela Petek</dc:creator>
  <cp:lastModifiedBy>Angela Petek</cp:lastModifiedBy>
  <cp:revision>64</cp:revision>
  <dcterms:created xsi:type="dcterms:W3CDTF">2015-01-15T12:08:40Z</dcterms:created>
  <dcterms:modified xsi:type="dcterms:W3CDTF">2021-03-23T08:45:27Z</dcterms:modified>
</cp:coreProperties>
</file>