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9" r:id="rId11"/>
    <p:sldId id="277" r:id="rId12"/>
    <p:sldId id="278" r:id="rId13"/>
    <p:sldId id="266" r:id="rId14"/>
    <p:sldId id="267" r:id="rId15"/>
    <p:sldId id="268" r:id="rId16"/>
    <p:sldId id="269" r:id="rId17"/>
    <p:sldId id="260" r:id="rId18"/>
    <p:sldId id="262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065E1-885A-4E25-81A9-470A7A41AFEC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A7EFF-E75A-4765-9428-21A8F34838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7301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Play the start of the video story using excerpt/chapter 2, </a:t>
            </a:r>
            <a:r>
              <a:rPr lang="en-AU" sz="12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Passives Story</a:t>
            </a:r>
            <a:r>
              <a:rPr lang="en-A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as a warm-up for the class. (N.B. If you are using the complete video, rather than the video chapters, start at 1:15 after the passives song.) Stop part way through the story, at the point where Professor Grahamarian says “Dear dear. I think we should get Ms Parrot to come and help”. (This is at 2:34 in the chapter 2 video, or 3:49 in the complete video.)</a:t>
            </a:r>
          </a:p>
          <a:p>
            <a:r>
              <a:rPr lang="en-A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photo to start, or paste</a:t>
            </a:r>
            <a:r>
              <a:rPr lang="en-AU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this link into your browser:</a:t>
            </a:r>
            <a:endParaRPr lang="en-AU" smtClean="0"/>
          </a:p>
          <a:p>
            <a:r>
              <a:rPr lang="en-AU" smtClean="0"/>
              <a:t>https://www.youtube.com/watch?v=j8eIWG3Bf-w&amp;feature=youtu.be&amp;list=PLrj2iJKdUdbzmSkwVoc03-UBGwuIZUj7g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068F8-002C-4D31-81CB-074E2903E02C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2389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for passive voice examples in the rest of the story.</a:t>
            </a:r>
            <a:r>
              <a:rPr lang="en-AU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A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 the story through to the end and stop at the teaching section.</a:t>
            </a:r>
          </a:p>
          <a:p>
            <a:r>
              <a:rPr lang="en-A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photo to start, or use this link:</a:t>
            </a:r>
          </a:p>
          <a:p>
            <a:r>
              <a:rPr lang="en-AU" smtClean="0"/>
              <a:t>http://www.youtube.com/watch?v=j8eIWG3Bf-w&amp;t=2m34s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068F8-002C-4D31-81CB-074E2903E02C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9642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4:notes"/>
          <p:cNvSpPr txBox="1">
            <a:spLocks noGrp="1"/>
          </p:cNvSpPr>
          <p:nvPr>
            <p:ph type="body" idx="1"/>
          </p:nvPr>
        </p:nvSpPr>
        <p:spPr>
          <a:xfrm>
            <a:off x="1347787" y="3224212"/>
            <a:ext cx="7231200" cy="3051300"/>
          </a:xfrm>
          <a:prstGeom prst="rect">
            <a:avLst/>
          </a:prstGeom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30500" y="530225"/>
            <a:ext cx="4465638" cy="25130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0468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5:notes"/>
          <p:cNvSpPr txBox="1">
            <a:spLocks noGrp="1"/>
          </p:cNvSpPr>
          <p:nvPr>
            <p:ph type="sldNum" idx="12"/>
          </p:nvPr>
        </p:nvSpPr>
        <p:spPr>
          <a:xfrm>
            <a:off x="5600700" y="6448425"/>
            <a:ext cx="4326000" cy="3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50" tIns="0" rIns="1905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248" name="Google Shape;24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30500" y="530225"/>
            <a:ext cx="4465638" cy="25130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49" name="Google Shape;249;p15:notes"/>
          <p:cNvSpPr txBox="1">
            <a:spLocks noGrp="1"/>
          </p:cNvSpPr>
          <p:nvPr>
            <p:ph type="body" idx="1"/>
          </p:nvPr>
        </p:nvSpPr>
        <p:spPr>
          <a:xfrm>
            <a:off x="1347787" y="3224212"/>
            <a:ext cx="7231200" cy="3051300"/>
          </a:xfrm>
          <a:prstGeom prst="rect">
            <a:avLst/>
          </a:prstGeom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5315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6:notes"/>
          <p:cNvSpPr txBox="1">
            <a:spLocks noGrp="1"/>
          </p:cNvSpPr>
          <p:nvPr>
            <p:ph type="body" idx="1"/>
          </p:nvPr>
        </p:nvSpPr>
        <p:spPr>
          <a:xfrm>
            <a:off x="1347787" y="3224212"/>
            <a:ext cx="7231200" cy="3051300"/>
          </a:xfrm>
          <a:prstGeom prst="rect">
            <a:avLst/>
          </a:prstGeom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30500" y="530225"/>
            <a:ext cx="4465638" cy="25130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566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7:notes"/>
          <p:cNvSpPr txBox="1">
            <a:spLocks noGrp="1"/>
          </p:cNvSpPr>
          <p:nvPr>
            <p:ph type="body" idx="1"/>
          </p:nvPr>
        </p:nvSpPr>
        <p:spPr>
          <a:xfrm>
            <a:off x="1347787" y="3224212"/>
            <a:ext cx="7231200" cy="3051300"/>
          </a:xfrm>
          <a:prstGeom prst="rect">
            <a:avLst/>
          </a:prstGeom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30500" y="530225"/>
            <a:ext cx="4465638" cy="25130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626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8:notes"/>
          <p:cNvSpPr txBox="1">
            <a:spLocks noGrp="1"/>
          </p:cNvSpPr>
          <p:nvPr>
            <p:ph type="body" idx="1"/>
          </p:nvPr>
        </p:nvSpPr>
        <p:spPr>
          <a:xfrm>
            <a:off x="1347787" y="3224212"/>
            <a:ext cx="7231200" cy="3051300"/>
          </a:xfrm>
          <a:prstGeom prst="rect">
            <a:avLst/>
          </a:prstGeom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30500" y="530225"/>
            <a:ext cx="4465638" cy="25130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1922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9:notes"/>
          <p:cNvSpPr txBox="1">
            <a:spLocks noGrp="1"/>
          </p:cNvSpPr>
          <p:nvPr>
            <p:ph type="body" idx="1"/>
          </p:nvPr>
        </p:nvSpPr>
        <p:spPr>
          <a:xfrm>
            <a:off x="1347787" y="3224212"/>
            <a:ext cx="7231200" cy="3051300"/>
          </a:xfrm>
          <a:prstGeom prst="rect">
            <a:avLst/>
          </a:prstGeom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30500" y="530225"/>
            <a:ext cx="4465638" cy="25130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17571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068F8-002C-4D31-81CB-074E2903E02C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551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022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47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0087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"/>
          <p:cNvSpPr txBox="1">
            <a:spLocks noGrp="1"/>
          </p:cNvSpPr>
          <p:nvPr>
            <p:ph type="title"/>
          </p:nvPr>
        </p:nvSpPr>
        <p:spPr>
          <a:xfrm>
            <a:off x="914400" y="796386"/>
            <a:ext cx="1036320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dt" idx="10"/>
          </p:nvPr>
        </p:nvSpPr>
        <p:spPr>
          <a:xfrm>
            <a:off x="949569" y="6313487"/>
            <a:ext cx="2539938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ftr" idx="11"/>
          </p:nvPr>
        </p:nvSpPr>
        <p:spPr>
          <a:xfrm>
            <a:off x="4200769" y="6313487"/>
            <a:ext cx="386067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ldNum" idx="12"/>
          </p:nvPr>
        </p:nvSpPr>
        <p:spPr>
          <a:xfrm>
            <a:off x="8772769" y="6313487"/>
            <a:ext cx="2539938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4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295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561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871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666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322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180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661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08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BE93B-0A1E-4784-AD17-1E202942CD01}" type="datetimeFigureOut">
              <a:rPr lang="sl-SI" smtClean="0"/>
              <a:t>21. 09. 2018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C8142-0333-4004-8B3E-24B1CEDE6A5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564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8eIWG3Bf-w&amp;feature=youtu.be&amp;list=PLrj2iJKdUdbzmSkwVoc03-UBGwuIZUj7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8eIWG3Bf-w&amp;t=2m34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Passive</a:t>
            </a:r>
            <a:r>
              <a:rPr lang="sl-SI" dirty="0" smtClean="0"/>
              <a:t> </a:t>
            </a:r>
            <a:r>
              <a:rPr lang="sl-SI" dirty="0" err="1" smtClean="0"/>
              <a:t>voice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l-SI" dirty="0" smtClean="0"/>
              <a:t>2018/19</a:t>
            </a:r>
          </a:p>
          <a:p>
            <a:pPr algn="r"/>
            <a:r>
              <a:rPr lang="sl-SI" dirty="0" smtClean="0"/>
              <a:t>LK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032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MODALS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sl-SI" dirty="0" smtClean="0"/>
          </a:p>
          <a:p>
            <a:pPr marL="114300" indent="0">
              <a:buNone/>
            </a:pPr>
            <a:r>
              <a:rPr lang="sl-SI" b="1" u="sng" dirty="0" err="1" smtClean="0"/>
              <a:t>Present</a:t>
            </a:r>
            <a:r>
              <a:rPr lang="sl-SI" b="1" u="sng" dirty="0" smtClean="0"/>
              <a:t>___________</a:t>
            </a:r>
            <a:r>
              <a:rPr lang="sl-SI" b="1" u="sng" dirty="0" err="1" smtClean="0"/>
              <a:t>Active</a:t>
            </a:r>
            <a:r>
              <a:rPr lang="sl-SI" b="1" u="sng" dirty="0" smtClean="0"/>
              <a:t>_________</a:t>
            </a:r>
            <a:r>
              <a:rPr lang="sl-SI" b="1" u="sng" dirty="0" err="1" smtClean="0"/>
              <a:t>Passive</a:t>
            </a:r>
            <a:endParaRPr lang="sl-SI" b="1" u="sng" dirty="0" smtClean="0"/>
          </a:p>
          <a:p>
            <a:pPr marL="114300" indent="0">
              <a:buNone/>
            </a:pP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should</a:t>
            </a:r>
            <a:r>
              <a:rPr lang="sl-SI" dirty="0" smtClean="0"/>
              <a:t> </a:t>
            </a:r>
            <a:r>
              <a:rPr lang="sl-SI" dirty="0" err="1" smtClean="0"/>
              <a:t>brush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teeth</a:t>
            </a:r>
            <a:r>
              <a:rPr lang="sl-SI" dirty="0" smtClean="0"/>
              <a:t>               </a:t>
            </a:r>
            <a:r>
              <a:rPr lang="sl-SI" dirty="0" smtClean="0">
                <a:solidFill>
                  <a:srgbClr val="C00000"/>
                </a:solidFill>
              </a:rPr>
              <a:t>-</a:t>
            </a:r>
            <a:r>
              <a:rPr lang="sl-SI" dirty="0" smtClean="0"/>
              <a:t> </a:t>
            </a:r>
            <a:r>
              <a:rPr lang="sl-SI" dirty="0" err="1" smtClean="0">
                <a:solidFill>
                  <a:srgbClr val="C00000"/>
                </a:solidFill>
              </a:rPr>
              <a:t>should</a:t>
            </a:r>
            <a:r>
              <a:rPr lang="sl-SI" dirty="0" smtClean="0">
                <a:solidFill>
                  <a:srgbClr val="C00000"/>
                </a:solidFill>
              </a:rPr>
              <a:t> be </a:t>
            </a:r>
            <a:r>
              <a:rPr lang="sl-SI" dirty="0" err="1" smtClean="0">
                <a:solidFill>
                  <a:srgbClr val="C00000"/>
                </a:solidFill>
              </a:rPr>
              <a:t>brushed</a:t>
            </a:r>
            <a:endParaRPr lang="sl-SI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sl-SI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sl-SI" b="1" u="sng" dirty="0" smtClean="0"/>
              <a:t>Past______________</a:t>
            </a:r>
            <a:r>
              <a:rPr lang="sl-SI" b="1" u="sng" dirty="0" err="1" smtClean="0"/>
              <a:t>Active</a:t>
            </a:r>
            <a:r>
              <a:rPr lang="sl-SI" b="1" u="sng" dirty="0" smtClean="0"/>
              <a:t>__________</a:t>
            </a:r>
            <a:r>
              <a:rPr lang="sl-SI" b="1" u="sng" dirty="0" err="1" smtClean="0"/>
              <a:t>Passive</a:t>
            </a:r>
            <a:endParaRPr lang="sl-SI" b="1" u="sng" dirty="0" smtClean="0"/>
          </a:p>
          <a:p>
            <a:pPr marL="114300" indent="0">
              <a:buNone/>
            </a:pP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should</a:t>
            </a:r>
            <a:r>
              <a:rPr lang="sl-SI" dirty="0" smtClean="0"/>
              <a:t> </a:t>
            </a:r>
            <a:r>
              <a:rPr lang="sl-SI" dirty="0" err="1" smtClean="0"/>
              <a:t>have</a:t>
            </a:r>
            <a:r>
              <a:rPr lang="sl-SI" dirty="0" smtClean="0"/>
              <a:t> </a:t>
            </a:r>
            <a:r>
              <a:rPr lang="sl-SI" dirty="0" err="1" smtClean="0"/>
              <a:t>delivered</a:t>
            </a:r>
            <a:r>
              <a:rPr lang="sl-SI" dirty="0" smtClean="0"/>
              <a:t>  it.            </a:t>
            </a:r>
            <a:r>
              <a:rPr lang="sl-SI" dirty="0" smtClean="0">
                <a:solidFill>
                  <a:srgbClr val="C00000"/>
                </a:solidFill>
              </a:rPr>
              <a:t>- </a:t>
            </a:r>
            <a:r>
              <a:rPr lang="sl-SI" dirty="0" err="1" smtClean="0">
                <a:solidFill>
                  <a:srgbClr val="C00000"/>
                </a:solidFill>
              </a:rPr>
              <a:t>should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have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been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delivered</a:t>
            </a:r>
            <a:endParaRPr lang="sl-SI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sl-SI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!!! </a:t>
            </a:r>
            <a:r>
              <a:rPr lang="sl-SI" dirty="0" err="1" smtClean="0">
                <a:solidFill>
                  <a:srgbClr val="C00000"/>
                </a:solidFill>
              </a:rPr>
              <a:t>must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have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been</a:t>
            </a:r>
            <a:endParaRPr lang="sl-SI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Not </a:t>
            </a:r>
            <a:r>
              <a:rPr lang="sl-SI" dirty="0" err="1" smtClean="0">
                <a:solidFill>
                  <a:srgbClr val="C00000"/>
                </a:solidFill>
              </a:rPr>
              <a:t>had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have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err="1" smtClean="0">
                <a:solidFill>
                  <a:srgbClr val="C00000"/>
                </a:solidFill>
              </a:rPr>
              <a:t>been</a:t>
            </a:r>
            <a:r>
              <a:rPr lang="sl-SI" dirty="0" smtClean="0">
                <a:solidFill>
                  <a:srgbClr val="C00000"/>
                </a:solidFill>
              </a:rPr>
              <a:t>; </a:t>
            </a:r>
            <a:r>
              <a:rPr lang="sl-SI" dirty="0" smtClean="0"/>
              <a:t>   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160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impersonal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passive</a:t>
            </a:r>
            <a:endParaRPr lang="sl-SI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used to express opinion in a formal style</a:t>
            </a:r>
          </a:p>
          <a:p>
            <a:pPr marL="114300" indent="0">
              <a:buNone/>
            </a:pPr>
            <a:endParaRPr lang="en-GB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en-GB" dirty="0" smtClean="0"/>
              <a:t>It is said/ thought/ considered </a:t>
            </a:r>
            <a:r>
              <a:rPr lang="en-GB" b="1" dirty="0" smtClean="0"/>
              <a:t>that……………………….</a:t>
            </a:r>
          </a:p>
          <a:p>
            <a:pPr marL="114300" indent="0">
              <a:buNone/>
            </a:pPr>
            <a:r>
              <a:rPr lang="en-GB" dirty="0" err="1" smtClean="0"/>
              <a:t>He/She</a:t>
            </a:r>
            <a:r>
              <a:rPr lang="en-GB" dirty="0" smtClean="0"/>
              <a:t> is said/claimed  </a:t>
            </a:r>
            <a:r>
              <a:rPr lang="en-GB" b="1" dirty="0" smtClean="0"/>
              <a:t>to be …………………………….</a:t>
            </a:r>
          </a:p>
          <a:p>
            <a:pPr marL="114300" indent="0">
              <a:buNone/>
            </a:pPr>
            <a:r>
              <a:rPr lang="en-GB" dirty="0" smtClean="0"/>
              <a:t>It is estimated </a:t>
            </a:r>
            <a:r>
              <a:rPr lang="en-GB" b="1" dirty="0" smtClean="0"/>
              <a:t>that………………………………………………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1442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causative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to </a:t>
            </a:r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something</a:t>
            </a:r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done</a:t>
            </a:r>
            <a:endParaRPr lang="sl-SI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Have </a:t>
            </a:r>
            <a:r>
              <a:rPr lang="en-GB" dirty="0" err="1" smtClean="0"/>
              <a:t>sth</a:t>
            </a:r>
            <a:r>
              <a:rPr lang="en-GB" dirty="0" smtClean="0"/>
              <a:t>. done is more formal than get </a:t>
            </a:r>
            <a:r>
              <a:rPr lang="en-GB" dirty="0" err="1" smtClean="0"/>
              <a:t>sth</a:t>
            </a:r>
            <a:r>
              <a:rPr lang="en-GB" dirty="0" smtClean="0"/>
              <a:t>. done</a:t>
            </a:r>
          </a:p>
          <a:p>
            <a:pPr marL="114300" indent="0">
              <a:buNone/>
            </a:pPr>
            <a:r>
              <a:rPr lang="en-GB" dirty="0" smtClean="0"/>
              <a:t>  </a:t>
            </a:r>
          </a:p>
          <a:p>
            <a:r>
              <a:rPr lang="en-GB" dirty="0" smtClean="0"/>
              <a:t>Also possible:</a:t>
            </a:r>
          </a:p>
          <a:p>
            <a:pPr marL="114300" indent="0">
              <a:buNone/>
            </a:pPr>
            <a:r>
              <a:rPr lang="en-GB" dirty="0" smtClean="0"/>
              <a:t>Get the chef to prepare you a vegetarian meal</a:t>
            </a:r>
          </a:p>
          <a:p>
            <a:pPr marL="11430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2653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/>
              <a:t>Transitive</a:t>
            </a:r>
            <a:endParaRPr lang="en-AU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400" dirty="0"/>
              <a:t>SUBJECT	VERB		OBJECT</a:t>
            </a:r>
          </a:p>
          <a:p>
            <a:pPr marL="0" indent="0">
              <a:buNone/>
            </a:pPr>
            <a:r>
              <a:rPr lang="en-AU" dirty="0"/>
              <a:t>		</a:t>
            </a:r>
            <a:r>
              <a:rPr lang="en-AU" dirty="0"/>
              <a:t>started	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What did Robin start? </a:t>
            </a:r>
          </a:p>
          <a:p>
            <a:pPr marL="0" indent="0">
              <a:buNone/>
            </a:pPr>
            <a:r>
              <a:rPr lang="en-AU" dirty="0"/>
              <a:t>Answer: the group project</a:t>
            </a:r>
          </a:p>
          <a:p>
            <a:pPr marL="0" indent="0">
              <a:buNone/>
            </a:pPr>
            <a:r>
              <a:rPr lang="en-AU" dirty="0"/>
              <a:t>The verb ‘start’ can take an object, so it is transitive.</a:t>
            </a:r>
            <a:endParaRPr lang="en-AU" dirty="0"/>
          </a:p>
          <a:p>
            <a:pPr marL="0" indent="0">
              <a:buNone/>
            </a:pPr>
            <a:endParaRPr lang="en-AU" b="1" dirty="0" smtClean="0"/>
          </a:p>
          <a:p>
            <a:pPr marL="0" indent="0">
              <a:buNone/>
            </a:pPr>
            <a:endParaRPr lang="en-AU" b="1" dirty="0"/>
          </a:p>
        </p:txBody>
      </p:sp>
      <p:sp>
        <p:nvSpPr>
          <p:cNvPr id="4" name="Rectangle 3"/>
          <p:cNvSpPr/>
          <p:nvPr/>
        </p:nvSpPr>
        <p:spPr>
          <a:xfrm>
            <a:off x="1981200" y="2133600"/>
            <a:ext cx="1447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solidFill>
                  <a:schemeClr val="tx1"/>
                </a:solidFill>
              </a:rPr>
              <a:t>Robin</a:t>
            </a:r>
            <a:endParaRPr lang="en-AU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76481" y="2133600"/>
            <a:ext cx="2895600" cy="60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>
                <a:solidFill>
                  <a:schemeClr val="tx1"/>
                </a:solidFill>
              </a:rPr>
              <a:t>t</a:t>
            </a:r>
            <a:r>
              <a:rPr lang="en-AU" sz="2800">
                <a:solidFill>
                  <a:schemeClr val="tx1"/>
                </a:solidFill>
              </a:rPr>
              <a:t>he group project</a:t>
            </a:r>
            <a:endParaRPr lang="en-AU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17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/>
              <a:t>Intransitive</a:t>
            </a:r>
            <a:endParaRPr lang="en-AU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400"/>
              <a:t>SUBJECT	VERB		OBJECT</a:t>
            </a:r>
          </a:p>
          <a:p>
            <a:pPr marL="0" indent="0">
              <a:buNone/>
            </a:pPr>
            <a:r>
              <a:rPr lang="en-AU" smtClean="0"/>
              <a:t>		</a:t>
            </a:r>
            <a:r>
              <a:rPr lang="en-AU"/>
              <a:t>laughed.</a:t>
            </a:r>
          </a:p>
          <a:p>
            <a:pPr marL="0" indent="0">
              <a:buNone/>
            </a:pPr>
            <a:endParaRPr lang="en-AU"/>
          </a:p>
          <a:p>
            <a:pPr marL="0" indent="0">
              <a:buNone/>
            </a:pPr>
            <a:r>
              <a:rPr lang="en-AU"/>
              <a:t>What did Robin laugh?</a:t>
            </a:r>
          </a:p>
          <a:p>
            <a:pPr marL="0" indent="0">
              <a:buNone/>
            </a:pPr>
            <a:r>
              <a:rPr lang="en-AU"/>
              <a:t>Answer: Nothing. You cannot laugh something.</a:t>
            </a:r>
          </a:p>
          <a:p>
            <a:pPr marL="0" indent="0">
              <a:buNone/>
            </a:pPr>
            <a:r>
              <a:rPr lang="en-AU"/>
              <a:t>The verb ‘laugh’ cannot take an object, so is intransitive.</a:t>
            </a:r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2064099" y="2096756"/>
            <a:ext cx="1447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>
                <a:solidFill>
                  <a:schemeClr val="tx1"/>
                </a:solidFill>
              </a:rPr>
              <a:t>Robin</a:t>
            </a:r>
            <a:endParaRPr lang="en-AU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28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172200" cy="1143000"/>
          </a:xfrm>
        </p:spPr>
        <p:txBody>
          <a:bodyPr>
            <a:noAutofit/>
          </a:bodyPr>
          <a:lstStyle/>
          <a:p>
            <a:pPr algn="l"/>
            <a:r>
              <a:rPr lang="en-AU" sz="3600" b="1"/>
              <a:t>Some verbs are transitive </a:t>
            </a:r>
            <a:r>
              <a:rPr lang="en-AU" sz="3600" b="1" i="1"/>
              <a:t>and</a:t>
            </a:r>
            <a:r>
              <a:rPr lang="en-AU" sz="3600" b="1"/>
              <a:t> intransitive</a:t>
            </a:r>
            <a:endParaRPr lang="en-AU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i="1" dirty="0" smtClean="0"/>
              <a:t>I </a:t>
            </a:r>
            <a:r>
              <a:rPr lang="en-AU" i="1" dirty="0"/>
              <a:t>ran </a:t>
            </a:r>
            <a:r>
              <a:rPr lang="en-AU" i="1" u="sng" dirty="0"/>
              <a:t>the race</a:t>
            </a:r>
            <a:r>
              <a:rPr lang="en-AU" u="sng" dirty="0"/>
              <a:t> </a:t>
            </a:r>
            <a:r>
              <a:rPr lang="en-AU" dirty="0"/>
              <a:t>(transitive</a:t>
            </a:r>
            <a:r>
              <a:rPr lang="en-AU" dirty="0" smtClean="0"/>
              <a:t>)</a:t>
            </a:r>
          </a:p>
          <a:p>
            <a:r>
              <a:rPr lang="en-AU" i="1" dirty="0" smtClean="0"/>
              <a:t>I </a:t>
            </a:r>
            <a:r>
              <a:rPr lang="en-AU" i="1" dirty="0" smtClean="0"/>
              <a:t>ran</a:t>
            </a:r>
            <a:r>
              <a:rPr lang="sl-SI" i="1" dirty="0" smtClean="0"/>
              <a:t> </a:t>
            </a: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quickly</a:t>
            </a:r>
            <a:r>
              <a:rPr lang="en-GB" dirty="0" smtClean="0"/>
              <a:t> </a:t>
            </a:r>
            <a:r>
              <a:rPr lang="sl-SI" dirty="0" smtClean="0"/>
              <a:t>  </a:t>
            </a:r>
            <a:r>
              <a:rPr lang="en-AU" dirty="0" smtClean="0"/>
              <a:t>(intransitive</a:t>
            </a:r>
            <a:r>
              <a:rPr lang="en-AU" dirty="0"/>
              <a:t>) </a:t>
            </a:r>
            <a:r>
              <a:rPr lang="en-A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283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324600" cy="1143000"/>
          </a:xfrm>
        </p:spPr>
        <p:txBody>
          <a:bodyPr>
            <a:noAutofit/>
          </a:bodyPr>
          <a:lstStyle/>
          <a:p>
            <a:pPr algn="l"/>
            <a:r>
              <a:rPr lang="en-AU" sz="3600" b="1"/>
              <a:t>T</a:t>
            </a:r>
            <a:r>
              <a:rPr lang="en-AU" sz="3600" b="1"/>
              <a:t>he </a:t>
            </a:r>
            <a:r>
              <a:rPr lang="en-AU" sz="3600" b="1"/>
              <a:t>object of the active sentence becomes the subject of the passive sentence.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   SUBJECT	  VERB		    OBJECT</a:t>
            </a:r>
          </a:p>
          <a:p>
            <a:pPr marL="0" indent="0">
              <a:buNone/>
            </a:pPr>
            <a:r>
              <a:rPr lang="en-AU" dirty="0" smtClean="0"/>
              <a:t>		</a:t>
            </a:r>
            <a:r>
              <a:rPr lang="en-AU" dirty="0"/>
              <a:t>started	</a:t>
            </a:r>
            <a:r>
              <a:rPr lang="en-AU" dirty="0" smtClean="0"/>
              <a:t>				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sz="2400" dirty="0"/>
              <a:t>SUBJECT	</a:t>
            </a:r>
            <a:r>
              <a:rPr lang="en-AU" sz="2400" dirty="0"/>
              <a:t>	        VERB</a:t>
            </a:r>
            <a:r>
              <a:rPr lang="en-AU" sz="2400" dirty="0"/>
              <a:t>		</a:t>
            </a:r>
            <a:r>
              <a:rPr lang="en-AU" dirty="0" smtClean="0"/>
              <a:t>			    		</a:t>
            </a:r>
            <a:r>
              <a:rPr lang="en-AU" dirty="0"/>
              <a:t>     was started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2089230" y="2514600"/>
            <a:ext cx="1447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>
                <a:solidFill>
                  <a:schemeClr val="tx1"/>
                </a:solidFill>
              </a:rPr>
              <a:t>Robin</a:t>
            </a:r>
            <a:endParaRPr lang="en-AU" sz="280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2514600"/>
            <a:ext cx="2895600" cy="60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>
                <a:solidFill>
                  <a:schemeClr val="tx1"/>
                </a:solidFill>
              </a:rPr>
              <a:t>t</a:t>
            </a:r>
            <a:r>
              <a:rPr lang="en-AU" sz="2800">
                <a:solidFill>
                  <a:schemeClr val="tx1"/>
                </a:solidFill>
              </a:rPr>
              <a:t>he group project.</a:t>
            </a:r>
            <a:endParaRPr lang="en-AU" sz="280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06278" y="4953000"/>
            <a:ext cx="2895600" cy="60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solidFill>
                  <a:schemeClr val="tx1"/>
                </a:solidFill>
              </a:rPr>
              <a:t>The group project</a:t>
            </a:r>
            <a:endParaRPr lang="en-AU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9000" y="4950625"/>
            <a:ext cx="1905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solidFill>
                  <a:schemeClr val="tx1"/>
                </a:solidFill>
              </a:rPr>
              <a:t>b</a:t>
            </a:r>
            <a:r>
              <a:rPr lang="en-AU" sz="2800" dirty="0">
                <a:solidFill>
                  <a:schemeClr val="tx1"/>
                </a:solidFill>
              </a:rPr>
              <a:t>y Robin.</a:t>
            </a:r>
            <a:endParaRPr lang="en-AU" sz="28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962400" y="3276600"/>
            <a:ext cx="1905000" cy="15240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93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41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427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248400" cy="1143000"/>
          </a:xfrm>
        </p:spPr>
        <p:txBody>
          <a:bodyPr>
            <a:normAutofit/>
          </a:bodyPr>
          <a:lstStyle/>
          <a:p>
            <a:pPr algn="l"/>
            <a:r>
              <a:rPr lang="en-AU" sz="3600" b="1" dirty="0"/>
              <a:t>Stolen on the Outback Express</a:t>
            </a:r>
            <a:endParaRPr lang="en-AU" sz="3600" b="1" dirty="0"/>
          </a:p>
        </p:txBody>
      </p:sp>
      <p:pic>
        <p:nvPicPr>
          <p:cNvPr id="4" name="Content Placeholder 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155" y="1957935"/>
            <a:ext cx="6080000" cy="3420000"/>
          </a:xfrm>
        </p:spPr>
      </p:pic>
      <p:sp>
        <p:nvSpPr>
          <p:cNvPr id="6" name="TextBox 5"/>
          <p:cNvSpPr txBox="1"/>
          <p:nvPr/>
        </p:nvSpPr>
        <p:spPr>
          <a:xfrm>
            <a:off x="3124200" y="5562601"/>
            <a:ext cx="601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Please click on the photo above to go to the </a:t>
            </a:r>
            <a:r>
              <a:rPr lang="en-AU" sz="1400" i="1" dirty="0"/>
              <a:t>Stolen on the Outback Express</a:t>
            </a:r>
            <a:r>
              <a:rPr lang="en-AU" sz="1400" dirty="0"/>
              <a:t> video</a:t>
            </a:r>
            <a:endParaRPr lang="en-AU" sz="1400" dirty="0"/>
          </a:p>
        </p:txBody>
      </p:sp>
      <p:sp>
        <p:nvSpPr>
          <p:cNvPr id="3" name="Pravokotnik 2"/>
          <p:cNvSpPr/>
          <p:nvPr/>
        </p:nvSpPr>
        <p:spPr>
          <a:xfrm>
            <a:off x="5609038" y="1232972"/>
            <a:ext cx="60561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/>
              <a:t>What examples of the passive voice can you find in the story</a:t>
            </a:r>
            <a:r>
              <a:rPr lang="en-AU" b="1" dirty="0" smtClean="0"/>
              <a:t>?</a:t>
            </a:r>
            <a:endParaRPr lang="sl-SI" b="1" dirty="0" smtClean="0"/>
          </a:p>
          <a:p>
            <a:r>
              <a:rPr lang="sl-SI" b="1" dirty="0" err="1" smtClean="0"/>
              <a:t>Why</a:t>
            </a:r>
            <a:r>
              <a:rPr lang="sl-SI" b="1" dirty="0" smtClean="0"/>
              <a:t> is it used?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2868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6324600" cy="1143000"/>
          </a:xfrm>
        </p:spPr>
        <p:txBody>
          <a:bodyPr>
            <a:noAutofit/>
          </a:bodyPr>
          <a:lstStyle/>
          <a:p>
            <a:pPr algn="l"/>
            <a:r>
              <a:rPr lang="en-AU" sz="3600" b="1" dirty="0"/>
              <a:t>What </a:t>
            </a:r>
            <a:r>
              <a:rPr lang="en-AU" sz="3600" b="1" dirty="0" smtClean="0"/>
              <a:t>examples </a:t>
            </a:r>
            <a:r>
              <a:rPr lang="en-AU" sz="3600" b="1" dirty="0"/>
              <a:t>of the passive voice can you find in the story?</a:t>
            </a:r>
            <a:endParaRPr lang="en-AU" sz="3600" b="1" dirty="0"/>
          </a:p>
        </p:txBody>
      </p:sp>
      <p:pic>
        <p:nvPicPr>
          <p:cNvPr id="4" name="Content Placeholder 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1" y="2286000"/>
            <a:ext cx="5129999" cy="3420000"/>
          </a:xfrm>
        </p:spPr>
      </p:pic>
      <p:sp>
        <p:nvSpPr>
          <p:cNvPr id="5" name="TextBox 4"/>
          <p:cNvSpPr txBox="1"/>
          <p:nvPr/>
        </p:nvSpPr>
        <p:spPr>
          <a:xfrm>
            <a:off x="3061570" y="5715001"/>
            <a:ext cx="624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Please click on the photo above to go to the </a:t>
            </a:r>
            <a:r>
              <a:rPr lang="en-AU" sz="1400" i="1" dirty="0"/>
              <a:t>Stolen on the Outback Express</a:t>
            </a:r>
            <a:r>
              <a:rPr lang="en-AU" sz="1400" dirty="0"/>
              <a:t> video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86123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9"/>
          <p:cNvSpPr txBox="1">
            <a:spLocks noGrp="1"/>
          </p:cNvSpPr>
          <p:nvPr>
            <p:ph type="title"/>
          </p:nvPr>
        </p:nvSpPr>
        <p:spPr>
          <a:xfrm>
            <a:off x="1885950" y="800100"/>
            <a:ext cx="8420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chemeClr val="dk2"/>
              </a:buClr>
              <a:buSzPts val="4400"/>
            </a:pPr>
            <a:r>
              <a:rPr lang="en-US" b="1" dirty="0" smtClean="0">
                <a:latin typeface="Arial"/>
                <a:ea typeface="Arial"/>
                <a:cs typeface="Arial"/>
                <a:sym typeface="Arial"/>
              </a:rPr>
              <a:t>Structure 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of Passive Verbs</a:t>
            </a:r>
            <a:endParaRPr b="1" dirty="0"/>
          </a:p>
        </p:txBody>
      </p:sp>
      <p:sp>
        <p:nvSpPr>
          <p:cNvPr id="244" name="Google Shape;244;p19"/>
          <p:cNvSpPr txBox="1">
            <a:spLocks noGrp="1"/>
          </p:cNvSpPr>
          <p:nvPr>
            <p:ph type="body" idx="1"/>
          </p:nvPr>
        </p:nvSpPr>
        <p:spPr>
          <a:xfrm>
            <a:off x="1885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742950" lvl="1" indent="-285750">
              <a:spcBef>
                <a:spcPts val="0"/>
              </a:spcBef>
              <a:buSzPts val="24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       Syntactic Structure</a:t>
            </a:r>
            <a:endParaRPr/>
          </a:p>
          <a:p>
            <a:pPr marL="742950" lvl="1" indent="-285750">
              <a:spcBef>
                <a:spcPts val="480"/>
              </a:spcBef>
              <a:buSzPts val="24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	 ACTIVE   -----------------------  PASSIVE	</a:t>
            </a:r>
            <a:endParaRPr/>
          </a:p>
          <a:p>
            <a:pPr marL="742950" lvl="1" indent="-285750">
              <a:spcBef>
                <a:spcPts val="480"/>
              </a:spcBef>
              <a:buSzPts val="2400"/>
              <a:buNone/>
            </a:pPr>
            <a:r>
              <a:rPr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e.g.     eats     -----------------------  is eaten</a:t>
            </a:r>
            <a:endParaRPr/>
          </a:p>
          <a:p>
            <a:pPr marL="742950" lvl="1" indent="-285750">
              <a:spcBef>
                <a:spcPts val="480"/>
              </a:spcBef>
              <a:buSzPts val="24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i.e.      </a:t>
            </a:r>
            <a:r>
              <a:rPr lang="en-US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verb</a:t>
            </a: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-----------------------  </a:t>
            </a:r>
            <a:r>
              <a:rPr lang="en-US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+ p.p.</a:t>
            </a:r>
            <a:endParaRPr/>
          </a:p>
          <a:p>
            <a:pPr marL="742950" lvl="1" indent="-285750">
              <a:spcBef>
                <a:spcPts val="480"/>
              </a:spcBef>
              <a:buSzPts val="2400"/>
              <a:buNone/>
            </a:pP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lvl="1" indent="-285750">
              <a:spcBef>
                <a:spcPts val="480"/>
              </a:spcBef>
              <a:buSzPts val="24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 “be” is changed according to </a:t>
            </a:r>
            <a:endParaRPr/>
          </a:p>
          <a:p>
            <a:pPr marL="742950" lvl="1" indent="-285750">
              <a:spcBef>
                <a:spcPts val="480"/>
              </a:spcBef>
              <a:buSzPts val="2400"/>
              <a:buFont typeface="Arial"/>
              <a:buChar char="•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tense of the sentence </a:t>
            </a:r>
            <a:endParaRPr/>
          </a:p>
          <a:p>
            <a:pPr marL="742950" lvl="1" indent="-285750">
              <a:spcBef>
                <a:spcPts val="480"/>
              </a:spcBef>
              <a:buSzPts val="2400"/>
              <a:buFont typeface="Arial"/>
              <a:buChar char="•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number (singular/plural) of the subject of the             sentence.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5238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"/>
          <p:cNvSpPr txBox="1">
            <a:spLocks noGrp="1"/>
          </p:cNvSpPr>
          <p:nvPr>
            <p:ph type="title"/>
          </p:nvPr>
        </p:nvSpPr>
        <p:spPr>
          <a:xfrm>
            <a:off x="1885950" y="465137"/>
            <a:ext cx="84201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075" tIns="46025" rIns="92075" bIns="46025" rtlCol="0" anchor="ctr" anchorCtr="0">
            <a:noAutofit/>
          </a:bodyPr>
          <a:lstStyle/>
          <a:p>
            <a:pPr>
              <a:buClr>
                <a:schemeClr val="dk2"/>
              </a:buClr>
              <a:buSzPts val="4400"/>
            </a:pPr>
            <a:r>
              <a:rPr lang="en-US" dirty="0" smtClean="0">
                <a:latin typeface="Arial"/>
                <a:ea typeface="Arial"/>
                <a:cs typeface="Arial"/>
                <a:sym typeface="Arial"/>
              </a:rPr>
              <a:t>Passive </a:t>
            </a:r>
            <a:r>
              <a:rPr lang="en-US" dirty="0">
                <a:latin typeface="Arial"/>
                <a:ea typeface="Arial"/>
                <a:cs typeface="Arial"/>
                <a:sym typeface="Arial"/>
              </a:rPr>
              <a:t>Verbs in Tenses</a:t>
            </a:r>
            <a:endParaRPr dirty="0"/>
          </a:p>
        </p:txBody>
      </p:sp>
      <p:sp>
        <p:nvSpPr>
          <p:cNvPr id="252" name="Google Shape;252;p20"/>
          <p:cNvSpPr txBox="1">
            <a:spLocks noGrp="1"/>
          </p:cNvSpPr>
          <p:nvPr>
            <p:ph type="body" idx="1"/>
          </p:nvPr>
        </p:nvSpPr>
        <p:spPr>
          <a:xfrm>
            <a:off x="1885950" y="1981200"/>
            <a:ext cx="8420100" cy="41148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vert="horz" wrap="square" lIns="92075" tIns="46025" rIns="92075" bIns="46025" rtlCol="0" anchor="t" anchorCtr="0">
            <a:noAutofit/>
          </a:bodyPr>
          <a:lstStyle/>
          <a:p>
            <a:pPr marL="342900">
              <a:spcBef>
                <a:spcPts val="0"/>
              </a:spcBef>
              <a:buSzPts val="3200"/>
              <a:buNone/>
            </a:pPr>
            <a:r>
              <a:rPr lang="en-US" sz="3200" b="1" i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</a:t>
            </a:r>
            <a:r>
              <a:rPr lang="en-US" sz="32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Tenses</a:t>
            </a: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80"/>
              </a:spcBef>
              <a:buSzPts val="2400"/>
              <a:buNone/>
            </a:pP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</a:t>
            </a:r>
            <a:r>
              <a:rPr lang="en-US" sz="20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Tenses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</a:t>
            </a:r>
            <a:r>
              <a:rPr lang="en-US" sz="20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Active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r>
              <a:rPr lang="en-US" sz="20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Passive</a:t>
            </a:r>
            <a:endParaRPr sz="2000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- Simple	     -eats  	            </a:t>
            </a:r>
            <a:r>
              <a:rPr lang="en-US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is </a:t>
            </a:r>
            <a:r>
              <a:rPr lang="en-US" sz="20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eaten</a:t>
            </a:r>
            <a:r>
              <a:rPr lang="en-US" sz="2000" dirty="0">
                <a:solidFill>
                  <a:srgbClr val="66FF33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- Continuous	     -is eating	            </a:t>
            </a:r>
            <a:r>
              <a:rPr lang="en-US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is </a:t>
            </a:r>
            <a:r>
              <a:rPr lang="en-US" sz="20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being eaten</a:t>
            </a:r>
            <a:r>
              <a:rPr lang="en-US" sz="2000" dirty="0">
                <a:solidFill>
                  <a:srgbClr val="66FF33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- Perfect	     -has eaten  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lang="sl-SI" sz="2000" dirty="0">
                <a:solidFill>
                  <a:srgbClr val="66FF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sl-SI" sz="2000" dirty="0" smtClean="0">
                <a:solidFill>
                  <a:srgbClr val="66FF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has been eaten</a:t>
            </a:r>
            <a:endParaRPr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31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1"/>
          <p:cNvSpPr txBox="1">
            <a:spLocks noGrp="1"/>
          </p:cNvSpPr>
          <p:nvPr>
            <p:ph type="body" idx="1"/>
          </p:nvPr>
        </p:nvSpPr>
        <p:spPr>
          <a:xfrm>
            <a:off x="1885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075" tIns="46025" rIns="92075" bIns="46025" rtlCol="0" anchor="t" anchorCtr="0">
            <a:noAutofit/>
          </a:bodyPr>
          <a:lstStyle/>
          <a:p>
            <a:pPr marL="342900">
              <a:spcBef>
                <a:spcPts val="0"/>
              </a:spcBef>
              <a:buSzPts val="3200"/>
              <a:buNone/>
            </a:pPr>
            <a:r>
              <a:rPr lang="en-US" sz="3200" b="1" i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Past </a:t>
            </a:r>
            <a:r>
              <a:rPr lang="en-US" sz="32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Tenses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Now, try to complete the following table: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0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Tenses		Active			Passive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Past - Simple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     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-ate					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Continuous	-was eating			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- Perfect		-had eaten			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44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2"/>
          <p:cNvSpPr txBox="1">
            <a:spLocks noGrp="1"/>
          </p:cNvSpPr>
          <p:nvPr>
            <p:ph type="title"/>
          </p:nvPr>
        </p:nvSpPr>
        <p:spPr>
          <a:xfrm>
            <a:off x="1885950" y="465137"/>
            <a:ext cx="84201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075" tIns="46025" rIns="92075" bIns="46025" rtlCol="0" anchor="ctr" anchorCtr="0">
            <a:noAutofit/>
          </a:bodyPr>
          <a:lstStyle/>
          <a:p>
            <a:pPr>
              <a:buClr>
                <a:schemeClr val="dk2"/>
              </a:buClr>
              <a:buSzPts val="4400"/>
            </a:pPr>
            <a:r>
              <a:rPr lang="en-US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ANSWERS</a:t>
            </a:r>
            <a:endParaRPr/>
          </a:p>
        </p:txBody>
      </p:sp>
      <p:sp>
        <p:nvSpPr>
          <p:cNvPr id="264" name="Google Shape;264;p22"/>
          <p:cNvSpPr txBox="1">
            <a:spLocks noGrp="1"/>
          </p:cNvSpPr>
          <p:nvPr>
            <p:ph type="body" idx="1"/>
          </p:nvPr>
        </p:nvSpPr>
        <p:spPr>
          <a:xfrm>
            <a:off x="1885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075" tIns="46025" rIns="92075" bIns="46025" rtlCol="0" anchor="t" anchorCtr="0">
            <a:noAutofit/>
          </a:bodyPr>
          <a:lstStyle/>
          <a:p>
            <a:pPr marL="342900">
              <a:spcBef>
                <a:spcPts val="0"/>
              </a:spcBef>
              <a:buSzPts val="2400"/>
              <a:buNone/>
            </a:pP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24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Tenses	Active		Passive</a:t>
            </a:r>
            <a:r>
              <a:rPr lang="en-US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Past - Simple	           -ate			-was eaten		</a:t>
            </a:r>
            <a:endParaRPr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       - Continuous	-was eating		-was being eaten	</a:t>
            </a:r>
            <a:endParaRPr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       - Perfect		-had eaten		-had been eaten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			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542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3"/>
          <p:cNvSpPr txBox="1">
            <a:spLocks noGrp="1"/>
          </p:cNvSpPr>
          <p:nvPr>
            <p:ph type="body" idx="1"/>
          </p:nvPr>
        </p:nvSpPr>
        <p:spPr>
          <a:xfrm>
            <a:off x="1885950" y="548640"/>
            <a:ext cx="8420100" cy="55473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075" tIns="46025" rIns="92075" bIns="46025" rtlCol="0" anchor="t" anchorCtr="0">
            <a:noAutofit/>
          </a:bodyPr>
          <a:lstStyle/>
          <a:p>
            <a:pPr marL="342900">
              <a:spcBef>
                <a:spcPts val="0"/>
              </a:spcBef>
              <a:buSzPts val="3200"/>
              <a:buNone/>
            </a:pPr>
            <a:r>
              <a:rPr lang="sl-SI" sz="3200" i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</a:t>
            </a:r>
            <a:r>
              <a:rPr lang="en-US" sz="3200" i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Future </a:t>
            </a:r>
            <a:r>
              <a:rPr lang="en-US" sz="3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Tenses</a:t>
            </a:r>
            <a:endParaRPr dirty="0"/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</a:t>
            </a:r>
            <a:r>
              <a:rPr lang="en-US" sz="20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Tense		Active			Passive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Future - Simple  	-will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eat</a:t>
            </a:r>
            <a:endParaRPr lang="sl-SI" sz="20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sl-SI" sz="2000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</a:t>
            </a:r>
            <a:r>
              <a:rPr lang="sl-SI" sz="2000" dirty="0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          - </a:t>
            </a:r>
            <a:r>
              <a:rPr lang="sl-SI" sz="2000" dirty="0" err="1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Continuous</a:t>
            </a:r>
            <a:r>
              <a:rPr lang="sl-SI" sz="2000" dirty="0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      - </a:t>
            </a:r>
            <a:r>
              <a:rPr lang="sl-SI" sz="2000" dirty="0" err="1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will</a:t>
            </a:r>
            <a:r>
              <a:rPr lang="sl-SI" sz="2000" dirty="0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be </a:t>
            </a:r>
            <a:r>
              <a:rPr lang="sl-SI" sz="2000" dirty="0" err="1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eating</a:t>
            </a:r>
            <a:endParaRPr lang="sl-SI" sz="2000" dirty="0" smtClean="0">
              <a:solidFill>
                <a:schemeClr val="dk1"/>
              </a:solidFill>
              <a:latin typeface="Arial"/>
              <a:cs typeface="Arial"/>
              <a:sym typeface="Arial"/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sl-SI" sz="2000" dirty="0" err="1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Going</a:t>
            </a:r>
            <a:r>
              <a:rPr lang="sl-SI" sz="2000" dirty="0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to Future               - is </a:t>
            </a:r>
            <a:r>
              <a:rPr lang="sl-SI" sz="2000" dirty="0" err="1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going</a:t>
            </a:r>
            <a:r>
              <a:rPr lang="sl-SI" sz="2000" dirty="0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to be </a:t>
            </a:r>
            <a:r>
              <a:rPr lang="sl-SI" sz="2000" dirty="0" err="1" smtClean="0">
                <a:solidFill>
                  <a:schemeClr val="dk1"/>
                </a:solidFill>
                <a:latin typeface="Arial"/>
                <a:cs typeface="Arial"/>
                <a:sym typeface="Arial"/>
              </a:rPr>
              <a:t>eaten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773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4"/>
          <p:cNvSpPr txBox="1">
            <a:spLocks noGrp="1"/>
          </p:cNvSpPr>
          <p:nvPr>
            <p:ph type="title"/>
          </p:nvPr>
        </p:nvSpPr>
        <p:spPr>
          <a:xfrm>
            <a:off x="1885950" y="798512"/>
            <a:ext cx="8420100" cy="765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chemeClr val="dk2"/>
              </a:buClr>
              <a:buSzPts val="4400"/>
            </a:pPr>
            <a:r>
              <a:rPr lang="en-US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ANSWERS</a:t>
            </a:r>
            <a:endParaRPr/>
          </a:p>
        </p:txBody>
      </p:sp>
      <p:sp>
        <p:nvSpPr>
          <p:cNvPr id="276" name="Google Shape;276;p24"/>
          <p:cNvSpPr txBox="1">
            <a:spLocks noGrp="1"/>
          </p:cNvSpPr>
          <p:nvPr>
            <p:ph type="body" idx="1"/>
          </p:nvPr>
        </p:nvSpPr>
        <p:spPr>
          <a:xfrm>
            <a:off x="1885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>
              <a:spcBef>
                <a:spcPts val="0"/>
              </a:spcBef>
              <a:buSzPts val="2400"/>
              <a:buNone/>
            </a:pP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80"/>
              </a:spcBef>
              <a:buSzPts val="2400"/>
              <a:buNone/>
            </a:pPr>
            <a:r>
              <a:rPr lang="en-US" sz="24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000" b="1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Tense		Active			Passive</a:t>
            </a:r>
            <a:endParaRPr dirty="0"/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Future - Simple  	-will eat			</a:t>
            </a:r>
            <a:r>
              <a:rPr lang="en-US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will </a:t>
            </a:r>
            <a:r>
              <a:rPr lang="en-US" sz="20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be </a:t>
            </a:r>
            <a:r>
              <a:rPr lang="en-US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eaten</a:t>
            </a:r>
            <a:endParaRPr lang="sl-SI" sz="2000" b="1" dirty="0" smtClean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sl-SI" sz="2000" b="1" dirty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sl-SI" sz="2000" b="1" dirty="0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                                                                              </a:t>
            </a:r>
            <a:r>
              <a:rPr lang="sl-SI" sz="2000" b="1" dirty="0" err="1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will</a:t>
            </a:r>
            <a:r>
              <a:rPr lang="sl-SI" sz="2000" b="1" dirty="0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 be </a:t>
            </a:r>
            <a:r>
              <a:rPr lang="sl-SI" sz="2000" b="1" dirty="0" err="1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eaten</a:t>
            </a:r>
            <a:endParaRPr lang="sl-SI" sz="2000" b="1" dirty="0" smtClean="0">
              <a:solidFill>
                <a:srgbClr val="C00000"/>
              </a:solidFill>
              <a:latin typeface="Arial"/>
              <a:cs typeface="Arial"/>
              <a:sym typeface="Arial"/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sl-SI" sz="2000" b="1" dirty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sl-SI" sz="2000" b="1" dirty="0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                                                                              is </a:t>
            </a:r>
            <a:r>
              <a:rPr lang="sl-SI" sz="2000" b="1" dirty="0" err="1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going</a:t>
            </a:r>
            <a:r>
              <a:rPr lang="sl-SI" sz="2000" b="1" dirty="0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 to be </a:t>
            </a:r>
            <a:r>
              <a:rPr lang="sl-SI" sz="2000" b="1" dirty="0" err="1" smtClean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eaten</a:t>
            </a:r>
            <a:endParaRPr b="1" dirty="0">
              <a:solidFill>
                <a:srgbClr val="C00000"/>
              </a:solidFill>
            </a:endParaRPr>
          </a:p>
          <a:p>
            <a:pPr marL="342900">
              <a:spcBef>
                <a:spcPts val="400"/>
              </a:spcBef>
              <a:buSzPts val="2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444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423</Words>
  <Application>Microsoft Office PowerPoint</Application>
  <PresentationFormat>Širokozaslonsko</PresentationFormat>
  <Paragraphs>115</Paragraphs>
  <Slides>18</Slides>
  <Notes>9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Officeova tema</vt:lpstr>
      <vt:lpstr>Passive voice</vt:lpstr>
      <vt:lpstr>Stolen on the Outback Express</vt:lpstr>
      <vt:lpstr>What examples of the passive voice can you find in the story?</vt:lpstr>
      <vt:lpstr>Structure of Passive Verbs</vt:lpstr>
      <vt:lpstr>Passive Verbs in Tenses</vt:lpstr>
      <vt:lpstr>PowerPointova predstavitev</vt:lpstr>
      <vt:lpstr>ANSWERS</vt:lpstr>
      <vt:lpstr>PowerPointova predstavitev</vt:lpstr>
      <vt:lpstr>ANSWERS</vt:lpstr>
      <vt:lpstr>MODALS</vt:lpstr>
      <vt:lpstr>The impersonal passive</vt:lpstr>
      <vt:lpstr>The causative: to have/get something done</vt:lpstr>
      <vt:lpstr>Transitive</vt:lpstr>
      <vt:lpstr>Intransitive</vt:lpstr>
      <vt:lpstr>Some verbs are transitive and intransitive</vt:lpstr>
      <vt:lpstr>The object of the active sentence becomes the subject of the passive sentence. 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</dc:title>
  <dc:creator>Profesor</dc:creator>
  <cp:lastModifiedBy>Profesor</cp:lastModifiedBy>
  <cp:revision>6</cp:revision>
  <dcterms:created xsi:type="dcterms:W3CDTF">2018-09-21T06:52:39Z</dcterms:created>
  <dcterms:modified xsi:type="dcterms:W3CDTF">2018-09-21T07:15:15Z</dcterms:modified>
</cp:coreProperties>
</file>