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D12844-D7BB-445A-A8C0-FA5E14C0BEE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36ADD5-6361-4610-B642-3F1B386EAF6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96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11A77-C96E-4CF6-AD99-45CA46A88E5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A88D51-76B2-4D9D-B4A9-ABE2C00E818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8871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39855F-E21E-4BD2-9B4F-BB5C5648847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7E0134-F7F3-46E3-8B8C-CA1EF72BA4C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590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0A2C38-C20B-41D5-BF0C-209D4402E93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66713-71C4-4EE7-B2D3-C416289380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212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4C38E1-D1BE-4834-814F-A313495F26F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A3AE14-E51F-4851-A158-303565806DB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069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512ED-B233-4EB5-8996-2F7E945CC13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9F69F0-B818-4051-9F18-75BAE71B49F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6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557819-7AF1-48BE-8D42-532250C486C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11C29C-7CFE-4657-A6EB-D7571921A2F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6852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1C7A09-08C9-4B9C-8692-74DD2081A15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F26D11-2799-4483-B52A-3A7EA4DD5E9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5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0B0364-584B-4E3D-89C1-278B0BE9116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4D22E0-FC6D-4BB8-8549-7E631BA65D4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0935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87A3C-B2EE-4014-9D43-A8C7F74E253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711EDF-FA1C-4B6F-AECC-CD2C6D5A549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950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97E2C9-F749-494D-8D67-7F748A702E1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FF7AFE-DE6E-489F-A84F-B958F05180E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445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735E4E-82C6-4D2F-847C-2921A69B052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2ADC65-4866-4296-AFE0-BC758A1D98C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134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028E8D-D3D8-48DB-AA69-16F7B0A534C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364AD-F931-4E46-8C77-70CA5B1B31E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087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C1DAF7-0B33-4E4C-8FF0-DC6027C6EA8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05529-7196-4D14-9E2F-35AA9383BA5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084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4C8BC5-7D46-45C8-98BC-AA42149C6FE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ADD1D-F296-4F70-B195-C4623553460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53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11D136-1358-4A72-900A-D4B252F8D83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FFBAD3-F32A-4CC2-9CEF-E71F99893E1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54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9.bin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752D99-BC58-44B1-8400-01301803E9D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2227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CE5A1E1-E77B-47AB-B559-5BC13D0512E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811213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Temperatura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3292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Iz izkušenj vemo, da so telesa lahko različno »topla«.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Neposredno temperature ne moremo meriti.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Merimo jo lahko posredno, tako da vzporedno opazujemo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spreminjanje katere druge fizikalne lastnosti telesa, ki se da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z znanimi metodami meriti. Takšna lastnost so:</a:t>
            </a:r>
          </a:p>
          <a:p>
            <a:pPr eaLnBrk="1" hangingPunct="1"/>
            <a:r>
              <a:rPr lang="sl-SI" altLang="sl-SI" sz="2400"/>
              <a:t>barva telesa,</a:t>
            </a:r>
          </a:p>
          <a:p>
            <a:pPr eaLnBrk="1" hangingPunct="1"/>
            <a:r>
              <a:rPr lang="sl-SI" altLang="sl-SI" sz="2400"/>
              <a:t>oblika telesa,</a:t>
            </a:r>
          </a:p>
          <a:p>
            <a:pPr eaLnBrk="1" hangingPunct="1"/>
            <a:r>
              <a:rPr lang="sl-SI" altLang="sl-SI" sz="2400"/>
              <a:t>mere telesa,</a:t>
            </a:r>
          </a:p>
          <a:p>
            <a:pPr eaLnBrk="1" hangingPunct="1"/>
            <a:r>
              <a:rPr lang="sl-SI" altLang="sl-SI" sz="2400"/>
              <a:t>električna upornost,</a:t>
            </a:r>
          </a:p>
          <a:p>
            <a:pPr eaLnBrk="1" hangingPunct="1"/>
            <a:r>
              <a:rPr lang="sl-SI" altLang="sl-SI" sz="2400"/>
              <a:t>kontaktna napetost.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Stanju telesa prilagojeni in največkrat umerjeni merilni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instrumenti pokažejo temperaturo. Imenujemo </a:t>
            </a:r>
            <a:r>
              <a:rPr lang="sl-SI" altLang="sl-SI" sz="2400" b="1">
                <a:solidFill>
                  <a:schemeClr val="bg2"/>
                </a:solidFill>
              </a:rPr>
              <a:t>termometri</a:t>
            </a:r>
            <a:r>
              <a:rPr lang="sl-SI" altLang="sl-SI" sz="2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116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A466ABB-52CD-4A17-92B5-62D5B0C83B4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1443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DB33692-2517-4439-B2DA-672C4219EEA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476251"/>
            <a:ext cx="8435975" cy="6048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 nekih telesih je dolžina mnogo večja kot presek, zato 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bo dolžina znatno podaljša pod vplivom temperature. To je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 slučaju žic, cevi in votlih ali polnih palic različnih presekov.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Na skici je prikazana palica, kateri dovajamo toploto,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temperatura se ji bo spremenila od T</a:t>
            </a:r>
            <a:r>
              <a:rPr lang="sl-SI" altLang="sl-SI" sz="2400" baseline="-25000"/>
              <a:t>1</a:t>
            </a:r>
            <a:r>
              <a:rPr lang="sl-SI" altLang="sl-SI" sz="2400"/>
              <a:t> do T</a:t>
            </a:r>
            <a:r>
              <a:rPr lang="sl-SI" altLang="sl-SI" sz="2400" baseline="-25000"/>
              <a:t>2</a:t>
            </a:r>
            <a:r>
              <a:rPr lang="sl-SI" altLang="sl-SI" sz="2400"/>
              <a:t>, dolžina pa se bo povečala za Δl</a:t>
            </a: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1446" name="Object 4"/>
          <p:cNvGraphicFramePr>
            <a:graphicFrameLocks noChangeAspect="1"/>
          </p:cNvGraphicFramePr>
          <p:nvPr/>
        </p:nvGraphicFramePr>
        <p:xfrm>
          <a:off x="4240213" y="3195638"/>
          <a:ext cx="3422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načba" r:id="rId3" imgW="1206500" imgH="228600" progId="Equation.3">
                  <p:embed/>
                </p:oleObj>
              </mc:Choice>
              <mc:Fallback>
                <p:oleObj name="Enačba" r:id="rId3" imgW="1206500" imgH="228600" progId="Equation.3">
                  <p:embed/>
                  <p:pic>
                    <p:nvPicPr>
                      <p:cNvPr id="6144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213" y="3195638"/>
                        <a:ext cx="3422650" cy="6096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1992313" y="4005263"/>
            <a:ext cx="182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Kjer je:</a:t>
            </a: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              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2063751" y="4797426"/>
            <a:ext cx="7777163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l-GR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α</a:t>
            </a:r>
            <a:r>
              <a:rPr lang="sl-SI" altLang="sl-SI" sz="2000">
                <a:solidFill>
                  <a:srgbClr val="000000"/>
                </a:solidFill>
              </a:rPr>
              <a:t>  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[K</a:t>
            </a:r>
            <a:r>
              <a:rPr lang="sl-SI" altLang="sl-SI" sz="2000" baseline="30000">
                <a:solidFill>
                  <a:srgbClr val="000000"/>
                </a:solidFill>
                <a:cs typeface="Times New Roman" panose="02020603050405020304" pitchFamily="18" charset="0"/>
              </a:rPr>
              <a:t>-1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]   - </a:t>
            </a:r>
            <a:r>
              <a:rPr lang="sl-SI" altLang="sl-SI" sz="2000">
                <a:solidFill>
                  <a:srgbClr val="000000"/>
                </a:solidFill>
              </a:rPr>
              <a:t> 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koeficient </a:t>
            </a:r>
            <a:r>
              <a:rPr lang="sl-SI" altLang="sl-SI" sz="2000">
                <a:solidFill>
                  <a:srgbClr val="000000"/>
                </a:solidFill>
              </a:rPr>
              <a:t>linearne temperaturne razteznosti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Δl  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[m]    -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raztezek palice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l</a:t>
            </a:r>
            <a:r>
              <a:rPr lang="sl-SI" altLang="sl-SI" sz="2000" baseline="-30000">
                <a:solidFill>
                  <a:srgbClr val="000000"/>
                </a:solidFill>
              </a:rPr>
              <a:t>0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  [m]    -  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začetna dolžina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T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-T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[˚C]  </a:t>
            </a:r>
            <a:r>
              <a:rPr lang="sl-SI" altLang="sl-SI" sz="2000">
                <a:solidFill>
                  <a:srgbClr val="000000"/>
                </a:solidFill>
              </a:rPr>
              <a:t>ali  </a:t>
            </a:r>
            <a:r>
              <a:rPr lang="en-US" altLang="sl-SI" sz="2000">
                <a:solidFill>
                  <a:srgbClr val="000000"/>
                </a:solidFill>
              </a:rPr>
              <a:t>[</a:t>
            </a:r>
            <a:r>
              <a:rPr lang="sl-SI" altLang="sl-SI" sz="2000">
                <a:solidFill>
                  <a:srgbClr val="000000"/>
                </a:solidFill>
              </a:rPr>
              <a:t>K</a:t>
            </a:r>
            <a:r>
              <a:rPr lang="en-US" altLang="sl-SI" sz="2000">
                <a:solidFill>
                  <a:srgbClr val="000000"/>
                </a:solidFill>
              </a:rPr>
              <a:t>]</a:t>
            </a:r>
            <a:r>
              <a:rPr lang="sl-SI" altLang="sl-SI" sz="2000">
                <a:solidFill>
                  <a:srgbClr val="000000"/>
                </a:solidFill>
                <a:cs typeface="Times New Roman" panose="02020603050405020304" pitchFamily="18" charset="0"/>
              </a:rPr>
              <a:t>   -  sprememba temperature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86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F346D7D-2B97-4E25-89B0-BD7032FC303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2467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92922C0-8A81-4015-B854-E23993E50FD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0"/>
            <a:ext cx="8229600" cy="53911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Po raztezanju bo dolžina palice: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                  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2470" name="Object 4"/>
          <p:cNvGraphicFramePr>
            <a:graphicFrameLocks noChangeAspect="1"/>
          </p:cNvGraphicFramePr>
          <p:nvPr/>
        </p:nvGraphicFramePr>
        <p:xfrm>
          <a:off x="1846264" y="1050925"/>
          <a:ext cx="8150225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načba" r:id="rId3" imgW="3289300" imgH="228600" progId="Equation.3">
                  <p:embed/>
                </p:oleObj>
              </mc:Choice>
              <mc:Fallback>
                <p:oleObj name="Enačba" r:id="rId3" imgW="3289300" imgH="228600" progId="Equation.3">
                  <p:embed/>
                  <p:pic>
                    <p:nvPicPr>
                      <p:cNvPr id="6247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4" y="1050925"/>
                        <a:ext cx="8150225" cy="5349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1" name="Rectangle 6"/>
          <p:cNvSpPr>
            <a:spLocks noChangeArrowheads="1"/>
          </p:cNvSpPr>
          <p:nvPr/>
        </p:nvSpPr>
        <p:spPr bwMode="auto">
          <a:xfrm>
            <a:off x="1919289" y="1844675"/>
            <a:ext cx="769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2400" b="1">
                <a:solidFill>
                  <a:srgbClr val="00007D"/>
                </a:solidFill>
              </a:rPr>
              <a:t>PROSTORNINSKO TEMPERATURNO RAZTEZANJE</a:t>
            </a:r>
          </a:p>
        </p:txBody>
      </p:sp>
      <p:grpSp>
        <p:nvGrpSpPr>
          <p:cNvPr id="62472" name="Group 7"/>
          <p:cNvGrpSpPr>
            <a:grpSpLocks noChangeAspect="1"/>
          </p:cNvGrpSpPr>
          <p:nvPr/>
        </p:nvGrpSpPr>
        <p:grpSpPr bwMode="auto">
          <a:xfrm>
            <a:off x="2279650" y="2492375"/>
            <a:ext cx="5024438" cy="2319338"/>
            <a:chOff x="4218" y="11740"/>
            <a:chExt cx="6330" cy="2922"/>
          </a:xfrm>
        </p:grpSpPr>
        <p:sp>
          <p:nvSpPr>
            <p:cNvPr id="62475" name="AutoShape 8"/>
            <p:cNvSpPr>
              <a:spLocks noChangeAspect="1" noChangeArrowheads="1"/>
            </p:cNvSpPr>
            <p:nvPr/>
          </p:nvSpPr>
          <p:spPr bwMode="auto">
            <a:xfrm>
              <a:off x="4218" y="11740"/>
              <a:ext cx="6330" cy="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62476" name="Line 9"/>
            <p:cNvSpPr>
              <a:spLocks noChangeShapeType="1"/>
            </p:cNvSpPr>
            <p:nvPr/>
          </p:nvSpPr>
          <p:spPr bwMode="auto">
            <a:xfrm>
              <a:off x="5514" y="13120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77" name="Line 10"/>
            <p:cNvSpPr>
              <a:spLocks noChangeShapeType="1"/>
            </p:cNvSpPr>
            <p:nvPr/>
          </p:nvSpPr>
          <p:spPr bwMode="auto">
            <a:xfrm>
              <a:off x="5514" y="13120"/>
              <a:ext cx="11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78" name="Line 11"/>
            <p:cNvSpPr>
              <a:spLocks noChangeShapeType="1"/>
            </p:cNvSpPr>
            <p:nvPr/>
          </p:nvSpPr>
          <p:spPr bwMode="auto">
            <a:xfrm>
              <a:off x="6666" y="13120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79" name="Line 12"/>
            <p:cNvSpPr>
              <a:spLocks noChangeShapeType="1"/>
            </p:cNvSpPr>
            <p:nvPr/>
          </p:nvSpPr>
          <p:spPr bwMode="auto">
            <a:xfrm flipH="1">
              <a:off x="5514" y="13552"/>
              <a:ext cx="11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0" name="Line 13"/>
            <p:cNvSpPr>
              <a:spLocks noChangeShapeType="1"/>
            </p:cNvSpPr>
            <p:nvPr/>
          </p:nvSpPr>
          <p:spPr bwMode="auto">
            <a:xfrm flipV="1">
              <a:off x="5514" y="12400"/>
              <a:ext cx="1584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1" name="Line 14"/>
            <p:cNvSpPr>
              <a:spLocks noChangeShapeType="1"/>
            </p:cNvSpPr>
            <p:nvPr/>
          </p:nvSpPr>
          <p:spPr bwMode="auto">
            <a:xfrm>
              <a:off x="7098" y="12400"/>
              <a:ext cx="100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2" name="Line 15"/>
            <p:cNvSpPr>
              <a:spLocks noChangeShapeType="1"/>
            </p:cNvSpPr>
            <p:nvPr/>
          </p:nvSpPr>
          <p:spPr bwMode="auto">
            <a:xfrm flipH="1">
              <a:off x="6666" y="12400"/>
              <a:ext cx="1440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3" name="Line 16"/>
            <p:cNvSpPr>
              <a:spLocks noChangeShapeType="1"/>
            </p:cNvSpPr>
            <p:nvPr/>
          </p:nvSpPr>
          <p:spPr bwMode="auto">
            <a:xfrm>
              <a:off x="8106" y="12400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4" name="Line 17"/>
            <p:cNvSpPr>
              <a:spLocks noChangeShapeType="1"/>
            </p:cNvSpPr>
            <p:nvPr/>
          </p:nvSpPr>
          <p:spPr bwMode="auto">
            <a:xfrm flipH="1">
              <a:off x="6666" y="12832"/>
              <a:ext cx="1440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5" name="Line 18"/>
            <p:cNvSpPr>
              <a:spLocks noChangeShapeType="1"/>
            </p:cNvSpPr>
            <p:nvPr/>
          </p:nvSpPr>
          <p:spPr bwMode="auto">
            <a:xfrm flipV="1">
              <a:off x="5514" y="12688"/>
              <a:ext cx="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6" name="Line 19"/>
            <p:cNvSpPr>
              <a:spLocks noChangeShapeType="1"/>
            </p:cNvSpPr>
            <p:nvPr/>
          </p:nvSpPr>
          <p:spPr bwMode="auto">
            <a:xfrm>
              <a:off x="6666" y="13552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7" name="Line 20"/>
            <p:cNvSpPr>
              <a:spLocks noChangeShapeType="1"/>
            </p:cNvSpPr>
            <p:nvPr/>
          </p:nvSpPr>
          <p:spPr bwMode="auto">
            <a:xfrm>
              <a:off x="5514" y="12688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8" name="Line 21"/>
            <p:cNvSpPr>
              <a:spLocks noChangeShapeType="1"/>
            </p:cNvSpPr>
            <p:nvPr/>
          </p:nvSpPr>
          <p:spPr bwMode="auto">
            <a:xfrm>
              <a:off x="7098" y="12688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89" name="Line 22"/>
            <p:cNvSpPr>
              <a:spLocks noChangeShapeType="1"/>
            </p:cNvSpPr>
            <p:nvPr/>
          </p:nvSpPr>
          <p:spPr bwMode="auto">
            <a:xfrm flipV="1">
              <a:off x="5514" y="11824"/>
              <a:ext cx="1872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0" name="Line 23"/>
            <p:cNvSpPr>
              <a:spLocks noChangeShapeType="1"/>
            </p:cNvSpPr>
            <p:nvPr/>
          </p:nvSpPr>
          <p:spPr bwMode="auto">
            <a:xfrm>
              <a:off x="7386" y="11824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1" name="Line 24"/>
            <p:cNvSpPr>
              <a:spLocks noChangeShapeType="1"/>
            </p:cNvSpPr>
            <p:nvPr/>
          </p:nvSpPr>
          <p:spPr bwMode="auto">
            <a:xfrm flipH="1">
              <a:off x="7098" y="11824"/>
              <a:ext cx="1728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2" name="Line 25"/>
            <p:cNvSpPr>
              <a:spLocks noChangeShapeType="1"/>
            </p:cNvSpPr>
            <p:nvPr/>
          </p:nvSpPr>
          <p:spPr bwMode="auto">
            <a:xfrm>
              <a:off x="7386" y="11824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3" name="Line 26"/>
            <p:cNvSpPr>
              <a:spLocks noChangeShapeType="1"/>
            </p:cNvSpPr>
            <p:nvPr/>
          </p:nvSpPr>
          <p:spPr bwMode="auto">
            <a:xfrm>
              <a:off x="8826" y="11824"/>
              <a:ext cx="1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4" name="Line 27"/>
            <p:cNvSpPr>
              <a:spLocks noChangeShapeType="1"/>
            </p:cNvSpPr>
            <p:nvPr/>
          </p:nvSpPr>
          <p:spPr bwMode="auto">
            <a:xfrm flipV="1">
              <a:off x="7098" y="12688"/>
              <a:ext cx="1728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5" name="Line 28"/>
            <p:cNvSpPr>
              <a:spLocks noChangeShapeType="1"/>
            </p:cNvSpPr>
            <p:nvPr/>
          </p:nvSpPr>
          <p:spPr bwMode="auto">
            <a:xfrm>
              <a:off x="5514" y="13552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6" name="Line 29"/>
            <p:cNvSpPr>
              <a:spLocks noChangeShapeType="1"/>
            </p:cNvSpPr>
            <p:nvPr/>
          </p:nvSpPr>
          <p:spPr bwMode="auto">
            <a:xfrm>
              <a:off x="5514" y="13840"/>
              <a:ext cx="1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7" name="Line 30"/>
            <p:cNvSpPr>
              <a:spLocks noChangeShapeType="1"/>
            </p:cNvSpPr>
            <p:nvPr/>
          </p:nvSpPr>
          <p:spPr bwMode="auto">
            <a:xfrm>
              <a:off x="6666" y="13552"/>
              <a:ext cx="1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8" name="Line 31"/>
            <p:cNvSpPr>
              <a:spLocks noChangeShapeType="1"/>
            </p:cNvSpPr>
            <p:nvPr/>
          </p:nvSpPr>
          <p:spPr bwMode="auto">
            <a:xfrm flipH="1">
              <a:off x="5514" y="14128"/>
              <a:ext cx="1152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499" name="Line 32"/>
            <p:cNvSpPr>
              <a:spLocks noChangeShapeType="1"/>
            </p:cNvSpPr>
            <p:nvPr/>
          </p:nvSpPr>
          <p:spPr bwMode="auto">
            <a:xfrm>
              <a:off x="7098" y="13552"/>
              <a:ext cx="1" cy="100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0" name="Line 33"/>
            <p:cNvSpPr>
              <a:spLocks noChangeShapeType="1"/>
            </p:cNvSpPr>
            <p:nvPr/>
          </p:nvSpPr>
          <p:spPr bwMode="auto">
            <a:xfrm flipH="1">
              <a:off x="5514" y="14560"/>
              <a:ext cx="158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1" name="Line 34"/>
            <p:cNvSpPr>
              <a:spLocks noChangeShapeType="1"/>
            </p:cNvSpPr>
            <p:nvPr/>
          </p:nvSpPr>
          <p:spPr bwMode="auto">
            <a:xfrm flipH="1">
              <a:off x="4650" y="13552"/>
              <a:ext cx="86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2" name="Line 35"/>
            <p:cNvSpPr>
              <a:spLocks noChangeShapeType="1"/>
            </p:cNvSpPr>
            <p:nvPr/>
          </p:nvSpPr>
          <p:spPr bwMode="auto">
            <a:xfrm flipH="1">
              <a:off x="5226" y="13120"/>
              <a:ext cx="288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3" name="Line 36"/>
            <p:cNvSpPr>
              <a:spLocks noChangeShapeType="1"/>
            </p:cNvSpPr>
            <p:nvPr/>
          </p:nvSpPr>
          <p:spPr bwMode="auto">
            <a:xfrm flipH="1">
              <a:off x="4650" y="12688"/>
              <a:ext cx="864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4" name="Line 37"/>
            <p:cNvSpPr>
              <a:spLocks noChangeShapeType="1"/>
            </p:cNvSpPr>
            <p:nvPr/>
          </p:nvSpPr>
          <p:spPr bwMode="auto">
            <a:xfrm>
              <a:off x="5226" y="13120"/>
              <a:ext cx="1" cy="43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5" name="Line 38"/>
            <p:cNvSpPr>
              <a:spLocks noChangeShapeType="1"/>
            </p:cNvSpPr>
            <p:nvPr/>
          </p:nvSpPr>
          <p:spPr bwMode="auto">
            <a:xfrm flipH="1">
              <a:off x="4650" y="12688"/>
              <a:ext cx="1" cy="86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6" name="Line 39"/>
            <p:cNvSpPr>
              <a:spLocks noChangeShapeType="1"/>
            </p:cNvSpPr>
            <p:nvPr/>
          </p:nvSpPr>
          <p:spPr bwMode="auto">
            <a:xfrm>
              <a:off x="7098" y="13552"/>
              <a:ext cx="172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7" name="Line 40"/>
            <p:cNvSpPr>
              <a:spLocks noChangeShapeType="1"/>
            </p:cNvSpPr>
            <p:nvPr/>
          </p:nvSpPr>
          <p:spPr bwMode="auto">
            <a:xfrm>
              <a:off x="8106" y="12832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8" name="Line 41"/>
            <p:cNvSpPr>
              <a:spLocks noChangeShapeType="1"/>
            </p:cNvSpPr>
            <p:nvPr/>
          </p:nvSpPr>
          <p:spPr bwMode="auto">
            <a:xfrm>
              <a:off x="8826" y="12688"/>
              <a:ext cx="15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09" name="Line 42"/>
            <p:cNvSpPr>
              <a:spLocks noChangeShapeType="1"/>
            </p:cNvSpPr>
            <p:nvPr/>
          </p:nvSpPr>
          <p:spPr bwMode="auto">
            <a:xfrm flipV="1">
              <a:off x="7386" y="12832"/>
              <a:ext cx="1440" cy="72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10" name="Line 43"/>
            <p:cNvSpPr>
              <a:spLocks noChangeShapeType="1"/>
            </p:cNvSpPr>
            <p:nvPr/>
          </p:nvSpPr>
          <p:spPr bwMode="auto">
            <a:xfrm flipV="1">
              <a:off x="8826" y="12688"/>
              <a:ext cx="1584" cy="864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11" name="Text Box 44"/>
            <p:cNvSpPr txBox="1">
              <a:spLocks noChangeArrowheads="1"/>
            </p:cNvSpPr>
            <p:nvPr/>
          </p:nvSpPr>
          <p:spPr bwMode="auto">
            <a:xfrm>
              <a:off x="5802" y="13840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2" name="Text Box 45"/>
            <p:cNvSpPr txBox="1">
              <a:spLocks noChangeArrowheads="1"/>
            </p:cNvSpPr>
            <p:nvPr/>
          </p:nvSpPr>
          <p:spPr bwMode="auto">
            <a:xfrm>
              <a:off x="6090" y="14272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3" name="Text Box 46"/>
            <p:cNvSpPr txBox="1">
              <a:spLocks noChangeArrowheads="1"/>
            </p:cNvSpPr>
            <p:nvPr/>
          </p:nvSpPr>
          <p:spPr bwMode="auto">
            <a:xfrm>
              <a:off x="4218" y="12976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4" name="Text Box 47"/>
            <p:cNvSpPr txBox="1">
              <a:spLocks noChangeArrowheads="1"/>
            </p:cNvSpPr>
            <p:nvPr/>
          </p:nvSpPr>
          <p:spPr bwMode="auto">
            <a:xfrm>
              <a:off x="4794" y="13120"/>
              <a:ext cx="432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z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5" name="Text Box 48"/>
            <p:cNvSpPr txBox="1">
              <a:spLocks noChangeArrowheads="1"/>
            </p:cNvSpPr>
            <p:nvPr/>
          </p:nvSpPr>
          <p:spPr bwMode="auto">
            <a:xfrm>
              <a:off x="8394" y="13120"/>
              <a:ext cx="432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2516" name="Text Box 49"/>
            <p:cNvSpPr txBox="1">
              <a:spLocks noChangeArrowheads="1"/>
            </p:cNvSpPr>
            <p:nvPr/>
          </p:nvSpPr>
          <p:spPr bwMode="auto">
            <a:xfrm>
              <a:off x="9690" y="13120"/>
              <a:ext cx="432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</p:grpSp>
      <p:sp>
        <p:nvSpPr>
          <p:cNvPr id="62473" name="Rectangle 51"/>
          <p:cNvSpPr>
            <a:spLocks noChangeArrowheads="1"/>
          </p:cNvSpPr>
          <p:nvPr/>
        </p:nvSpPr>
        <p:spPr bwMode="auto">
          <a:xfrm>
            <a:off x="2063750" y="4975653"/>
            <a:ext cx="82819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Na skici je prikazano telo katero se s porastom temperature širi v vse smeri.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Za povečanje temperature </a:t>
            </a:r>
            <a:endParaRPr lang="sl-SI" altLang="sl-SI" sz="2400">
              <a:solidFill>
                <a:srgbClr val="000000"/>
              </a:solidFill>
            </a:endParaRPr>
          </a:p>
        </p:txBody>
      </p:sp>
      <p:graphicFrame>
        <p:nvGraphicFramePr>
          <p:cNvPr id="62474" name="Object 50"/>
          <p:cNvGraphicFramePr>
            <a:graphicFrameLocks noChangeAspect="1"/>
          </p:cNvGraphicFramePr>
          <p:nvPr/>
        </p:nvGraphicFramePr>
        <p:xfrm>
          <a:off x="7921626" y="5318126"/>
          <a:ext cx="20415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name="Enačba" r:id="rId5" imgW="850531" imgH="215806" progId="Equation.3">
                  <p:embed/>
                </p:oleObj>
              </mc:Choice>
              <mc:Fallback>
                <p:oleObj name="Enačba" r:id="rId5" imgW="850531" imgH="215806" progId="Equation.3">
                  <p:embed/>
                  <p:pic>
                    <p:nvPicPr>
                      <p:cNvPr id="62474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1626" y="5318126"/>
                        <a:ext cx="20415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315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FB6E70D-FA31-4DEE-8855-DAFA8CFFD54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3491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B3765CA-3FA5-4AEA-A83F-62A605117BC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19288" y="404813"/>
            <a:ext cx="4038600" cy="3683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2400"/>
              <a:t>bo porast volumna: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494" name="Object 4"/>
          <p:cNvGraphicFramePr>
            <a:graphicFrameLocks noChangeAspect="1"/>
          </p:cNvGraphicFramePr>
          <p:nvPr/>
        </p:nvGraphicFramePr>
        <p:xfrm>
          <a:off x="2703513" y="963614"/>
          <a:ext cx="368776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Enačba" r:id="rId3" imgW="1257300" imgH="228600" progId="Equation.3">
                  <p:embed/>
                </p:oleObj>
              </mc:Choice>
              <mc:Fallback>
                <p:oleObj name="Enačba" r:id="rId3" imgW="1257300" imgH="228600" progId="Equation.3">
                  <p:embed/>
                  <p:pic>
                    <p:nvPicPr>
                      <p:cNvPr id="6349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963614"/>
                        <a:ext cx="3687762" cy="6127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5" name="Rectangle 6"/>
          <p:cNvSpPr>
            <a:spLocks noChangeArrowheads="1"/>
          </p:cNvSpPr>
          <p:nvPr/>
        </p:nvSpPr>
        <p:spPr bwMode="auto">
          <a:xfrm>
            <a:off x="1919288" y="1700213"/>
            <a:ext cx="728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Končni volumen telesa po povišanju temperature bo: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497" name="Object 7"/>
          <p:cNvGraphicFramePr>
            <a:graphicFrameLocks noChangeAspect="1"/>
          </p:cNvGraphicFramePr>
          <p:nvPr/>
        </p:nvGraphicFramePr>
        <p:xfrm>
          <a:off x="1830388" y="2405063"/>
          <a:ext cx="78851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Enačba" r:id="rId5" imgW="2781300" imgH="228600" progId="Equation.3">
                  <p:embed/>
                </p:oleObj>
              </mc:Choice>
              <mc:Fallback>
                <p:oleObj name="Enačba" r:id="rId5" imgW="2781300" imgH="228600" progId="Equation.3">
                  <p:embed/>
                  <p:pic>
                    <p:nvPicPr>
                      <p:cNvPr id="6349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0388" y="2405063"/>
                        <a:ext cx="7885112" cy="6096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8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774826" y="3211483"/>
            <a:ext cx="8244565" cy="400110"/>
          </a:xfrm>
          <a:prstGeom prst="rect">
            <a:avLst/>
          </a:prstGeom>
          <a:blipFill rotWithShape="0">
            <a:blip r:embed="rId7"/>
            <a:stretch>
              <a:fillRect t="-6154" b="-29231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500" name="Object 10"/>
          <p:cNvGraphicFramePr>
            <a:graphicFrameLocks noChangeAspect="1"/>
          </p:cNvGraphicFramePr>
          <p:nvPr/>
        </p:nvGraphicFramePr>
        <p:xfrm>
          <a:off x="7391401" y="981075"/>
          <a:ext cx="122396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Enačba" r:id="rId8" imgW="507780" imgH="203112" progId="Equation.3">
                  <p:embed/>
                </p:oleObj>
              </mc:Choice>
              <mc:Fallback>
                <p:oleObj name="Enačba" r:id="rId8" imgW="507780" imgH="203112" progId="Equation.3">
                  <p:embed/>
                  <p:pic>
                    <p:nvPicPr>
                      <p:cNvPr id="6350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1" y="981075"/>
                        <a:ext cx="1223963" cy="50323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1" name="Rectangle 12"/>
          <p:cNvSpPr>
            <a:spLocks noChangeArrowheads="1"/>
          </p:cNvSpPr>
          <p:nvPr/>
        </p:nvSpPr>
        <p:spPr bwMode="auto">
          <a:xfrm>
            <a:off x="1992313" y="4361290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Vrednost koeficientov α in β so podane v strojniškem priročniku oz. v tabelah </a:t>
            </a:r>
          </a:p>
        </p:txBody>
      </p:sp>
      <p:sp>
        <p:nvSpPr>
          <p:cNvPr id="63502" name="Rectangle 13"/>
          <p:cNvSpPr>
            <a:spLocks noChangeArrowheads="1"/>
          </p:cNvSpPr>
          <p:nvPr/>
        </p:nvSpPr>
        <p:spPr bwMode="auto">
          <a:xfrm>
            <a:off x="2063750" y="5299076"/>
            <a:ext cx="81930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Pri idealnih plinih je glede na prvotni volumen pri </a:t>
            </a:r>
            <a:r>
              <a:rPr lang="sl-SI" altLang="sl-SI" sz="2400" i="1">
                <a:solidFill>
                  <a:srgbClr val="FF0000"/>
                </a:solidFill>
              </a:rPr>
              <a:t>T</a:t>
            </a:r>
            <a:r>
              <a:rPr lang="sl-SI" altLang="sl-SI" sz="2400" b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0°C.</a:t>
            </a:r>
          </a:p>
        </p:txBody>
      </p:sp>
      <p:sp>
        <p:nvSpPr>
          <p:cNvPr id="63503" name="Rectangle 15"/>
          <p:cNvSpPr>
            <a:spLocks noChangeArrowheads="1"/>
          </p:cNvSpPr>
          <p:nvPr/>
        </p:nvSpPr>
        <p:spPr bwMode="auto">
          <a:xfrm>
            <a:off x="1524001" y="3004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3504" name="Object 14"/>
          <p:cNvGraphicFramePr>
            <a:graphicFrameLocks noChangeAspect="1"/>
          </p:cNvGraphicFramePr>
          <p:nvPr/>
        </p:nvGraphicFramePr>
        <p:xfrm>
          <a:off x="2135189" y="5805489"/>
          <a:ext cx="223202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načba" r:id="rId10" imgW="1244600" imgH="419100" progId="Equation.3">
                  <p:embed/>
                </p:oleObj>
              </mc:Choice>
              <mc:Fallback>
                <p:oleObj name="Enačba" r:id="rId10" imgW="1244600" imgH="419100" progId="Equation.3">
                  <p:embed/>
                  <p:pic>
                    <p:nvPicPr>
                      <p:cNvPr id="6350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5805489"/>
                        <a:ext cx="2232025" cy="7191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77" name="Group 29"/>
          <p:cNvGraphicFramePr>
            <a:graphicFrameLocks noGrp="1"/>
          </p:cNvGraphicFramePr>
          <p:nvPr>
            <p:ph sz="half" idx="2"/>
          </p:nvPr>
        </p:nvGraphicFramePr>
        <p:xfrm>
          <a:off x="1919288" y="3500439"/>
          <a:ext cx="4038600" cy="701675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16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-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prostornina [m</a:t>
                      </a:r>
                      <a:r>
                        <a:rPr kumimoji="0" lang="sl-SI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] pri 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000" b="0" i="1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 </a:t>
                      </a:r>
                      <a:endParaRPr kumimoji="0" lang="sl-SI" sz="2000" b="0" i="1" u="none" strike="noStrike" cap="none" normalizeH="0" baseline="-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prostornina [m</a:t>
                      </a:r>
                      <a:r>
                        <a:rPr kumimoji="0" lang="sl-SI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] pri </a:t>
                      </a:r>
                      <a:r>
                        <a:rPr kumimoji="0" lang="sl-SI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sl-SI" sz="20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sl-SI" sz="2000" b="0" i="1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61" marB="4576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4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7D1F848-6710-4829-A326-762B9C9932B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4515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970B1F0-37DD-45F3-A5E2-EDB6D9F4CE6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404813"/>
            <a:ext cx="8218488" cy="431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000" b="1" i="1"/>
              <a:t>Vrednosti koeficienta α za nekatere snovi</a:t>
            </a:r>
          </a:p>
        </p:txBody>
      </p:sp>
      <p:graphicFrame>
        <p:nvGraphicFramePr>
          <p:cNvPr id="105571" name="Group 99"/>
          <p:cNvGraphicFramePr>
            <a:graphicFrameLocks noGrp="1"/>
          </p:cNvGraphicFramePr>
          <p:nvPr>
            <p:ph sz="half" idx="2"/>
          </p:nvPr>
        </p:nvGraphicFramePr>
        <p:xfrm>
          <a:off x="2279651" y="981075"/>
          <a:ext cx="2879725" cy="5835478"/>
        </p:xfrm>
        <a:graphic>
          <a:graphicData uri="http://schemas.openxmlformats.org/drawingml/2006/table">
            <a:tbl>
              <a:tblPr/>
              <a:tblGrid>
                <a:gridCol w="119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24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Snov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sl-SI" sz="1800"/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rotWithShape="0">
                      <a:blip r:embed="rId3"/>
                      <a:stretch>
                        <a:fillRect l="-71841" t="-1961" r="-361" b="-1786275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aluminij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0,000024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antimon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baker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beton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bron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0,000018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čisto železo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jeklo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magnezij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medenina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0,000018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nikelj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0,000013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platina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0,000009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siva litina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srebro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steklo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0,000009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svinec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0,000029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trde kovine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0,000005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zlato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0,000014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187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živo srebro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0,0000606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281" marB="4528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4518" name="Rectangle 100"/>
          <p:cNvSpPr>
            <a:spLocks noChangeArrowheads="1"/>
          </p:cNvSpPr>
          <p:nvPr/>
        </p:nvSpPr>
        <p:spPr bwMode="auto">
          <a:xfrm>
            <a:off x="5232401" y="1144588"/>
            <a:ext cx="51847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143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143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143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Posoda velikosti 2 m</a:t>
            </a:r>
            <a:r>
              <a:rPr lang="sl-SI" altLang="sl-SI" sz="2400" i="1">
                <a:solidFill>
                  <a:srgbClr val="000000"/>
                </a:solidFill>
              </a:rPr>
              <a:t> x </a:t>
            </a:r>
            <a:r>
              <a:rPr lang="sl-SI" altLang="sl-SI" sz="2400">
                <a:solidFill>
                  <a:srgbClr val="000000"/>
                </a:solidFill>
              </a:rPr>
              <a:t>1 m</a:t>
            </a:r>
            <a:r>
              <a:rPr lang="sl-SI" altLang="sl-SI" sz="2400" i="1">
                <a:solidFill>
                  <a:srgbClr val="000000"/>
                </a:solidFill>
              </a:rPr>
              <a:t> x </a:t>
            </a:r>
            <a:r>
              <a:rPr lang="sl-SI" altLang="sl-SI" sz="2400">
                <a:solidFill>
                  <a:srgbClr val="000000"/>
                </a:solidFill>
              </a:rPr>
              <a:t>1 m je do roba napolnjena z bencinom pri</a:t>
            </a:r>
            <a:br>
              <a:rPr lang="sl-SI" altLang="sl-SI" sz="2400">
                <a:solidFill>
                  <a:srgbClr val="000000"/>
                </a:solidFill>
              </a:rPr>
            </a:br>
            <a:r>
              <a:rPr lang="sl-SI" altLang="sl-SI" sz="2400">
                <a:solidFill>
                  <a:srgbClr val="000000"/>
                </a:solidFill>
              </a:rPr>
              <a:t>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20 °C. Koliko bencina steče čez rob posode, če se temperatura</a:t>
            </a:r>
            <a:br>
              <a:rPr lang="sl-SI" altLang="sl-SI" sz="2400">
                <a:solidFill>
                  <a:srgbClr val="000000"/>
                </a:solidFill>
              </a:rPr>
            </a:br>
            <a:r>
              <a:rPr lang="sl-SI" altLang="sl-SI" sz="2400">
                <a:solidFill>
                  <a:srgbClr val="000000"/>
                </a:solidFill>
              </a:rPr>
              <a:t>dvigne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42 °C.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64519" name="Rectangle 102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4520" name="Object 101"/>
          <p:cNvGraphicFramePr>
            <a:graphicFrameLocks noChangeAspect="1"/>
          </p:cNvGraphicFramePr>
          <p:nvPr/>
        </p:nvGraphicFramePr>
        <p:xfrm>
          <a:off x="5375276" y="4135438"/>
          <a:ext cx="5108575" cy="169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name="Enačba" r:id="rId4" imgW="2082800" imgH="711200" progId="Equation.3">
                  <p:embed/>
                </p:oleObj>
              </mc:Choice>
              <mc:Fallback>
                <p:oleObj name="Enačba" r:id="rId4" imgW="2082800" imgH="711200" progId="Equation.3">
                  <p:embed/>
                  <p:pic>
                    <p:nvPicPr>
                      <p:cNvPr id="6452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6" y="4135438"/>
                        <a:ext cx="5108575" cy="169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682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5095F97-0C85-4765-B97D-42E91F60A39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553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3CC5FA7-A6AB-45D5-88B6-4DF8CAC4439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919289" y="398463"/>
            <a:ext cx="84978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143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143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143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43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Bakreni in jekleni pas imata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= </a:t>
            </a:r>
            <a:r>
              <a:rPr lang="sl-SI" altLang="sl-SI" sz="2400">
                <a:solidFill>
                  <a:srgbClr val="000000"/>
                </a:solidFill>
              </a:rPr>
              <a:t>20 °C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50 cm. Za koliko mm se razlikujeta obe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dolžini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100 °C?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1919289" y="1463675"/>
            <a:ext cx="8351837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   Dolžina bakrenega pasu:</a:t>
            </a: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   l </a:t>
            </a:r>
            <a:r>
              <a:rPr lang="sl-SI" altLang="sl-SI" sz="24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= 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l </a:t>
            </a:r>
            <a:r>
              <a:rPr lang="sl-SI" altLang="sl-SI" sz="24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(1 + </a:t>
            </a:r>
            <a:r>
              <a:rPr lang="el-GR" altLang="sl-SI" sz="2400" b="1" i="1">
                <a:solidFill>
                  <a:srgbClr val="000000"/>
                </a:solidFill>
                <a:cs typeface="Times New Roman" panose="02020603050405020304" pitchFamily="18" charset="0"/>
              </a:rPr>
              <a:t>α</a:t>
            </a:r>
            <a:r>
              <a:rPr lang="sl-SI" altLang="sl-SI" sz="2400" b="1" i="1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(T</a:t>
            </a:r>
            <a:r>
              <a:rPr lang="sl-SI" altLang="sl-SI" sz="2400" i="1" baseline="-25000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- T</a:t>
            </a:r>
            <a:r>
              <a:rPr lang="sl-SI" altLang="sl-SI" sz="2400" i="1" baseline="-25000">
                <a:solidFill>
                  <a:srgbClr val="000000"/>
                </a:solidFill>
                <a:cs typeface="Times New Roman" panose="02020603050405020304" pitchFamily="18" charset="0"/>
              </a:rPr>
              <a:t>0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))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    =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0,5 m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(1 + 0,0000165 K</a:t>
            </a:r>
            <a:r>
              <a:rPr lang="sl-SI" altLang="sl-SI" sz="2400" baseline="30000">
                <a:solidFill>
                  <a:srgbClr val="000000"/>
                </a:solidFill>
                <a:cs typeface="Times New Roman" panose="02020603050405020304" pitchFamily="18" charset="0"/>
              </a:rPr>
              <a:t>-1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(373 - 293) K) =0,50066 m</a:t>
            </a: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Dolžina jeklenega pasu: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    l 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</a:t>
            </a:r>
            <a:r>
              <a:rPr lang="sl-SI" altLang="sl-SI" sz="2400" i="1">
                <a:solidFill>
                  <a:srgbClr val="000000"/>
                </a:solidFill>
              </a:rPr>
              <a:t>l 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</a:rPr>
              <a:t>(1 + </a:t>
            </a:r>
            <a:r>
              <a:rPr lang="el-GR" altLang="sl-SI" sz="2400" b="1" i="1">
                <a:solidFill>
                  <a:srgbClr val="000000"/>
                </a:solidFill>
              </a:rPr>
              <a:t>α</a:t>
            </a:r>
            <a:r>
              <a:rPr lang="sl-SI" altLang="sl-SI" sz="2400" b="1" i="1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 (T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- 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)) 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0,5 m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</a:rPr>
              <a:t>(1 + 0,0000125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  <a:r>
              <a:rPr lang="sl-SI" altLang="sl-SI" sz="2400" i="1">
                <a:solidFill>
                  <a:srgbClr val="000000"/>
                </a:solidFill>
              </a:rPr>
              <a:t>·</a:t>
            </a:r>
            <a:r>
              <a:rPr lang="sl-SI" altLang="sl-SI" sz="2400">
                <a:solidFill>
                  <a:srgbClr val="000000"/>
                </a:solidFill>
              </a:rPr>
              <a:t>(373 - 293) K) =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0,50048 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Razlika obeh dolžin je 0,18 mm.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Dolžina bakrene žice na temperaturi 40˚C je 180 cm. Kolikšna je dolžina na temperaturi od 100˚C če je linearni koeficient širjenja α =17</a:t>
            </a:r>
            <a:r>
              <a:rPr lang="sl-SI" altLang="sl-SI" sz="2400" i="1">
                <a:solidFill>
                  <a:srgbClr val="000000"/>
                </a:solidFill>
              </a:rPr>
              <a:t> · </a:t>
            </a:r>
            <a:r>
              <a:rPr lang="sl-SI" altLang="sl-SI" sz="2400">
                <a:solidFill>
                  <a:srgbClr val="000000"/>
                </a:solidFill>
              </a:rPr>
              <a:t>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65542" name="Rectangle 18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65543" name="Rectangle 20"/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5544" name="Object 19"/>
          <p:cNvGraphicFramePr>
            <a:graphicFrameLocks noChangeAspect="1"/>
          </p:cNvGraphicFramePr>
          <p:nvPr/>
        </p:nvGraphicFramePr>
        <p:xfrm>
          <a:off x="2595564" y="6237289"/>
          <a:ext cx="32543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Enačba" r:id="rId3" imgW="1396394" imgH="215806" progId="Equation.3">
                  <p:embed/>
                </p:oleObj>
              </mc:Choice>
              <mc:Fallback>
                <p:oleObj name="Enačba" r:id="rId3" imgW="1396394" imgH="215806" progId="Equation.3">
                  <p:embed/>
                  <p:pic>
                    <p:nvPicPr>
                      <p:cNvPr id="6554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4" y="6237289"/>
                        <a:ext cx="32543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909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98BA8ED-CBA7-4C35-9F01-A58A4C27C1C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656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498D337-30D6-46A3-8C48-3EF01403A25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1919288" y="387857"/>
            <a:ext cx="82804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4. </a:t>
            </a:r>
            <a:r>
              <a:rPr lang="sl-SI" altLang="sl-SI" sz="2400">
                <a:solidFill>
                  <a:srgbClr val="000000"/>
                </a:solidFill>
              </a:rPr>
              <a:t>Dolžina bakrene žice na temperaturi 80˚C je 140 cm. Za koliko se je žica skrčila in kolikšna je končna dolžina žice, če je temperatura zmanjšana za 60˚C. Linearni koeficient širjenja bakra ja α =17. 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66565" name="Rectangle 6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66566" name="Rectangle 8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2095500" y="2551113"/>
          <a:ext cx="61991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načba" r:id="rId3" imgW="2476500" imgH="228600" progId="Equation.3">
                  <p:embed/>
                </p:oleObj>
              </mc:Choice>
              <mc:Fallback>
                <p:oleObj name="Enačba" r:id="rId3" imgW="2476500" imgH="228600" progId="Equation.3">
                  <p:embed/>
                  <p:pic>
                    <p:nvPicPr>
                      <p:cNvPr id="6656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51113"/>
                        <a:ext cx="61991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8" name="Rectangle 10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054225" y="3084514"/>
          <a:ext cx="67770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Enačba" r:id="rId5" imgW="2743200" imgH="215900" progId="Equation.3">
                  <p:embed/>
                </p:oleObj>
              </mc:Choice>
              <mc:Fallback>
                <p:oleObj name="Enačba" r:id="rId5" imgW="2743200" imgH="215900" progId="Equation.3">
                  <p:embed/>
                  <p:pic>
                    <p:nvPicPr>
                      <p:cNvPr id="6656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225" y="3084514"/>
                        <a:ext cx="677703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0" name="Rectangle 11"/>
          <p:cNvSpPr>
            <a:spLocks noChangeArrowheads="1"/>
          </p:cNvSpPr>
          <p:nvPr/>
        </p:nvSpPr>
        <p:spPr bwMode="auto">
          <a:xfrm>
            <a:off x="1919289" y="3634254"/>
            <a:ext cx="83534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Odprta posoda volumna 0,2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, je do vrha napolnjena z oljem za mazanje. Temperatura olja je 20˚C. Če se temperatura olja poveča na 60˚C, koliko bo olja izteklo iz posode? Koeficient širjenja olja je β = 0,00024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 Širjenje posode zanemarimo.</a:t>
            </a:r>
          </a:p>
        </p:txBody>
      </p:sp>
      <p:sp>
        <p:nvSpPr>
          <p:cNvPr id="66571" name="Rectangle 13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72" name="Object 12"/>
          <p:cNvGraphicFramePr>
            <a:graphicFrameLocks noChangeAspect="1"/>
          </p:cNvGraphicFramePr>
          <p:nvPr/>
        </p:nvGraphicFramePr>
        <p:xfrm>
          <a:off x="1697038" y="1989139"/>
          <a:ext cx="75755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6" name="Enačba" r:id="rId7" imgW="3619500" imgH="241300" progId="Equation.3">
                  <p:embed/>
                </p:oleObj>
              </mc:Choice>
              <mc:Fallback>
                <p:oleObj name="Enačba" r:id="rId7" imgW="3619500" imgH="241300" progId="Equation.3">
                  <p:embed/>
                  <p:pic>
                    <p:nvPicPr>
                      <p:cNvPr id="6657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1989139"/>
                        <a:ext cx="757555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3" name="Rectangle 15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6574" name="Object 14"/>
          <p:cNvGraphicFramePr>
            <a:graphicFrameLocks noChangeAspect="1"/>
          </p:cNvGraphicFramePr>
          <p:nvPr/>
        </p:nvGraphicFramePr>
        <p:xfrm>
          <a:off x="1631950" y="5589589"/>
          <a:ext cx="82804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načba" r:id="rId9" imgW="3771900" imgH="241300" progId="Equation.3">
                  <p:embed/>
                </p:oleObj>
              </mc:Choice>
              <mc:Fallback>
                <p:oleObj name="Enačba" r:id="rId9" imgW="3771900" imgH="241300" progId="Equation.3">
                  <p:embed/>
                  <p:pic>
                    <p:nvPicPr>
                      <p:cNvPr id="6657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5589589"/>
                        <a:ext cx="82804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75" name="Rectangle 16"/>
          <p:cNvSpPr>
            <a:spLocks noChangeArrowheads="1"/>
          </p:cNvSpPr>
          <p:nvPr/>
        </p:nvSpPr>
        <p:spPr bwMode="auto">
          <a:xfrm>
            <a:off x="1847850" y="6165850"/>
            <a:ext cx="600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Odgovor: Iz posode izteče 0,00192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olja.</a:t>
            </a:r>
          </a:p>
        </p:txBody>
      </p:sp>
    </p:spTree>
    <p:extLst>
      <p:ext uri="{BB962C8B-B14F-4D97-AF65-F5344CB8AC3E}">
        <p14:creationId xmlns:p14="http://schemas.microsoft.com/office/powerpoint/2010/main" val="302963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A1EF18A-2ED5-422C-A06F-9927384B545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758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EFF1359-6739-4914-8BE3-955BDEC2332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1919289" y="390992"/>
            <a:ext cx="83534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6. Posoda z volumnom 40 litrov je do vrha napolnjena z vodo posodo in vodo segrevamo od 20˚C do 80˚C. Koeficient širjenja materiala posode β = 24 .10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 Koliko vode se prelije iz posode, če je koeficient širjenja vode β = 0,000259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1" y="29611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67590" name="Object 5"/>
          <p:cNvGraphicFramePr>
            <a:graphicFrameLocks noChangeAspect="1"/>
          </p:cNvGraphicFramePr>
          <p:nvPr/>
        </p:nvGraphicFramePr>
        <p:xfrm>
          <a:off x="1481138" y="2349500"/>
          <a:ext cx="9294813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8" name="Enačba" r:id="rId3" imgW="4292600" imgH="508000" progId="Equation.3">
                  <p:embed/>
                </p:oleObj>
              </mc:Choice>
              <mc:Fallback>
                <p:oleObj name="Enačba" r:id="rId3" imgW="4292600" imgH="508000" progId="Equation.3">
                  <p:embed/>
                  <p:pic>
                    <p:nvPicPr>
                      <p:cNvPr id="6759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2349500"/>
                        <a:ext cx="9294813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1" name="Rectangle 8"/>
          <p:cNvSpPr>
            <a:spLocks noChangeArrowheads="1"/>
          </p:cNvSpPr>
          <p:nvPr/>
        </p:nvSpPr>
        <p:spPr bwMode="auto">
          <a:xfrm>
            <a:off x="1847851" y="3640138"/>
            <a:ext cx="4606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Odgovor: Iz posode se bo razlilo</a:t>
            </a: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67592" name="Object 7"/>
          <p:cNvGraphicFramePr>
            <a:graphicFrameLocks noChangeAspect="1"/>
          </p:cNvGraphicFramePr>
          <p:nvPr/>
        </p:nvGraphicFramePr>
        <p:xfrm>
          <a:off x="1481137" y="4149726"/>
          <a:ext cx="7932738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načba" r:id="rId5" imgW="2882900" imgH="482600" progId="Equation.3">
                  <p:embed/>
                </p:oleObj>
              </mc:Choice>
              <mc:Fallback>
                <p:oleObj name="Enačba" r:id="rId5" imgW="2882900" imgH="482600" progId="Equation.3">
                  <p:embed/>
                  <p:pic>
                    <p:nvPicPr>
                      <p:cNvPr id="6759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7" y="4149726"/>
                        <a:ext cx="7932738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3" name="Rectangle 9"/>
          <p:cNvSpPr>
            <a:spLocks noChangeArrowheads="1"/>
          </p:cNvSpPr>
          <p:nvPr/>
        </p:nvSpPr>
        <p:spPr bwMode="auto">
          <a:xfrm>
            <a:off x="1847851" y="5149246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7. Bakrena žica temperature 70˚C se ohladi na 40˚C in pri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tem se skrči za 0,01275 m. Kolikšna je začetna in končna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dolžina žice? Koeficient toplotnega raztezka je 17 10</a:t>
            </a:r>
            <a:r>
              <a:rPr lang="sl-SI" altLang="sl-SI" sz="2400" baseline="30000">
                <a:solidFill>
                  <a:srgbClr val="000000"/>
                </a:solidFill>
              </a:rPr>
              <a:t>-6</a:t>
            </a:r>
            <a:r>
              <a:rPr lang="sl-SI" altLang="sl-SI" sz="2400">
                <a:solidFill>
                  <a:srgbClr val="000000"/>
                </a:solidFill>
              </a:rPr>
              <a:t> (K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).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 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……..[m],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…….[m]</a:t>
            </a:r>
          </a:p>
        </p:txBody>
      </p:sp>
    </p:spTree>
    <p:extLst>
      <p:ext uri="{BB962C8B-B14F-4D97-AF65-F5344CB8AC3E}">
        <p14:creationId xmlns:p14="http://schemas.microsoft.com/office/powerpoint/2010/main" val="413504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319FDE1-AAEA-4F11-A405-D9FECC493DE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861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95AB543-CAF9-4884-93EC-54295442D51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1847851" y="184151"/>
            <a:ext cx="8569325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3987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3987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3987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3987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Naloge </a:t>
            </a:r>
            <a:r>
              <a:rPr lang="sl-SI" altLang="sl-SI" sz="2400">
                <a:solidFill>
                  <a:srgbClr val="000000"/>
                </a:solidFill>
              </a:rPr>
              <a:t>(str. 26 – 27)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Kadar je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 </a:t>
            </a:r>
            <a:r>
              <a:rPr lang="sl-SI" altLang="sl-SI" sz="2400" i="1">
                <a:solidFill>
                  <a:srgbClr val="000000"/>
                </a:solidFill>
              </a:rPr>
              <a:t>= </a:t>
            </a:r>
            <a:r>
              <a:rPr lang="sl-SI" altLang="sl-SI" sz="2400">
                <a:solidFill>
                  <a:srgbClr val="000000"/>
                </a:solidFill>
              </a:rPr>
              <a:t>-10 °C, je dolžina jeklenega mostu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200 m. Za koliko se poveča dolžina, ko se most segreje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40 °C? 			</a:t>
            </a:r>
            <a:r>
              <a:rPr lang="sl-SI" altLang="sl-SI" sz="2400">
                <a:solidFill>
                  <a:srgbClr val="FF0000"/>
                </a:solidFill>
              </a:rPr>
              <a:t>(R: ∆ </a:t>
            </a:r>
            <a:r>
              <a:rPr lang="sl-SI" altLang="sl-SI" sz="2400" i="1">
                <a:solidFill>
                  <a:srgbClr val="FF0000"/>
                </a:solidFill>
              </a:rPr>
              <a:t>l </a:t>
            </a:r>
            <a:r>
              <a:rPr lang="sl-SI" altLang="sl-SI" sz="2400">
                <a:solidFill>
                  <a:srgbClr val="FF0000"/>
                </a:solidFill>
              </a:rPr>
              <a:t>= 0,12 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Aluminijasti drog je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30 °C dolg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25 m. Za koliko je drog krajši pozimi, ko je njegova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-20 °C?					</a:t>
            </a:r>
            <a:r>
              <a:rPr lang="sl-SI" altLang="sl-SI" sz="2400">
                <a:solidFill>
                  <a:srgbClr val="FF0000"/>
                </a:solidFill>
              </a:rPr>
              <a:t>(R: ∆ </a:t>
            </a:r>
            <a:r>
              <a:rPr lang="sl-SI" altLang="sl-SI" sz="2400" i="1">
                <a:solidFill>
                  <a:srgbClr val="FF0000"/>
                </a:solidFill>
              </a:rPr>
              <a:t>l </a:t>
            </a:r>
            <a:r>
              <a:rPr lang="sl-SI" altLang="sl-SI" sz="2400">
                <a:solidFill>
                  <a:srgbClr val="FF0000"/>
                </a:solidFill>
              </a:rPr>
              <a:t>= 2,97 cm)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Bakrena palica ima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0 °C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201 mm, palica iz cinka pa ima pri tej temperaturi dolžino </a:t>
            </a:r>
            <a:r>
              <a:rPr lang="sl-SI" altLang="sl-SI" sz="2400" i="1">
                <a:solidFill>
                  <a:srgbClr val="000000"/>
                </a:solidFill>
              </a:rPr>
              <a:t>l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200 mm. Pri kateri temperaturi sta palici enako dolgi? Temperaturni koeficient raztezanja za baker 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1,67 . 10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, za cink pa </a:t>
            </a: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3,0 . 10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.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T = </a:t>
            </a:r>
            <a:r>
              <a:rPr lang="sl-SI" altLang="sl-SI" sz="2400">
                <a:solidFill>
                  <a:srgbClr val="FF0000"/>
                </a:solidFill>
              </a:rPr>
              <a:t>378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Z jeklenim merilom, ki je umerjeno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 °C, izmerimo dolžino pri temperaturi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baseline="-25000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10 °C in dobimo vrednost </a:t>
            </a:r>
            <a:r>
              <a:rPr lang="sl-SI" altLang="sl-SI" sz="2400" i="1">
                <a:solidFill>
                  <a:srgbClr val="000000"/>
                </a:solidFill>
              </a:rPr>
              <a:t>l 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2580,2 mm. Kolikšna je prava vrednost dolžine? Linearni temperaturni koeficient raztezanja za jeklo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>
                <a:solidFill>
                  <a:srgbClr val="000000"/>
                </a:solidFill>
              </a:rPr>
              <a:t>α</a:t>
            </a:r>
            <a:r>
              <a:rPr lang="sl-SI" altLang="sl-SI" sz="2400">
                <a:solidFill>
                  <a:srgbClr val="000000"/>
                </a:solidFill>
              </a:rPr>
              <a:t> = 1,1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-1</a:t>
            </a:r>
            <a:r>
              <a:rPr lang="sl-SI" altLang="sl-SI" sz="2400">
                <a:solidFill>
                  <a:srgbClr val="000000"/>
                </a:solidFill>
              </a:rPr>
              <a:t>.				</a:t>
            </a:r>
            <a:r>
              <a:rPr lang="sl-SI" altLang="sl-SI" sz="2400">
                <a:solidFill>
                  <a:srgbClr val="FF0000"/>
                </a:solidFill>
              </a:rPr>
              <a:t>(R: </a:t>
            </a:r>
            <a:r>
              <a:rPr lang="sl-SI" altLang="sl-SI" sz="2400" i="1">
                <a:solidFill>
                  <a:srgbClr val="FF0000"/>
                </a:solidFill>
              </a:rPr>
              <a:t>l</a:t>
            </a:r>
            <a:r>
              <a:rPr lang="sl-SI" altLang="sl-SI" sz="2400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= 2579,9 mm)</a:t>
            </a:r>
          </a:p>
        </p:txBody>
      </p:sp>
    </p:spTree>
    <p:extLst>
      <p:ext uri="{BB962C8B-B14F-4D97-AF65-F5344CB8AC3E}">
        <p14:creationId xmlns:p14="http://schemas.microsoft.com/office/powerpoint/2010/main" val="245518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C3B4B32-26C9-485A-8AF1-7C61C72FDEB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963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334AFD2-F1B6-4D9F-BEFD-E10A75735E6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1919288" y="549275"/>
            <a:ext cx="84963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Obroču iz brona (</a:t>
            </a: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1,8 . 10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) naj bi se premer </a:t>
            </a: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500 mm z ogrevanjem povečal na </a:t>
            </a:r>
            <a:r>
              <a:rPr lang="sl-SI" altLang="sl-SI" sz="2400" i="1">
                <a:solidFill>
                  <a:srgbClr val="000000"/>
                </a:solidFill>
              </a:rPr>
              <a:t>D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501,5 mm. Izračunaj najmanjšo temperaturno razliko, ki je za to potrebna.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						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T </a:t>
            </a:r>
            <a:r>
              <a:rPr lang="sl-SI" altLang="sl-SI" sz="2400">
                <a:solidFill>
                  <a:srgbClr val="FF0000"/>
                </a:solidFill>
              </a:rPr>
              <a:t>= 166,66 </a:t>
            </a:r>
            <a:r>
              <a:rPr lang="sl-SI" altLang="sl-SI" sz="2400">
                <a:solidFill>
                  <a:srgbClr val="000000"/>
                </a:solidFill>
              </a:rPr>
              <a:t>°</a:t>
            </a:r>
            <a:r>
              <a:rPr lang="sl-SI" altLang="sl-SI" sz="2400">
                <a:solidFill>
                  <a:srgbClr val="FF0000"/>
                </a:solidFill>
              </a:rPr>
              <a:t>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6. Prostorninska razteznost petroleja je </a:t>
            </a:r>
            <a:r>
              <a:rPr lang="el-GR" altLang="sl-SI" sz="2400" i="1">
                <a:solidFill>
                  <a:srgbClr val="000000"/>
                </a:solidFill>
              </a:rPr>
              <a:t>β</a:t>
            </a:r>
            <a:r>
              <a:rPr lang="sl-SI" altLang="sl-SI" sz="2400">
                <a:solidFill>
                  <a:srgbClr val="000000"/>
                </a:solidFill>
              </a:rPr>
              <a:t> = 1,0 . 10</a:t>
            </a:r>
            <a:r>
              <a:rPr lang="sl-SI" altLang="sl-SI" sz="2400" baseline="30000">
                <a:solidFill>
                  <a:srgbClr val="000000"/>
                </a:solidFill>
              </a:rPr>
              <a:t>–3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. Za koliko se skrči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1-liter petroleja, ko se ohladi z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20 °C na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0 °C?                                            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V </a:t>
            </a:r>
            <a:r>
              <a:rPr lang="sl-SI" altLang="sl-SI" sz="2400">
                <a:solidFill>
                  <a:srgbClr val="FF0000"/>
                </a:solidFill>
              </a:rPr>
              <a:t>= 0,02 </a:t>
            </a:r>
            <a:r>
              <a:rPr lang="en-US" altLang="sl-SI" sz="2400">
                <a:solidFill>
                  <a:srgbClr val="FF0000"/>
                </a:solidFill>
              </a:rPr>
              <a:t>l)</a:t>
            </a:r>
            <a:r>
              <a:rPr lang="en-US" altLang="sl-SI" sz="2400">
                <a:solidFill>
                  <a:srgbClr val="000000"/>
                </a:solidFill>
              </a:rPr>
              <a:t> 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7. Na črpalki napolnijo 3000-litrsko valjasto cisterno do vrha z bencinom. Temperatura med polnjenjem je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-10 °C. Nato kamion odpeljejo v garažo, kjer je temperatura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+20 °C. Koliko bencina izteče iz cisterne, ko se cisterna in bencin segrejeta na temperaturo okolice? Volumenski temperaturni koeficient raztezanja za bencin je </a:t>
            </a:r>
            <a:r>
              <a:rPr lang="el-GR" altLang="sl-SI" sz="2400" i="1">
                <a:solidFill>
                  <a:srgbClr val="000000"/>
                </a:solidFill>
              </a:rPr>
              <a:t>β</a:t>
            </a:r>
            <a:r>
              <a:rPr lang="sl-SI" altLang="sl-SI" sz="2400">
                <a:solidFill>
                  <a:srgbClr val="000000"/>
                </a:solidFill>
              </a:rPr>
              <a:t> = 1,2 . 10</a:t>
            </a:r>
            <a:r>
              <a:rPr lang="sl-SI" altLang="sl-SI" sz="2400" baseline="30000">
                <a:solidFill>
                  <a:srgbClr val="000000"/>
                </a:solidFill>
              </a:rPr>
              <a:t>–3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, linearni temperaturni koeficient raztezanja za jeklo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l-GR" altLang="sl-SI" sz="2400" i="1">
                <a:solidFill>
                  <a:srgbClr val="000000"/>
                </a:solidFill>
              </a:rPr>
              <a:t>α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1,2 . 10</a:t>
            </a:r>
            <a:r>
              <a:rPr lang="sl-SI" altLang="sl-SI" sz="2400" baseline="30000">
                <a:solidFill>
                  <a:srgbClr val="000000"/>
                </a:solidFill>
              </a:rPr>
              <a:t>–5</a:t>
            </a:r>
            <a:r>
              <a:rPr lang="sl-SI" altLang="sl-SI" sz="2400">
                <a:solidFill>
                  <a:srgbClr val="000000"/>
                </a:solidFill>
              </a:rPr>
              <a:t> K</a:t>
            </a:r>
            <a:r>
              <a:rPr lang="sl-SI" altLang="sl-SI" sz="2400" baseline="30000">
                <a:solidFill>
                  <a:srgbClr val="000000"/>
                </a:solidFill>
              </a:rPr>
              <a:t>–1</a:t>
            </a:r>
            <a:r>
              <a:rPr lang="sl-SI" altLang="sl-SI" sz="2400">
                <a:solidFill>
                  <a:srgbClr val="000000"/>
                </a:solidFill>
              </a:rPr>
              <a:t>.				</a:t>
            </a:r>
            <a:r>
              <a:rPr lang="sl-SI" altLang="sl-SI" sz="2400">
                <a:solidFill>
                  <a:srgbClr val="FF0000"/>
                </a:solidFill>
              </a:rPr>
              <a:t>(R: ∆</a:t>
            </a:r>
            <a:r>
              <a:rPr lang="sl-SI" altLang="sl-SI" sz="2400" i="1">
                <a:solidFill>
                  <a:srgbClr val="FF0000"/>
                </a:solidFill>
              </a:rPr>
              <a:t>V </a:t>
            </a:r>
            <a:r>
              <a:rPr lang="sl-SI" altLang="sl-SI" sz="2400">
                <a:solidFill>
                  <a:srgbClr val="FF0000"/>
                </a:solidFill>
              </a:rPr>
              <a:t>= </a:t>
            </a:r>
            <a:r>
              <a:rPr lang="sl-SI" altLang="sl-SI" sz="2400" i="1">
                <a:solidFill>
                  <a:srgbClr val="FF0000"/>
                </a:solidFill>
              </a:rPr>
              <a:t>104,76 </a:t>
            </a:r>
            <a:r>
              <a:rPr lang="en-US" altLang="sl-SI" sz="2400">
                <a:solidFill>
                  <a:srgbClr val="FF0000"/>
                </a:solidFill>
              </a:rPr>
              <a:t>l)</a:t>
            </a:r>
            <a:endParaRPr lang="sl-SI" altLang="sl-SI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81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slov 1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r>
              <a:rPr lang="sl-SI" altLang="sl-SI" smtClean="0"/>
              <a:t>Dodatne naloge</a:t>
            </a:r>
          </a:p>
        </p:txBody>
      </p:sp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340768"/>
            <a:ext cx="8229600" cy="5112568"/>
          </a:xfrm>
          <a:blipFill>
            <a:blip r:embed="rId2"/>
            <a:stretch>
              <a:fillRect l="-963" t="-71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0660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24A0A73-C538-4C2F-8952-292D99AC1EF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2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88F4496-5817-4F01-A2CF-6C365807FAA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3251" name="Ograda številke diapozitiva 3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1FC73BA-8140-4118-BDEA-2EB95694C4F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3252" name="Rectangle 100"/>
          <p:cNvSpPr>
            <a:spLocks noChangeArrowheads="1"/>
          </p:cNvSpPr>
          <p:nvPr/>
        </p:nvSpPr>
        <p:spPr bwMode="auto">
          <a:xfrm>
            <a:off x="1919288" y="394167"/>
            <a:ext cx="84963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Kapljevinski termometer</a:t>
            </a:r>
            <a:endParaRPr lang="sl-SI" altLang="sl-SI" sz="24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Kapljevinski termometer je sestavljen iz posodice s termometrsko substanco (kapljevine) in iz kapilare, v katero je usmerjeno raztezanje termometrske substance zaradi temperaturnih sprememb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3253" name="Rectangle 101"/>
          <p:cNvSpPr>
            <a:spLocks noChangeArrowheads="1"/>
          </p:cNvSpPr>
          <p:nvPr/>
        </p:nvSpPr>
        <p:spPr bwMode="auto">
          <a:xfrm>
            <a:off x="1919289" y="2267933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Enota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Enoto pri tem termometru je določil Celzij (A. Celzij, 1701-1744, prof. v Uppsali na Švedskem), in sicer pri naravnih pojavih, ki se dogajajo vedno pri isti temperaturi.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3254" name="Rectangle 102"/>
          <p:cNvSpPr>
            <a:spLocks noChangeArrowheads="1"/>
          </p:cNvSpPr>
          <p:nvPr/>
        </p:nvSpPr>
        <p:spPr bwMode="auto">
          <a:xfrm>
            <a:off x="1919289" y="3776614"/>
            <a:ext cx="835183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667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667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667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667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Poleg Celzija sta enoto stopinje za merjenje temperature uporabljala še Fahrenheit in Reaumur. Danes uporabljamo naslednje oznake: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stopinja Fahrenheita °F,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stopinja Celzija °C,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stopinja Reaumurja °R.</a:t>
            </a:r>
          </a:p>
        </p:txBody>
      </p:sp>
    </p:spTree>
    <p:extLst>
      <p:ext uri="{BB962C8B-B14F-4D97-AF65-F5344CB8AC3E}">
        <p14:creationId xmlns:p14="http://schemas.microsoft.com/office/powerpoint/2010/main" val="363549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832648"/>
          </a:xfrm>
          <a:blipFill>
            <a:blip r:embed="rId2"/>
            <a:stretch>
              <a:fillRect l="-963" t="-627" r="-296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1683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00D990E-9647-4B22-9E92-4C067A077CB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54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5627712"/>
          </a:xfrm>
          <a:blipFill>
            <a:blip r:embed="rId2"/>
            <a:stretch>
              <a:fillRect l="-963" t="-650" r="-125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2707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E196710-E053-4379-8901-14A7DCC9E33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78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620688"/>
            <a:ext cx="8229600" cy="6237312"/>
          </a:xfrm>
          <a:blipFill>
            <a:blip r:embed="rId2"/>
            <a:stretch>
              <a:fillRect l="-963" t="-587" r="-1704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73731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95009FE-4678-4ECF-A8E2-14BB5E86FAB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49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B55DD46-EC17-444E-9F33-B0632B74A38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4275" name="Ograda številke diapozitiva 3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18E5301-00D3-403D-80C6-957EC353FC0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919288" y="404814"/>
            <a:ext cx="8424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Temperaturna enota °C je mednarodno veljavna enota v SI. Enote imajo med seboj naslednjo povezavo in praktično uporabnost.</a:t>
            </a:r>
          </a:p>
        </p:txBody>
      </p:sp>
      <p:graphicFrame>
        <p:nvGraphicFramePr>
          <p:cNvPr id="87069" name="Group 29"/>
          <p:cNvGraphicFramePr>
            <a:graphicFrameLocks noGrp="1"/>
          </p:cNvGraphicFramePr>
          <p:nvPr/>
        </p:nvGraphicFramePr>
        <p:xfrm>
          <a:off x="4151314" y="1557338"/>
          <a:ext cx="3024187" cy="457200"/>
        </p:xfrm>
        <a:graphic>
          <a:graphicData uri="http://schemas.openxmlformats.org/drawingml/2006/table">
            <a:tbl>
              <a:tblPr/>
              <a:tblGrid>
                <a:gridCol w="3024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Ledišče vode pri </a:t>
                      </a:r>
                      <a:r>
                        <a:rPr kumimoji="0" lang="sl-SI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24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sl-S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7072" name="Group 32"/>
          <p:cNvGraphicFramePr>
            <a:graphicFrameLocks noGrp="1"/>
          </p:cNvGraphicFramePr>
          <p:nvPr/>
        </p:nvGraphicFramePr>
        <p:xfrm>
          <a:off x="7319964" y="1557338"/>
          <a:ext cx="3348037" cy="457200"/>
        </p:xfrm>
        <a:graphic>
          <a:graphicData uri="http://schemas.openxmlformats.org/drawingml/2006/table">
            <a:tbl>
              <a:tblPr/>
              <a:tblGrid>
                <a:gridCol w="33480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vode pri </a:t>
                      </a:r>
                      <a:r>
                        <a:rPr kumimoji="0" lang="sl-SI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24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sl-SI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4281" name="Rectangle 25"/>
          <p:cNvSpPr>
            <a:spLocks noChangeArrowheads="1"/>
          </p:cNvSpPr>
          <p:nvPr/>
        </p:nvSpPr>
        <p:spPr bwMode="auto">
          <a:xfrm>
            <a:off x="2063750" y="1571625"/>
            <a:ext cx="204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  <a:cs typeface="Times New Roman" panose="02020603050405020304" pitchFamily="18" charset="0"/>
              </a:rPr>
              <a:t>Znanstvenik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54282" name="Rectangle 33"/>
          <p:cNvSpPr>
            <a:spLocks noChangeArrowheads="1"/>
          </p:cNvSpPr>
          <p:nvPr/>
        </p:nvSpPr>
        <p:spPr bwMode="auto">
          <a:xfrm>
            <a:off x="1919288" y="2270037"/>
            <a:ext cx="16578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Fahrenheit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Celzij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</a:rPr>
              <a:t>Reaumur</a:t>
            </a:r>
          </a:p>
        </p:txBody>
      </p:sp>
      <p:sp>
        <p:nvSpPr>
          <p:cNvPr id="54283" name="Rectangle 66"/>
          <p:cNvSpPr>
            <a:spLocks noChangeArrowheads="1"/>
          </p:cNvSpPr>
          <p:nvPr/>
        </p:nvSpPr>
        <p:spPr bwMode="auto">
          <a:xfrm>
            <a:off x="4717131" y="2270037"/>
            <a:ext cx="97815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1587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32˚F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0˚C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0˚R</a:t>
            </a:r>
          </a:p>
        </p:txBody>
      </p:sp>
      <p:sp>
        <p:nvSpPr>
          <p:cNvPr id="54284" name="Rectangle 67"/>
          <p:cNvSpPr>
            <a:spLocks noChangeArrowheads="1"/>
          </p:cNvSpPr>
          <p:nvPr/>
        </p:nvSpPr>
        <p:spPr bwMode="auto">
          <a:xfrm>
            <a:off x="7883193" y="2198600"/>
            <a:ext cx="118494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1587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212˚F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100˚C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80˚R</a:t>
            </a:r>
          </a:p>
        </p:txBody>
      </p:sp>
      <p:sp>
        <p:nvSpPr>
          <p:cNvPr id="54285" name="Rectangle 68"/>
          <p:cNvSpPr>
            <a:spLocks noChangeArrowheads="1"/>
          </p:cNvSpPr>
          <p:nvPr/>
        </p:nvSpPr>
        <p:spPr bwMode="auto">
          <a:xfrm>
            <a:off x="1919288" y="3780821"/>
            <a:ext cx="84963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Celzij je izbral temeljne točke tako, da se ujemajo z našim decimalnim sistemom. Oznaka °R ima le še zgodovinski pomen, oznaka °F pa je v rabi le še v nekaterih državah, kot sta Anglija, ZDA.</a:t>
            </a:r>
          </a:p>
        </p:txBody>
      </p:sp>
    </p:spTree>
    <p:extLst>
      <p:ext uri="{BB962C8B-B14F-4D97-AF65-F5344CB8AC3E}">
        <p14:creationId xmlns:p14="http://schemas.microsoft.com/office/powerpoint/2010/main" val="371548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3749823-F6B5-4A71-944F-D73A5652DF0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5299" name="Ograda številke diapozitiva 3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577E082-9530-49B1-B8E7-E658719C21E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919289" y="404813"/>
            <a:ext cx="5627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Povezava med posameznimi stopinjami:</a:t>
            </a:r>
          </a:p>
        </p:txBody>
      </p:sp>
      <p:sp>
        <p:nvSpPr>
          <p:cNvPr id="55301" name="Rectangle 6"/>
          <p:cNvSpPr>
            <a:spLocks noChangeArrowheads="1"/>
          </p:cNvSpPr>
          <p:nvPr/>
        </p:nvSpPr>
        <p:spPr bwMode="auto">
          <a:xfrm>
            <a:off x="1524001" y="2608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55302" name="Rectangle 7"/>
          <p:cNvSpPr>
            <a:spLocks noChangeArrowheads="1"/>
          </p:cNvSpPr>
          <p:nvPr/>
        </p:nvSpPr>
        <p:spPr bwMode="auto">
          <a:xfrm>
            <a:off x="1919289" y="3780821"/>
            <a:ext cx="84978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Absolutna ničla in Kelvinova lestvica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Pozneje so ugotovili, da se da določiti skala, ki je neodvisna od termometrske snovi, imenuje se termodinamična skala. </a:t>
            </a: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1919288" y="5367338"/>
            <a:ext cx="86407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Ničla te skale leži pri T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-273,15 °C. Kelvine označimo s K.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Minimalno temperaturo T</a:t>
            </a:r>
            <a:r>
              <a:rPr lang="sl-SI" altLang="sl-SI" sz="2400" baseline="-25000">
                <a:solidFill>
                  <a:srgbClr val="000000"/>
                </a:solidFill>
              </a:rPr>
              <a:t>min</a:t>
            </a:r>
            <a:r>
              <a:rPr lang="sl-SI" altLang="sl-SI" sz="2400">
                <a:solidFill>
                  <a:srgbClr val="000000"/>
                </a:solidFill>
              </a:rPr>
              <a:t> = -273,15 °C opredelimo kot absolutno ničlo.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55304" name="Object 9"/>
          <p:cNvGraphicFramePr>
            <a:graphicFrameLocks noChangeAspect="1"/>
          </p:cNvGraphicFramePr>
          <p:nvPr>
            <p:ph/>
          </p:nvPr>
        </p:nvGraphicFramePr>
        <p:xfrm>
          <a:off x="2633663" y="1162050"/>
          <a:ext cx="4259262" cy="244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načba" r:id="rId3" imgW="2146300" imgH="1231900" progId="Equation.3">
                  <p:embed/>
                </p:oleObj>
              </mc:Choice>
              <mc:Fallback>
                <p:oleObj name="Enačba" r:id="rId3" imgW="2146300" imgH="1231900" progId="Equation.3">
                  <p:embed/>
                  <p:pic>
                    <p:nvPicPr>
                      <p:cNvPr id="5530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1162050"/>
                        <a:ext cx="4259262" cy="24447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243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1EB340F-C98C-4161-8A81-BC9380A8166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6323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20C5DDD-126C-48B1-AAAB-B7D8546E7BC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703389" y="400050"/>
            <a:ext cx="85693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Medsebojna povezava med absolutno temperaturo </a:t>
            </a:r>
            <a:r>
              <a:rPr lang="sl-SI" altLang="sl-SI" sz="2400" i="1">
                <a:solidFill>
                  <a:srgbClr val="000000"/>
                </a:solidFill>
              </a:rPr>
              <a:t>T </a:t>
            </a:r>
            <a:r>
              <a:rPr lang="sl-SI" altLang="sl-SI" sz="2400">
                <a:solidFill>
                  <a:srgbClr val="000000"/>
                </a:solidFill>
              </a:rPr>
              <a:t>in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relativno temperaturo T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je:</a:t>
            </a:r>
          </a:p>
        </p:txBody>
      </p:sp>
      <p:sp>
        <p:nvSpPr>
          <p:cNvPr id="56325" name="Rectangle 6"/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56326" name="Object 5"/>
          <p:cNvGraphicFramePr>
            <a:graphicFrameLocks noChangeAspect="1"/>
          </p:cNvGraphicFramePr>
          <p:nvPr/>
        </p:nvGraphicFramePr>
        <p:xfrm>
          <a:off x="1992313" y="1268413"/>
          <a:ext cx="3238500" cy="122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načba" r:id="rId3" imgW="1295400" imgH="482600" progId="Equation.3">
                  <p:embed/>
                </p:oleObj>
              </mc:Choice>
              <mc:Fallback>
                <p:oleObj name="Enačba" r:id="rId3" imgW="1295400" imgH="482600" progId="Equation.3">
                  <p:embed/>
                  <p:pic>
                    <p:nvPicPr>
                      <p:cNvPr id="563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1268413"/>
                        <a:ext cx="3238500" cy="12239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Rectangle 56"/>
          <p:cNvSpPr>
            <a:spLocks noChangeArrowheads="1"/>
          </p:cNvSpPr>
          <p:nvPr/>
        </p:nvSpPr>
        <p:spPr bwMode="auto">
          <a:xfrm>
            <a:off x="5303839" y="1351508"/>
            <a:ext cx="511333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Za praktično merjenje temperature ne zadostujeta samo dve fiksni temperaturi – ledišče in vrelišče vode. Zato so z mednarodnim dogovorom določili še celo vrsto temperaturnih točk izven intervala ledišče–vrelišče vode. Vse te temperaturne točke veljajo pri tlaku normalne atmosfere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1,013250 bar in se dajo zanesljivo ter razmeroma lahko pridobiti.</a:t>
            </a:r>
          </a:p>
        </p:txBody>
      </p:sp>
      <p:graphicFrame>
        <p:nvGraphicFramePr>
          <p:cNvPr id="90218" name="Group 106"/>
          <p:cNvGraphicFramePr>
            <a:graphicFrameLocks noGrp="1"/>
          </p:cNvGraphicFramePr>
          <p:nvPr>
            <p:ph sz="half" idx="2"/>
          </p:nvPr>
        </p:nvGraphicFramePr>
        <p:xfrm>
          <a:off x="1919289" y="2636839"/>
          <a:ext cx="3163887" cy="3473451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1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Kontrolne </a:t>
                      </a:r>
                      <a:endParaRPr kumimoji="0" lang="sl-SI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helija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-268,94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kisika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-182,97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vrelišče žvepla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444,6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antimona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630,5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srebra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960,8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zlata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1063   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tališče platine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1769       °C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324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1EAF477-4B7D-4671-96F7-D95B72C621F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7347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FAA846E-791F-4945-B7BF-6F4FF8F5B58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7348" name="Rectangle 120"/>
          <p:cNvSpPr>
            <a:spLocks noChangeArrowheads="1"/>
          </p:cNvSpPr>
          <p:nvPr/>
        </p:nvSpPr>
        <p:spPr bwMode="auto">
          <a:xfrm>
            <a:off x="1919289" y="654050"/>
            <a:ext cx="84978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1828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1828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1828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1828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</a:t>
            </a:r>
            <a:r>
              <a:rPr lang="sl-SI" altLang="sl-SI" sz="2400">
                <a:solidFill>
                  <a:srgbClr val="000000"/>
                </a:solidFill>
              </a:rPr>
              <a:t>: 1. Termometer je kazal </a:t>
            </a:r>
            <a:r>
              <a:rPr lang="sl-SI" altLang="sl-SI" sz="2400" b="1" i="1">
                <a:solidFill>
                  <a:srgbClr val="000000"/>
                </a:solidFill>
              </a:rPr>
              <a:t>T </a:t>
            </a:r>
            <a:r>
              <a:rPr lang="sl-SI" altLang="sl-SI" sz="2400" i="1">
                <a:solidFill>
                  <a:srgbClr val="000000"/>
                </a:solidFill>
              </a:rPr>
              <a:t>=  </a:t>
            </a:r>
            <a:r>
              <a:rPr lang="sl-SI" altLang="sl-SI" sz="2400">
                <a:solidFill>
                  <a:srgbClr val="000000"/>
                </a:solidFill>
              </a:rPr>
              <a:t>12  °C.  Koliko je to Kelvina,  Reaumurja in Fahrenheita?</a:t>
            </a:r>
          </a:p>
        </p:txBody>
      </p:sp>
      <p:graphicFrame>
        <p:nvGraphicFramePr>
          <p:cNvPr id="57349" name="Object 122"/>
          <p:cNvGraphicFramePr>
            <a:graphicFrameLocks noChangeAspect="1"/>
          </p:cNvGraphicFramePr>
          <p:nvPr>
            <p:ph sz="half" idx="1"/>
          </p:nvPr>
        </p:nvGraphicFramePr>
        <p:xfrm>
          <a:off x="2971800" y="1557338"/>
          <a:ext cx="62484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načba" r:id="rId3" imgW="3124200" imgH="1079500" progId="Equation.3">
                  <p:embed/>
                </p:oleObj>
              </mc:Choice>
              <mc:Fallback>
                <p:oleObj name="Enačba" r:id="rId3" imgW="3124200" imgH="1079500" progId="Equation.3">
                  <p:embed/>
                  <p:pic>
                    <p:nvPicPr>
                      <p:cNvPr id="57349" name="Object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557338"/>
                        <a:ext cx="62484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0" name="Rectangle 126"/>
          <p:cNvSpPr>
            <a:spLocks noChangeArrowheads="1"/>
          </p:cNvSpPr>
          <p:nvPr/>
        </p:nvSpPr>
        <p:spPr bwMode="auto">
          <a:xfrm>
            <a:off x="2063750" y="3780821"/>
            <a:ext cx="80645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Temperatura od 45˚C izrazi v K in ˚F.</a:t>
            </a: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57351" name="Rectangle 133"/>
          <p:cNvSpPr>
            <a:spLocks noChangeArrowheads="1"/>
          </p:cNvSpPr>
          <p:nvPr/>
        </p:nvSpPr>
        <p:spPr bwMode="auto">
          <a:xfrm>
            <a:off x="2135188" y="6007101"/>
            <a:ext cx="43735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Odgovor:</a:t>
            </a:r>
            <a:r>
              <a:rPr lang="sl-SI" altLang="sl-SI" sz="2000">
                <a:solidFill>
                  <a:srgbClr val="000000"/>
                </a:solidFill>
              </a:rPr>
              <a:t> 45˚C je 318,15 K in 113 ˚F</a:t>
            </a:r>
          </a:p>
        </p:txBody>
      </p:sp>
      <p:graphicFrame>
        <p:nvGraphicFramePr>
          <p:cNvPr id="57352" name="Object 134"/>
          <p:cNvGraphicFramePr>
            <a:graphicFrameLocks noChangeAspect="1"/>
          </p:cNvGraphicFramePr>
          <p:nvPr>
            <p:ph sz="half" idx="2"/>
          </p:nvPr>
        </p:nvGraphicFramePr>
        <p:xfrm>
          <a:off x="2135189" y="4325939"/>
          <a:ext cx="6624637" cy="1373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načba" r:id="rId5" imgW="3187700" imgH="660400" progId="Equation.3">
                  <p:embed/>
                </p:oleObj>
              </mc:Choice>
              <mc:Fallback>
                <p:oleObj name="Enačba" r:id="rId5" imgW="3187700" imgH="660400" progId="Equation.3">
                  <p:embed/>
                  <p:pic>
                    <p:nvPicPr>
                      <p:cNvPr id="57352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4325939"/>
                        <a:ext cx="6624637" cy="1373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656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40F182-1F9C-4397-A549-F462D4B8855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8371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6288FD4-ACBA-40C0-824E-1B0399FD550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476250"/>
            <a:ext cx="8507413" cy="53911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3. Temperatura od  25K izrazi v ˚C in ˚F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 = T – 273,15 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 = 25 – 273,15 = -248,15˚C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T˚F =9/5(T ˚C) + 32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T˚F =9/5(-248,15) + 32 = -414,67˚F</a:t>
            </a:r>
            <a:endParaRPr lang="sl-SI" altLang="sl-SI" sz="2400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/>
              <a:t>Odgovor: </a:t>
            </a:r>
            <a:r>
              <a:rPr lang="sl-SI" altLang="sl-SI" sz="2400"/>
              <a:t>25K je -248,15˚C in - 414, 67˚F</a:t>
            </a:r>
          </a:p>
        </p:txBody>
      </p:sp>
      <p:sp>
        <p:nvSpPr>
          <p:cNvPr id="58373" name="Rectangle 6"/>
          <p:cNvSpPr>
            <a:spLocks noChangeArrowheads="1"/>
          </p:cNvSpPr>
          <p:nvPr/>
        </p:nvSpPr>
        <p:spPr bwMode="auto">
          <a:xfrm>
            <a:off x="1919288" y="3314700"/>
            <a:ext cx="741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Temperatura od 120˚F izrazi v ˚C in K.</a:t>
            </a:r>
            <a:endParaRPr lang="sl-SI" altLang="sl-SI" sz="2400">
              <a:solidFill>
                <a:srgbClr val="000000"/>
              </a:solidFill>
            </a:endParaRPr>
          </a:p>
        </p:txBody>
      </p:sp>
      <p:graphicFrame>
        <p:nvGraphicFramePr>
          <p:cNvPr id="58374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2284414" y="4076701"/>
          <a:ext cx="6973887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načba" r:id="rId3" imgW="3365500" imgH="660400" progId="Equation.3">
                  <p:embed/>
                </p:oleObj>
              </mc:Choice>
              <mc:Fallback>
                <p:oleObj name="Enačba" r:id="rId3" imgW="3365500" imgH="660400" progId="Equation.3">
                  <p:embed/>
                  <p:pic>
                    <p:nvPicPr>
                      <p:cNvPr id="5837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4" y="4076701"/>
                        <a:ext cx="6973887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8620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F92024B-0A8D-4F4E-86A2-89BEB6A9784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9395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9F4F6A9-2DA0-4478-964C-E69680D58FA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441326"/>
            <a:ext cx="8578850" cy="62642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/>
              <a:t>Naloge (str.24):</a:t>
            </a:r>
            <a:r>
              <a:rPr lang="sl-SI" altLang="sl-SI" sz="2400"/>
              <a:t> 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631950" y="765175"/>
            <a:ext cx="8928100" cy="655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40823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4082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4082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4082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1. Izmerili so temperaturo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="1" i="1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240 °C. Kolikšna 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absolutna temperatura?  			</a:t>
            </a:r>
            <a:r>
              <a:rPr lang="sl-SI" altLang="sl-SI" sz="2000">
                <a:solidFill>
                  <a:srgbClr val="FF0000"/>
                </a:solidFill>
              </a:rPr>
              <a:t>(R: T = 513,15 K)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2. Kolikšna je relativna temperatura Celzija, če je absolutna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400 K? 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126,85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3. Koliko je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= 15 °C v stopinjah F?    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59 °F)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4. Koliko stopinj F je </a:t>
            </a:r>
            <a:r>
              <a:rPr lang="sl-SI" altLang="sl-SI" sz="2000" i="1">
                <a:solidFill>
                  <a:srgbClr val="000000"/>
                </a:solidFill>
              </a:rPr>
              <a:t>T = -5 </a:t>
            </a:r>
            <a:r>
              <a:rPr lang="sl-SI" altLang="sl-SI" sz="2000">
                <a:solidFill>
                  <a:srgbClr val="000000"/>
                </a:solidFill>
              </a:rPr>
              <a:t>°C?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23 °F)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5. Koliko stopinj C je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100 °F,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500 °F in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1000 °F?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                   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37,78 °C,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260 °C, </a:t>
            </a:r>
            <a:r>
              <a:rPr lang="sl-SI" altLang="sl-SI" sz="2000" i="1">
                <a:solidFill>
                  <a:srgbClr val="FF0000"/>
                </a:solidFill>
              </a:rPr>
              <a:t>T = </a:t>
            </a:r>
            <a:r>
              <a:rPr lang="sl-SI" altLang="sl-SI" sz="2000">
                <a:solidFill>
                  <a:srgbClr val="FF0000"/>
                </a:solidFill>
              </a:rPr>
              <a:t>537,78 °C)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6. Koliko stopinj C je </a:t>
            </a:r>
            <a:r>
              <a:rPr lang="sl-SI" altLang="sl-SI" sz="2000" i="1">
                <a:solidFill>
                  <a:srgbClr val="000000"/>
                </a:solidFill>
              </a:rPr>
              <a:t>T</a:t>
            </a:r>
            <a:r>
              <a:rPr lang="sl-SI" altLang="sl-SI" sz="2000" b="1" i="1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-4 °F?   </a:t>
            </a:r>
            <a:r>
              <a:rPr lang="sl-SI" altLang="sl-SI" sz="2000">
                <a:solidFill>
                  <a:srgbClr val="FF0000"/>
                </a:solidFill>
              </a:rPr>
              <a:t> 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>
                <a:solidFill>
                  <a:srgbClr val="FF0000"/>
                </a:solidFill>
              </a:rPr>
              <a:t> </a:t>
            </a:r>
            <a:r>
              <a:rPr lang="sl-SI" altLang="sl-SI" sz="2000">
                <a:solidFill>
                  <a:srgbClr val="FF0000"/>
                </a:solidFill>
              </a:rPr>
              <a:t>= -20 °C)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7. Kako visoko temperaturo bi pokazal telesni termometer s Fahrenheitovo skalo, če jo Celzijev pokaže </a:t>
            </a:r>
            <a:r>
              <a:rPr lang="el-GR" altLang="sl-SI" sz="2000">
                <a:solidFill>
                  <a:srgbClr val="000000"/>
                </a:solidFill>
              </a:rPr>
              <a:t>ϑ</a:t>
            </a:r>
            <a:r>
              <a:rPr lang="sl-SI" altLang="sl-SI" sz="2000">
                <a:solidFill>
                  <a:srgbClr val="000000"/>
                </a:solidFill>
              </a:rPr>
              <a:t> = 40°C? 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el-GR" altLang="sl-SI" sz="2000">
                <a:solidFill>
                  <a:srgbClr val="FF0000"/>
                </a:solidFill>
              </a:rPr>
              <a:t>ϑ</a:t>
            </a:r>
            <a:r>
              <a:rPr lang="sl-SI" altLang="sl-SI" sz="2000">
                <a:solidFill>
                  <a:srgbClr val="FF0000"/>
                </a:solidFill>
              </a:rPr>
              <a:t> = 104°F)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8. Izračunaj absolutno ničlo za Fahrenheitovo skalo!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-459,67 °F)</a:t>
            </a: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9. Poišči temperaturo, ki je številčno enaka °C in °F!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T= </a:t>
            </a:r>
            <a:r>
              <a:rPr lang="sl-SI" altLang="sl-SI" sz="2000">
                <a:solidFill>
                  <a:srgbClr val="FF0000"/>
                </a:solidFill>
              </a:rPr>
              <a:t>-40)</a:t>
            </a: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10. Določi absolutno ničlo za Reaumurjevo skalo!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-218,52 °R)</a:t>
            </a: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11. Določi temperaturo, ki je številčno enaka v °F in °R!</a:t>
            </a:r>
          </a:p>
          <a:p>
            <a:pPr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None/>
            </a:pPr>
            <a:r>
              <a:rPr lang="sl-SI" altLang="sl-SI" sz="2000">
                <a:solidFill>
                  <a:srgbClr val="000000"/>
                </a:solidFill>
              </a:rPr>
              <a:t>						</a:t>
            </a:r>
            <a:r>
              <a:rPr lang="sl-SI" altLang="sl-SI" sz="2000">
                <a:solidFill>
                  <a:srgbClr val="FF0000"/>
                </a:solidFill>
              </a:rPr>
              <a:t>(R: </a:t>
            </a:r>
            <a:r>
              <a:rPr lang="sl-SI" altLang="sl-SI" sz="2000" i="1">
                <a:solidFill>
                  <a:srgbClr val="FF0000"/>
                </a:solidFill>
              </a:rPr>
              <a:t>T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 i="1">
                <a:solidFill>
                  <a:srgbClr val="FF0000"/>
                </a:solidFill>
              </a:rPr>
              <a:t>= </a:t>
            </a:r>
            <a:r>
              <a:rPr lang="sl-SI" altLang="sl-SI" sz="2000">
                <a:solidFill>
                  <a:srgbClr val="FF0000"/>
                </a:solidFill>
              </a:rPr>
              <a:t>25,6)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2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A37835E-C18E-4E1C-A9F6-32CB4123F81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0419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BDD1A10-971F-489D-A44A-DC18B27A906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1"/>
            <a:ext cx="8229600" cy="595313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Temperaturno raztezanje</a:t>
            </a: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125539"/>
            <a:ext cx="8435975" cy="53990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Skoraj vsa telesa v naravi menjajo svoj volumen pri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spremembi temperature. S povečanjem temperature se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telesa širijo (raztezajo) z znižanjem temperature pa se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krčijo. Sprememba volumna zaradi spremembe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temperature je odvisna od snovi iz katerega je telo narejeno,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o spremembi temperature, od začetne dimenzije telesa in od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začetne oblike telesa ali se bo telo pretežno širilo linearno ali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prostorsko. Oblika telesa torej vpliva ali se bo telo pretežno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širilo linearno ali prostorsko. </a:t>
            </a:r>
          </a:p>
        </p:txBody>
      </p:sp>
      <p:grpSp>
        <p:nvGrpSpPr>
          <p:cNvPr id="60422" name="Group 4"/>
          <p:cNvGrpSpPr>
            <a:grpSpLocks noChangeAspect="1"/>
          </p:cNvGrpSpPr>
          <p:nvPr/>
        </p:nvGrpSpPr>
        <p:grpSpPr bwMode="auto">
          <a:xfrm>
            <a:off x="6383338" y="5229226"/>
            <a:ext cx="3168650" cy="1368425"/>
            <a:chOff x="4135" y="4800"/>
            <a:chExt cx="5267" cy="2760"/>
          </a:xfrm>
        </p:grpSpPr>
        <p:sp>
          <p:nvSpPr>
            <p:cNvPr id="60424" name="AutoShape 5"/>
            <p:cNvSpPr>
              <a:spLocks noChangeAspect="1" noChangeArrowheads="1"/>
            </p:cNvSpPr>
            <p:nvPr/>
          </p:nvSpPr>
          <p:spPr bwMode="auto">
            <a:xfrm>
              <a:off x="4135" y="4800"/>
              <a:ext cx="5267" cy="2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60425" name="Line 6"/>
            <p:cNvSpPr>
              <a:spLocks noChangeShapeType="1"/>
            </p:cNvSpPr>
            <p:nvPr/>
          </p:nvSpPr>
          <p:spPr bwMode="auto">
            <a:xfrm>
              <a:off x="5239" y="5076"/>
              <a:ext cx="248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6" name="Line 7"/>
            <p:cNvSpPr>
              <a:spLocks noChangeShapeType="1"/>
            </p:cNvSpPr>
            <p:nvPr/>
          </p:nvSpPr>
          <p:spPr bwMode="auto">
            <a:xfrm>
              <a:off x="5239" y="5076"/>
              <a:ext cx="0" cy="2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7" name="Line 8"/>
            <p:cNvSpPr>
              <a:spLocks noChangeShapeType="1"/>
            </p:cNvSpPr>
            <p:nvPr/>
          </p:nvSpPr>
          <p:spPr bwMode="auto">
            <a:xfrm>
              <a:off x="5239" y="5352"/>
              <a:ext cx="248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8" name="Line 9"/>
            <p:cNvSpPr>
              <a:spLocks noChangeShapeType="1"/>
            </p:cNvSpPr>
            <p:nvPr/>
          </p:nvSpPr>
          <p:spPr bwMode="auto">
            <a:xfrm flipV="1">
              <a:off x="7724" y="5076"/>
              <a:ext cx="0" cy="27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29" name="Line 10"/>
            <p:cNvSpPr>
              <a:spLocks noChangeShapeType="1"/>
            </p:cNvSpPr>
            <p:nvPr/>
          </p:nvSpPr>
          <p:spPr bwMode="auto">
            <a:xfrm>
              <a:off x="7724" y="5076"/>
              <a:ext cx="5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0" name="Line 11"/>
            <p:cNvSpPr>
              <a:spLocks noChangeShapeType="1"/>
            </p:cNvSpPr>
            <p:nvPr/>
          </p:nvSpPr>
          <p:spPr bwMode="auto">
            <a:xfrm>
              <a:off x="8276" y="5076"/>
              <a:ext cx="0" cy="2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1" name="Line 12"/>
            <p:cNvSpPr>
              <a:spLocks noChangeShapeType="1"/>
            </p:cNvSpPr>
            <p:nvPr/>
          </p:nvSpPr>
          <p:spPr bwMode="auto">
            <a:xfrm flipH="1">
              <a:off x="7724" y="5352"/>
              <a:ext cx="5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2" name="Line 13"/>
            <p:cNvSpPr>
              <a:spLocks noChangeShapeType="1"/>
            </p:cNvSpPr>
            <p:nvPr/>
          </p:nvSpPr>
          <p:spPr bwMode="auto">
            <a:xfrm>
              <a:off x="5239" y="5352"/>
              <a:ext cx="1" cy="165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3" name="Line 14"/>
            <p:cNvSpPr>
              <a:spLocks noChangeShapeType="1"/>
            </p:cNvSpPr>
            <p:nvPr/>
          </p:nvSpPr>
          <p:spPr bwMode="auto">
            <a:xfrm>
              <a:off x="7724" y="5352"/>
              <a:ext cx="1" cy="82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4" name="Line 15"/>
            <p:cNvSpPr>
              <a:spLocks noChangeShapeType="1"/>
            </p:cNvSpPr>
            <p:nvPr/>
          </p:nvSpPr>
          <p:spPr bwMode="auto">
            <a:xfrm>
              <a:off x="8276" y="5352"/>
              <a:ext cx="1" cy="165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5" name="Line 16"/>
            <p:cNvSpPr>
              <a:spLocks noChangeShapeType="1"/>
            </p:cNvSpPr>
            <p:nvPr/>
          </p:nvSpPr>
          <p:spPr bwMode="auto">
            <a:xfrm>
              <a:off x="5239" y="6180"/>
              <a:ext cx="2485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6" name="Line 17"/>
            <p:cNvSpPr>
              <a:spLocks noChangeShapeType="1"/>
            </p:cNvSpPr>
            <p:nvPr/>
          </p:nvSpPr>
          <p:spPr bwMode="auto">
            <a:xfrm>
              <a:off x="7724" y="6180"/>
              <a:ext cx="552" cy="1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7" name="Line 18"/>
            <p:cNvSpPr>
              <a:spLocks noChangeShapeType="1"/>
            </p:cNvSpPr>
            <p:nvPr/>
          </p:nvSpPr>
          <p:spPr bwMode="auto">
            <a:xfrm>
              <a:off x="5239" y="7008"/>
              <a:ext cx="3037" cy="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38" name="Text Box 19"/>
            <p:cNvSpPr txBox="1">
              <a:spLocks noChangeArrowheads="1"/>
            </p:cNvSpPr>
            <p:nvPr/>
          </p:nvSpPr>
          <p:spPr bwMode="auto">
            <a:xfrm>
              <a:off x="6316" y="5627"/>
              <a:ext cx="1105" cy="5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l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0439" name="Text Box 20"/>
            <p:cNvSpPr txBox="1">
              <a:spLocks noChangeArrowheads="1"/>
            </p:cNvSpPr>
            <p:nvPr/>
          </p:nvSpPr>
          <p:spPr bwMode="auto">
            <a:xfrm>
              <a:off x="7723" y="5627"/>
              <a:ext cx="552" cy="5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Δl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60440" name="Text Box 21"/>
            <p:cNvSpPr txBox="1">
              <a:spLocks noChangeArrowheads="1"/>
            </p:cNvSpPr>
            <p:nvPr/>
          </p:nvSpPr>
          <p:spPr bwMode="auto">
            <a:xfrm>
              <a:off x="6317" y="6454"/>
              <a:ext cx="1104" cy="5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l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</p:grpSp>
      <p:sp>
        <p:nvSpPr>
          <p:cNvPr id="60423" name="Rectangle 22"/>
          <p:cNvSpPr>
            <a:spLocks noChangeArrowheads="1"/>
          </p:cNvSpPr>
          <p:nvPr/>
        </p:nvSpPr>
        <p:spPr bwMode="auto">
          <a:xfrm>
            <a:off x="2063751" y="5256213"/>
            <a:ext cx="4448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LINEARNO RAZTEZANJE</a:t>
            </a:r>
            <a:r>
              <a:rPr lang="sl-SI" altLang="sl-SI" sz="1800">
                <a:solidFill>
                  <a:srgbClr val="000000"/>
                </a:solidFill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64388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1449</Words>
  <Application>Microsoft Office PowerPoint</Application>
  <PresentationFormat>Širokozaslonsko</PresentationFormat>
  <Paragraphs>251</Paragraphs>
  <Slides>22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Temperatura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Temperaturno raztezanje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Dodatne naloge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12</cp:revision>
  <dcterms:created xsi:type="dcterms:W3CDTF">2021-09-29T19:34:14Z</dcterms:created>
  <dcterms:modified xsi:type="dcterms:W3CDTF">2021-12-29T18:15:02Z</dcterms:modified>
</cp:coreProperties>
</file>