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2" r:id="rId4"/>
    <p:sldId id="257" r:id="rId5"/>
    <p:sldId id="264" r:id="rId6"/>
    <p:sldId id="265" r:id="rId7"/>
    <p:sldId id="266" r:id="rId8"/>
    <p:sldId id="26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4" autoAdjust="0"/>
    <p:restoredTop sz="94660"/>
  </p:normalViewPr>
  <p:slideViewPr>
    <p:cSldViewPr snapToGrid="0">
      <p:cViewPr varScale="1">
        <p:scale>
          <a:sx n="87" d="100"/>
          <a:sy n="87" d="100"/>
        </p:scale>
        <p:origin x="28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en-GB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27BE4-53F0-4828-8358-31D63405D8EC}" type="datetimeFigureOut">
              <a:rPr lang="en-GB" smtClean="0"/>
              <a:t>01/06/2025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7DEF0-525C-4FE5-B176-1B16CAC7C8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1163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27BE4-53F0-4828-8358-31D63405D8EC}" type="datetimeFigureOut">
              <a:rPr lang="en-GB" smtClean="0"/>
              <a:t>01/06/2025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7DEF0-525C-4FE5-B176-1B16CAC7C8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497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27BE4-53F0-4828-8358-31D63405D8EC}" type="datetimeFigureOut">
              <a:rPr lang="en-GB" smtClean="0"/>
              <a:t>01/06/2025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7DEF0-525C-4FE5-B176-1B16CAC7C8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220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27BE4-53F0-4828-8358-31D63405D8EC}" type="datetimeFigureOut">
              <a:rPr lang="en-GB" smtClean="0"/>
              <a:t>01/06/2025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7DEF0-525C-4FE5-B176-1B16CAC7C8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1830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27BE4-53F0-4828-8358-31D63405D8EC}" type="datetimeFigureOut">
              <a:rPr lang="en-GB" smtClean="0"/>
              <a:t>01/06/2025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7DEF0-525C-4FE5-B176-1B16CAC7C8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2641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27BE4-53F0-4828-8358-31D63405D8EC}" type="datetimeFigureOut">
              <a:rPr lang="en-GB" smtClean="0"/>
              <a:t>01/06/2025</a:t>
            </a:fld>
            <a:endParaRPr lang="en-GB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7DEF0-525C-4FE5-B176-1B16CAC7C8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625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27BE4-53F0-4828-8358-31D63405D8EC}" type="datetimeFigureOut">
              <a:rPr lang="en-GB" smtClean="0"/>
              <a:t>01/06/2025</a:t>
            </a:fld>
            <a:endParaRPr lang="en-GB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7DEF0-525C-4FE5-B176-1B16CAC7C8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4072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27BE4-53F0-4828-8358-31D63405D8EC}" type="datetimeFigureOut">
              <a:rPr lang="en-GB" smtClean="0"/>
              <a:t>01/06/2025</a:t>
            </a:fld>
            <a:endParaRPr lang="en-GB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7DEF0-525C-4FE5-B176-1B16CAC7C8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6126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27BE4-53F0-4828-8358-31D63405D8EC}" type="datetimeFigureOut">
              <a:rPr lang="en-GB" smtClean="0"/>
              <a:t>01/06/2025</a:t>
            </a:fld>
            <a:endParaRPr lang="en-GB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7DEF0-525C-4FE5-B176-1B16CAC7C8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5036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27BE4-53F0-4828-8358-31D63405D8EC}" type="datetimeFigureOut">
              <a:rPr lang="en-GB" smtClean="0"/>
              <a:t>01/06/2025</a:t>
            </a:fld>
            <a:endParaRPr lang="en-GB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7DEF0-525C-4FE5-B176-1B16CAC7C8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3727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27BE4-53F0-4828-8358-31D63405D8EC}" type="datetimeFigureOut">
              <a:rPr lang="en-GB" smtClean="0"/>
              <a:t>01/06/2025</a:t>
            </a:fld>
            <a:endParaRPr lang="en-GB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7DEF0-525C-4FE5-B176-1B16CAC7C8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3671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D27BE4-53F0-4828-8358-31D63405D8EC}" type="datetimeFigureOut">
              <a:rPr lang="en-GB" smtClean="0"/>
              <a:t>01/06/2025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D7DEF0-525C-4FE5-B176-1B16CAC7C8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9177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https://www.youtube.com/embed/GqKxN0Znojw" TargetMode="External"/><Relationship Id="rId1" Type="http://schemas.openxmlformats.org/officeDocument/2006/relationships/video" Target="https://www.youtube.com/embed/NH8IMQIeioE" TargetMode="Externa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2.jpeg"/><Relationship Id="rId2" Type="http://schemas.openxmlformats.org/officeDocument/2006/relationships/video" Target="https://www.youtube.com/embed/mYU0QDvC_W0" TargetMode="External"/><Relationship Id="rId1" Type="http://schemas.openxmlformats.org/officeDocument/2006/relationships/video" Target="https://www.youtube.com/embed/T2gw9Fcc_w0" TargetMode="External"/><Relationship Id="rId6" Type="http://schemas.openxmlformats.org/officeDocument/2006/relationships/image" Target="../media/image11.jp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https://www.youtube.com/embed/PG_u4NDJtwU" TargetMode="External"/><Relationship Id="rId1" Type="http://schemas.openxmlformats.org/officeDocument/2006/relationships/video" Target="https://www.youtube.com/embed/T2gw9Fcc_w0" TargetMode="External"/><Relationship Id="rId5" Type="http://schemas.openxmlformats.org/officeDocument/2006/relationships/image" Target="../media/image13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1"/>
          <p:cNvSpPr txBox="1">
            <a:spLocks/>
          </p:cNvSpPr>
          <p:nvPr/>
        </p:nvSpPr>
        <p:spPr>
          <a:xfrm>
            <a:off x="5190309" y="4782638"/>
            <a:ext cx="3161212" cy="1245326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sz="3600" dirty="0" err="1" smtClean="0">
                <a:solidFill>
                  <a:srgbClr val="C00000"/>
                </a:solidFill>
              </a:rPr>
              <a:t>Kvintakordi</a:t>
            </a:r>
            <a:endParaRPr lang="sl-SI" sz="3600" dirty="0" smtClean="0">
              <a:solidFill>
                <a:srgbClr val="C00000"/>
              </a:solidFill>
            </a:endParaRPr>
          </a:p>
          <a:p>
            <a:endParaRPr lang="en-GB" sz="3600" dirty="0" smtClean="0">
              <a:solidFill>
                <a:srgbClr val="C00000"/>
              </a:solidFill>
            </a:endParaRPr>
          </a:p>
        </p:txBody>
      </p:sp>
      <p:sp>
        <p:nvSpPr>
          <p:cNvPr id="5" name="Pravokotnik 4"/>
          <p:cNvSpPr/>
          <p:nvPr/>
        </p:nvSpPr>
        <p:spPr>
          <a:xfrm>
            <a:off x="2172787" y="5155112"/>
            <a:ext cx="3470367" cy="1200329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sl-SI" sz="3600" dirty="0" smtClean="0">
                <a:latin typeface="+mj-lt"/>
              </a:rPr>
              <a:t/>
            </a:r>
            <a:br>
              <a:rPr lang="sl-SI" sz="3600" dirty="0" smtClean="0">
                <a:latin typeface="+mj-lt"/>
              </a:rPr>
            </a:br>
            <a:r>
              <a:rPr lang="sl-SI" sz="3600" dirty="0" smtClean="0">
                <a:solidFill>
                  <a:srgbClr val="C00000"/>
                </a:solidFill>
                <a:latin typeface="+mj-lt"/>
              </a:rPr>
              <a:t>Intervali</a:t>
            </a:r>
          </a:p>
        </p:txBody>
      </p:sp>
      <p:sp>
        <p:nvSpPr>
          <p:cNvPr id="8" name="Naslov 1"/>
          <p:cNvSpPr>
            <a:spLocks noGrp="1"/>
          </p:cNvSpPr>
          <p:nvPr>
            <p:ph type="ctrTitle"/>
          </p:nvPr>
        </p:nvSpPr>
        <p:spPr>
          <a:xfrm>
            <a:off x="1132113" y="754717"/>
            <a:ext cx="9239796" cy="1677504"/>
          </a:xfrm>
        </p:spPr>
        <p:txBody>
          <a:bodyPr>
            <a:normAutofit fontScale="90000"/>
          </a:bodyPr>
          <a:lstStyle/>
          <a:p>
            <a:r>
              <a:rPr lang="sl-SI" sz="4400" dirty="0" smtClean="0">
                <a:solidFill>
                  <a:srgbClr val="C00000"/>
                </a:solidFill>
              </a:rPr>
              <a:t/>
            </a:r>
            <a:br>
              <a:rPr lang="sl-SI" sz="4400" dirty="0" smtClean="0">
                <a:solidFill>
                  <a:srgbClr val="C00000"/>
                </a:solidFill>
              </a:rPr>
            </a:br>
            <a:r>
              <a:rPr lang="sl-SI" sz="4400" dirty="0">
                <a:solidFill>
                  <a:srgbClr val="C00000"/>
                </a:solidFill>
              </a:rPr>
              <a:t/>
            </a:r>
            <a:br>
              <a:rPr lang="sl-SI" sz="4400" dirty="0">
                <a:solidFill>
                  <a:srgbClr val="C00000"/>
                </a:solidFill>
              </a:rPr>
            </a:br>
            <a:r>
              <a:rPr lang="sl-SI" sz="4400" dirty="0" smtClean="0">
                <a:solidFill>
                  <a:srgbClr val="C00000"/>
                </a:solidFill>
              </a:rPr>
              <a:t/>
            </a:r>
            <a:br>
              <a:rPr lang="sl-SI" sz="4400" dirty="0" smtClean="0">
                <a:solidFill>
                  <a:srgbClr val="C00000"/>
                </a:solidFill>
              </a:rPr>
            </a:br>
            <a:r>
              <a:rPr lang="sl-SI" sz="3600" b="1" dirty="0" smtClean="0"/>
              <a:t>DODATNI LETNIK </a:t>
            </a:r>
            <a:r>
              <a:rPr lang="sl-SI" sz="3100" dirty="0" smtClean="0"/>
              <a:t/>
            </a:r>
            <a:br>
              <a:rPr lang="sl-SI" sz="3100" dirty="0" smtClean="0"/>
            </a:br>
            <a:r>
              <a:rPr lang="sl-SI" sz="3100" dirty="0" smtClean="0"/>
              <a:t>Interno gradivo </a:t>
            </a:r>
            <a:br>
              <a:rPr lang="sl-SI" sz="3100" dirty="0" smtClean="0"/>
            </a:br>
            <a:r>
              <a:rPr lang="sl-SI" sz="3100" dirty="0" smtClean="0"/>
              <a:t>doc. dr. Konstanca Zalar</a:t>
            </a:r>
            <a:endParaRPr lang="en-GB" sz="4900" b="1" dirty="0"/>
          </a:p>
        </p:txBody>
      </p:sp>
      <p:pic>
        <p:nvPicPr>
          <p:cNvPr id="9" name="Slika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909" y="645888"/>
            <a:ext cx="1047010" cy="1047010"/>
          </a:xfrm>
          <a:prstGeom prst="ellipse">
            <a:avLst/>
          </a:prstGeom>
          <a:ln>
            <a:noFill/>
          </a:ln>
          <a:effectLst>
            <a:reflection blurRad="6350" stA="50000" endA="275" endPos="40000" dist="101600" dir="5400000" sy="-100000" algn="bl" rotWithShape="0"/>
            <a:softEdge rad="112500"/>
          </a:effectLst>
        </p:spPr>
      </p:pic>
      <p:sp>
        <p:nvSpPr>
          <p:cNvPr id="10" name="Naslov 1"/>
          <p:cNvSpPr txBox="1">
            <a:spLocks/>
          </p:cNvSpPr>
          <p:nvPr/>
        </p:nvSpPr>
        <p:spPr>
          <a:xfrm>
            <a:off x="3675016" y="3616778"/>
            <a:ext cx="4153989" cy="799011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vert="horz" lIns="91440" tIns="45720" rIns="91440" bIns="45720" rtlCol="0" anchor="b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600" b="1" dirty="0" smtClean="0">
                <a:solidFill>
                  <a:srgbClr val="C00000"/>
                </a:solidFill>
              </a:rPr>
              <a:t>GLASBENA </a:t>
            </a:r>
            <a:r>
              <a:rPr lang="sl-SI" sz="3600" b="1" dirty="0">
                <a:solidFill>
                  <a:srgbClr val="C00000"/>
                </a:solidFill>
              </a:rPr>
              <a:t>TEORIJA - 3</a:t>
            </a:r>
            <a:endParaRPr lang="en-GB" sz="3600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30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309" y="994133"/>
            <a:ext cx="4532376" cy="2971800"/>
          </a:xfrm>
          <a:ln>
            <a:solidFill>
              <a:srgbClr val="C00000"/>
            </a:solidFill>
          </a:ln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684" y="994133"/>
            <a:ext cx="4535424" cy="4864608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047010" cy="1047010"/>
          </a:xfrm>
          <a:prstGeom prst="ellipse">
            <a:avLst/>
          </a:prstGeom>
          <a:ln>
            <a:noFill/>
          </a:ln>
          <a:effectLst>
            <a:reflection blurRad="6350" stA="50000" endA="275" endPos="40000" dist="101600" dir="5400000" sy="-100000" algn="bl" rotWithShape="0"/>
            <a:softEdge rad="112500"/>
          </a:effectLst>
        </p:spPr>
      </p:pic>
      <p:sp>
        <p:nvSpPr>
          <p:cNvPr id="8" name="Naslov 1"/>
          <p:cNvSpPr>
            <a:spLocks noGrp="1"/>
          </p:cNvSpPr>
          <p:nvPr>
            <p:ph type="title"/>
          </p:nvPr>
        </p:nvSpPr>
        <p:spPr>
          <a:xfrm>
            <a:off x="559309" y="6453050"/>
            <a:ext cx="6286428" cy="265613"/>
          </a:xfrm>
        </p:spPr>
        <p:txBody>
          <a:bodyPr>
            <a:normAutofit fontScale="90000"/>
          </a:bodyPr>
          <a:lstStyle/>
          <a:p>
            <a:r>
              <a:rPr lang="sl-SI" sz="2000" dirty="0" smtClean="0">
                <a:solidFill>
                  <a:srgbClr val="C00000"/>
                </a:solidFill>
              </a:rPr>
              <a:t>Vir: Prek, S. (1990). </a:t>
            </a:r>
            <a:r>
              <a:rPr lang="sl-SI" sz="2000" i="1" dirty="0" smtClean="0">
                <a:solidFill>
                  <a:srgbClr val="C00000"/>
                </a:solidFill>
              </a:rPr>
              <a:t>Teorija glasbe</a:t>
            </a:r>
            <a:r>
              <a:rPr lang="sl-SI" sz="2000" dirty="0" smtClean="0">
                <a:solidFill>
                  <a:srgbClr val="C00000"/>
                </a:solidFill>
              </a:rPr>
              <a:t>. Ljubljana: DZS. </a:t>
            </a:r>
            <a:endParaRPr lang="en-GB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29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H8IMQIeioE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8186057" y="365125"/>
            <a:ext cx="3167743" cy="1781855"/>
          </a:xfrm>
          <a:prstGeom prst="rect">
            <a:avLst/>
          </a:prstGeom>
        </p:spPr>
      </p:pic>
      <p:sp>
        <p:nvSpPr>
          <p:cNvPr id="5" name="Pravokotnik 4"/>
          <p:cNvSpPr/>
          <p:nvPr/>
        </p:nvSpPr>
        <p:spPr>
          <a:xfrm>
            <a:off x="7045198" y="2146980"/>
            <a:ext cx="49421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https://www.youtube.com/watch?v=NH8IMQIeioE</a:t>
            </a:r>
            <a:endParaRPr lang="en-GB" dirty="0"/>
          </a:p>
        </p:txBody>
      </p:sp>
      <p:sp>
        <p:nvSpPr>
          <p:cNvPr id="8" name="Pravokotnik 7"/>
          <p:cNvSpPr/>
          <p:nvPr/>
        </p:nvSpPr>
        <p:spPr>
          <a:xfrm>
            <a:off x="7045198" y="4427084"/>
            <a:ext cx="50074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https://www.youtube.com/watch?v=GqKxN0Znojw</a:t>
            </a:r>
            <a:endParaRPr lang="en-GB" dirty="0"/>
          </a:p>
        </p:txBody>
      </p:sp>
      <p:pic>
        <p:nvPicPr>
          <p:cNvPr id="9" name="Slika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761" y="365125"/>
            <a:ext cx="4495800" cy="4215384"/>
          </a:xfrm>
          <a:prstGeom prst="rect">
            <a:avLst/>
          </a:prstGeom>
        </p:spPr>
      </p:pic>
      <p:sp>
        <p:nvSpPr>
          <p:cNvPr id="10" name="Naslov 1"/>
          <p:cNvSpPr>
            <a:spLocks noGrp="1"/>
          </p:cNvSpPr>
          <p:nvPr>
            <p:ph type="title"/>
          </p:nvPr>
        </p:nvSpPr>
        <p:spPr>
          <a:xfrm>
            <a:off x="932978" y="5660572"/>
            <a:ext cx="6286428" cy="1058092"/>
          </a:xfrm>
        </p:spPr>
        <p:txBody>
          <a:bodyPr>
            <a:normAutofit/>
          </a:bodyPr>
          <a:lstStyle/>
          <a:p>
            <a:r>
              <a:rPr lang="sl-SI" sz="2000" dirty="0" smtClean="0">
                <a:solidFill>
                  <a:srgbClr val="C00000"/>
                </a:solidFill>
              </a:rPr>
              <a:t>Vir: Prek, S. (1990). </a:t>
            </a:r>
            <a:r>
              <a:rPr lang="sl-SI" sz="2000" i="1" dirty="0" smtClean="0">
                <a:solidFill>
                  <a:srgbClr val="C00000"/>
                </a:solidFill>
              </a:rPr>
              <a:t>Teorija glasbe</a:t>
            </a:r>
            <a:r>
              <a:rPr lang="sl-SI" sz="2000" dirty="0" smtClean="0">
                <a:solidFill>
                  <a:srgbClr val="C00000"/>
                </a:solidFill>
              </a:rPr>
              <a:t>. Ljubljana: DZS. </a:t>
            </a:r>
            <a:endParaRPr lang="en-GB" sz="2000" dirty="0">
              <a:solidFill>
                <a:srgbClr val="C00000"/>
              </a:solidFill>
            </a:endParaRPr>
          </a:p>
        </p:txBody>
      </p:sp>
      <p:pic>
        <p:nvPicPr>
          <p:cNvPr id="11" name="GqKxN0Znojw"/>
          <p:cNvPicPr>
            <a:picLocks noRot="1" noChangeAspect="1"/>
          </p:cNvPicPr>
          <p:nvPr>
            <a:videoFile r:link="rId2"/>
          </p:nvPr>
        </p:nvPicPr>
        <p:blipFill>
          <a:blip r:embed="rId6"/>
          <a:stretch>
            <a:fillRect/>
          </a:stretch>
        </p:blipFill>
        <p:spPr>
          <a:xfrm>
            <a:off x="8186057" y="2554350"/>
            <a:ext cx="3191655" cy="179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61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978" y="339634"/>
            <a:ext cx="4080322" cy="5349650"/>
          </a:xfrm>
          <a:ln>
            <a:solidFill>
              <a:srgbClr val="C00000"/>
            </a:solidFill>
          </a:ln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1463" y="339634"/>
            <a:ext cx="4365130" cy="5349650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7" name="Naslov 1"/>
          <p:cNvSpPr txBox="1">
            <a:spLocks/>
          </p:cNvSpPr>
          <p:nvPr/>
        </p:nvSpPr>
        <p:spPr>
          <a:xfrm>
            <a:off x="932978" y="6378394"/>
            <a:ext cx="4715583" cy="3402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sz="2000" dirty="0" smtClean="0">
                <a:solidFill>
                  <a:srgbClr val="C00000"/>
                </a:solidFill>
              </a:rPr>
              <a:t>Vir: </a:t>
            </a:r>
            <a:r>
              <a:rPr lang="sl-SI" sz="2000" dirty="0" err="1" smtClean="0">
                <a:solidFill>
                  <a:srgbClr val="C00000"/>
                </a:solidFill>
              </a:rPr>
              <a:t>Tornič</a:t>
            </a:r>
            <a:r>
              <a:rPr lang="sl-SI" sz="2000" dirty="0" smtClean="0">
                <a:solidFill>
                  <a:srgbClr val="C00000"/>
                </a:solidFill>
              </a:rPr>
              <a:t> Milharčič, B. (2014). </a:t>
            </a:r>
            <a:r>
              <a:rPr lang="sl-SI" sz="2000" i="1" dirty="0" smtClean="0">
                <a:solidFill>
                  <a:srgbClr val="C00000"/>
                </a:solidFill>
              </a:rPr>
              <a:t>Mali glasbeniki</a:t>
            </a:r>
            <a:r>
              <a:rPr lang="sl-SI" sz="2000" dirty="0" smtClean="0">
                <a:solidFill>
                  <a:srgbClr val="C00000"/>
                </a:solidFill>
              </a:rPr>
              <a:t>. Samozaložba. </a:t>
            </a:r>
            <a:endParaRPr lang="en-GB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44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2gw9Fcc_w0"/>
          <p:cNvPicPr>
            <a:picLocks noGrp="1" noRot="1" noChangeAspect="1"/>
          </p:cNvPicPr>
          <p:nvPr>
            <p:ph sz="half"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8821783" y="3231507"/>
            <a:ext cx="3137263" cy="1764710"/>
          </a:xfrm>
          <a:prstGeom prst="rect">
            <a:avLst/>
          </a:prstGeom>
        </p:spPr>
      </p:pic>
      <p:pic>
        <p:nvPicPr>
          <p:cNvPr id="5" name="mYU0QDvC_W0"/>
          <p:cNvPicPr>
            <a:picLocks noGrp="1" noRot="1" noChangeAspect="1"/>
          </p:cNvPicPr>
          <p:nvPr>
            <p:ph sz="half" idx="2"/>
            <a:videoFile r:link="rId2"/>
          </p:nvPr>
        </p:nvPicPr>
        <p:blipFill>
          <a:blip r:embed="rId5"/>
          <a:stretch>
            <a:fillRect/>
          </a:stretch>
        </p:blipFill>
        <p:spPr>
          <a:xfrm>
            <a:off x="8821783" y="202474"/>
            <a:ext cx="3137263" cy="1764710"/>
          </a:xfrm>
          <a:prstGeom prst="rect">
            <a:avLst/>
          </a:prstGeom>
        </p:spPr>
      </p:pic>
      <p:sp>
        <p:nvSpPr>
          <p:cNvPr id="6" name="Pravokotnik 5"/>
          <p:cNvSpPr/>
          <p:nvPr/>
        </p:nvSpPr>
        <p:spPr>
          <a:xfrm>
            <a:off x="8312332" y="2226852"/>
            <a:ext cx="374250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https://www.musictheoryacademy.com/understanding-music/primary-chords/</a:t>
            </a:r>
            <a:endParaRPr lang="en-GB" dirty="0"/>
          </a:p>
        </p:txBody>
      </p:sp>
      <p:sp>
        <p:nvSpPr>
          <p:cNvPr id="8" name="Pravokotnik 7"/>
          <p:cNvSpPr/>
          <p:nvPr/>
        </p:nvSpPr>
        <p:spPr>
          <a:xfrm>
            <a:off x="8301446" y="5158868"/>
            <a:ext cx="36556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https://blog.landr.com/learn-chords/</a:t>
            </a:r>
            <a:endParaRPr lang="en-GB" dirty="0"/>
          </a:p>
        </p:txBody>
      </p:sp>
      <p:pic>
        <p:nvPicPr>
          <p:cNvPr id="9" name="Slika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077" y="402457"/>
            <a:ext cx="4511040" cy="6062472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8119" y="3231507"/>
            <a:ext cx="3492187" cy="3233422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11" name="Naslov 1"/>
          <p:cNvSpPr txBox="1">
            <a:spLocks/>
          </p:cNvSpPr>
          <p:nvPr/>
        </p:nvSpPr>
        <p:spPr>
          <a:xfrm>
            <a:off x="189848" y="6486066"/>
            <a:ext cx="7373929" cy="34026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sz="1200" dirty="0" smtClean="0">
                <a:solidFill>
                  <a:srgbClr val="C00000"/>
                </a:solidFill>
              </a:rPr>
              <a:t>Vir: </a:t>
            </a:r>
            <a:r>
              <a:rPr lang="sl-SI" sz="1200" dirty="0" err="1" smtClean="0">
                <a:solidFill>
                  <a:srgbClr val="C00000"/>
                </a:solidFill>
              </a:rPr>
              <a:t>Borota</a:t>
            </a:r>
            <a:r>
              <a:rPr lang="sl-SI" sz="1200" dirty="0" smtClean="0">
                <a:solidFill>
                  <a:srgbClr val="C00000"/>
                </a:solidFill>
              </a:rPr>
              <a:t>, B. (2011). Osnove glasbene teorije om oblikoslovja za učitelje in vzgojitelje. Koper: Založba </a:t>
            </a:r>
            <a:r>
              <a:rPr lang="sl-SI" sz="1200" dirty="0" err="1" smtClean="0">
                <a:solidFill>
                  <a:srgbClr val="C00000"/>
                </a:solidFill>
              </a:rPr>
              <a:t>Annales</a:t>
            </a:r>
            <a:r>
              <a:rPr lang="sl-SI" sz="1200" dirty="0" smtClean="0">
                <a:solidFill>
                  <a:srgbClr val="C00000"/>
                </a:solidFill>
              </a:rPr>
              <a:t>. </a:t>
            </a:r>
            <a:endParaRPr lang="en-GB" sz="1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853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2gw9Fcc_w0"/>
          <p:cNvPicPr>
            <a:picLocks noGrp="1" noRot="1" noChangeAspect="1"/>
          </p:cNvPicPr>
          <p:nvPr>
            <p:ph sz="half"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903007" y="962161"/>
            <a:ext cx="6927484" cy="3896710"/>
          </a:xfrm>
          <a:prstGeom prst="rect">
            <a:avLst/>
          </a:prstGeom>
        </p:spPr>
      </p:pic>
      <p:pic>
        <p:nvPicPr>
          <p:cNvPr id="6" name="PG_u4NDJtwU"/>
          <p:cNvPicPr>
            <a:picLocks noGrp="1" noRot="1" noChangeAspect="1"/>
          </p:cNvPicPr>
          <p:nvPr>
            <p:ph sz="half" idx="2"/>
            <a:videoFile r:link="rId2"/>
          </p:nvPr>
        </p:nvPicPr>
        <p:blipFill>
          <a:blip r:embed="rId5"/>
          <a:stretch>
            <a:fillRect/>
          </a:stretch>
        </p:blipFill>
        <p:spPr>
          <a:xfrm>
            <a:off x="9192109" y="643066"/>
            <a:ext cx="3724879" cy="2095244"/>
          </a:xfrm>
          <a:prstGeom prst="rect">
            <a:avLst/>
          </a:prstGeom>
        </p:spPr>
      </p:pic>
      <p:sp>
        <p:nvSpPr>
          <p:cNvPr id="7" name="Pravokotnik 6"/>
          <p:cNvSpPr/>
          <p:nvPr/>
        </p:nvSpPr>
        <p:spPr>
          <a:xfrm>
            <a:off x="1054729" y="5613066"/>
            <a:ext cx="36556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https://blog.landr.com/learn-chords/</a:t>
            </a:r>
          </a:p>
        </p:txBody>
      </p:sp>
    </p:spTree>
    <p:extLst>
      <p:ext uri="{BB962C8B-B14F-4D97-AF65-F5344CB8AC3E}">
        <p14:creationId xmlns:p14="http://schemas.microsoft.com/office/powerpoint/2010/main" val="2649377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značba mesta vsebine 2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93" t="9412" r="16244" b="34517"/>
          <a:stretch/>
        </p:blipFill>
        <p:spPr>
          <a:xfrm rot="10800000">
            <a:off x="383171" y="231756"/>
            <a:ext cx="5442859" cy="6389046"/>
          </a:xfrm>
          <a:ln w="19050">
            <a:solidFill>
              <a:srgbClr val="C00000"/>
            </a:solidFill>
          </a:ln>
        </p:spPr>
      </p:pic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7" t="8254" r="17774" b="28127"/>
          <a:stretch/>
        </p:blipFill>
        <p:spPr>
          <a:xfrm>
            <a:off x="6453052" y="231756"/>
            <a:ext cx="5172892" cy="6389047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191629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3" t="10603" r="14451" b="21715"/>
          <a:stretch/>
        </p:blipFill>
        <p:spPr>
          <a:xfrm rot="10800000">
            <a:off x="1524000" y="294483"/>
            <a:ext cx="4841966" cy="6419821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2693603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939</TotalTime>
  <Words>111</Words>
  <Application>Microsoft Office PowerPoint</Application>
  <PresentationFormat>Širokozaslonsko</PresentationFormat>
  <Paragraphs>13</Paragraphs>
  <Slides>8</Slides>
  <Notes>0</Notes>
  <HiddenSlides>0</HiddenSlides>
  <MMClips>6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Officeova tema</vt:lpstr>
      <vt:lpstr>   DODATNI LETNIK  Interno gradivo  doc. dr. Konstanca Zalar</vt:lpstr>
      <vt:lpstr>Vir: Prek, S. (1990). Teorija glasbe. Ljubljana: DZS. </vt:lpstr>
      <vt:lpstr>Vir: Prek, S. (1990). Teorija glasbe. Ljubljana: DZS. 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GLASBENA TEORIJA</dc:title>
  <dc:creator>Konstanca</dc:creator>
  <cp:lastModifiedBy>Reviewer</cp:lastModifiedBy>
  <cp:revision>22</cp:revision>
  <dcterms:created xsi:type="dcterms:W3CDTF">2020-03-20T11:02:33Z</dcterms:created>
  <dcterms:modified xsi:type="dcterms:W3CDTF">2025-06-01T08:19:55Z</dcterms:modified>
</cp:coreProperties>
</file>