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64" r:id="rId2"/>
    <p:sldId id="281" r:id="rId3"/>
    <p:sldId id="257" r:id="rId4"/>
    <p:sldId id="260" r:id="rId5"/>
    <p:sldId id="265" r:id="rId6"/>
    <p:sldId id="267" r:id="rId7"/>
    <p:sldId id="270" r:id="rId8"/>
    <p:sldId id="272" r:id="rId9"/>
    <p:sldId id="286" r:id="rId10"/>
    <p:sldId id="290" r:id="rId11"/>
    <p:sldId id="291" r:id="rId12"/>
    <p:sldId id="292" r:id="rId13"/>
    <p:sldId id="287" r:id="rId14"/>
    <p:sldId id="288" r:id="rId15"/>
    <p:sldId id="273" r:id="rId16"/>
    <p:sldId id="277" r:id="rId17"/>
    <p:sldId id="289" r:id="rId18"/>
    <p:sldId id="293" r:id="rId1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3607A67-F7A9-4EE6-B854-5DD67611762F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3A3B8F-5E85-4E6A-BEA0-C0A1CAE81C2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EE6496-FC3B-4886-A124-99A58ABFB02E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l-SI">
              <a:cs typeface="Arial" pitchFamily="34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23CBBE-761B-4712-8FE2-F0055C616A3D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sl-SI">
              <a:cs typeface="Arial" pitchFamily="34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1BBC17-A8DF-4152-AF44-331552544AD3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l-SI">
              <a:cs typeface="Arial" pitchFamily="34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7347D0-FF6A-410D-85C2-F9939001F384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sl-SI">
              <a:cs typeface="Arial" pitchFamily="34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2570D2-84CD-4F6D-AE39-81AFE2DAAE75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l-SI">
              <a:cs typeface="Arial" pitchFamily="34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5F176A-DEF9-44FD-B9EB-77399B31D44C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sl-SI">
              <a:cs typeface="Arial" pitchFamily="34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5B953D-5FDC-4418-8371-83EF2B0DE95B}" type="slidenum">
              <a:rPr lang="sl-SI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sl-SI">
              <a:cs typeface="Arial" pitchFamily="34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en konek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 smtClean="0"/>
              <a:t>Kliknite, če želite urediti slog podnaslova matrice</a:t>
            </a:r>
            <a:endParaRPr lang="en-US"/>
          </a:p>
        </p:txBody>
      </p:sp>
      <p:sp>
        <p:nvSpPr>
          <p:cNvPr id="5" name="Ograda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A49C-F3DE-48D2-A575-B9668D193AB5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6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DCD9-6424-49A2-AB00-448736F3E1B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21424-7442-47A7-B62D-461616D4EC98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5" name="Ograda no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3C0C2-0061-4F0E-8853-E81DCEE7EF6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5359-1FBA-4FC8-9161-A79CD722AB5D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144A0-816D-46C8-8475-9FAA6D53FD3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27" name="Ograda vsebin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AC592-2D65-4EDA-B82C-3C7A24F53F27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5" name="Ograda no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D709-AA12-4494-AD42-2596CA71196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en konek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5" name="Ograda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1778-B671-43F7-B732-F4942DF88278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7" name="Ograd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30B80-BA2C-435B-B208-E70BCFDCA46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BFF0-1725-427F-A432-A508C82F4E78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6" name="Ograda no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E3CF-8269-4F97-B270-FAF1C77FDA2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konek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25" name="Ograda besedil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28" name="Ograda vsebin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8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A9834-C24F-4825-BC15-C47EBC36D15C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9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F0E1C-93D2-422A-85E7-E1811A0BBF7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963E5-C9E8-4900-99BF-5B2649485DDE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4" name="Ograda no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A0F6B-1828-4B16-A12E-13B08F693BB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A301-9F69-40AA-8DDD-5E2C8E8EF5AE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3" name="Ograda no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8447-192E-440B-AB03-013604FD0FA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en konek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7A15-A2A4-423B-A6A2-E714323F636B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7" name="Ograda no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56C4C-6B51-459C-8637-870C0F5A23F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 dirty="0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1E4D-37FD-4C89-9D52-95EB3A216869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1118-4329-4492-98C5-82AF570DF5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konek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Ograda besedila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smtClean="0"/>
          </a:p>
        </p:txBody>
      </p:sp>
      <p:sp>
        <p:nvSpPr>
          <p:cNvPr id="11" name="Ograda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3EFD1D-5166-4E2A-BEE6-ACB62D331E4F}" type="datetimeFigureOut">
              <a:rPr lang="sl-SI"/>
              <a:pPr>
                <a:defRPr/>
              </a:pPr>
              <a:t>4. 01. 2021</a:t>
            </a:fld>
            <a:endParaRPr lang="sl-SI"/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483366-C221-4B25-8DA9-442DC9FCB58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0" name="Ograda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9" name="Raven konek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aven konek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3" r:id="rId4"/>
    <p:sldLayoutId id="2147483699" r:id="rId5"/>
    <p:sldLayoutId id="2147483694" r:id="rId6"/>
    <p:sldLayoutId id="2147483700" r:id="rId7"/>
    <p:sldLayoutId id="2147483701" r:id="rId8"/>
    <p:sldLayoutId id="2147483702" r:id="rId9"/>
    <p:sldLayoutId id="2147483695" r:id="rId10"/>
    <p:sldLayoutId id="21474837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hyperlink" Target="http://www.ohranimo-cebele.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97046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sl-SI" sz="2400" dirty="0" smtClean="0"/>
              <a:t>                                Kranjska čebela ali sivka</a:t>
            </a:r>
            <a:endParaRPr lang="sl-SI" sz="2400" dirty="0"/>
          </a:p>
        </p:txBody>
      </p:sp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26065-7C56-452F-BBD3-180078A10571}" type="slidenum">
              <a:rPr lang="sl-SI"/>
              <a:pPr>
                <a:defRPr/>
              </a:pPr>
              <a:t>1</a:t>
            </a:fld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1305880" y="188640"/>
            <a:ext cx="6586996" cy="22775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SPOZNAJMO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SVET ČEBEL</a:t>
            </a:r>
          </a:p>
        </p:txBody>
      </p:sp>
      <p:pic>
        <p:nvPicPr>
          <p:cNvPr id="11" name="Picture 4" descr="P10101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2708275"/>
            <a:ext cx="4608512" cy="2881313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6926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BIVALIŠČE ČEBEL</a:t>
            </a:r>
            <a:endParaRPr lang="sl-SI" sz="2800" dirty="0">
              <a:latin typeface="+mn-lt"/>
            </a:endParaRPr>
          </a:p>
        </p:txBody>
      </p:sp>
      <p:pic>
        <p:nvPicPr>
          <p:cNvPr id="30722" name="Picture 3" descr="C:\Users\Uporabnik\Documents\slike ohranimo cebele\NASLOVNICA 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3789363"/>
            <a:ext cx="4191000" cy="2882900"/>
          </a:xfrm>
          <a:ln>
            <a:solidFill>
              <a:schemeClr val="accent1"/>
            </a:solidFill>
          </a:ln>
        </p:spPr>
      </p:pic>
      <p:sp>
        <p:nvSpPr>
          <p:cNvPr id="30723" name="Ograda vsebine 9"/>
          <p:cNvSpPr>
            <a:spLocks noGrp="1"/>
          </p:cNvSpPr>
          <p:nvPr>
            <p:ph sz="half" idx="2"/>
          </p:nvPr>
        </p:nvSpPr>
        <p:spPr>
          <a:xfrm>
            <a:off x="827088" y="1600200"/>
            <a:ext cx="8164512" cy="51419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mtClean="0"/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ČEBELNJAK</a:t>
            </a:r>
          </a:p>
        </p:txBody>
      </p:sp>
      <p:pic>
        <p:nvPicPr>
          <p:cNvPr id="30724" name="Picture 5" descr="P101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3954463" cy="2808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25" name="Picture 4" descr="P81900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692150"/>
            <a:ext cx="3717925" cy="2805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0726" name="Pravokotnik 10"/>
          <p:cNvSpPr>
            <a:spLocks noChangeArrowheads="1"/>
          </p:cNvSpPr>
          <p:nvPr/>
        </p:nvSpPr>
        <p:spPr bwMode="auto">
          <a:xfrm>
            <a:off x="4140200" y="3429000"/>
            <a:ext cx="839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b="1">
                <a:solidFill>
                  <a:srgbClr val="C00000"/>
                </a:solidFill>
                <a:latin typeface="Franklin Gothic Book"/>
              </a:rPr>
              <a:t> PANJI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57606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NOTRANJOST PANJA</a:t>
            </a:r>
            <a:endParaRPr lang="sl-SI" sz="2800" dirty="0">
              <a:latin typeface="+mn-lt"/>
            </a:endParaRPr>
          </a:p>
        </p:txBody>
      </p:sp>
      <p:pic>
        <p:nvPicPr>
          <p:cNvPr id="31746" name="Picture 3" descr="DSC004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08050"/>
            <a:ext cx="5761038" cy="3384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1747" name="Picture 4" descr="DSC004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644900"/>
            <a:ext cx="4343400" cy="2967038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23850" y="4365625"/>
            <a:ext cx="4171950" cy="1958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SAT S ČEBELJO ZALEGO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                                       MEDENI SAT</a:t>
            </a:r>
          </a:p>
          <a:p>
            <a:pPr>
              <a:lnSpc>
                <a:spcPct val="90000"/>
              </a:lnSpc>
            </a:pPr>
            <a:endParaRPr lang="sl-SI" smtClean="0"/>
          </a:p>
        </p:txBody>
      </p:sp>
      <p:pic>
        <p:nvPicPr>
          <p:cNvPr id="32770" name="Picture 3" descr="DSC004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5545138" cy="3959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2771" name="Picture 2" descr="C:\Users\Uporabnik\Documents\slike razno\slike dodatne\P101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141663"/>
            <a:ext cx="4343400" cy="3249612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Tanja\AppData\Local\Microsoft\Windows\Temporary Internet Files\Content.Outlook\JGEFXY3H\DSC02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52513"/>
            <a:ext cx="622935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528" y="0"/>
            <a:ext cx="8458200" cy="1222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POMEN ČEBEL</a:t>
            </a:r>
            <a:endParaRPr lang="sl-SI" sz="2800" dirty="0">
              <a:latin typeface="+mn-lt"/>
            </a:endParaRPr>
          </a:p>
        </p:txBody>
      </p:sp>
      <p:sp>
        <p:nvSpPr>
          <p:cNvPr id="33795" name="Podnaslov 4"/>
          <p:cNvSpPr>
            <a:spLocks noGrp="1"/>
          </p:cNvSpPr>
          <p:nvPr>
            <p:ph type="subTitle" idx="1"/>
          </p:nvPr>
        </p:nvSpPr>
        <p:spPr>
          <a:xfrm>
            <a:off x="250825" y="5300663"/>
            <a:ext cx="8588375" cy="1223962"/>
          </a:xfrm>
        </p:spPr>
        <p:txBody>
          <a:bodyPr/>
          <a:lstStyle/>
          <a:p>
            <a:pPr algn="ctr"/>
            <a:endParaRPr lang="sl-SI" sz="1800" b="1" smtClean="0">
              <a:solidFill>
                <a:srgbClr val="C00000"/>
              </a:solidFill>
            </a:endParaRPr>
          </a:p>
          <a:p>
            <a:pPr algn="ctr"/>
            <a:r>
              <a:rPr lang="sl-SI" sz="1800" b="1" smtClean="0">
                <a:solidFill>
                  <a:srgbClr val="C00000"/>
                </a:solidFill>
              </a:rPr>
              <a:t>NAJPOMEMBNEJŠE POSLANSTVO ČEBELJEGA RODU JE OPRAŠEVANJE RAZLIČNIH RASTLIN.</a:t>
            </a:r>
          </a:p>
        </p:txBody>
      </p:sp>
      <p:pic>
        <p:nvPicPr>
          <p:cNvPr id="33796" name="Picture 5" descr="C:\Users\Uporabnik\Documents\slike ohranimo cebele\DSC_1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404813"/>
            <a:ext cx="2741612" cy="32400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3797" name="Picture 4" descr="sad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2376488" cy="1754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64807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KAKO NASTANE MED?</a:t>
            </a:r>
            <a:endParaRPr lang="sl-SI" sz="2800" dirty="0">
              <a:latin typeface="+mn-lt"/>
            </a:endParaRPr>
          </a:p>
        </p:txBody>
      </p:sp>
      <p:pic>
        <p:nvPicPr>
          <p:cNvPr id="34818" name="Picture 4" descr="sad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765175"/>
            <a:ext cx="4191000" cy="3095625"/>
          </a:xfrm>
          <a:ln>
            <a:solidFill>
              <a:schemeClr val="accent1"/>
            </a:solidFill>
          </a:ln>
        </p:spPr>
      </p:pic>
      <p:sp>
        <p:nvSpPr>
          <p:cNvPr id="34819" name="Ograda vsebine 8"/>
          <p:cNvSpPr>
            <a:spLocks noGrp="1"/>
          </p:cNvSpPr>
          <p:nvPr>
            <p:ph sz="half" idx="2"/>
          </p:nvPr>
        </p:nvSpPr>
        <p:spPr>
          <a:xfrm>
            <a:off x="250825" y="3860800"/>
            <a:ext cx="8642350" cy="2808288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ČEBELE NABIRAJO NEKTAR              ali                       MANO</a:t>
            </a:r>
          </a:p>
          <a:p>
            <a:pPr algn="ctr"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                                                                 ZREL MED SHRANIJO V CELICE</a:t>
            </a:r>
          </a:p>
          <a:p>
            <a:pPr algn="ctr"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                                                                    SATJA IN ZAPREJO Z VOŠČENIMI           		POKROVCI</a:t>
            </a:r>
          </a:p>
          <a:p>
            <a:pPr algn="ctr"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endParaRPr lang="sl-SI" sz="1800" smtClean="0"/>
          </a:p>
        </p:txBody>
      </p:sp>
      <p:pic>
        <p:nvPicPr>
          <p:cNvPr id="34820" name="Picture 9" descr="155_5581"/>
          <p:cNvPicPr>
            <a:picLocks noChangeAspect="1" noChangeArrowheads="1"/>
          </p:cNvPicPr>
          <p:nvPr/>
        </p:nvPicPr>
        <p:blipFill>
          <a:blip r:embed="rId3" cstate="print"/>
          <a:srcRect l="38081" t="32974" r="24263" b="32832"/>
          <a:stretch>
            <a:fillRect/>
          </a:stretch>
        </p:blipFill>
        <p:spPr bwMode="auto">
          <a:xfrm>
            <a:off x="4859338" y="765175"/>
            <a:ext cx="3887787" cy="3095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4821" name="Picture 5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21163"/>
            <a:ext cx="3600450" cy="2474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IMG_0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4663" y="981075"/>
            <a:ext cx="4267200" cy="431958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26" name="Picture 2" descr="C:\Users\Uporabnik\Documents\Andreja\slike\slike_tocenje\IMG_0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3078163" cy="410527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5843" name="Pravokotnik 7"/>
          <p:cNvSpPr>
            <a:spLocks noChangeArrowheads="1"/>
          </p:cNvSpPr>
          <p:nvPr/>
        </p:nvSpPr>
        <p:spPr bwMode="auto">
          <a:xfrm>
            <a:off x="323850" y="5516563"/>
            <a:ext cx="3178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ODKRIVANJE MEDENEGA SATJA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35844" name="Pravokotnik 8"/>
          <p:cNvSpPr>
            <a:spLocks noChangeArrowheads="1"/>
          </p:cNvSpPr>
          <p:nvPr/>
        </p:nvSpPr>
        <p:spPr bwMode="auto">
          <a:xfrm>
            <a:off x="4787900" y="5661025"/>
            <a:ext cx="297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VSTAVLJANJE SATJA V TOČILO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ctrTitle"/>
          </p:nvPr>
        </p:nvSpPr>
        <p:spPr>
          <a:xfrm>
            <a:off x="395536" y="0"/>
            <a:ext cx="8458200" cy="1222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PRIDOBIVANJE MEDU</a:t>
            </a:r>
            <a:endParaRPr lang="sl-SI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08050"/>
            <a:ext cx="3802063" cy="393382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6866" name="Pravokotnik 3"/>
          <p:cNvSpPr>
            <a:spLocks noChangeArrowheads="1"/>
          </p:cNvSpPr>
          <p:nvPr/>
        </p:nvSpPr>
        <p:spPr bwMode="auto">
          <a:xfrm>
            <a:off x="1274763" y="4941888"/>
            <a:ext cx="211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MED TEČE IZ TOČILA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36867" name="Pravokotnik 4"/>
          <p:cNvSpPr>
            <a:spLocks noChangeArrowheads="1"/>
          </p:cNvSpPr>
          <p:nvPr/>
        </p:nvSpPr>
        <p:spPr bwMode="auto">
          <a:xfrm>
            <a:off x="4762500" y="5013325"/>
            <a:ext cx="305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MED NAPOLNIMO V KOZARCE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pic>
        <p:nvPicPr>
          <p:cNvPr id="36868" name="Picture 2" descr="C:\Users\Uporabnik\Documents\slike razno\slike splosne\kozarec 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908050"/>
            <a:ext cx="4572000" cy="331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ČEBELJI PRIDELKI</a:t>
            </a:r>
            <a:endParaRPr lang="sl-SI" sz="2800" dirty="0">
              <a:latin typeface="+mn-lt"/>
            </a:endParaRPr>
          </a:p>
        </p:txBody>
      </p:sp>
      <p:sp>
        <p:nvSpPr>
          <p:cNvPr id="37890" name="Ograda vsebine 2"/>
          <p:cNvSpPr>
            <a:spLocks noGrp="1"/>
          </p:cNvSpPr>
          <p:nvPr>
            <p:ph idx="1"/>
          </p:nvPr>
        </p:nvSpPr>
        <p:spPr>
          <a:xfrm>
            <a:off x="304800" y="1052513"/>
            <a:ext cx="8686800" cy="50276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                  MED                                    CVETNI PRAH          MATIČNI MLEČEK</a:t>
            </a: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endParaRPr lang="sl-SI" sz="1800" b="1" smtClean="0">
              <a:solidFill>
                <a:srgbClr val="C000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sl-SI" sz="1800" b="1" smtClean="0">
                <a:solidFill>
                  <a:srgbClr val="C00000"/>
                </a:solidFill>
              </a:rPr>
              <a:t>PROPOLIS                             VOSEK                                       ČEBELJI STRUP</a:t>
            </a:r>
          </a:p>
        </p:txBody>
      </p:sp>
      <p:pic>
        <p:nvPicPr>
          <p:cNvPr id="37891" name="Picture 6" descr="IMG_3405"/>
          <p:cNvPicPr>
            <a:picLocks noChangeAspect="1" noChangeArrowheads="1"/>
          </p:cNvPicPr>
          <p:nvPr/>
        </p:nvPicPr>
        <p:blipFill>
          <a:blip r:embed="rId2" cstate="print"/>
          <a:srcRect l="6920" t="9227" r="6920" b="9227"/>
          <a:stretch>
            <a:fillRect/>
          </a:stretch>
        </p:blipFill>
        <p:spPr bwMode="auto">
          <a:xfrm>
            <a:off x="250825" y="1412875"/>
            <a:ext cx="2736850" cy="2087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2" name="Picture 22" descr="cvetni_pr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412875"/>
            <a:ext cx="2170113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3" name="Picture 2" descr="C:\Users\Uporabnik\Documents\slike razno\cebelar brosura recepture\slike splosne\DSC_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412875"/>
            <a:ext cx="3455987" cy="2155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4" name="Picture 4" descr="172_7299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 l="18677" t="11519" r="21996"/>
          <a:stretch>
            <a:fillRect/>
          </a:stretch>
        </p:blipFill>
        <p:spPr bwMode="auto">
          <a:xfrm>
            <a:off x="2987675" y="4005263"/>
            <a:ext cx="2735263" cy="2281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5" name="Picture 5" descr="DSC_0085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005263"/>
            <a:ext cx="3168650" cy="2257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6" name="Picture 3" descr="C:\Users\Uporabnik\Documents\Natasa\APITERAPIJA\apiterapija 2009\vsebina\za propolis knjigo\DSCN04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4005263"/>
            <a:ext cx="2736850" cy="23034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Ograda vsebine 2"/>
          <p:cNvSpPr>
            <a:spLocks noGrp="1"/>
          </p:cNvSpPr>
          <p:nvPr>
            <p:ph idx="1"/>
          </p:nvPr>
        </p:nvSpPr>
        <p:spPr>
          <a:xfrm>
            <a:off x="304800" y="188913"/>
            <a:ext cx="8686800" cy="5891212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sl-SI" sz="2800" smtClean="0"/>
              <a:t>ČEBELE SO IZREDNO POMEMBNE ŽUŽELKE, ZATO JIH VARUJMO</a:t>
            </a:r>
          </a:p>
          <a:p>
            <a:pPr algn="ctr">
              <a:buFont typeface="Wingdings 2" pitchFamily="18" charset="2"/>
              <a:buNone/>
            </a:pPr>
            <a:endParaRPr lang="sl-SI" sz="2800" smtClean="0"/>
          </a:p>
          <a:p>
            <a:pPr algn="ctr">
              <a:buFont typeface="Wingdings 2" pitchFamily="18" charset="2"/>
              <a:buNone/>
            </a:pPr>
            <a:endParaRPr lang="sl-SI" sz="2800" smtClean="0"/>
          </a:p>
          <a:p>
            <a:pPr algn="ctr">
              <a:buFont typeface="Wingdings 2" pitchFamily="18" charset="2"/>
              <a:buNone/>
            </a:pPr>
            <a:endParaRPr lang="sl-SI" sz="2800" smtClean="0"/>
          </a:p>
          <a:p>
            <a:pPr algn="ctr">
              <a:buFont typeface="Wingdings 2" pitchFamily="18" charset="2"/>
              <a:buNone/>
            </a:pPr>
            <a:endParaRPr lang="sl-SI" sz="2800" smtClean="0"/>
          </a:p>
          <a:p>
            <a:pPr algn="ctr">
              <a:buFont typeface="Wingdings 2" pitchFamily="18" charset="2"/>
              <a:buNone/>
            </a:pPr>
            <a:endParaRPr lang="sl-SI" sz="2800" smtClean="0">
              <a:hlinkClick r:id="rId2"/>
            </a:endParaRPr>
          </a:p>
          <a:p>
            <a:pPr algn="ctr">
              <a:buFont typeface="Wingdings 2" pitchFamily="18" charset="2"/>
              <a:buNone/>
            </a:pPr>
            <a:endParaRPr lang="sl-SI" sz="2800" smtClean="0">
              <a:hlinkClick r:id="rId2"/>
            </a:endParaRPr>
          </a:p>
          <a:p>
            <a:pPr algn="ctr">
              <a:buFont typeface="Wingdings 2" pitchFamily="18" charset="2"/>
              <a:buNone/>
            </a:pPr>
            <a:r>
              <a:rPr lang="sl-SI" sz="2800" smtClean="0">
                <a:hlinkClick r:id="rId2"/>
              </a:rPr>
              <a:t>www.ohranimo-cebele.si</a:t>
            </a:r>
            <a:endParaRPr lang="sl-SI" sz="2800" smtClean="0"/>
          </a:p>
          <a:p>
            <a:pPr algn="ctr">
              <a:buFont typeface="Wingdings 2" pitchFamily="18" charset="2"/>
              <a:buNone/>
            </a:pPr>
            <a:endParaRPr lang="sl-SI" sz="2800" smtClean="0"/>
          </a:p>
        </p:txBody>
      </p:sp>
      <p:pic>
        <p:nvPicPr>
          <p:cNvPr id="38914" name="Slik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84313"/>
            <a:ext cx="40322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Pravokotnik 4"/>
          <p:cNvSpPr>
            <a:spLocks noChangeArrowheads="1"/>
          </p:cNvSpPr>
          <p:nvPr/>
        </p:nvSpPr>
        <p:spPr bwMode="auto">
          <a:xfrm>
            <a:off x="611188" y="3429000"/>
            <a:ext cx="8064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sl-SI" i="1">
              <a:latin typeface="Times New Roman" pitchFamily="18" charset="0"/>
            </a:endParaRPr>
          </a:p>
          <a:p>
            <a:pPr algn="ctr"/>
            <a:endParaRPr lang="sl-SI" i="1">
              <a:latin typeface="Times New Roman" pitchFamily="18" charset="0"/>
            </a:endParaRPr>
          </a:p>
          <a:p>
            <a:pPr algn="ctr"/>
            <a:endParaRPr lang="sl-SI" i="1">
              <a:latin typeface="Times New Roman" pitchFamily="18" charset="0"/>
            </a:endParaRPr>
          </a:p>
          <a:p>
            <a:pPr algn="ctr"/>
            <a:endParaRPr lang="sl-SI" i="1">
              <a:latin typeface="Times New Roman" pitchFamily="18" charset="0"/>
            </a:endParaRPr>
          </a:p>
          <a:p>
            <a:pPr algn="ctr"/>
            <a:endParaRPr lang="sl-SI" i="1">
              <a:latin typeface="Times New Roman" pitchFamily="18" charset="0"/>
            </a:endParaRPr>
          </a:p>
          <a:p>
            <a:pPr algn="ctr"/>
            <a:r>
              <a:rPr lang="sl-SI" i="1">
                <a:latin typeface="Times New Roman" pitchFamily="18" charset="0"/>
              </a:rPr>
              <a:t>Ko bo izginila čebela z obličja Zemlje, bo človek preživel le še štiri leta; ko ni več čebel, ni več opraševanja, ni več rastlin, ni več živali, ni več ljudi </a:t>
            </a:r>
            <a:r>
              <a:rPr lang="sl-SI">
                <a:latin typeface="Times New Roman" pitchFamily="18" charset="0"/>
              </a:rPr>
              <a:t>...«</a:t>
            </a:r>
          </a:p>
          <a:p>
            <a:pPr algn="ctr"/>
            <a:r>
              <a:rPr lang="sl-SI">
                <a:latin typeface="Times New Roman" pitchFamily="18" charset="0"/>
              </a:rPr>
              <a:t> </a:t>
            </a:r>
            <a:endParaRPr lang="sl-SI">
              <a:latin typeface="Franklin Gothic Book"/>
            </a:endParaRPr>
          </a:p>
        </p:txBody>
      </p:sp>
      <p:pic>
        <p:nvPicPr>
          <p:cNvPr id="38916" name="Picture 4" descr="C:\Users\Uporabnik\Desktop\splet slike\tisovec\DSC07664 -sonc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25538"/>
            <a:ext cx="4432300" cy="30241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atica_lezejajc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4103688" cy="285591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4" descr="DSC_0063cop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933825"/>
            <a:ext cx="4030663" cy="26797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4" descr="DSC_0091cop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5388" y="1052513"/>
            <a:ext cx="3887787" cy="2752725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6388" name="Pravokotnik 4"/>
          <p:cNvSpPr>
            <a:spLocks noChangeArrowheads="1"/>
          </p:cNvSpPr>
          <p:nvPr/>
        </p:nvSpPr>
        <p:spPr bwMode="auto">
          <a:xfrm>
            <a:off x="1042988" y="3284538"/>
            <a:ext cx="2265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b="1">
                <a:solidFill>
                  <a:srgbClr val="C00000"/>
                </a:solidFill>
                <a:latin typeface="Franklin Gothic Book"/>
              </a:rPr>
              <a:t>MATICA LEŽE JAJČECA</a:t>
            </a:r>
          </a:p>
        </p:txBody>
      </p:sp>
      <p:sp>
        <p:nvSpPr>
          <p:cNvPr id="16389" name="Pravokotnik 5"/>
          <p:cNvSpPr>
            <a:spLocks noChangeArrowheads="1"/>
          </p:cNvSpPr>
          <p:nvPr/>
        </p:nvSpPr>
        <p:spPr bwMode="auto">
          <a:xfrm>
            <a:off x="5003800" y="4076700"/>
            <a:ext cx="3889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b="1">
                <a:solidFill>
                  <a:srgbClr val="C00000"/>
                </a:solidFill>
                <a:latin typeface="Franklin Gothic Book"/>
              </a:rPr>
              <a:t>ZALEŽENA JAJČECA V CELICAH SATJA</a:t>
            </a:r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467544" y="0"/>
            <a:ext cx="8458200" cy="1222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RAZVOJ ČEBELE</a:t>
            </a:r>
            <a:endParaRPr lang="sl-SI" sz="2800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64356-B801-4DC3-BE2C-008053B3DA6C}" type="slidenum">
              <a:rPr lang="sl-SI"/>
              <a:pPr>
                <a:defRPr/>
              </a:pPr>
              <a:t>3</a:t>
            </a:fld>
            <a:endParaRPr lang="sl-SI"/>
          </a:p>
        </p:txBody>
      </p:sp>
      <p:pic>
        <p:nvPicPr>
          <p:cNvPr id="5" name="Picture 4" descr="DSC_0087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28775"/>
            <a:ext cx="3900487" cy="28082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 descr="DSC_0204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628775"/>
            <a:ext cx="4471987" cy="28082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412" name="Pravokotnik 7"/>
          <p:cNvSpPr>
            <a:spLocks noChangeArrowheads="1"/>
          </p:cNvSpPr>
          <p:nvPr/>
        </p:nvSpPr>
        <p:spPr bwMode="auto">
          <a:xfrm>
            <a:off x="2520950" y="4797425"/>
            <a:ext cx="3270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b="1">
                <a:solidFill>
                  <a:srgbClr val="C00000"/>
                </a:solidFill>
                <a:latin typeface="Franklin Gothic Book"/>
              </a:rPr>
              <a:t>IZ JAJČEC SO SE RAZVILE LIČINKE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4E459-F3F8-473A-9011-DD4ED0C38E67}" type="slidenum">
              <a:rPr lang="sl-SI"/>
              <a:pPr>
                <a:defRPr/>
              </a:pPr>
              <a:t>4</a:t>
            </a:fld>
            <a:endParaRPr lang="sl-SI" dirty="0"/>
          </a:p>
        </p:txBody>
      </p:sp>
      <p:pic>
        <p:nvPicPr>
          <p:cNvPr id="6" name="Picture 4" descr="DSC_0225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3813175" cy="253523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4" descr="DSC_0208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39700"/>
            <a:ext cx="3887787" cy="25844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4" descr="DSC_0016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3141663"/>
            <a:ext cx="4445000" cy="299561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9461" name="Pravokotnik 8"/>
          <p:cNvSpPr>
            <a:spLocks noChangeArrowheads="1"/>
          </p:cNvSpPr>
          <p:nvPr/>
        </p:nvSpPr>
        <p:spPr bwMode="auto">
          <a:xfrm>
            <a:off x="2339975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b="1">
                <a:solidFill>
                  <a:srgbClr val="C00000"/>
                </a:solidFill>
                <a:latin typeface="Franklin Gothic Book"/>
              </a:rPr>
              <a:t>MLADA ČEBELA GRIZE VOŠČENI POKROVEC SVOJE CELICE</a:t>
            </a:r>
          </a:p>
        </p:txBody>
      </p:sp>
      <p:sp>
        <p:nvSpPr>
          <p:cNvPr id="19462" name="PoljeZBesedilom 9"/>
          <p:cNvSpPr txBox="1">
            <a:spLocks noChangeArrowheads="1"/>
          </p:cNvSpPr>
          <p:nvPr/>
        </p:nvSpPr>
        <p:spPr bwMode="auto">
          <a:xfrm>
            <a:off x="2627313" y="2781300"/>
            <a:ext cx="3313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b="1">
                <a:solidFill>
                  <a:srgbClr val="C00000"/>
                </a:solidFill>
                <a:latin typeface="Franklin Gothic Book"/>
              </a:rPr>
              <a:t>IZ LIČINK SO SE RAZVILE BUBE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5170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92150"/>
            <a:ext cx="4824412" cy="36734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1506" name="Pravokotnik 2"/>
          <p:cNvSpPr>
            <a:spLocks noChangeArrowheads="1"/>
          </p:cNvSpPr>
          <p:nvPr/>
        </p:nvSpPr>
        <p:spPr bwMode="auto">
          <a:xfrm>
            <a:off x="827088" y="4508500"/>
            <a:ext cx="297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ČEBELE SPREMLJAJO MATICO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458200" cy="1222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DELA, KI JIH OPRAVLJAJO ČEBELE delavke</a:t>
            </a:r>
            <a:endParaRPr lang="sl-SI" sz="2800" dirty="0">
              <a:latin typeface="+mn-lt"/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7F995-D4EE-431A-BB78-F547A70E7F7B}" type="slidenum">
              <a:rPr lang="sl-SI"/>
              <a:pPr>
                <a:defRPr/>
              </a:pPr>
              <a:t>5</a:t>
            </a:fld>
            <a:endParaRPr lang="sl-SI"/>
          </a:p>
        </p:txBody>
      </p:sp>
      <p:pic>
        <p:nvPicPr>
          <p:cNvPr id="5" name="Picture 4" descr="izmenhra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437063"/>
            <a:ext cx="4040187" cy="23050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1510" name="Pravokotnik 5"/>
          <p:cNvSpPr>
            <a:spLocks noChangeArrowheads="1"/>
          </p:cNvSpPr>
          <p:nvPr/>
        </p:nvSpPr>
        <p:spPr bwMode="auto">
          <a:xfrm>
            <a:off x="1116013" y="6021388"/>
            <a:ext cx="320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ČEBELE SI IZMENJUJEJO HRANO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l-SI" sz="4400">
              <a:solidFill>
                <a:schemeClr val="tx2"/>
              </a:solidFill>
            </a:endParaRPr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sl-SI" sz="3200"/>
          </a:p>
        </p:txBody>
      </p:sp>
      <p:pic>
        <p:nvPicPr>
          <p:cNvPr id="30724" name="Picture 6" descr="DSC_0007copy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4787900" cy="32289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0" y="3644900"/>
            <a:ext cx="5113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 sz="2000" b="1">
                <a:solidFill>
                  <a:srgbClr val="C00000"/>
                </a:solidFill>
                <a:latin typeface="Franklin Gothic Book"/>
              </a:rPr>
              <a:t>ČEBELA SKRBI ZA ZALOGO HRANE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FCE30-B9AE-42EC-A1A9-0D00FDCDE546}" type="slidenum">
              <a:rPr lang="sl-SI"/>
              <a:pPr>
                <a:defRPr/>
              </a:pPr>
              <a:t>6</a:t>
            </a:fld>
            <a:endParaRPr lang="sl-SI"/>
          </a:p>
        </p:txBody>
      </p:sp>
      <p:pic>
        <p:nvPicPr>
          <p:cNvPr id="7" name="Slika 1" descr="UCB (68) PLUT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2636838"/>
            <a:ext cx="3778250" cy="36004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3559" name="Pravokotnik 7"/>
          <p:cNvSpPr>
            <a:spLocks noChangeArrowheads="1"/>
          </p:cNvSpPr>
          <p:nvPr/>
        </p:nvSpPr>
        <p:spPr bwMode="auto">
          <a:xfrm>
            <a:off x="1331913" y="5373688"/>
            <a:ext cx="3741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ČEBELA IZLOČA LUSKINICE VOSKA ZA </a:t>
            </a:r>
          </a:p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IZGRADNJO SATJA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trazar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4427538" cy="286861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02" name="Pravokotnik 2"/>
          <p:cNvSpPr>
            <a:spLocks noChangeArrowheads="1"/>
          </p:cNvSpPr>
          <p:nvPr/>
        </p:nvSpPr>
        <p:spPr bwMode="auto">
          <a:xfrm>
            <a:off x="323850" y="3141663"/>
            <a:ext cx="432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ČEBELAR STRAŽARKA STRAŽI VHOD PANJA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CC2F-DB8A-42C1-8814-C4D767D32946}" type="slidenum">
              <a:rPr lang="sl-SI"/>
              <a:pPr>
                <a:defRPr/>
              </a:pPr>
              <a:t>7</a:t>
            </a:fld>
            <a:endParaRPr lang="sl-SI"/>
          </a:p>
        </p:txBody>
      </p:sp>
      <p:pic>
        <p:nvPicPr>
          <p:cNvPr id="5" name="Picture 6" descr="P724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04813"/>
            <a:ext cx="3746500" cy="280828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05" name="Pravokotnik 6"/>
          <p:cNvSpPr>
            <a:spLocks noChangeArrowheads="1"/>
          </p:cNvSpPr>
          <p:nvPr/>
        </p:nvSpPr>
        <p:spPr bwMode="auto">
          <a:xfrm>
            <a:off x="4643438" y="3284538"/>
            <a:ext cx="4375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ČEBELA NABIRA CVETNI PRAH IN MEDIČINO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pic>
        <p:nvPicPr>
          <p:cNvPr id="8" name="Picture 4" descr="tro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3644900"/>
            <a:ext cx="3765550" cy="255428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07" name="Pravokotnik 8"/>
          <p:cNvSpPr>
            <a:spLocks noChangeArrowheads="1"/>
          </p:cNvSpPr>
          <p:nvPr/>
        </p:nvSpPr>
        <p:spPr bwMode="auto">
          <a:xfrm>
            <a:off x="3392488" y="6381750"/>
            <a:ext cx="1406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TROT V LETU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slov 17"/>
          <p:cNvSpPr>
            <a:spLocks noGrp="1"/>
          </p:cNvSpPr>
          <p:nvPr>
            <p:ph type="ctrTitle"/>
          </p:nvPr>
        </p:nvSpPr>
        <p:spPr>
          <a:xfrm>
            <a:off x="323528" y="0"/>
            <a:ext cx="8458200" cy="1222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RAZVOJ MATICE</a:t>
            </a:r>
            <a:endParaRPr lang="sl-SI" sz="2800" dirty="0">
              <a:latin typeface="+mn-lt"/>
            </a:endParaRPr>
          </a:p>
        </p:txBody>
      </p:sp>
      <p:sp>
        <p:nvSpPr>
          <p:cNvPr id="27650" name="Ograda vsebine 15"/>
          <p:cNvSpPr>
            <a:spLocks noGrp="1"/>
          </p:cNvSpPr>
          <p:nvPr>
            <p:ph type="subTitle" idx="1"/>
          </p:nvPr>
        </p:nvSpPr>
        <p:spPr>
          <a:xfrm>
            <a:off x="2627313" y="5661025"/>
            <a:ext cx="3471862" cy="479425"/>
          </a:xfrm>
        </p:spPr>
        <p:txBody>
          <a:bodyPr/>
          <a:lstStyle/>
          <a:p>
            <a:r>
              <a:rPr lang="sl-SI" sz="1800" b="1" smtClean="0">
                <a:solidFill>
                  <a:srgbClr val="C00000"/>
                </a:solidFill>
              </a:rPr>
              <a:t>MATIČNJAK V PREREZU</a:t>
            </a:r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BE975-067F-4014-810B-98B280D2E0E8}" type="slidenum">
              <a:rPr lang="sl-SI"/>
              <a:pPr>
                <a:defRPr/>
              </a:pPr>
              <a:t>8</a:t>
            </a:fld>
            <a:endParaRPr lang="sl-SI"/>
          </a:p>
        </p:txBody>
      </p:sp>
      <p:pic>
        <p:nvPicPr>
          <p:cNvPr id="37892" name="Picture 4" descr="DSC_0087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49275"/>
            <a:ext cx="4465638" cy="304482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7893" name="Picture 4" descr="DSC_0095cop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04813"/>
            <a:ext cx="3024188" cy="306546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7894" name="Picture 4" descr="DSC_0344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852738"/>
            <a:ext cx="2568575" cy="386238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7895" name="Picture 4" descr="DSC_0299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3716338"/>
            <a:ext cx="2700337" cy="30257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7656" name="Pravokotnik 11"/>
          <p:cNvSpPr>
            <a:spLocks noChangeArrowheads="1"/>
          </p:cNvSpPr>
          <p:nvPr/>
        </p:nvSpPr>
        <p:spPr bwMode="auto">
          <a:xfrm>
            <a:off x="5724525" y="3429000"/>
            <a:ext cx="2132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b="1">
                <a:solidFill>
                  <a:srgbClr val="C00000"/>
                </a:solidFill>
                <a:latin typeface="Franklin Gothic Book"/>
              </a:rPr>
              <a:t>POKRITI MATIČNJAK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50405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2800" dirty="0" smtClean="0">
                <a:latin typeface="+mn-lt"/>
              </a:rPr>
              <a:t>RAZMNOŽEVANJE ČEBEL</a:t>
            </a:r>
            <a:endParaRPr lang="sl-SI" sz="2800" dirty="0">
              <a:latin typeface="+mn-lt"/>
            </a:endParaRPr>
          </a:p>
        </p:txBody>
      </p:sp>
      <p:pic>
        <p:nvPicPr>
          <p:cNvPr id="4" name="Picture 2" descr="P61801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52513"/>
            <a:ext cx="4502150" cy="3375025"/>
          </a:xfr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 descr="P908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92613" cy="32940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9700" name="Pravokotnik 5"/>
          <p:cNvSpPr>
            <a:spLocks noChangeArrowheads="1"/>
          </p:cNvSpPr>
          <p:nvPr/>
        </p:nvSpPr>
        <p:spPr bwMode="auto">
          <a:xfrm>
            <a:off x="4352925" y="1125538"/>
            <a:ext cx="288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     ROJ ČEBEL V ZRAKU</a:t>
            </a:r>
            <a:endParaRPr lang="sl-SI">
              <a:solidFill>
                <a:srgbClr val="C00000"/>
              </a:solidFill>
              <a:latin typeface="Franklin Gothic Book"/>
            </a:endParaRPr>
          </a:p>
        </p:txBody>
      </p:sp>
      <p:sp>
        <p:nvSpPr>
          <p:cNvPr id="29701" name="Pravokotnik 6"/>
          <p:cNvSpPr>
            <a:spLocks noChangeArrowheads="1"/>
          </p:cNvSpPr>
          <p:nvPr/>
        </p:nvSpPr>
        <p:spPr bwMode="auto">
          <a:xfrm>
            <a:off x="179388" y="5732463"/>
            <a:ext cx="4572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ROJ ČEBEL SE JE VSEDEL NA DREVO IN</a:t>
            </a:r>
          </a:p>
          <a:p>
            <a:pPr algn="ctr"/>
            <a:r>
              <a:rPr lang="sl-SI" b="1">
                <a:solidFill>
                  <a:srgbClr val="C00000"/>
                </a:solidFill>
                <a:latin typeface="Franklin Gothic Book"/>
              </a:rPr>
              <a:t>ČEBELAR JIH OGREBA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ovanje">
  <a:themeElements>
    <a:clrScheme name="Po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o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o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tov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522</TotalTime>
  <Words>239</Words>
  <Application>Microsoft Office PowerPoint</Application>
  <PresentationFormat>Diaprojekcija na zaslonu (4:3)</PresentationFormat>
  <Paragraphs>108</Paragraphs>
  <Slides>18</Slides>
  <Notes>7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Potovanje</vt:lpstr>
      <vt:lpstr>PowerPointova predstavitev</vt:lpstr>
      <vt:lpstr>RAZVOJ ČEBELE</vt:lpstr>
      <vt:lpstr>PowerPointova predstavitev</vt:lpstr>
      <vt:lpstr>PowerPointova predstavitev</vt:lpstr>
      <vt:lpstr>DELA, KI JIH OPRAVLJAJO ČEBELE delavke</vt:lpstr>
      <vt:lpstr>PowerPointova predstavitev</vt:lpstr>
      <vt:lpstr>PowerPointova predstavitev</vt:lpstr>
      <vt:lpstr>RAZVOJ MATICE</vt:lpstr>
      <vt:lpstr>RAZMNOŽEVANJE ČEBEL</vt:lpstr>
      <vt:lpstr>BIVALIŠČE ČEBEL</vt:lpstr>
      <vt:lpstr>NOTRANJOST PANJA</vt:lpstr>
      <vt:lpstr>PowerPointova predstavitev</vt:lpstr>
      <vt:lpstr>POMEN ČEBEL</vt:lpstr>
      <vt:lpstr>KAKO NASTANE MED?</vt:lpstr>
      <vt:lpstr>PRIDOBIVANJE MEDU</vt:lpstr>
      <vt:lpstr>PowerPointova predstavitev</vt:lpstr>
      <vt:lpstr>ČEBELJI PRIDELKI</vt:lpstr>
      <vt:lpstr>PowerPointova predstavitev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Andreja Kandolf</dc:creator>
  <cp:lastModifiedBy>SUAZANA</cp:lastModifiedBy>
  <cp:revision>33</cp:revision>
  <dcterms:created xsi:type="dcterms:W3CDTF">2011-09-12T13:20:16Z</dcterms:created>
  <dcterms:modified xsi:type="dcterms:W3CDTF">2021-01-04T18:10:10Z</dcterms:modified>
</cp:coreProperties>
</file>