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57"/>
  </p:notesMasterIdLst>
  <p:sldIdLst>
    <p:sldId id="264" r:id="rId2"/>
    <p:sldId id="314" r:id="rId3"/>
    <p:sldId id="315" r:id="rId4"/>
    <p:sldId id="316" r:id="rId5"/>
    <p:sldId id="317"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263" r:id="rId5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5" autoAdjust="0"/>
  </p:normalViewPr>
  <p:slideViewPr>
    <p:cSldViewPr>
      <p:cViewPr varScale="1">
        <p:scale>
          <a:sx n="109" d="100"/>
          <a:sy n="109" d="100"/>
        </p:scale>
        <p:origin x="16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5BF38-CC5E-4FC3-94E8-26C5E3E9DDD2}" type="datetimeFigureOut">
              <a:rPr lang="sl-SI" smtClean="0"/>
              <a:t>14. 10. 2019</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A8A9E-B81F-4BC2-9EDD-D9110303B341}" type="slidenum">
              <a:rPr lang="sl-SI" smtClean="0"/>
              <a:t>‹#›</a:t>
            </a:fld>
            <a:endParaRPr lang="sl-SI"/>
          </a:p>
        </p:txBody>
      </p:sp>
    </p:spTree>
    <p:extLst>
      <p:ext uri="{BB962C8B-B14F-4D97-AF65-F5344CB8AC3E}">
        <p14:creationId xmlns:p14="http://schemas.microsoft.com/office/powerpoint/2010/main" val="378760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96CCB5-CA09-430F-86AD-116785982158}" type="slidenum">
              <a:rPr lang="en-US" altLang="en-US">
                <a:solidFill>
                  <a:srgbClr val="000000"/>
                </a:solidFill>
                <a:latin typeface="Times New Roman" pitchFamily="18" charset="-18"/>
              </a:rPr>
              <a:pPr eaLnBrk="1" hangingPunct="1"/>
              <a:t>22</a:t>
            </a:fld>
            <a:endParaRPr lang="en-US" altLang="en-US">
              <a:solidFill>
                <a:srgbClr val="000000"/>
              </a:solidFill>
              <a:latin typeface="Times New Roman" pitchFamily="18" charset="-1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en-US" smtClean="0"/>
          </a:p>
        </p:txBody>
      </p:sp>
    </p:spTree>
    <p:extLst>
      <p:ext uri="{BB962C8B-B14F-4D97-AF65-F5344CB8AC3E}">
        <p14:creationId xmlns:p14="http://schemas.microsoft.com/office/powerpoint/2010/main" val="91413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en-US" dirty="0"/>
          </a:p>
        </p:txBody>
      </p:sp>
      <p:sp>
        <p:nvSpPr>
          <p:cNvPr id="4" name="Ograda številke diapozitiva 3"/>
          <p:cNvSpPr>
            <a:spLocks noGrp="1"/>
          </p:cNvSpPr>
          <p:nvPr>
            <p:ph type="sldNum" sz="quarter" idx="10"/>
          </p:nvPr>
        </p:nvSpPr>
        <p:spPr/>
        <p:txBody>
          <a:bodyPr/>
          <a:lstStyle/>
          <a:p>
            <a:fld id="{6FFB6948-9EB0-45F1-A6B1-166AEFD0493D}" type="slidenum">
              <a:rPr lang="en-US" smtClean="0"/>
              <a:t>26</a:t>
            </a:fld>
            <a:endParaRPr lang="en-US"/>
          </a:p>
        </p:txBody>
      </p:sp>
    </p:spTree>
    <p:extLst>
      <p:ext uri="{BB962C8B-B14F-4D97-AF65-F5344CB8AC3E}">
        <p14:creationId xmlns:p14="http://schemas.microsoft.com/office/powerpoint/2010/main" val="160693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ončni slide BIC 2">
    <p:spTree>
      <p:nvGrpSpPr>
        <p:cNvPr id="1" name=""/>
        <p:cNvGrpSpPr/>
        <p:nvPr/>
      </p:nvGrpSpPr>
      <p:grpSpPr>
        <a:xfrm>
          <a:off x="0" y="0"/>
          <a:ext cx="0" cy="0"/>
          <a:chOff x="0" y="0"/>
          <a:chExt cx="0" cy="0"/>
        </a:xfrm>
      </p:grpSpPr>
      <p:pic>
        <p:nvPicPr>
          <p:cNvPr id="2" name="Slik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64"/>
            <a:ext cx="9144000" cy="6850272"/>
          </a:xfrm>
          <a:prstGeom prst="rect">
            <a:avLst/>
          </a:prstGeom>
        </p:spPr>
      </p:pic>
    </p:spTree>
    <p:extLst>
      <p:ext uri="{BB962C8B-B14F-4D97-AF65-F5344CB8AC3E}">
        <p14:creationId xmlns:p14="http://schemas.microsoft.com/office/powerpoint/2010/main" val="262548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x">
  <p:cSld name="Naslov, vsebina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1150938" y="214313"/>
            <a:ext cx="7793037" cy="1462087"/>
          </a:xfrm>
        </p:spPr>
        <p:txBody>
          <a:bodyPr/>
          <a:lstStyle/>
          <a:p>
            <a:r>
              <a:rPr lang="sl-SI" smtClean="0"/>
              <a:t>Uredite slog naslova matrice</a:t>
            </a:r>
            <a:endParaRPr lang="sl-SI"/>
          </a:p>
        </p:txBody>
      </p:sp>
      <p:sp>
        <p:nvSpPr>
          <p:cNvPr id="3" name="Ograda vsebine 2"/>
          <p:cNvSpPr>
            <a:spLocks noGrp="1"/>
          </p:cNvSpPr>
          <p:nvPr>
            <p:ph sz="half" idx="1"/>
          </p:nvPr>
        </p:nvSpPr>
        <p:spPr>
          <a:xfrm>
            <a:off x="1182688" y="2017713"/>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5145088" y="2017713"/>
            <a:ext cx="38100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11"/>
          <p:cNvSpPr>
            <a:spLocks noGrp="1" noChangeArrowheads="1"/>
          </p:cNvSpPr>
          <p:nvPr>
            <p:ph type="dt" sz="half" idx="10"/>
          </p:nvPr>
        </p:nvSpPr>
        <p:spPr>
          <a:ln/>
        </p:spPr>
        <p:txBody>
          <a:bodyPr/>
          <a:lstStyle>
            <a:lvl1pPr>
              <a:defRPr/>
            </a:lvl1pPr>
          </a:lstStyle>
          <a:p>
            <a:pPr>
              <a:defRPr/>
            </a:pPr>
            <a:endParaRPr lang="sl-SI" altLang="sl-SI">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sl-SI" altLang="sl-SI">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7C7E068-9F73-4929-AE27-78AD13D3A38B}" type="slidenum">
              <a:rPr lang="sl-SI" altLang="sl-SI">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317078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p>
            <a:pPr>
              <a:defRPr/>
            </a:pPr>
            <a:endParaRPr lang="sl-SI" altLang="sl-SI">
              <a:solidFill>
                <a:srgbClr val="000000"/>
              </a:solidFill>
            </a:endParaRPr>
          </a:p>
        </p:txBody>
      </p:sp>
      <p:sp>
        <p:nvSpPr>
          <p:cNvPr id="5" name="Ograda noge 4"/>
          <p:cNvSpPr>
            <a:spLocks noGrp="1"/>
          </p:cNvSpPr>
          <p:nvPr>
            <p:ph type="ftr" sz="quarter" idx="11"/>
          </p:nvPr>
        </p:nvSpPr>
        <p:spPr/>
        <p:txBody>
          <a:bodyPr/>
          <a:lstStyle/>
          <a:p>
            <a:pPr>
              <a:defRPr/>
            </a:pPr>
            <a:endParaRPr lang="sl-SI" altLang="sl-SI">
              <a:solidFill>
                <a:srgbClr val="000000"/>
              </a:solidFill>
            </a:endParaRPr>
          </a:p>
        </p:txBody>
      </p:sp>
      <p:sp>
        <p:nvSpPr>
          <p:cNvPr id="6" name="Ograda številke diapozitiva 5"/>
          <p:cNvSpPr>
            <a:spLocks noGrp="1"/>
          </p:cNvSpPr>
          <p:nvPr>
            <p:ph type="sldNum" sz="quarter" idx="12"/>
          </p:nvPr>
        </p:nvSpPr>
        <p:spPr/>
        <p:txBody>
          <a:bodyPr/>
          <a:lstStyle/>
          <a:p>
            <a:pPr>
              <a:defRPr/>
            </a:pPr>
            <a:fld id="{E0C6E731-5680-483D-9C25-CFCCECED648C}" type="slidenum">
              <a:rPr lang="sl-SI" altLang="sl-SI" smtClean="0">
                <a:solidFill>
                  <a:srgbClr val="000000"/>
                </a:solidFill>
              </a:rPr>
              <a:pPr>
                <a:defRPr/>
              </a:pPr>
              <a:t>‹#›</a:t>
            </a:fld>
            <a:endParaRPr lang="sl-SI" altLang="sl-SI">
              <a:solidFill>
                <a:srgbClr val="000000"/>
              </a:solidFill>
            </a:endParaRPr>
          </a:p>
        </p:txBody>
      </p:sp>
    </p:spTree>
    <p:extLst>
      <p:ext uri="{BB962C8B-B14F-4D97-AF65-F5344CB8AC3E}">
        <p14:creationId xmlns:p14="http://schemas.microsoft.com/office/powerpoint/2010/main" val="285212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a:p>
        </p:txBody>
      </p:sp>
      <p:sp>
        <p:nvSpPr>
          <p:cNvPr id="4" name="Ograda datuma 3"/>
          <p:cNvSpPr>
            <a:spLocks noGrp="1"/>
          </p:cNvSpPr>
          <p:nvPr>
            <p:ph type="dt" sz="half" idx="10"/>
          </p:nvPr>
        </p:nvSpPr>
        <p:spPr/>
        <p:txBody>
          <a:bodyPr/>
          <a:lstStyle/>
          <a:p>
            <a:pPr>
              <a:defRPr/>
            </a:pPr>
            <a:endParaRPr lang="sl-SI" altLang="sl-SI">
              <a:solidFill>
                <a:srgbClr val="1C1C1C"/>
              </a:solidFill>
            </a:endParaRPr>
          </a:p>
        </p:txBody>
      </p:sp>
      <p:sp>
        <p:nvSpPr>
          <p:cNvPr id="5" name="Ograda noge 4"/>
          <p:cNvSpPr>
            <a:spLocks noGrp="1"/>
          </p:cNvSpPr>
          <p:nvPr>
            <p:ph type="ftr" sz="quarter" idx="11"/>
          </p:nvPr>
        </p:nvSpPr>
        <p:spPr/>
        <p:txBody>
          <a:bodyPr/>
          <a:lstStyle/>
          <a:p>
            <a:pPr>
              <a:defRPr/>
            </a:pPr>
            <a:endParaRPr lang="sl-SI" altLang="sl-SI">
              <a:solidFill>
                <a:srgbClr val="1C1C1C"/>
              </a:solidFill>
            </a:endParaRPr>
          </a:p>
        </p:txBody>
      </p:sp>
      <p:sp>
        <p:nvSpPr>
          <p:cNvPr id="6" name="Ograda številke diapozitiva 5"/>
          <p:cNvSpPr>
            <a:spLocks noGrp="1"/>
          </p:cNvSpPr>
          <p:nvPr>
            <p:ph type="sldNum" sz="quarter" idx="12"/>
          </p:nvPr>
        </p:nvSpPr>
        <p:spPr/>
        <p:txBody>
          <a:bodyPr/>
          <a:lstStyle/>
          <a:p>
            <a:pPr>
              <a:defRPr/>
            </a:pPr>
            <a:fld id="{A2CDB4A6-FD50-4C85-A14F-070E87C48898}" type="slidenum">
              <a:rPr lang="sl-SI" altLang="sl-SI" smtClean="0">
                <a:solidFill>
                  <a:srgbClr val="1C1C1C"/>
                </a:solidFill>
              </a:rPr>
              <a:pPr>
                <a:defRPr/>
              </a:pPr>
              <a:t>‹#›</a:t>
            </a:fld>
            <a:endParaRPr lang="sl-SI" altLang="sl-SI">
              <a:solidFill>
                <a:srgbClr val="1C1C1C"/>
              </a:solidFill>
            </a:endParaRPr>
          </a:p>
        </p:txBody>
      </p:sp>
    </p:spTree>
    <p:extLst>
      <p:ext uri="{BB962C8B-B14F-4D97-AF65-F5344CB8AC3E}">
        <p14:creationId xmlns:p14="http://schemas.microsoft.com/office/powerpoint/2010/main" val="11120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Naslov in diagram ali organigram">
    <p:spTree>
      <p:nvGrpSpPr>
        <p:cNvPr id="1" name=""/>
        <p:cNvGrpSpPr/>
        <p:nvPr/>
      </p:nvGrpSpPr>
      <p:grpSpPr>
        <a:xfrm>
          <a:off x="0" y="0"/>
          <a:ext cx="0" cy="0"/>
          <a:chOff x="0" y="0"/>
          <a:chExt cx="0" cy="0"/>
        </a:xfrm>
      </p:grpSpPr>
      <p:sp>
        <p:nvSpPr>
          <p:cNvPr id="2" name="Naslov 1"/>
          <p:cNvSpPr>
            <a:spLocks noGrp="1"/>
          </p:cNvSpPr>
          <p:nvPr>
            <p:ph type="title"/>
          </p:nvPr>
        </p:nvSpPr>
        <p:spPr>
          <a:xfrm>
            <a:off x="685800" y="609600"/>
            <a:ext cx="7772400" cy="1143000"/>
          </a:xfrm>
        </p:spPr>
        <p:txBody>
          <a:bodyPr/>
          <a:lstStyle/>
          <a:p>
            <a:r>
              <a:rPr lang="sl-SI" smtClean="0"/>
              <a:t>Uredite slog naslova matrice</a:t>
            </a:r>
            <a:endParaRPr lang="en-US"/>
          </a:p>
        </p:txBody>
      </p:sp>
      <p:sp>
        <p:nvSpPr>
          <p:cNvPr id="3" name="Ograda SmartArt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D6B6D2BE-4E64-4EFB-A0E0-1DC5E712B396}" type="slidenum">
              <a:rPr lang="en-US" altLang="en-US"/>
              <a:pPr>
                <a:defRPr/>
              </a:pPr>
              <a:t>‹#›</a:t>
            </a:fld>
            <a:endParaRPr lang="en-US" altLang="en-US"/>
          </a:p>
        </p:txBody>
      </p:sp>
    </p:spTree>
    <p:extLst>
      <p:ext uri="{BB962C8B-B14F-4D97-AF65-F5344CB8AC3E}">
        <p14:creationId xmlns:p14="http://schemas.microsoft.com/office/powerpoint/2010/main" val="1787394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8B8CA-FA50-448C-BCF8-7BEB7E5D3310}" type="datetimeFigureOut">
              <a:rPr lang="sl-SI" smtClean="0"/>
              <a:t>14. 10. 2019</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713B3-F866-4825-B96C-7AE04BCD411A}" type="slidenum">
              <a:rPr lang="sl-SI" smtClean="0"/>
              <a:t>‹#›</a:t>
            </a:fld>
            <a:endParaRPr lang="sl-SI"/>
          </a:p>
        </p:txBody>
      </p:sp>
    </p:spTree>
    <p:extLst>
      <p:ext uri="{BB962C8B-B14F-4D97-AF65-F5344CB8AC3E}">
        <p14:creationId xmlns:p14="http://schemas.microsoft.com/office/powerpoint/2010/main" val="92193170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vem.gov.si/evem/infoVstopneTocke.evem"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219700" y="2492375"/>
            <a:ext cx="3529013" cy="1055688"/>
          </a:xfrm>
        </p:spPr>
        <p:txBody>
          <a:bodyPr/>
          <a:lstStyle/>
          <a:p>
            <a:pPr eaLnBrk="1" hangingPunct="1"/>
            <a:r>
              <a:rPr lang="sl-SI" altLang="sl-SI" dirty="0" smtClean="0"/>
              <a:t>EMP </a:t>
            </a:r>
          </a:p>
        </p:txBody>
      </p:sp>
      <p:pic>
        <p:nvPicPr>
          <p:cNvPr id="307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7104" t="32562" r="48897" b="21951"/>
          <a:stretch>
            <a:fillRect/>
          </a:stretch>
        </p:blipFill>
        <p:spPr>
          <a:xfrm>
            <a:off x="179388" y="1052513"/>
            <a:ext cx="4752975" cy="4535487"/>
          </a:xfrm>
        </p:spPr>
      </p:pic>
      <p:sp>
        <p:nvSpPr>
          <p:cNvPr id="3076" name="Rectangle 6"/>
          <p:cNvSpPr>
            <a:spLocks noGrp="1" noChangeArrowheads="1"/>
          </p:cNvSpPr>
          <p:nvPr>
            <p:ph type="body" sz="half" idx="2"/>
          </p:nvPr>
        </p:nvSpPr>
        <p:spPr>
          <a:xfrm>
            <a:off x="4972620" y="2348880"/>
            <a:ext cx="3951288" cy="3106688"/>
          </a:xfrm>
        </p:spPr>
        <p:txBody>
          <a:bodyPr/>
          <a:lstStyle/>
          <a:p>
            <a:pPr eaLnBrk="1" hangingPunct="1">
              <a:buFont typeface="Wingdings" pitchFamily="2" charset="2"/>
              <a:buNone/>
            </a:pPr>
            <a:endParaRPr lang="sl-SI" altLang="sl-SI" sz="2800" dirty="0" smtClean="0"/>
          </a:p>
          <a:p>
            <a:pPr eaLnBrk="1" hangingPunct="1">
              <a:buFont typeface="Wingdings" pitchFamily="2" charset="2"/>
              <a:buNone/>
            </a:pPr>
            <a:endParaRPr lang="sl-SI" altLang="sl-SI" sz="2800" dirty="0" smtClean="0"/>
          </a:p>
          <a:p>
            <a:pPr eaLnBrk="1" hangingPunct="1">
              <a:buFont typeface="Wingdings" pitchFamily="2" charset="2"/>
              <a:buNone/>
            </a:pPr>
            <a:r>
              <a:rPr lang="sl-SI" altLang="sl-SI" sz="2800" dirty="0"/>
              <a:t>3</a:t>
            </a:r>
            <a:r>
              <a:rPr lang="sl-SI" altLang="sl-SI" sz="2800" dirty="0" smtClean="0"/>
              <a:t>. </a:t>
            </a:r>
            <a:r>
              <a:rPr lang="sl-SI" altLang="sl-SI" sz="2800" dirty="0"/>
              <a:t>p</a:t>
            </a:r>
            <a:r>
              <a:rPr lang="sl-SI" altLang="sl-SI" sz="2800" dirty="0" smtClean="0"/>
              <a:t>redavanje redni</a:t>
            </a:r>
          </a:p>
          <a:p>
            <a:pPr eaLnBrk="1" hangingPunct="1">
              <a:buFont typeface="Wingdings" pitchFamily="2" charset="2"/>
              <a:buNone/>
            </a:pPr>
            <a:r>
              <a:rPr lang="sl-SI" altLang="sl-SI" sz="2800" dirty="0"/>
              <a:t>g</a:t>
            </a:r>
            <a:r>
              <a:rPr lang="sl-SI" altLang="sl-SI" sz="2800" dirty="0" smtClean="0"/>
              <a:t>radivo od </a:t>
            </a:r>
            <a:r>
              <a:rPr lang="sl-SI" altLang="sl-SI" sz="2800" dirty="0" err="1" smtClean="0"/>
              <a:t>str.16</a:t>
            </a:r>
            <a:r>
              <a:rPr lang="sl-SI" altLang="sl-SI" sz="2800" dirty="0" smtClean="0"/>
              <a:t> - 18</a:t>
            </a:r>
          </a:p>
          <a:p>
            <a:pPr eaLnBrk="1" hangingPunct="1">
              <a:buFont typeface="Wingdings" pitchFamily="2" charset="2"/>
              <a:buNone/>
            </a:pPr>
            <a:r>
              <a:rPr lang="sl-SI" altLang="sl-SI" sz="2800" dirty="0" smtClean="0">
                <a:solidFill>
                  <a:srgbClr val="6600CC"/>
                </a:solidFill>
              </a:rPr>
              <a:t>mag. Vesna LOBOREC</a:t>
            </a:r>
          </a:p>
          <a:p>
            <a:pPr eaLnBrk="1" hangingPunct="1">
              <a:buFont typeface="Wingdings" pitchFamily="2" charset="2"/>
              <a:buNone/>
            </a:pPr>
            <a:r>
              <a:rPr lang="sl-SI" altLang="sl-SI" sz="2800" u="sng" dirty="0" err="1" smtClean="0">
                <a:solidFill>
                  <a:schemeClr val="tx2"/>
                </a:solidFill>
              </a:rPr>
              <a:t>vesna.loborec@bic</a:t>
            </a:r>
            <a:r>
              <a:rPr lang="sl-SI" altLang="sl-SI" sz="2800" u="sng" dirty="0" smtClean="0">
                <a:solidFill>
                  <a:schemeClr val="tx2"/>
                </a:solidFill>
              </a:rPr>
              <a:t>-</a:t>
            </a:r>
            <a:r>
              <a:rPr lang="sl-SI" altLang="sl-SI" sz="2800" u="sng" dirty="0" err="1" smtClean="0">
                <a:solidFill>
                  <a:schemeClr val="tx2"/>
                </a:solidFill>
              </a:rPr>
              <a:t>lj.si</a:t>
            </a:r>
            <a:endParaRPr lang="sl-SI" altLang="sl-SI" sz="2800" dirty="0" smtClean="0"/>
          </a:p>
        </p:txBody>
      </p:sp>
      <p:pic>
        <p:nvPicPr>
          <p:cNvPr id="30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620713"/>
            <a:ext cx="13668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kotnik 1"/>
          <p:cNvSpPr/>
          <p:nvPr/>
        </p:nvSpPr>
        <p:spPr>
          <a:xfrm>
            <a:off x="467544" y="297547"/>
            <a:ext cx="6480720" cy="369332"/>
          </a:xfrm>
          <a:prstGeom prst="rect">
            <a:avLst/>
          </a:prstGeom>
        </p:spPr>
        <p:txBody>
          <a:bodyPr wrap="square">
            <a:spAutoFit/>
          </a:bodyPr>
          <a:lstStyle/>
          <a:p>
            <a:r>
              <a:rPr lang="en-US" dirty="0" smtClean="0"/>
              <a:t>https://www.youtube.com/watch?v=HUgv5MDF0cQ</a:t>
            </a:r>
            <a:endParaRPr lang="en-US" dirty="0"/>
          </a:p>
        </p:txBody>
      </p:sp>
    </p:spTree>
    <p:extLst>
      <p:ext uri="{BB962C8B-B14F-4D97-AF65-F5344CB8AC3E}">
        <p14:creationId xmlns:p14="http://schemas.microsoft.com/office/powerpoint/2010/main" val="4196423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766126"/>
            <a:ext cx="8100392" cy="607599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177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 y="17713"/>
            <a:ext cx="1909283" cy="161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75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95513" y="274638"/>
            <a:ext cx="5112792" cy="1143000"/>
          </a:xfrm>
        </p:spPr>
        <p:txBody>
          <a:bodyPr>
            <a:normAutofit fontScale="90000"/>
          </a:bodyPr>
          <a:lstStyle/>
          <a:p>
            <a:pPr eaLnBrk="1" fontAlgn="auto" hangingPunct="1">
              <a:spcAft>
                <a:spcPts val="0"/>
              </a:spcAft>
              <a:defRPr/>
            </a:pPr>
            <a:r>
              <a:rPr lang="sl-SI" sz="4400" dirty="0" smtClean="0">
                <a:solidFill>
                  <a:schemeClr val="tx2">
                    <a:satMod val="130000"/>
                  </a:schemeClr>
                </a:solidFill>
              </a:rPr>
              <a:t>Družba z omejeno odgovornostjo – </a:t>
            </a:r>
            <a:br>
              <a:rPr lang="sl-SI" sz="4400" dirty="0" smtClean="0">
                <a:solidFill>
                  <a:schemeClr val="tx2">
                    <a:satMod val="130000"/>
                  </a:schemeClr>
                </a:solidFill>
              </a:rPr>
            </a:br>
            <a:r>
              <a:rPr lang="sl-SI" sz="4400" dirty="0" smtClean="0">
                <a:solidFill>
                  <a:schemeClr val="tx2">
                    <a:satMod val="130000"/>
                  </a:schemeClr>
                </a:solidFill>
              </a:rPr>
              <a:t>d.o.o.</a:t>
            </a:r>
            <a:endParaRPr lang="sl-SI" dirty="0">
              <a:solidFill>
                <a:schemeClr val="tx2">
                  <a:satMod val="130000"/>
                </a:schemeClr>
              </a:solidFill>
            </a:endParaRPr>
          </a:p>
        </p:txBody>
      </p:sp>
      <p:sp>
        <p:nvSpPr>
          <p:cNvPr id="14339" name="Ograda vsebine 2"/>
          <p:cNvSpPr>
            <a:spLocks noGrp="1"/>
          </p:cNvSpPr>
          <p:nvPr>
            <p:ph idx="1"/>
          </p:nvPr>
        </p:nvSpPr>
        <p:spPr>
          <a:xfrm>
            <a:off x="1435100" y="2924175"/>
            <a:ext cx="7499350" cy="3505200"/>
          </a:xfrm>
        </p:spPr>
        <p:txBody>
          <a:bodyPr>
            <a:normAutofit fontScale="92500" lnSpcReduction="10000"/>
          </a:bodyPr>
          <a:lstStyle/>
          <a:p>
            <a:pPr eaLnBrk="1" hangingPunct="1">
              <a:lnSpc>
                <a:spcPct val="80000"/>
              </a:lnSpc>
              <a:spcAft>
                <a:spcPct val="35000"/>
              </a:spcAft>
              <a:buClr>
                <a:srgbClr val="000066"/>
              </a:buClr>
              <a:buFont typeface="Wingdings" pitchFamily="2" charset="2"/>
              <a:buChar char="§"/>
              <a:defRPr/>
            </a:pPr>
            <a:r>
              <a:rPr lang="sl-SI" altLang="en-US" sz="2400" dirty="0" smtClean="0"/>
              <a:t>Osnovni kapital sestavljajo vložki družbenikov, ki so lahko različni</a:t>
            </a:r>
          </a:p>
          <a:p>
            <a:pPr marL="82550" indent="0" eaLnBrk="1" hangingPunct="1">
              <a:lnSpc>
                <a:spcPct val="80000"/>
              </a:lnSpc>
              <a:spcAft>
                <a:spcPct val="35000"/>
              </a:spcAft>
              <a:buClr>
                <a:srgbClr val="000066"/>
              </a:buClr>
              <a:buFont typeface="Wingdings 2" pitchFamily="18" charset="2"/>
              <a:buNone/>
              <a:defRPr/>
            </a:pPr>
            <a:endParaRPr lang="sl-SI" altLang="en-US" sz="2400" dirty="0" smtClean="0"/>
          </a:p>
          <a:p>
            <a:pPr eaLnBrk="1" hangingPunct="1">
              <a:lnSpc>
                <a:spcPct val="80000"/>
              </a:lnSpc>
              <a:spcAft>
                <a:spcPct val="35000"/>
              </a:spcAft>
              <a:buClr>
                <a:srgbClr val="000066"/>
              </a:buClr>
              <a:buFont typeface="Wingdings" pitchFamily="2" charset="2"/>
              <a:buChar char="§"/>
              <a:defRPr/>
            </a:pPr>
            <a:r>
              <a:rPr lang="sl-SI" altLang="en-US" sz="2400" dirty="0" smtClean="0"/>
              <a:t>Družba odgovarja tretjim z vsem svojim premoženjem, medtem ko družbeniki za poslovanje družbe ne odgovarjajo osebno</a:t>
            </a:r>
          </a:p>
          <a:p>
            <a:pPr marL="82550" indent="0" eaLnBrk="1" hangingPunct="1">
              <a:lnSpc>
                <a:spcPct val="80000"/>
              </a:lnSpc>
              <a:spcAft>
                <a:spcPct val="35000"/>
              </a:spcAft>
              <a:buClr>
                <a:srgbClr val="000066"/>
              </a:buClr>
              <a:buFont typeface="Wingdings 2" pitchFamily="18" charset="2"/>
              <a:buNone/>
              <a:defRPr/>
            </a:pPr>
            <a:endParaRPr lang="sl-SI" altLang="en-US" sz="2400" dirty="0" smtClean="0"/>
          </a:p>
          <a:p>
            <a:pPr eaLnBrk="1" hangingPunct="1">
              <a:lnSpc>
                <a:spcPct val="80000"/>
              </a:lnSpc>
              <a:spcAft>
                <a:spcPct val="35000"/>
              </a:spcAft>
              <a:buClr>
                <a:srgbClr val="000066"/>
              </a:buClr>
              <a:buFont typeface="Wingdings" pitchFamily="2" charset="2"/>
              <a:buChar char="§"/>
              <a:defRPr/>
            </a:pPr>
            <a:r>
              <a:rPr lang="sl-SI" altLang="en-US" sz="2400" dirty="0" smtClean="0"/>
              <a:t>D.O.O. Lahko ustanovi najmanj en ustanovitelj, oziroma največ 50 </a:t>
            </a:r>
          </a:p>
          <a:p>
            <a:pPr eaLnBrk="1" hangingPunct="1">
              <a:defRPr/>
            </a:pPr>
            <a:endParaRPr lang="sl-SI" altLang="en-US" dirty="0" smtClean="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7"/>
          <p:cNvPicPr>
            <a:picLocks noChangeAspect="1" noChangeArrowheads="1"/>
          </p:cNvPicPr>
          <p:nvPr/>
        </p:nvPicPr>
        <p:blipFill>
          <a:blip r:embed="rId3">
            <a:extLst>
              <a:ext uri="{28A0092B-C50C-407E-A947-70E740481C1C}">
                <a14:useLocalDpi xmlns:a14="http://schemas.microsoft.com/office/drawing/2010/main" val="0"/>
              </a:ext>
            </a:extLst>
          </a:blip>
          <a:srcRect l="9804" t="50197" r="76208" b="31281"/>
          <a:stretch>
            <a:fillRect/>
          </a:stretch>
        </p:blipFill>
        <p:spPr bwMode="auto">
          <a:xfrm>
            <a:off x="5724128" y="1556792"/>
            <a:ext cx="2611444"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624"/>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685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58888" y="738188"/>
            <a:ext cx="7407275" cy="458787"/>
          </a:xfrm>
        </p:spPr>
        <p:txBody>
          <a:bodyPr>
            <a:normAutofit fontScale="90000"/>
          </a:bodyPr>
          <a:lstStyle/>
          <a:p>
            <a:pPr eaLnBrk="1" fontAlgn="auto" hangingPunct="1">
              <a:spcAft>
                <a:spcPts val="0"/>
              </a:spcAft>
              <a:defRPr/>
            </a:pPr>
            <a:r>
              <a:rPr lang="sl-SI" dirty="0" smtClean="0">
                <a:solidFill>
                  <a:schemeClr val="tx2">
                    <a:satMod val="130000"/>
                  </a:schemeClr>
                </a:solidFill>
              </a:rPr>
              <a:t>d.o.o.</a:t>
            </a:r>
            <a:endParaRPr lang="sl-SI" dirty="0">
              <a:solidFill>
                <a:schemeClr val="tx2">
                  <a:satMod val="130000"/>
                </a:schemeClr>
              </a:solidFill>
            </a:endParaRPr>
          </a:p>
        </p:txBody>
      </p:sp>
      <p:sp>
        <p:nvSpPr>
          <p:cNvPr id="3" name="Podnaslov 2"/>
          <p:cNvSpPr>
            <a:spLocks noGrp="1"/>
          </p:cNvSpPr>
          <p:nvPr>
            <p:ph type="subTitle" idx="1"/>
          </p:nvPr>
        </p:nvSpPr>
        <p:spPr>
          <a:xfrm>
            <a:off x="755576" y="1911351"/>
            <a:ext cx="7407275" cy="4592637"/>
          </a:xfrm>
        </p:spPr>
        <p:txBody>
          <a:bodyPr>
            <a:normAutofit/>
          </a:bodyPr>
          <a:lstStyle/>
          <a:p>
            <a:pPr marL="370332" indent="-342900" eaLnBrk="1" fontAlgn="auto" hangingPunct="1">
              <a:lnSpc>
                <a:spcPct val="80000"/>
              </a:lnSpc>
              <a:spcAft>
                <a:spcPct val="35000"/>
              </a:spcAft>
              <a:buClr>
                <a:srgbClr val="000066"/>
              </a:buClr>
              <a:buFont typeface="Wingdings" panose="05000000000000000000" pitchFamily="2" charset="2"/>
              <a:buChar char="Ø"/>
              <a:defRPr/>
            </a:pPr>
            <a:r>
              <a:rPr lang="sl-SI" sz="2400" dirty="0" smtClean="0"/>
              <a:t> minimalni ustanovni kapital je 7.500 EUR v denarju ali v stvarnem vložku</a:t>
            </a:r>
          </a:p>
          <a:p>
            <a:pPr marL="370332" indent="-342900" eaLnBrk="1" fontAlgn="auto" hangingPunct="1">
              <a:lnSpc>
                <a:spcPct val="80000"/>
              </a:lnSpc>
              <a:spcAft>
                <a:spcPct val="35000"/>
              </a:spcAft>
              <a:buClr>
                <a:srgbClr val="000066"/>
              </a:buClr>
              <a:buFont typeface="Wingdings" panose="05000000000000000000" pitchFamily="2" charset="2"/>
              <a:buChar char="Ø"/>
              <a:defRPr/>
            </a:pPr>
            <a:r>
              <a:rPr lang="sl-SI" sz="2400" dirty="0" smtClean="0"/>
              <a:t>Družbeniki imajo pravico do deleža pri dobičku, ki se deli sorazmerno glede na višino vložka</a:t>
            </a:r>
            <a:endParaRPr lang="sl-SI" sz="2400" dirty="0"/>
          </a:p>
          <a:p>
            <a:pPr marL="370332" indent="-342900" eaLnBrk="1" fontAlgn="auto" hangingPunct="1">
              <a:lnSpc>
                <a:spcPct val="80000"/>
              </a:lnSpc>
              <a:spcAft>
                <a:spcPct val="35000"/>
              </a:spcAft>
              <a:buClr>
                <a:srgbClr val="000066"/>
              </a:buClr>
              <a:buFont typeface="Wingdings" panose="05000000000000000000" pitchFamily="2" charset="2"/>
              <a:buChar char="Ø"/>
              <a:defRPr/>
            </a:pPr>
            <a:r>
              <a:rPr lang="sl-SI" sz="2400" dirty="0" smtClean="0"/>
              <a:t>enoosebna d.o.o. = d.o.o., ki ima samo enega družbenika</a:t>
            </a:r>
          </a:p>
          <a:p>
            <a:pPr marL="370332" indent="-342900" eaLnBrk="1" fontAlgn="auto" hangingPunct="1">
              <a:lnSpc>
                <a:spcPct val="80000"/>
              </a:lnSpc>
              <a:spcAft>
                <a:spcPct val="35000"/>
              </a:spcAft>
              <a:buClr>
                <a:srgbClr val="000066"/>
              </a:buClr>
              <a:buFont typeface="Wingdings" panose="05000000000000000000" pitchFamily="2" charset="2"/>
              <a:buChar char="Ø"/>
              <a:defRPr/>
            </a:pPr>
            <a:r>
              <a:rPr lang="sl-SI" sz="2400" dirty="0" err="1" smtClean="0"/>
              <a:t>večosebna</a:t>
            </a:r>
            <a:r>
              <a:rPr lang="sl-SI" sz="2400" dirty="0" smtClean="0"/>
              <a:t> d.o.o. = d.o.o., ki ima dva ali več družbenikov</a:t>
            </a:r>
          </a:p>
          <a:p>
            <a:pPr eaLnBrk="1" fontAlgn="auto" hangingPunct="1">
              <a:spcAft>
                <a:spcPts val="0"/>
              </a:spcAft>
              <a:buFont typeface="Wingdings 2"/>
              <a:buNone/>
              <a:defRPr/>
            </a:pPr>
            <a:endParaRPr lang="sl-SI" dirty="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450" y="58738"/>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4797425"/>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8738"/>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553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95736" y="274638"/>
            <a:ext cx="6491064" cy="1143000"/>
          </a:xfrm>
        </p:spPr>
        <p:txBody>
          <a:bodyPr/>
          <a:lstStyle/>
          <a:p>
            <a:pPr eaLnBrk="1" fontAlgn="auto" hangingPunct="1">
              <a:spcAft>
                <a:spcPts val="0"/>
              </a:spcAft>
              <a:defRPr/>
            </a:pPr>
            <a:r>
              <a:rPr lang="sl-SI" sz="4400" dirty="0" smtClean="0">
                <a:solidFill>
                  <a:schemeClr val="tx2">
                    <a:satMod val="130000"/>
                  </a:schemeClr>
                </a:solidFill>
              </a:rPr>
              <a:t>Delniška družba – d.d.</a:t>
            </a:r>
            <a:endParaRPr lang="sl-SI" dirty="0">
              <a:solidFill>
                <a:schemeClr val="tx2">
                  <a:satMod val="130000"/>
                </a:schemeClr>
              </a:solidFill>
            </a:endParaRPr>
          </a:p>
        </p:txBody>
      </p:sp>
      <p:sp>
        <p:nvSpPr>
          <p:cNvPr id="33795" name="Ograda vsebine 2"/>
          <p:cNvSpPr>
            <a:spLocks noGrp="1"/>
          </p:cNvSpPr>
          <p:nvPr>
            <p:ph idx="1"/>
          </p:nvPr>
        </p:nvSpPr>
        <p:spPr>
          <a:xfrm>
            <a:off x="2627313" y="2708275"/>
            <a:ext cx="6284912" cy="3168650"/>
          </a:xfrm>
        </p:spPr>
        <p:txBody>
          <a:bodyPr/>
          <a:lstStyle/>
          <a:p>
            <a:pPr eaLnBrk="1" hangingPunct="1">
              <a:lnSpc>
                <a:spcPct val="80000"/>
              </a:lnSpc>
              <a:buClr>
                <a:srgbClr val="000066"/>
              </a:buClr>
              <a:buFont typeface="Wingdings" pitchFamily="2" charset="2"/>
              <a:buChar char="§"/>
            </a:pPr>
            <a:r>
              <a:rPr lang="sl-SI" altLang="en-US" sz="2400" smtClean="0"/>
              <a:t>Osnovni kapital je razdeljen na delnice</a:t>
            </a:r>
          </a:p>
          <a:p>
            <a:pPr eaLnBrk="1" hangingPunct="1">
              <a:lnSpc>
                <a:spcPct val="80000"/>
              </a:lnSpc>
              <a:buClr>
                <a:srgbClr val="000066"/>
              </a:buClr>
              <a:buFont typeface="Wingdings" pitchFamily="2" charset="2"/>
              <a:buChar char="§"/>
            </a:pPr>
            <a:endParaRPr lang="sl-SI" altLang="en-US" sz="2400" smtClean="0"/>
          </a:p>
          <a:p>
            <a:pPr eaLnBrk="1" hangingPunct="1">
              <a:lnSpc>
                <a:spcPct val="80000"/>
              </a:lnSpc>
              <a:buClr>
                <a:srgbClr val="000066"/>
              </a:buClr>
              <a:buFont typeface="Wingdings" pitchFamily="2" charset="2"/>
              <a:buChar char="§"/>
            </a:pPr>
            <a:r>
              <a:rPr lang="sl-SI" altLang="en-US" sz="2400" smtClean="0"/>
              <a:t>D.D. Odgovarja svojim upnikom za obveznosti s svojim premoženjem, medtem ko delničarji za obveznosti d.d. </a:t>
            </a:r>
            <a:r>
              <a:rPr lang="sl-SI" altLang="en-US" sz="2400" b="1" smtClean="0"/>
              <a:t>ne </a:t>
            </a:r>
            <a:r>
              <a:rPr lang="sl-SI" altLang="en-US" sz="2400" smtClean="0"/>
              <a:t>odgovarjajo</a:t>
            </a:r>
          </a:p>
          <a:p>
            <a:pPr eaLnBrk="1" hangingPunct="1">
              <a:lnSpc>
                <a:spcPct val="80000"/>
              </a:lnSpc>
              <a:buClr>
                <a:srgbClr val="000066"/>
              </a:buClr>
              <a:buFont typeface="Wingdings" pitchFamily="2" charset="2"/>
              <a:buChar char="§"/>
            </a:pPr>
            <a:endParaRPr lang="sl-SI" altLang="en-US" sz="2400" smtClean="0"/>
          </a:p>
          <a:p>
            <a:pPr eaLnBrk="1" hangingPunct="1">
              <a:lnSpc>
                <a:spcPct val="80000"/>
              </a:lnSpc>
              <a:buClr>
                <a:srgbClr val="000066"/>
              </a:buClr>
              <a:buFont typeface="Wingdings" pitchFamily="2" charset="2"/>
              <a:buChar char="§"/>
            </a:pPr>
            <a:r>
              <a:rPr lang="sl-SI" altLang="en-US" sz="2400" smtClean="0"/>
              <a:t>Minimalni ustanovni kapital d.d. Je 25.000 eur</a:t>
            </a:r>
          </a:p>
          <a:p>
            <a:pPr eaLnBrk="1" hangingPunct="1"/>
            <a:endParaRPr lang="sl-SI" altLang="en-US" smtClean="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348880"/>
            <a:ext cx="1682750" cy="238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35" y="188640"/>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07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altLang="en-US" smtClean="0"/>
              <a:t>DELNIŠKA DRUŽBA</a:t>
            </a:r>
          </a:p>
        </p:txBody>
      </p:sp>
      <p:sp>
        <p:nvSpPr>
          <p:cNvPr id="34819" name="Rectangle 3"/>
          <p:cNvSpPr>
            <a:spLocks noGrp="1" noChangeArrowheads="1"/>
          </p:cNvSpPr>
          <p:nvPr>
            <p:ph idx="1"/>
          </p:nvPr>
        </p:nvSpPr>
        <p:spPr>
          <a:xfrm>
            <a:off x="2468563" y="1447800"/>
            <a:ext cx="6465887" cy="4800600"/>
          </a:xfrm>
        </p:spPr>
        <p:txBody>
          <a:bodyPr/>
          <a:lstStyle/>
          <a:p>
            <a:r>
              <a:rPr lang="en-US" altLang="en-US" smtClean="0"/>
              <a:t>D.d. je najstarejša in najpomembnejša oblika kapitalskih družb</a:t>
            </a:r>
          </a:p>
          <a:p>
            <a:r>
              <a:rPr lang="en-US" altLang="en-US" smtClean="0"/>
              <a:t>primerna predvsem za zbiranje in delovanje velikega kapitala</a:t>
            </a:r>
          </a:p>
          <a:p>
            <a:r>
              <a:rPr lang="en-US" altLang="en-US" smtClean="0"/>
              <a:t>osnovni kapital je razdeljen na delnice</a:t>
            </a:r>
          </a:p>
          <a:p>
            <a:r>
              <a:rPr lang="en-US" altLang="en-US" smtClean="0"/>
              <a:t>ključna je delitev lastninske in upravljalske funkcije</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7638"/>
            <a:ext cx="2468563"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5888"/>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4" y="332656"/>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74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altLang="en-US" smtClean="0"/>
              <a:t>d.d. - ustanovitev</a:t>
            </a:r>
          </a:p>
        </p:txBody>
      </p:sp>
      <p:sp>
        <p:nvSpPr>
          <p:cNvPr id="35843" name="Rectangle 3"/>
          <p:cNvSpPr>
            <a:spLocks noGrp="1" noChangeArrowheads="1"/>
          </p:cNvSpPr>
          <p:nvPr>
            <p:ph idx="1"/>
          </p:nvPr>
        </p:nvSpPr>
        <p:spPr>
          <a:xfrm>
            <a:off x="323528" y="2564904"/>
            <a:ext cx="8229600" cy="4525963"/>
          </a:xfrm>
        </p:spPr>
        <p:txBody>
          <a:bodyPr/>
          <a:lstStyle/>
          <a:p>
            <a:r>
              <a:rPr lang="en-US" altLang="en-US" dirty="0" err="1" smtClean="0"/>
              <a:t>d.d</a:t>
            </a:r>
            <a:r>
              <a:rPr lang="en-US" altLang="en-US" dirty="0" smtClean="0"/>
              <a:t>. </a:t>
            </a:r>
            <a:r>
              <a:rPr lang="en-US" altLang="en-US" dirty="0" err="1" smtClean="0"/>
              <a:t>ustanovi</a:t>
            </a:r>
            <a:r>
              <a:rPr lang="en-US" altLang="en-US" dirty="0" smtClean="0"/>
              <a:t> </a:t>
            </a:r>
            <a:r>
              <a:rPr lang="en-US" altLang="en-US" dirty="0" err="1" smtClean="0"/>
              <a:t>najmanj</a:t>
            </a:r>
            <a:r>
              <a:rPr lang="en-US" altLang="en-US" dirty="0" smtClean="0"/>
              <a:t> </a:t>
            </a:r>
            <a:r>
              <a:rPr lang="en-US" altLang="en-US" dirty="0" err="1" smtClean="0"/>
              <a:t>ena</a:t>
            </a:r>
            <a:r>
              <a:rPr lang="en-US" altLang="en-US" dirty="0" smtClean="0"/>
              <a:t> </a:t>
            </a:r>
            <a:r>
              <a:rPr lang="en-US" altLang="en-US" dirty="0" err="1" smtClean="0"/>
              <a:t>fizična</a:t>
            </a:r>
            <a:r>
              <a:rPr lang="en-US" altLang="en-US" dirty="0" smtClean="0"/>
              <a:t> </a:t>
            </a:r>
            <a:r>
              <a:rPr lang="en-US" altLang="en-US" dirty="0" err="1" smtClean="0"/>
              <a:t>ali</a:t>
            </a:r>
            <a:r>
              <a:rPr lang="en-US" altLang="en-US" dirty="0" smtClean="0"/>
              <a:t> </a:t>
            </a:r>
            <a:r>
              <a:rPr lang="en-US" altLang="en-US" dirty="0" err="1" smtClean="0"/>
              <a:t>pravna</a:t>
            </a:r>
            <a:r>
              <a:rPr lang="en-US" altLang="en-US" dirty="0" smtClean="0"/>
              <a:t> </a:t>
            </a:r>
            <a:r>
              <a:rPr lang="en-US" altLang="en-US" dirty="0" err="1" smtClean="0"/>
              <a:t>oseba</a:t>
            </a:r>
            <a:endParaRPr lang="en-US" altLang="en-US" dirty="0" smtClean="0"/>
          </a:p>
          <a:p>
            <a:r>
              <a:rPr lang="en-US" altLang="en-US" dirty="0" err="1" smtClean="0"/>
              <a:t>ustanovitelji</a:t>
            </a:r>
            <a:r>
              <a:rPr lang="en-US" altLang="en-US" dirty="0" smtClean="0"/>
              <a:t> </a:t>
            </a:r>
            <a:r>
              <a:rPr lang="en-US" altLang="en-US" dirty="0" err="1" smtClean="0"/>
              <a:t>sprejmejo</a:t>
            </a:r>
            <a:r>
              <a:rPr lang="en-US" altLang="en-US" dirty="0" smtClean="0"/>
              <a:t> </a:t>
            </a:r>
            <a:r>
              <a:rPr lang="en-US" altLang="en-US" dirty="0" err="1" smtClean="0"/>
              <a:t>statut</a:t>
            </a:r>
            <a:endParaRPr lang="en-US" altLang="en-US" dirty="0"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4365625"/>
            <a:ext cx="20955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913"/>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6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2743200" y="1828800"/>
            <a:ext cx="3657600" cy="8382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ORGANI d.d.</a:t>
            </a:r>
          </a:p>
        </p:txBody>
      </p:sp>
      <p:sp>
        <p:nvSpPr>
          <p:cNvPr id="36867" name="Rectangle 5"/>
          <p:cNvSpPr>
            <a:spLocks noChangeArrowheads="1"/>
          </p:cNvSpPr>
          <p:nvPr/>
        </p:nvSpPr>
        <p:spPr bwMode="auto">
          <a:xfrm>
            <a:off x="914400" y="3657600"/>
            <a:ext cx="2209800" cy="1143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Skupščina</a:t>
            </a:r>
          </a:p>
          <a:p>
            <a:pPr algn="ctr" fontAlgn="base">
              <a:spcBef>
                <a:spcPct val="0"/>
              </a:spcBef>
              <a:spcAft>
                <a:spcPct val="0"/>
              </a:spcAft>
            </a:pPr>
            <a:r>
              <a:rPr lang="en-US" altLang="en-US" sz="2400" smtClean="0">
                <a:solidFill>
                  <a:srgbClr val="000000"/>
                </a:solidFill>
                <a:latin typeface="Times New Roman" pitchFamily="18" charset="-18"/>
              </a:rPr>
              <a:t>delničarjev</a:t>
            </a:r>
          </a:p>
        </p:txBody>
      </p:sp>
      <p:sp>
        <p:nvSpPr>
          <p:cNvPr id="36868" name="Rectangle 6"/>
          <p:cNvSpPr>
            <a:spLocks noChangeArrowheads="1"/>
          </p:cNvSpPr>
          <p:nvPr/>
        </p:nvSpPr>
        <p:spPr bwMode="auto">
          <a:xfrm>
            <a:off x="3352800" y="3657600"/>
            <a:ext cx="2209800" cy="1143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Upravni odbor</a:t>
            </a:r>
          </a:p>
        </p:txBody>
      </p:sp>
      <p:sp>
        <p:nvSpPr>
          <p:cNvPr id="36869" name="Rectangle 7"/>
          <p:cNvSpPr>
            <a:spLocks noChangeArrowheads="1"/>
          </p:cNvSpPr>
          <p:nvPr/>
        </p:nvSpPr>
        <p:spPr bwMode="auto">
          <a:xfrm>
            <a:off x="5791200" y="3657600"/>
            <a:ext cx="2209800" cy="1143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Nadzorni odbor</a:t>
            </a:r>
          </a:p>
        </p:txBody>
      </p:sp>
      <p:sp>
        <p:nvSpPr>
          <p:cNvPr id="36870" name="Line 8"/>
          <p:cNvSpPr>
            <a:spLocks noChangeShapeType="1"/>
          </p:cNvSpPr>
          <p:nvPr/>
        </p:nvSpPr>
        <p:spPr bwMode="auto">
          <a:xfrm flipH="1">
            <a:off x="2133600" y="2667000"/>
            <a:ext cx="23622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36871" name="Line 9"/>
          <p:cNvSpPr>
            <a:spLocks noChangeShapeType="1"/>
          </p:cNvSpPr>
          <p:nvPr/>
        </p:nvSpPr>
        <p:spPr bwMode="auto">
          <a:xfrm flipV="1">
            <a:off x="4495800" y="26670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36872" name="Line 10"/>
          <p:cNvSpPr>
            <a:spLocks noChangeShapeType="1"/>
          </p:cNvSpPr>
          <p:nvPr/>
        </p:nvSpPr>
        <p:spPr bwMode="auto">
          <a:xfrm flipH="1" flipV="1">
            <a:off x="4495800" y="2667000"/>
            <a:ext cx="24384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charset="0"/>
            </a:endParaRPr>
          </a:p>
        </p:txBody>
      </p:sp>
      <p:pic>
        <p:nvPicPr>
          <p:cNvPr id="368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88" y="333375"/>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7023"/>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939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95736" y="277813"/>
            <a:ext cx="5760640" cy="1143000"/>
          </a:xfrm>
        </p:spPr>
        <p:txBody>
          <a:bodyPr/>
          <a:lstStyle/>
          <a:p>
            <a:pPr>
              <a:defRPr/>
            </a:pPr>
            <a:r>
              <a:rPr lang="en-US" altLang="en-US" sz="4000" dirty="0" smtClean="0"/>
              <a:t>SKUPŠČINA DELNIČARJEV</a:t>
            </a:r>
          </a:p>
        </p:txBody>
      </p:sp>
      <p:sp>
        <p:nvSpPr>
          <p:cNvPr id="37891" name="Rectangle 3"/>
          <p:cNvSpPr>
            <a:spLocks noGrp="1" noChangeArrowheads="1"/>
          </p:cNvSpPr>
          <p:nvPr>
            <p:ph idx="1"/>
          </p:nvPr>
        </p:nvSpPr>
        <p:spPr>
          <a:xfrm>
            <a:off x="467544" y="2204864"/>
            <a:ext cx="8229600" cy="4525963"/>
          </a:xfrm>
        </p:spPr>
        <p:txBody>
          <a:bodyPr/>
          <a:lstStyle/>
          <a:p>
            <a:r>
              <a:rPr lang="en-US" altLang="en-US" dirty="0" smtClean="0"/>
              <a:t>Je </a:t>
            </a:r>
            <a:r>
              <a:rPr lang="en-US" altLang="en-US" dirty="0" err="1" smtClean="0"/>
              <a:t>najvišji</a:t>
            </a:r>
            <a:r>
              <a:rPr lang="en-US" altLang="en-US" dirty="0" smtClean="0"/>
              <a:t> organ </a:t>
            </a:r>
            <a:r>
              <a:rPr lang="en-US" altLang="en-US" dirty="0" err="1" smtClean="0"/>
              <a:t>delniške</a:t>
            </a:r>
            <a:r>
              <a:rPr lang="en-US" altLang="en-US" dirty="0" smtClean="0"/>
              <a:t> </a:t>
            </a:r>
            <a:r>
              <a:rPr lang="en-US" altLang="en-US" dirty="0" err="1" smtClean="0"/>
              <a:t>družbe</a:t>
            </a:r>
            <a:endParaRPr lang="en-US" altLang="en-US" dirty="0" smtClean="0"/>
          </a:p>
          <a:p>
            <a:r>
              <a:rPr lang="en-US" altLang="en-US" dirty="0" err="1" smtClean="0"/>
              <a:t>sestavljajo</a:t>
            </a:r>
            <a:r>
              <a:rPr lang="en-US" altLang="en-US" dirty="0" smtClean="0"/>
              <a:t> jo </a:t>
            </a:r>
            <a:r>
              <a:rPr lang="en-US" altLang="en-US" dirty="0" err="1" smtClean="0"/>
              <a:t>delničarji</a:t>
            </a:r>
            <a:r>
              <a:rPr lang="en-US" altLang="en-US" dirty="0" smtClean="0"/>
              <a:t> (</a:t>
            </a:r>
            <a:r>
              <a:rPr lang="en-US" altLang="en-US" dirty="0" err="1" smtClean="0"/>
              <a:t>lastniki</a:t>
            </a:r>
            <a:r>
              <a:rPr lang="en-US" altLang="en-US" dirty="0" smtClean="0"/>
              <a:t>) </a:t>
            </a:r>
            <a:r>
              <a:rPr lang="en-US" altLang="en-US" dirty="0" err="1" smtClean="0"/>
              <a:t>podjetja</a:t>
            </a:r>
            <a:endParaRPr lang="en-US" altLang="en-US" dirty="0" smtClean="0"/>
          </a:p>
          <a:p>
            <a:r>
              <a:rPr lang="en-US" altLang="en-US" dirty="0" err="1" smtClean="0"/>
              <a:t>sprejemajo</a:t>
            </a:r>
            <a:r>
              <a:rPr lang="en-US" altLang="en-US" dirty="0" smtClean="0"/>
              <a:t> </a:t>
            </a:r>
            <a:r>
              <a:rPr lang="en-US" altLang="en-US" dirty="0" err="1" smtClean="0"/>
              <a:t>poglavitne</a:t>
            </a:r>
            <a:r>
              <a:rPr lang="en-US" altLang="en-US" dirty="0" smtClean="0"/>
              <a:t> </a:t>
            </a:r>
            <a:r>
              <a:rPr lang="en-US" altLang="en-US" dirty="0" err="1" smtClean="0"/>
              <a:t>poslovne</a:t>
            </a:r>
            <a:r>
              <a:rPr lang="en-US" altLang="en-US" dirty="0" smtClean="0"/>
              <a:t> </a:t>
            </a:r>
            <a:r>
              <a:rPr lang="en-US" altLang="en-US" dirty="0" err="1" smtClean="0"/>
              <a:t>odločitve</a:t>
            </a:r>
            <a:r>
              <a:rPr lang="en-US" altLang="en-US" dirty="0" smtClean="0"/>
              <a:t> (o </a:t>
            </a:r>
            <a:r>
              <a:rPr lang="en-US" altLang="en-US" dirty="0" err="1" smtClean="0"/>
              <a:t>delitvi</a:t>
            </a:r>
            <a:r>
              <a:rPr lang="en-US" altLang="en-US" dirty="0" smtClean="0"/>
              <a:t> </a:t>
            </a:r>
            <a:r>
              <a:rPr lang="en-US" altLang="en-US" dirty="0" err="1" smtClean="0"/>
              <a:t>dobička</a:t>
            </a:r>
            <a:r>
              <a:rPr lang="en-US" altLang="en-US" dirty="0" smtClean="0"/>
              <a:t>, o </a:t>
            </a:r>
            <a:r>
              <a:rPr lang="en-US" altLang="en-US" dirty="0" err="1" smtClean="0"/>
              <a:t>investiranju</a:t>
            </a:r>
            <a:r>
              <a:rPr lang="en-US" altLang="en-US" dirty="0" smtClean="0"/>
              <a:t>, o </a:t>
            </a:r>
            <a:r>
              <a:rPr lang="en-US" altLang="en-US" dirty="0" err="1" smtClean="0"/>
              <a:t>razpisu</a:t>
            </a:r>
            <a:r>
              <a:rPr lang="en-US" altLang="en-US" dirty="0" smtClean="0"/>
              <a:t> </a:t>
            </a:r>
            <a:r>
              <a:rPr lang="en-US" altLang="en-US" dirty="0" err="1" smtClean="0"/>
              <a:t>novih</a:t>
            </a:r>
            <a:r>
              <a:rPr lang="en-US" altLang="en-US" dirty="0" smtClean="0"/>
              <a:t> </a:t>
            </a:r>
            <a:r>
              <a:rPr lang="en-US" altLang="en-US" dirty="0" err="1" smtClean="0"/>
              <a:t>delnic</a:t>
            </a:r>
            <a:r>
              <a:rPr lang="en-US" altLang="en-US" dirty="0" smtClean="0"/>
              <a:t>, o </a:t>
            </a:r>
            <a:r>
              <a:rPr lang="en-US" altLang="en-US" dirty="0" err="1" smtClean="0"/>
              <a:t>povezovanju</a:t>
            </a:r>
            <a:r>
              <a:rPr lang="en-US" altLang="en-US" dirty="0" smtClean="0"/>
              <a:t> z </a:t>
            </a:r>
            <a:r>
              <a:rPr lang="en-US" altLang="en-US" dirty="0" err="1" smtClean="0"/>
              <a:t>družbami</a:t>
            </a:r>
            <a:r>
              <a:rPr lang="en-US" altLang="en-US" dirty="0" smtClean="0"/>
              <a:t>…)</a:t>
            </a:r>
          </a:p>
          <a:p>
            <a:r>
              <a:rPr lang="en-US" altLang="en-US" dirty="0" err="1" smtClean="0"/>
              <a:t>izvolijo</a:t>
            </a:r>
            <a:r>
              <a:rPr lang="en-US" altLang="en-US" dirty="0" smtClean="0"/>
              <a:t> </a:t>
            </a:r>
            <a:r>
              <a:rPr lang="en-US" altLang="en-US" dirty="0" err="1" smtClean="0"/>
              <a:t>upravni</a:t>
            </a:r>
            <a:r>
              <a:rPr lang="en-US" altLang="en-US" dirty="0" smtClean="0"/>
              <a:t> </a:t>
            </a:r>
            <a:r>
              <a:rPr lang="en-US" altLang="en-US" dirty="0" err="1" smtClean="0"/>
              <a:t>odbor</a:t>
            </a:r>
            <a:endParaRPr lang="en-US" altLang="en-US" dirty="0" smtClean="0"/>
          </a:p>
          <a:p>
            <a:endParaRPr lang="en-US" altLang="en-US" dirty="0"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913"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624"/>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66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altLang="en-US" smtClean="0"/>
              <a:t>UPRAVNI ODBOR</a:t>
            </a:r>
          </a:p>
        </p:txBody>
      </p:sp>
      <p:sp>
        <p:nvSpPr>
          <p:cNvPr id="38915" name="Rectangle 3"/>
          <p:cNvSpPr>
            <a:spLocks noGrp="1" noChangeArrowheads="1"/>
          </p:cNvSpPr>
          <p:nvPr>
            <p:ph idx="1"/>
          </p:nvPr>
        </p:nvSpPr>
        <p:spPr>
          <a:xfrm>
            <a:off x="467544" y="2204864"/>
            <a:ext cx="8229600" cy="4525963"/>
          </a:xfrm>
        </p:spPr>
        <p:txBody>
          <a:bodyPr/>
          <a:lstStyle/>
          <a:p>
            <a:r>
              <a:rPr lang="en-US" altLang="en-US" dirty="0" err="1" smtClean="0"/>
              <a:t>ali</a:t>
            </a:r>
            <a:r>
              <a:rPr lang="en-US" altLang="en-US" dirty="0" smtClean="0"/>
              <a:t> </a:t>
            </a:r>
            <a:r>
              <a:rPr lang="en-US" altLang="en-US" dirty="0" err="1" smtClean="0"/>
              <a:t>odbor</a:t>
            </a:r>
            <a:r>
              <a:rPr lang="en-US" altLang="en-US" dirty="0" smtClean="0"/>
              <a:t> </a:t>
            </a:r>
            <a:r>
              <a:rPr lang="en-US" altLang="en-US" dirty="0" err="1" smtClean="0"/>
              <a:t>direktorjev</a:t>
            </a:r>
            <a:r>
              <a:rPr lang="en-US" altLang="en-US" dirty="0" smtClean="0"/>
              <a:t>, </a:t>
            </a:r>
            <a:r>
              <a:rPr lang="en-US" altLang="en-US" dirty="0" err="1" smtClean="0"/>
              <a:t>ki</a:t>
            </a:r>
            <a:r>
              <a:rPr lang="en-US" altLang="en-US" dirty="0" smtClean="0"/>
              <a:t> </a:t>
            </a:r>
            <a:r>
              <a:rPr lang="en-US" altLang="en-US" dirty="0" err="1" smtClean="0"/>
              <a:t>vodi</a:t>
            </a:r>
            <a:r>
              <a:rPr lang="en-US" altLang="en-US" dirty="0" smtClean="0"/>
              <a:t> </a:t>
            </a:r>
            <a:r>
              <a:rPr lang="en-US" altLang="en-US" dirty="0" err="1" smtClean="0"/>
              <a:t>d.d</a:t>
            </a:r>
            <a:r>
              <a:rPr lang="en-US" altLang="en-US" dirty="0" smtClean="0"/>
              <a:t>.</a:t>
            </a:r>
          </a:p>
          <a:p>
            <a:r>
              <a:rPr lang="en-US" altLang="en-US" dirty="0" err="1" smtClean="0"/>
              <a:t>uprava</a:t>
            </a:r>
            <a:r>
              <a:rPr lang="en-US" altLang="en-US" dirty="0" smtClean="0"/>
              <a:t> </a:t>
            </a:r>
            <a:r>
              <a:rPr lang="en-US" altLang="en-US" dirty="0" err="1" smtClean="0"/>
              <a:t>družbo</a:t>
            </a:r>
            <a:r>
              <a:rPr lang="en-US" altLang="en-US" dirty="0" smtClean="0"/>
              <a:t> </a:t>
            </a:r>
            <a:r>
              <a:rPr lang="en-US" altLang="en-US" dirty="0" err="1" smtClean="0"/>
              <a:t>zastopa</a:t>
            </a:r>
            <a:endParaRPr lang="en-US" altLang="en-US" dirty="0" smtClean="0"/>
          </a:p>
          <a:p>
            <a:r>
              <a:rPr lang="en-US" altLang="en-US" dirty="0" err="1" smtClean="0"/>
              <a:t>za</a:t>
            </a:r>
            <a:r>
              <a:rPr lang="en-US" altLang="en-US" dirty="0" smtClean="0"/>
              <a:t> </a:t>
            </a:r>
            <a:r>
              <a:rPr lang="en-US" altLang="en-US" dirty="0" err="1" smtClean="0"/>
              <a:t>svoje</a:t>
            </a:r>
            <a:r>
              <a:rPr lang="en-US" altLang="en-US" dirty="0" smtClean="0"/>
              <a:t> </a:t>
            </a:r>
            <a:r>
              <a:rPr lang="en-US" altLang="en-US" dirty="0" err="1" smtClean="0"/>
              <a:t>delo</a:t>
            </a:r>
            <a:r>
              <a:rPr lang="en-US" altLang="en-US" dirty="0" smtClean="0"/>
              <a:t> je </a:t>
            </a:r>
            <a:r>
              <a:rPr lang="en-US" altLang="en-US" dirty="0" err="1" smtClean="0"/>
              <a:t>odgovorna</a:t>
            </a:r>
            <a:r>
              <a:rPr lang="en-US" altLang="en-US" dirty="0" smtClean="0"/>
              <a:t> </a:t>
            </a:r>
            <a:r>
              <a:rPr lang="en-US" altLang="en-US" dirty="0" err="1" smtClean="0"/>
              <a:t>skupščini</a:t>
            </a:r>
            <a:r>
              <a:rPr lang="en-US" altLang="en-US" dirty="0" smtClean="0"/>
              <a:t> </a:t>
            </a:r>
            <a:r>
              <a:rPr lang="en-US" altLang="en-US" dirty="0" err="1" smtClean="0"/>
              <a:t>delničarjev</a:t>
            </a:r>
            <a:endParaRPr lang="en-US" altLang="en-US" dirty="0" smtClean="0"/>
          </a:p>
          <a:p>
            <a:r>
              <a:rPr lang="en-US" altLang="en-US" dirty="0" err="1" smtClean="0"/>
              <a:t>upravo</a:t>
            </a:r>
            <a:r>
              <a:rPr lang="en-US" altLang="en-US" dirty="0" smtClean="0"/>
              <a:t> </a:t>
            </a:r>
            <a:r>
              <a:rPr lang="en-US" altLang="en-US" dirty="0" err="1" smtClean="0"/>
              <a:t>imenuje</a:t>
            </a:r>
            <a:r>
              <a:rPr lang="en-US" altLang="en-US" dirty="0" smtClean="0"/>
              <a:t> </a:t>
            </a:r>
            <a:r>
              <a:rPr lang="en-US" altLang="en-US" dirty="0" err="1" smtClean="0"/>
              <a:t>nadzorni</a:t>
            </a:r>
            <a:r>
              <a:rPr lang="en-US" altLang="en-US" dirty="0" smtClean="0"/>
              <a:t> </a:t>
            </a:r>
            <a:r>
              <a:rPr lang="en-US" altLang="en-US" dirty="0" err="1" smtClean="0"/>
              <a:t>svet</a:t>
            </a:r>
            <a:r>
              <a:rPr lang="en-US" altLang="en-US" dirty="0" smtClean="0"/>
              <a:t>, </a:t>
            </a:r>
            <a:r>
              <a:rPr lang="en-US" altLang="en-US" dirty="0" err="1" smtClean="0"/>
              <a:t>ki</a:t>
            </a:r>
            <a:r>
              <a:rPr lang="en-US" altLang="en-US" dirty="0" smtClean="0"/>
              <a:t> jo med </a:t>
            </a:r>
            <a:r>
              <a:rPr lang="en-US" altLang="en-US" dirty="0" err="1" smtClean="0"/>
              <a:t>letom</a:t>
            </a:r>
            <a:r>
              <a:rPr lang="en-US" altLang="en-US" dirty="0" smtClean="0"/>
              <a:t> </a:t>
            </a:r>
            <a:r>
              <a:rPr lang="en-US" altLang="en-US" dirty="0" err="1" smtClean="0"/>
              <a:t>tudi</a:t>
            </a:r>
            <a:r>
              <a:rPr lang="en-US" altLang="en-US" dirty="0" smtClean="0"/>
              <a:t> </a:t>
            </a:r>
            <a:r>
              <a:rPr lang="en-US" altLang="en-US" dirty="0" err="1" smtClean="0"/>
              <a:t>nadzira</a:t>
            </a:r>
            <a:r>
              <a:rPr lang="en-US" altLang="en-US" dirty="0" smtClean="0"/>
              <a:t> in </a:t>
            </a:r>
            <a:r>
              <a:rPr lang="en-US" altLang="en-US" dirty="0" err="1" smtClean="0"/>
              <a:t>zahteva</a:t>
            </a:r>
            <a:r>
              <a:rPr lang="en-US" altLang="en-US" dirty="0" smtClean="0"/>
              <a:t> </a:t>
            </a:r>
            <a:r>
              <a:rPr lang="en-US" altLang="en-US" dirty="0" err="1" smtClean="0"/>
              <a:t>poročila</a:t>
            </a:r>
            <a:endParaRPr lang="en-US" altLang="en-US" dirty="0" smtClean="0"/>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116632"/>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39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altLang="en-US" smtClean="0"/>
              <a:t>NADZORNI SVET</a:t>
            </a:r>
          </a:p>
        </p:txBody>
      </p:sp>
      <p:sp>
        <p:nvSpPr>
          <p:cNvPr id="39939" name="Rectangle 3"/>
          <p:cNvSpPr>
            <a:spLocks noGrp="1" noChangeArrowheads="1"/>
          </p:cNvSpPr>
          <p:nvPr>
            <p:ph idx="1"/>
          </p:nvPr>
        </p:nvSpPr>
        <p:spPr>
          <a:xfrm>
            <a:off x="467544" y="2204864"/>
            <a:ext cx="8229600" cy="4525963"/>
          </a:xfrm>
        </p:spPr>
        <p:txBody>
          <a:bodyPr/>
          <a:lstStyle/>
          <a:p>
            <a:r>
              <a:rPr lang="en-US" altLang="en-US" dirty="0" smtClean="0"/>
              <a:t>Ni </a:t>
            </a:r>
            <a:r>
              <a:rPr lang="en-US" altLang="en-US" dirty="0" err="1" smtClean="0"/>
              <a:t>obvezen</a:t>
            </a:r>
            <a:r>
              <a:rPr lang="en-US" altLang="en-US" dirty="0" smtClean="0"/>
              <a:t> organ </a:t>
            </a:r>
            <a:r>
              <a:rPr lang="en-US" altLang="en-US" dirty="0" err="1" smtClean="0"/>
              <a:t>d.d</a:t>
            </a:r>
            <a:r>
              <a:rPr lang="en-US" altLang="en-US" dirty="0" smtClean="0"/>
              <a:t>., </a:t>
            </a:r>
            <a:r>
              <a:rPr lang="en-US" altLang="en-US" dirty="0" err="1" smtClean="0"/>
              <a:t>imajo</a:t>
            </a:r>
            <a:r>
              <a:rPr lang="en-US" altLang="en-US" dirty="0" smtClean="0"/>
              <a:t> </a:t>
            </a:r>
            <a:r>
              <a:rPr lang="en-US" altLang="en-US" dirty="0" err="1" smtClean="0"/>
              <a:t>ga</a:t>
            </a:r>
            <a:r>
              <a:rPr lang="en-US" altLang="en-US" dirty="0" smtClean="0"/>
              <a:t> le </a:t>
            </a:r>
            <a:r>
              <a:rPr lang="en-US" altLang="en-US" dirty="0" err="1" smtClean="0"/>
              <a:t>večje</a:t>
            </a:r>
            <a:r>
              <a:rPr lang="en-US" altLang="en-US" dirty="0" smtClean="0"/>
              <a:t> </a:t>
            </a:r>
            <a:r>
              <a:rPr lang="en-US" altLang="en-US" dirty="0" err="1" smtClean="0"/>
              <a:t>družbe</a:t>
            </a:r>
            <a:r>
              <a:rPr lang="en-US" altLang="en-US" dirty="0" smtClean="0"/>
              <a:t> (</a:t>
            </a:r>
            <a:r>
              <a:rPr lang="en-US" altLang="en-US" dirty="0" err="1" smtClean="0"/>
              <a:t>nad</a:t>
            </a:r>
            <a:r>
              <a:rPr lang="en-US" altLang="en-US" dirty="0" smtClean="0"/>
              <a:t> 500 </a:t>
            </a:r>
            <a:r>
              <a:rPr lang="en-US" altLang="en-US" dirty="0" err="1" smtClean="0"/>
              <a:t>zaposlenih</a:t>
            </a:r>
            <a:r>
              <a:rPr lang="en-US" altLang="en-US" dirty="0" smtClean="0"/>
              <a:t>)</a:t>
            </a:r>
          </a:p>
          <a:p>
            <a:r>
              <a:rPr lang="en-US" altLang="en-US" dirty="0" err="1" smtClean="0"/>
              <a:t>preko</a:t>
            </a:r>
            <a:r>
              <a:rPr lang="en-US" altLang="en-US" dirty="0" smtClean="0"/>
              <a:t> </a:t>
            </a:r>
            <a:r>
              <a:rPr lang="en-US" altLang="en-US" dirty="0" err="1" smtClean="0"/>
              <a:t>nadzornega</a:t>
            </a:r>
            <a:r>
              <a:rPr lang="en-US" altLang="en-US" dirty="0" smtClean="0"/>
              <a:t> </a:t>
            </a:r>
            <a:r>
              <a:rPr lang="en-US" altLang="en-US" dirty="0" err="1" smtClean="0"/>
              <a:t>odbora</a:t>
            </a:r>
            <a:r>
              <a:rPr lang="en-US" altLang="en-US" dirty="0" smtClean="0"/>
              <a:t> </a:t>
            </a:r>
            <a:r>
              <a:rPr lang="en-US" altLang="en-US" dirty="0" err="1" smtClean="0"/>
              <a:t>delničarji</a:t>
            </a:r>
            <a:r>
              <a:rPr lang="en-US" altLang="en-US" dirty="0" smtClean="0"/>
              <a:t> </a:t>
            </a:r>
            <a:r>
              <a:rPr lang="en-US" altLang="en-US" dirty="0" err="1" smtClean="0"/>
              <a:t>nadzorujejo</a:t>
            </a:r>
            <a:r>
              <a:rPr lang="en-US" altLang="en-US" dirty="0" smtClean="0"/>
              <a:t> </a:t>
            </a:r>
            <a:r>
              <a:rPr lang="en-US" altLang="en-US" dirty="0" err="1" smtClean="0"/>
              <a:t>poslovanje</a:t>
            </a:r>
            <a:r>
              <a:rPr lang="en-US" altLang="en-US" dirty="0" smtClean="0"/>
              <a:t> </a:t>
            </a:r>
            <a:r>
              <a:rPr lang="en-US" altLang="en-US" dirty="0" err="1" smtClean="0"/>
              <a:t>družbe</a:t>
            </a:r>
            <a:r>
              <a:rPr lang="en-US" altLang="en-US" dirty="0" smtClean="0"/>
              <a:t> in </a:t>
            </a:r>
            <a:r>
              <a:rPr lang="en-US" altLang="en-US" dirty="0" err="1" smtClean="0"/>
              <a:t>upravni</a:t>
            </a:r>
            <a:r>
              <a:rPr lang="en-US" altLang="en-US" dirty="0" smtClean="0"/>
              <a:t> </a:t>
            </a:r>
            <a:r>
              <a:rPr lang="en-US" altLang="en-US" dirty="0" err="1" smtClean="0"/>
              <a:t>odbor</a:t>
            </a:r>
            <a:r>
              <a:rPr lang="en-US" altLang="en-US" dirty="0" smtClean="0"/>
              <a:t> </a:t>
            </a:r>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a:stretch>
            <a:fillRect/>
          </a:stretch>
        </p:blipFill>
        <p:spPr>
          <a:xfrm>
            <a:off x="395536" y="548680"/>
            <a:ext cx="7992888" cy="5280547"/>
          </a:xfrm>
          <a:prstGeom prst="rect">
            <a:avLst/>
          </a:prstGeom>
        </p:spPr>
      </p:pic>
    </p:spTree>
    <p:extLst>
      <p:ext uri="{BB962C8B-B14F-4D97-AF65-F5344CB8AC3E}">
        <p14:creationId xmlns:p14="http://schemas.microsoft.com/office/powerpoint/2010/main" val="27383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324100" y="274638"/>
            <a:ext cx="5343525" cy="1143000"/>
          </a:xfrm>
        </p:spPr>
        <p:txBody>
          <a:bodyPr/>
          <a:lstStyle/>
          <a:p>
            <a:pPr>
              <a:defRPr/>
            </a:pPr>
            <a:r>
              <a:rPr lang="en-US" altLang="en-US" dirty="0" smtClean="0"/>
              <a:t>VREDNOSTNI PAPIRJI</a:t>
            </a:r>
          </a:p>
        </p:txBody>
      </p:sp>
      <p:sp>
        <p:nvSpPr>
          <p:cNvPr id="40963" name="Rectangle 12"/>
          <p:cNvSpPr>
            <a:spLocks noChangeArrowheads="1"/>
          </p:cNvSpPr>
          <p:nvPr/>
        </p:nvSpPr>
        <p:spPr bwMode="auto">
          <a:xfrm>
            <a:off x="1752600" y="2362200"/>
            <a:ext cx="25908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DELNICE</a:t>
            </a:r>
          </a:p>
        </p:txBody>
      </p:sp>
      <p:sp>
        <p:nvSpPr>
          <p:cNvPr id="40964" name="Rectangle 13"/>
          <p:cNvSpPr>
            <a:spLocks noChangeArrowheads="1"/>
          </p:cNvSpPr>
          <p:nvPr/>
        </p:nvSpPr>
        <p:spPr bwMode="auto">
          <a:xfrm>
            <a:off x="4800600" y="2362200"/>
            <a:ext cx="25908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OBVEZNICE</a:t>
            </a:r>
          </a:p>
        </p:txBody>
      </p:sp>
      <p:sp>
        <p:nvSpPr>
          <p:cNvPr id="40965" name="Rectangle 15"/>
          <p:cNvSpPr>
            <a:spLocks noChangeArrowheads="1"/>
          </p:cNvSpPr>
          <p:nvPr/>
        </p:nvSpPr>
        <p:spPr bwMode="auto">
          <a:xfrm>
            <a:off x="914400" y="3810000"/>
            <a:ext cx="1600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NAVADNE</a:t>
            </a:r>
          </a:p>
        </p:txBody>
      </p:sp>
      <p:sp>
        <p:nvSpPr>
          <p:cNvPr id="40966" name="Rectangle 16"/>
          <p:cNvSpPr>
            <a:spLocks noChangeArrowheads="1"/>
          </p:cNvSpPr>
          <p:nvPr/>
        </p:nvSpPr>
        <p:spPr bwMode="auto">
          <a:xfrm>
            <a:off x="3124200" y="3810000"/>
            <a:ext cx="20574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PREDNOSTNE</a:t>
            </a:r>
          </a:p>
        </p:txBody>
      </p:sp>
      <p:sp>
        <p:nvSpPr>
          <p:cNvPr id="40967" name="Line 18"/>
          <p:cNvSpPr>
            <a:spLocks noChangeShapeType="1"/>
          </p:cNvSpPr>
          <p:nvPr/>
        </p:nvSpPr>
        <p:spPr bwMode="auto">
          <a:xfrm flipH="1">
            <a:off x="1752600" y="3352800"/>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40968" name="Line 19"/>
          <p:cNvSpPr>
            <a:spLocks noChangeShapeType="1"/>
          </p:cNvSpPr>
          <p:nvPr/>
        </p:nvSpPr>
        <p:spPr bwMode="auto">
          <a:xfrm>
            <a:off x="2895600" y="3352800"/>
            <a:ext cx="1295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charset="0"/>
            </a:endParaRPr>
          </a:p>
        </p:txBody>
      </p:sp>
      <p:pic>
        <p:nvPicPr>
          <p:cNvPr id="409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7"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37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altLang="en-US" smtClean="0"/>
              <a:t>OBVEZNICA</a:t>
            </a:r>
          </a:p>
        </p:txBody>
      </p:sp>
      <p:sp>
        <p:nvSpPr>
          <p:cNvPr id="41987" name="Rectangle 3"/>
          <p:cNvSpPr>
            <a:spLocks noGrp="1" noChangeArrowheads="1"/>
          </p:cNvSpPr>
          <p:nvPr>
            <p:ph idx="1"/>
          </p:nvPr>
        </p:nvSpPr>
        <p:spPr>
          <a:xfrm>
            <a:off x="323528" y="2030039"/>
            <a:ext cx="8229600" cy="4525963"/>
          </a:xfrm>
        </p:spPr>
        <p:txBody>
          <a:bodyPr/>
          <a:lstStyle/>
          <a:p>
            <a:r>
              <a:rPr lang="en-US" altLang="en-US" dirty="0" err="1" smtClean="0"/>
              <a:t>Dolžniški</a:t>
            </a:r>
            <a:r>
              <a:rPr lang="en-US" altLang="en-US" dirty="0" smtClean="0"/>
              <a:t> </a:t>
            </a:r>
            <a:r>
              <a:rPr lang="en-US" altLang="en-US" dirty="0" err="1" smtClean="0"/>
              <a:t>vrednostni</a:t>
            </a:r>
            <a:r>
              <a:rPr lang="en-US" altLang="en-US" dirty="0" smtClean="0"/>
              <a:t> </a:t>
            </a:r>
            <a:r>
              <a:rPr lang="en-US" altLang="en-US" dirty="0" err="1" smtClean="0"/>
              <a:t>papir</a:t>
            </a:r>
            <a:endParaRPr lang="en-US" altLang="en-US" dirty="0" smtClean="0"/>
          </a:p>
          <a:p>
            <a:r>
              <a:rPr lang="en-US" altLang="en-US" dirty="0" err="1" smtClean="0"/>
              <a:t>izdajatelj</a:t>
            </a:r>
            <a:r>
              <a:rPr lang="en-US" altLang="en-US" dirty="0" smtClean="0"/>
              <a:t> </a:t>
            </a:r>
            <a:r>
              <a:rPr lang="en-US" altLang="en-US" dirty="0" err="1" smtClean="0"/>
              <a:t>vrne</a:t>
            </a:r>
            <a:r>
              <a:rPr lang="en-US" altLang="en-US" dirty="0" smtClean="0"/>
              <a:t> </a:t>
            </a:r>
            <a:r>
              <a:rPr lang="en-US" altLang="en-US" dirty="0" err="1" smtClean="0"/>
              <a:t>kupcu</a:t>
            </a:r>
            <a:r>
              <a:rPr lang="en-US" altLang="en-US" dirty="0" smtClean="0"/>
              <a:t> </a:t>
            </a:r>
            <a:r>
              <a:rPr lang="en-US" altLang="en-US" dirty="0" err="1" smtClean="0"/>
              <a:t>vplačana</a:t>
            </a:r>
            <a:r>
              <a:rPr lang="en-US" altLang="en-US" dirty="0" smtClean="0"/>
              <a:t> </a:t>
            </a:r>
            <a:r>
              <a:rPr lang="en-US" altLang="en-US" dirty="0" err="1" smtClean="0"/>
              <a:t>sredstva</a:t>
            </a:r>
            <a:r>
              <a:rPr lang="en-US" altLang="en-US" dirty="0" smtClean="0"/>
              <a:t> z </a:t>
            </a:r>
            <a:r>
              <a:rPr lang="en-US" altLang="en-US" dirty="0" err="1" smtClean="0"/>
              <a:t>vnaprej</a:t>
            </a:r>
            <a:r>
              <a:rPr lang="en-US" altLang="en-US" dirty="0" smtClean="0"/>
              <a:t> </a:t>
            </a:r>
            <a:r>
              <a:rPr lang="en-US" altLang="en-US" dirty="0" err="1" smtClean="0"/>
              <a:t>določenimi</a:t>
            </a:r>
            <a:r>
              <a:rPr lang="en-US" altLang="en-US" dirty="0" smtClean="0"/>
              <a:t> </a:t>
            </a:r>
            <a:r>
              <a:rPr lang="en-US" altLang="en-US" dirty="0" err="1" smtClean="0"/>
              <a:t>obrestmi</a:t>
            </a:r>
            <a:endParaRPr lang="en-US" altLang="en-US" dirty="0"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3654425"/>
            <a:ext cx="4271962" cy="320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77426"/>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66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altLang="en-US" smtClean="0"/>
              <a:t>DELNICA</a:t>
            </a:r>
          </a:p>
        </p:txBody>
      </p:sp>
      <p:sp>
        <p:nvSpPr>
          <p:cNvPr id="43011" name="Rectangle 3"/>
          <p:cNvSpPr>
            <a:spLocks noGrp="1" noChangeArrowheads="1"/>
          </p:cNvSpPr>
          <p:nvPr>
            <p:ph idx="1"/>
          </p:nvPr>
        </p:nvSpPr>
        <p:spPr>
          <a:xfrm>
            <a:off x="467544" y="2060848"/>
            <a:ext cx="8229600" cy="4525963"/>
          </a:xfrm>
        </p:spPr>
        <p:txBody>
          <a:bodyPr/>
          <a:lstStyle/>
          <a:p>
            <a:r>
              <a:rPr lang="en-US" altLang="en-US" dirty="0" smtClean="0"/>
              <a:t>Je </a:t>
            </a:r>
            <a:r>
              <a:rPr lang="en-US" altLang="en-US" dirty="0" err="1" smtClean="0"/>
              <a:t>lastniški</a:t>
            </a:r>
            <a:r>
              <a:rPr lang="en-US" altLang="en-US" dirty="0" smtClean="0"/>
              <a:t> </a:t>
            </a:r>
            <a:r>
              <a:rPr lang="en-US" altLang="en-US" dirty="0" err="1" smtClean="0"/>
              <a:t>vrednostni</a:t>
            </a:r>
            <a:r>
              <a:rPr lang="en-US" altLang="en-US" dirty="0" smtClean="0"/>
              <a:t> </a:t>
            </a:r>
            <a:r>
              <a:rPr lang="en-US" altLang="en-US" dirty="0" err="1" smtClean="0"/>
              <a:t>papir</a:t>
            </a:r>
            <a:r>
              <a:rPr lang="en-US" altLang="en-US" dirty="0" smtClean="0"/>
              <a:t>, s </a:t>
            </a:r>
            <a:r>
              <a:rPr lang="en-US" altLang="en-US" dirty="0" err="1" smtClean="0"/>
              <a:t>katerim</a:t>
            </a:r>
            <a:r>
              <a:rPr lang="en-US" altLang="en-US" dirty="0" smtClean="0"/>
              <a:t> </a:t>
            </a:r>
            <a:r>
              <a:rPr lang="en-US" altLang="en-US" dirty="0" err="1" smtClean="0"/>
              <a:t>postane</a:t>
            </a:r>
            <a:r>
              <a:rPr lang="en-US" altLang="en-US" dirty="0" smtClean="0"/>
              <a:t> </a:t>
            </a:r>
            <a:r>
              <a:rPr lang="en-US" altLang="en-US" dirty="0" err="1" smtClean="0"/>
              <a:t>kupec</a:t>
            </a:r>
            <a:r>
              <a:rPr lang="en-US" altLang="en-US" dirty="0" smtClean="0"/>
              <a:t>/</a:t>
            </a:r>
            <a:r>
              <a:rPr lang="en-US" altLang="en-US" dirty="0" err="1" smtClean="0"/>
              <a:t>delničar</a:t>
            </a:r>
            <a:r>
              <a:rPr lang="en-US" altLang="en-US" dirty="0" smtClean="0"/>
              <a:t> </a:t>
            </a:r>
            <a:r>
              <a:rPr lang="en-US" altLang="en-US" dirty="0" err="1" smtClean="0"/>
              <a:t>solastnik</a:t>
            </a:r>
            <a:r>
              <a:rPr lang="en-US" altLang="en-US" dirty="0" smtClean="0"/>
              <a:t> </a:t>
            </a:r>
            <a:r>
              <a:rPr lang="en-US" altLang="en-US" dirty="0" err="1" smtClean="0"/>
              <a:t>podjetja</a:t>
            </a:r>
            <a:endParaRPr lang="en-US" altLang="en-US" dirty="0" smtClean="0"/>
          </a:p>
          <a:p>
            <a:r>
              <a:rPr lang="en-US" altLang="en-US" u="sng" dirty="0" err="1" smtClean="0"/>
              <a:t>navadne</a:t>
            </a:r>
            <a:r>
              <a:rPr lang="en-US" altLang="en-US" u="sng" dirty="0" smtClean="0"/>
              <a:t> </a:t>
            </a:r>
            <a:r>
              <a:rPr lang="en-US" altLang="en-US" u="sng" dirty="0" err="1" smtClean="0"/>
              <a:t>delnice</a:t>
            </a:r>
            <a:r>
              <a:rPr lang="en-US" altLang="en-US" dirty="0" smtClean="0"/>
              <a:t>  </a:t>
            </a:r>
          </a:p>
          <a:p>
            <a:pPr>
              <a:buFontTx/>
              <a:buNone/>
            </a:pPr>
            <a:r>
              <a:rPr lang="en-US" altLang="en-US" dirty="0" err="1" smtClean="0"/>
              <a:t>pravica</a:t>
            </a:r>
            <a:r>
              <a:rPr lang="en-US" altLang="en-US" dirty="0" smtClean="0"/>
              <a:t> do </a:t>
            </a:r>
            <a:r>
              <a:rPr lang="en-US" altLang="en-US" dirty="0" err="1" smtClean="0"/>
              <a:t>udeležbe</a:t>
            </a:r>
            <a:r>
              <a:rPr lang="en-US" altLang="en-US" dirty="0" smtClean="0"/>
              <a:t> v </a:t>
            </a:r>
            <a:r>
              <a:rPr lang="en-US" altLang="en-US" dirty="0" err="1" smtClean="0"/>
              <a:t>dobičku</a:t>
            </a:r>
            <a:endParaRPr lang="en-US" altLang="en-US" dirty="0" smtClean="0"/>
          </a:p>
          <a:p>
            <a:pPr>
              <a:buFontTx/>
              <a:buNone/>
            </a:pPr>
            <a:r>
              <a:rPr lang="en-US" altLang="en-US" dirty="0" err="1" smtClean="0"/>
              <a:t>sodelovanje</a:t>
            </a:r>
            <a:r>
              <a:rPr lang="en-US" altLang="en-US" dirty="0" smtClean="0"/>
              <a:t> </a:t>
            </a:r>
            <a:r>
              <a:rPr lang="en-US" altLang="en-US" dirty="0" err="1" smtClean="0"/>
              <a:t>pri</a:t>
            </a:r>
            <a:r>
              <a:rPr lang="en-US" altLang="en-US" dirty="0" smtClean="0"/>
              <a:t> </a:t>
            </a:r>
            <a:r>
              <a:rPr lang="en-US" altLang="en-US" dirty="0" err="1" smtClean="0"/>
              <a:t>upravljanju</a:t>
            </a:r>
            <a:r>
              <a:rPr lang="en-US" altLang="en-US" dirty="0" smtClean="0"/>
              <a:t> </a:t>
            </a:r>
            <a:r>
              <a:rPr lang="en-US" altLang="en-US" dirty="0" err="1" smtClean="0"/>
              <a:t>družbe</a:t>
            </a:r>
            <a:endParaRPr lang="en-US" altLang="en-US" dirty="0" smtClean="0"/>
          </a:p>
          <a:p>
            <a:r>
              <a:rPr lang="en-US" altLang="en-US" u="sng" dirty="0" err="1" smtClean="0"/>
              <a:t>prednostne</a:t>
            </a:r>
            <a:r>
              <a:rPr lang="en-US" altLang="en-US" u="sng" dirty="0" smtClean="0"/>
              <a:t> </a:t>
            </a:r>
            <a:r>
              <a:rPr lang="en-US" altLang="en-US" u="sng" dirty="0" err="1" smtClean="0"/>
              <a:t>delnice</a:t>
            </a:r>
            <a:endParaRPr lang="en-US" altLang="en-US" u="sng" dirty="0" smtClean="0"/>
          </a:p>
          <a:p>
            <a:pPr>
              <a:buFontTx/>
              <a:buNone/>
            </a:pPr>
            <a:r>
              <a:rPr lang="en-US" altLang="en-US" dirty="0" err="1" smtClean="0"/>
              <a:t>prednost</a:t>
            </a:r>
            <a:r>
              <a:rPr lang="en-US" altLang="en-US" dirty="0" smtClean="0"/>
              <a:t> </a:t>
            </a:r>
            <a:r>
              <a:rPr lang="en-US" altLang="en-US" dirty="0" err="1" smtClean="0"/>
              <a:t>pri</a:t>
            </a:r>
            <a:r>
              <a:rPr lang="en-US" altLang="en-US" dirty="0" smtClean="0"/>
              <a:t> </a:t>
            </a:r>
            <a:r>
              <a:rPr lang="en-US" altLang="en-US" dirty="0" err="1" smtClean="0"/>
              <a:t>delitvi</a:t>
            </a:r>
            <a:r>
              <a:rPr lang="en-US" altLang="en-US" dirty="0" smtClean="0"/>
              <a:t> </a:t>
            </a:r>
            <a:r>
              <a:rPr lang="en-US" altLang="en-US" dirty="0" err="1" smtClean="0"/>
              <a:t>dobička</a:t>
            </a:r>
            <a:endParaRPr lang="en-US" altLang="en-US" dirty="0" smtClean="0"/>
          </a:p>
          <a:p>
            <a:pPr>
              <a:buFontTx/>
              <a:buNone/>
            </a:pPr>
            <a:endParaRPr lang="en-US" altLang="en-US" dirty="0"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12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altLang="en-US" smtClean="0"/>
              <a:t>DONOS DELNICE</a:t>
            </a:r>
          </a:p>
        </p:txBody>
      </p:sp>
      <p:sp>
        <p:nvSpPr>
          <p:cNvPr id="44035" name="Rectangle 3"/>
          <p:cNvSpPr>
            <a:spLocks noGrp="1" noChangeArrowheads="1"/>
          </p:cNvSpPr>
          <p:nvPr>
            <p:ph idx="1"/>
          </p:nvPr>
        </p:nvSpPr>
        <p:spPr>
          <a:xfrm>
            <a:off x="395536" y="2044935"/>
            <a:ext cx="8229600" cy="4525963"/>
          </a:xfrm>
        </p:spPr>
        <p:txBody>
          <a:bodyPr/>
          <a:lstStyle/>
          <a:p>
            <a:r>
              <a:rPr lang="en-US" altLang="en-US" dirty="0" smtClean="0"/>
              <a:t>DIVIDENDA je </a:t>
            </a:r>
            <a:r>
              <a:rPr lang="en-US" altLang="en-US" dirty="0" err="1" smtClean="0"/>
              <a:t>letni</a:t>
            </a:r>
            <a:r>
              <a:rPr lang="en-US" altLang="en-US" dirty="0" smtClean="0"/>
              <a:t> </a:t>
            </a:r>
            <a:r>
              <a:rPr lang="en-US" altLang="en-US" dirty="0" err="1" smtClean="0"/>
              <a:t>donos</a:t>
            </a:r>
            <a:r>
              <a:rPr lang="en-US" altLang="en-US" dirty="0" smtClean="0"/>
              <a:t> </a:t>
            </a:r>
            <a:r>
              <a:rPr lang="en-US" altLang="en-US" dirty="0" err="1" smtClean="0"/>
              <a:t>delnice</a:t>
            </a:r>
            <a:endParaRPr lang="en-US" altLang="en-US" dirty="0" smtClean="0"/>
          </a:p>
          <a:p>
            <a:r>
              <a:rPr lang="en-US" altLang="en-US" dirty="0" smtClean="0"/>
              <a:t>je del </a:t>
            </a:r>
            <a:r>
              <a:rPr lang="en-US" altLang="en-US" dirty="0" err="1" smtClean="0"/>
              <a:t>dobička</a:t>
            </a:r>
            <a:r>
              <a:rPr lang="en-US" altLang="en-US" dirty="0" smtClean="0"/>
              <a:t>, </a:t>
            </a:r>
            <a:r>
              <a:rPr lang="en-US" altLang="en-US" dirty="0" err="1" smtClean="0"/>
              <a:t>ki</a:t>
            </a:r>
            <a:r>
              <a:rPr lang="en-US" altLang="en-US" dirty="0" smtClean="0"/>
              <a:t> se </a:t>
            </a:r>
            <a:r>
              <a:rPr lang="en-US" altLang="en-US" dirty="0" err="1" smtClean="0"/>
              <a:t>razdeli</a:t>
            </a:r>
            <a:r>
              <a:rPr lang="en-US" altLang="en-US" dirty="0" smtClean="0"/>
              <a:t> med </a:t>
            </a:r>
            <a:r>
              <a:rPr lang="en-US" altLang="en-US" dirty="0" err="1" smtClean="0"/>
              <a:t>lastnike</a:t>
            </a:r>
            <a:endParaRPr lang="en-US" altLang="en-US" dirty="0" smtClean="0"/>
          </a:p>
          <a:p>
            <a:r>
              <a:rPr lang="en-US" altLang="en-US" dirty="0" err="1" smtClean="0"/>
              <a:t>višina</a:t>
            </a:r>
            <a:r>
              <a:rPr lang="en-US" altLang="en-US" dirty="0" smtClean="0"/>
              <a:t> </a:t>
            </a:r>
            <a:r>
              <a:rPr lang="en-US" altLang="en-US" dirty="0" err="1" smtClean="0"/>
              <a:t>dividende</a:t>
            </a:r>
            <a:r>
              <a:rPr lang="en-US" altLang="en-US" dirty="0" smtClean="0"/>
              <a:t> je </a:t>
            </a:r>
            <a:r>
              <a:rPr lang="en-US" altLang="en-US" dirty="0" err="1" smtClean="0"/>
              <a:t>odvisna</a:t>
            </a:r>
            <a:r>
              <a:rPr lang="en-US" altLang="en-US" dirty="0" smtClean="0"/>
              <a:t> od </a:t>
            </a:r>
            <a:r>
              <a:rPr lang="en-US" altLang="en-US" dirty="0" err="1" smtClean="0"/>
              <a:t>višine</a:t>
            </a:r>
            <a:r>
              <a:rPr lang="en-US" altLang="en-US" dirty="0" smtClean="0"/>
              <a:t> </a:t>
            </a:r>
            <a:r>
              <a:rPr lang="en-US" altLang="en-US" dirty="0" err="1" smtClean="0"/>
              <a:t>dobička</a:t>
            </a:r>
            <a:r>
              <a:rPr lang="en-US" altLang="en-US" dirty="0" smtClean="0"/>
              <a:t> in od </a:t>
            </a:r>
            <a:r>
              <a:rPr lang="en-US" altLang="en-US" dirty="0" err="1" smtClean="0"/>
              <a:t>delitve</a:t>
            </a:r>
            <a:r>
              <a:rPr lang="en-US" altLang="en-US" dirty="0" smtClean="0"/>
              <a:t> </a:t>
            </a:r>
            <a:r>
              <a:rPr lang="en-US" altLang="en-US" dirty="0" err="1" smtClean="0"/>
              <a:t>dobička</a:t>
            </a:r>
            <a:endParaRPr lang="en-US" altLang="en-US" dirty="0" smtClean="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9711"/>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30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altLang="en-US" smtClean="0"/>
              <a:t>FINANCIRANJE d.d.</a:t>
            </a:r>
          </a:p>
        </p:txBody>
      </p:sp>
      <p:sp>
        <p:nvSpPr>
          <p:cNvPr id="45059" name="Rectangle 4"/>
          <p:cNvSpPr>
            <a:spLocks noChangeArrowheads="1"/>
          </p:cNvSpPr>
          <p:nvPr/>
        </p:nvSpPr>
        <p:spPr bwMode="auto">
          <a:xfrm>
            <a:off x="1143000" y="2362200"/>
            <a:ext cx="41910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Trajni kapital</a:t>
            </a:r>
          </a:p>
        </p:txBody>
      </p:sp>
      <p:sp>
        <p:nvSpPr>
          <p:cNvPr id="45060" name="Rectangle 5"/>
          <p:cNvSpPr>
            <a:spLocks noChangeArrowheads="1"/>
          </p:cNvSpPr>
          <p:nvPr/>
        </p:nvSpPr>
        <p:spPr bwMode="auto">
          <a:xfrm>
            <a:off x="1066800" y="3810000"/>
            <a:ext cx="20574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Nerazdeljeni </a:t>
            </a:r>
          </a:p>
          <a:p>
            <a:pPr algn="ctr" fontAlgn="base">
              <a:spcBef>
                <a:spcPct val="0"/>
              </a:spcBef>
              <a:spcAft>
                <a:spcPct val="0"/>
              </a:spcAft>
            </a:pPr>
            <a:r>
              <a:rPr lang="en-US" altLang="en-US" sz="2400" smtClean="0">
                <a:solidFill>
                  <a:srgbClr val="000000"/>
                </a:solidFill>
                <a:latin typeface="Times New Roman" pitchFamily="18" charset="-18"/>
              </a:rPr>
              <a:t>del profita</a:t>
            </a:r>
          </a:p>
        </p:txBody>
      </p:sp>
      <p:sp>
        <p:nvSpPr>
          <p:cNvPr id="45061" name="Rectangle 6"/>
          <p:cNvSpPr>
            <a:spLocks noChangeArrowheads="1"/>
          </p:cNvSpPr>
          <p:nvPr/>
        </p:nvSpPr>
        <p:spPr bwMode="auto">
          <a:xfrm>
            <a:off x="3200400" y="3810000"/>
            <a:ext cx="20574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Razpis</a:t>
            </a:r>
          </a:p>
          <a:p>
            <a:pPr algn="ctr" fontAlgn="base">
              <a:spcBef>
                <a:spcPct val="0"/>
              </a:spcBef>
              <a:spcAft>
                <a:spcPct val="0"/>
              </a:spcAft>
            </a:pPr>
            <a:r>
              <a:rPr lang="en-US" altLang="en-US" sz="2400" smtClean="0">
                <a:solidFill>
                  <a:srgbClr val="000000"/>
                </a:solidFill>
                <a:latin typeface="Times New Roman" pitchFamily="18" charset="-18"/>
              </a:rPr>
              <a:t>delnic</a:t>
            </a:r>
          </a:p>
        </p:txBody>
      </p:sp>
      <p:sp>
        <p:nvSpPr>
          <p:cNvPr id="45062" name="Line 8"/>
          <p:cNvSpPr>
            <a:spLocks noChangeShapeType="1"/>
          </p:cNvSpPr>
          <p:nvPr/>
        </p:nvSpPr>
        <p:spPr bwMode="auto">
          <a:xfrm flipH="1">
            <a:off x="2057400" y="3200400"/>
            <a:ext cx="1066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45063" name="Line 9"/>
          <p:cNvSpPr>
            <a:spLocks noChangeShapeType="1"/>
          </p:cNvSpPr>
          <p:nvPr/>
        </p:nvSpPr>
        <p:spPr bwMode="auto">
          <a:xfrm>
            <a:off x="3352800" y="3200400"/>
            <a:ext cx="914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prstClr val="black"/>
              </a:solidFill>
              <a:latin typeface="Arial" charset="0"/>
            </a:endParaRPr>
          </a:p>
        </p:txBody>
      </p:sp>
      <p:sp>
        <p:nvSpPr>
          <p:cNvPr id="45064" name="Rectangle 11"/>
          <p:cNvSpPr>
            <a:spLocks noChangeArrowheads="1"/>
          </p:cNvSpPr>
          <p:nvPr/>
        </p:nvSpPr>
        <p:spPr bwMode="auto">
          <a:xfrm>
            <a:off x="5867400" y="2438400"/>
            <a:ext cx="21336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altLang="en-US" sz="2400" smtClean="0">
                <a:solidFill>
                  <a:srgbClr val="000000"/>
                </a:solidFill>
                <a:latin typeface="Times New Roman" pitchFamily="18" charset="-18"/>
              </a:rPr>
              <a:t>Bančno</a:t>
            </a:r>
          </a:p>
          <a:p>
            <a:pPr algn="ctr" fontAlgn="base">
              <a:spcBef>
                <a:spcPct val="0"/>
              </a:spcBef>
              <a:spcAft>
                <a:spcPct val="0"/>
              </a:spcAft>
            </a:pPr>
            <a:r>
              <a:rPr lang="en-US" altLang="en-US" sz="2400" smtClean="0">
                <a:solidFill>
                  <a:srgbClr val="000000"/>
                </a:solidFill>
                <a:latin typeface="Times New Roman" pitchFamily="18" charset="-18"/>
              </a:rPr>
              <a:t>posojilo</a:t>
            </a:r>
          </a:p>
        </p:txBody>
      </p:sp>
      <p:pic>
        <p:nvPicPr>
          <p:cNvPr id="450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 y="188913"/>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75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altLang="en-US" smtClean="0"/>
              <a:t>PREDNOSTI d.d. </a:t>
            </a:r>
          </a:p>
        </p:txBody>
      </p:sp>
      <p:sp>
        <p:nvSpPr>
          <p:cNvPr id="46083" name="Rectangle 3"/>
          <p:cNvSpPr>
            <a:spLocks noGrp="1" noChangeArrowheads="1"/>
          </p:cNvSpPr>
          <p:nvPr>
            <p:ph idx="1"/>
          </p:nvPr>
        </p:nvSpPr>
        <p:spPr>
          <a:xfrm>
            <a:off x="467544" y="2132856"/>
            <a:ext cx="8229600" cy="4525963"/>
          </a:xfrm>
        </p:spPr>
        <p:txBody>
          <a:bodyPr/>
          <a:lstStyle/>
          <a:p>
            <a:r>
              <a:rPr lang="en-US" altLang="en-US" dirty="0" err="1" smtClean="0"/>
              <a:t>Ločitev</a:t>
            </a:r>
            <a:r>
              <a:rPr lang="en-US" altLang="en-US" dirty="0" smtClean="0"/>
              <a:t> </a:t>
            </a:r>
            <a:r>
              <a:rPr lang="en-US" altLang="en-US" dirty="0" err="1" smtClean="0"/>
              <a:t>menedžerske</a:t>
            </a:r>
            <a:r>
              <a:rPr lang="en-US" altLang="en-US" dirty="0" smtClean="0"/>
              <a:t> in </a:t>
            </a:r>
            <a:r>
              <a:rPr lang="en-US" altLang="en-US" dirty="0" err="1" smtClean="0"/>
              <a:t>lastninske</a:t>
            </a:r>
            <a:r>
              <a:rPr lang="en-US" altLang="en-US" dirty="0" smtClean="0"/>
              <a:t> </a:t>
            </a:r>
            <a:r>
              <a:rPr lang="en-US" altLang="en-US" dirty="0" err="1" smtClean="0"/>
              <a:t>funkcije</a:t>
            </a:r>
            <a:endParaRPr lang="en-US" altLang="en-US" dirty="0" smtClean="0"/>
          </a:p>
          <a:p>
            <a:r>
              <a:rPr lang="en-US" altLang="en-US" dirty="0" err="1" smtClean="0"/>
              <a:t>združi</a:t>
            </a:r>
            <a:r>
              <a:rPr lang="en-US" altLang="en-US" dirty="0" smtClean="0"/>
              <a:t> se </a:t>
            </a:r>
            <a:r>
              <a:rPr lang="en-US" altLang="en-US" dirty="0" err="1" smtClean="0"/>
              <a:t>veliko</a:t>
            </a:r>
            <a:r>
              <a:rPr lang="en-US" altLang="en-US" dirty="0" smtClean="0"/>
              <a:t> </a:t>
            </a:r>
            <a:r>
              <a:rPr lang="en-US" altLang="en-US" dirty="0" err="1" smtClean="0"/>
              <a:t>število</a:t>
            </a:r>
            <a:r>
              <a:rPr lang="en-US" altLang="en-US" dirty="0" smtClean="0"/>
              <a:t> </a:t>
            </a:r>
            <a:r>
              <a:rPr lang="en-US" altLang="en-US" dirty="0" err="1" smtClean="0"/>
              <a:t>majhnih</a:t>
            </a:r>
            <a:r>
              <a:rPr lang="en-US" altLang="en-US" dirty="0" smtClean="0"/>
              <a:t> </a:t>
            </a:r>
            <a:r>
              <a:rPr lang="en-US" altLang="en-US" dirty="0" err="1" smtClean="0"/>
              <a:t>kapitalov</a:t>
            </a:r>
            <a:endParaRPr lang="en-US" altLang="en-US" dirty="0" smtClean="0"/>
          </a:p>
          <a:p>
            <a:r>
              <a:rPr lang="en-US" altLang="en-US" dirty="0" err="1" smtClean="0"/>
              <a:t>tudi</a:t>
            </a:r>
            <a:r>
              <a:rPr lang="en-US" altLang="en-US" dirty="0" smtClean="0"/>
              <a:t> </a:t>
            </a:r>
            <a:r>
              <a:rPr lang="en-US" altLang="en-US" dirty="0" err="1" smtClean="0"/>
              <a:t>majhni</a:t>
            </a:r>
            <a:r>
              <a:rPr lang="en-US" altLang="en-US" dirty="0" smtClean="0"/>
              <a:t> </a:t>
            </a:r>
            <a:r>
              <a:rPr lang="en-US" altLang="en-US" dirty="0" err="1" smtClean="0"/>
              <a:t>zneski</a:t>
            </a:r>
            <a:r>
              <a:rPr lang="en-US" altLang="en-US" dirty="0" smtClean="0"/>
              <a:t> se </a:t>
            </a:r>
            <a:r>
              <a:rPr lang="en-US" altLang="en-US" dirty="0" err="1" smtClean="0"/>
              <a:t>vlagajo</a:t>
            </a:r>
            <a:r>
              <a:rPr lang="en-US" altLang="en-US" dirty="0" smtClean="0"/>
              <a:t> </a:t>
            </a:r>
            <a:r>
              <a:rPr lang="en-US" altLang="en-US" dirty="0" err="1" smtClean="0"/>
              <a:t>kot</a:t>
            </a:r>
            <a:r>
              <a:rPr lang="en-US" altLang="en-US" dirty="0" smtClean="0"/>
              <a:t> </a:t>
            </a:r>
            <a:r>
              <a:rPr lang="en-US" altLang="en-US" dirty="0" err="1" smtClean="0"/>
              <a:t>kapital</a:t>
            </a:r>
            <a:endParaRPr lang="en-US" altLang="en-US" dirty="0" smtClean="0"/>
          </a:p>
          <a:p>
            <a:r>
              <a:rPr lang="en-US" altLang="en-US" dirty="0" err="1" smtClean="0"/>
              <a:t>velika</a:t>
            </a:r>
            <a:r>
              <a:rPr lang="en-US" altLang="en-US" dirty="0" smtClean="0"/>
              <a:t> </a:t>
            </a:r>
            <a:r>
              <a:rPr lang="en-US" altLang="en-US" dirty="0" err="1" smtClean="0"/>
              <a:t>mobilnost</a:t>
            </a:r>
            <a:r>
              <a:rPr lang="en-US" altLang="en-US" dirty="0" smtClean="0"/>
              <a:t> </a:t>
            </a:r>
            <a:r>
              <a:rPr lang="en-US" altLang="en-US" dirty="0" err="1" smtClean="0"/>
              <a:t>kapitala</a:t>
            </a:r>
            <a:r>
              <a:rPr lang="en-US" altLang="en-US" dirty="0" smtClean="0"/>
              <a:t> (</a:t>
            </a:r>
            <a:r>
              <a:rPr lang="en-US" altLang="en-US" dirty="0" err="1" smtClean="0"/>
              <a:t>borze</a:t>
            </a:r>
            <a:r>
              <a:rPr lang="en-US" altLang="en-US" dirty="0" smtClean="0"/>
              <a:t>)</a:t>
            </a:r>
          </a:p>
          <a:p>
            <a:endParaRPr lang="en-US" altLang="en-US" dirty="0"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altLang="en-US" dirty="0" err="1" smtClean="0"/>
              <a:t>d.d</a:t>
            </a:r>
            <a:r>
              <a:rPr lang="en-US" altLang="en-US" dirty="0" smtClean="0"/>
              <a:t>. </a:t>
            </a:r>
            <a:r>
              <a:rPr lang="sl-SI" altLang="en-US" dirty="0" smtClean="0"/>
              <a:t>omogoča</a:t>
            </a:r>
            <a:endParaRPr lang="en-US" altLang="en-US" dirty="0" smtClean="0"/>
          </a:p>
        </p:txBody>
      </p:sp>
      <p:sp>
        <p:nvSpPr>
          <p:cNvPr id="47107" name="Rectangle 3"/>
          <p:cNvSpPr>
            <a:spLocks noGrp="1" noChangeArrowheads="1"/>
          </p:cNvSpPr>
          <p:nvPr>
            <p:ph idx="1"/>
          </p:nvPr>
        </p:nvSpPr>
        <p:spPr>
          <a:xfrm>
            <a:off x="933346" y="2348605"/>
            <a:ext cx="8229600" cy="4525963"/>
          </a:xfrm>
        </p:spPr>
        <p:txBody>
          <a:bodyPr/>
          <a:lstStyle/>
          <a:p>
            <a:r>
              <a:rPr lang="en-US" altLang="en-US" dirty="0" err="1" smtClean="0"/>
              <a:t>Razpršitev</a:t>
            </a:r>
            <a:r>
              <a:rPr lang="en-US" altLang="en-US" dirty="0" smtClean="0"/>
              <a:t> </a:t>
            </a:r>
            <a:r>
              <a:rPr lang="en-US" altLang="en-US" dirty="0" err="1" smtClean="0"/>
              <a:t>tveganja</a:t>
            </a:r>
            <a:endParaRPr lang="en-US" altLang="en-US" dirty="0" smtClean="0"/>
          </a:p>
          <a:p>
            <a:pPr>
              <a:buFontTx/>
              <a:buNone/>
            </a:pPr>
            <a:r>
              <a:rPr lang="en-US" altLang="en-US" dirty="0" smtClean="0"/>
              <a:t>NE NOSITE VSEH JAJC V ENI KOŠARI!</a:t>
            </a:r>
          </a:p>
          <a:p>
            <a:r>
              <a:rPr lang="en-US" altLang="en-US" dirty="0" err="1" smtClean="0"/>
              <a:t>Nadzor</a:t>
            </a:r>
            <a:r>
              <a:rPr lang="en-US" altLang="en-US" dirty="0" smtClean="0"/>
              <a:t> </a:t>
            </a:r>
            <a:r>
              <a:rPr lang="en-US" altLang="en-US" dirty="0" err="1" smtClean="0"/>
              <a:t>nad</a:t>
            </a:r>
            <a:r>
              <a:rPr lang="en-US" altLang="en-US" dirty="0" smtClean="0"/>
              <a:t> </a:t>
            </a:r>
            <a:r>
              <a:rPr lang="en-US" altLang="en-US" dirty="0" err="1" smtClean="0"/>
              <a:t>velikim</a:t>
            </a:r>
            <a:r>
              <a:rPr lang="en-US" altLang="en-US" dirty="0" smtClean="0"/>
              <a:t> </a:t>
            </a:r>
            <a:r>
              <a:rPr lang="en-US" altLang="en-US" dirty="0" err="1" smtClean="0"/>
              <a:t>kapitalom</a:t>
            </a:r>
            <a:r>
              <a:rPr lang="en-US" altLang="en-US" dirty="0" smtClean="0"/>
              <a:t> </a:t>
            </a:r>
          </a:p>
          <a:p>
            <a:pPr>
              <a:buFontTx/>
              <a:buNone/>
            </a:pPr>
            <a:r>
              <a:rPr lang="en-US" altLang="en-US" dirty="0" smtClean="0"/>
              <a:t>ENA DELNICA - EN GLAS</a:t>
            </a:r>
          </a:p>
          <a:p>
            <a:pPr>
              <a:buFontTx/>
              <a:buNone/>
            </a:pPr>
            <a:endParaRPr lang="en-US" altLang="en-US" dirty="0" smtClean="0"/>
          </a:p>
          <a:p>
            <a:pPr>
              <a:buFontTx/>
              <a:buNone/>
            </a:pPr>
            <a:endParaRPr lang="en-US" altLang="en-US" dirty="0"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188913"/>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089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38375" y="765175"/>
            <a:ext cx="5543550" cy="1008063"/>
          </a:xfrm>
        </p:spPr>
        <p:txBody>
          <a:bodyPr/>
          <a:lstStyle/>
          <a:p>
            <a:pPr eaLnBrk="1" hangingPunct="1"/>
            <a:r>
              <a:rPr lang="sl-SI" altLang="sl-SI" sz="3600" b="1" smtClean="0"/>
              <a:t>Samostojni podjetnik – s.p.</a:t>
            </a:r>
          </a:p>
        </p:txBody>
      </p:sp>
      <p:pic>
        <p:nvPicPr>
          <p:cNvPr id="481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3"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481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48136"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sp>
        <p:nvSpPr>
          <p:cNvPr id="48137" name="Pravokotnik 1"/>
          <p:cNvSpPr>
            <a:spLocks noChangeArrowheads="1"/>
          </p:cNvSpPr>
          <p:nvPr/>
        </p:nvSpPr>
        <p:spPr bwMode="auto">
          <a:xfrm>
            <a:off x="2195513" y="2349500"/>
            <a:ext cx="6102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mtClean="0">
                <a:solidFill>
                  <a:srgbClr val="000000"/>
                </a:solidFill>
                <a:latin typeface="Tahoma" pitchFamily="34" charset="0"/>
              </a:rPr>
              <a:t>je fizična oseba, ki na trgu samostojno opravlja pridobitno dejavnost kot svojo izključno dejavnost. </a:t>
            </a:r>
          </a:p>
          <a:p>
            <a:pPr eaLnBrk="1" fontAlgn="base" hangingPunct="1">
              <a:spcBef>
                <a:spcPct val="0"/>
              </a:spcBef>
              <a:spcAft>
                <a:spcPct val="0"/>
              </a:spcAft>
            </a:pPr>
            <a:endParaRPr lang="en-US" altLang="en-US" smtClean="0">
              <a:solidFill>
                <a:srgbClr val="000000"/>
              </a:solidFill>
              <a:latin typeface="Tahoma" pitchFamily="34" charset="0"/>
            </a:endParaRPr>
          </a:p>
          <a:p>
            <a:pPr eaLnBrk="1" fontAlgn="base" hangingPunct="1">
              <a:spcBef>
                <a:spcPct val="0"/>
              </a:spcBef>
              <a:spcAft>
                <a:spcPct val="0"/>
              </a:spcAft>
            </a:pPr>
            <a:r>
              <a:rPr lang="en-US" altLang="en-US" smtClean="0">
                <a:solidFill>
                  <a:srgbClr val="000000"/>
                </a:solidFill>
                <a:latin typeface="Tahoma" pitchFamily="34" charset="0"/>
              </a:rPr>
              <a:t>Zakon mu ne prepoveduje opravljanja dejavnosti poleg redne zaposlitve</a:t>
            </a:r>
          </a:p>
          <a:p>
            <a:pPr eaLnBrk="1" fontAlgn="base" hangingPunct="1">
              <a:spcBef>
                <a:spcPct val="0"/>
              </a:spcBef>
              <a:spcAft>
                <a:spcPct val="0"/>
              </a:spcAft>
            </a:pPr>
            <a:endParaRPr lang="en-US" altLang="en-US" smtClean="0">
              <a:solidFill>
                <a:srgbClr val="000000"/>
              </a:solidFill>
              <a:latin typeface="Tahoma" pitchFamily="34" charset="0"/>
            </a:endParaRPr>
          </a:p>
          <a:p>
            <a:pPr eaLnBrk="1" fontAlgn="base" hangingPunct="1">
              <a:spcBef>
                <a:spcPct val="0"/>
              </a:spcBef>
              <a:spcAft>
                <a:spcPct val="0"/>
              </a:spcAft>
            </a:pPr>
            <a:r>
              <a:rPr lang="en-US" altLang="en-US" smtClean="0">
                <a:solidFill>
                  <a:srgbClr val="000000"/>
                </a:solidFill>
                <a:latin typeface="Tahoma" pitchFamily="34" charset="0"/>
              </a:rPr>
              <a:t>Samostojni podjetnik je zato specifična oblika, ki ima veliko skupnega s podjetji, še posebej z družbo z neomejeno odgovornostjo in z enoosebno družbo z omejeno odgovornostjo</a:t>
            </a:r>
          </a:p>
        </p:txBody>
      </p:sp>
    </p:spTree>
    <p:extLst>
      <p:ext uri="{BB962C8B-B14F-4D97-AF65-F5344CB8AC3E}">
        <p14:creationId xmlns:p14="http://schemas.microsoft.com/office/powerpoint/2010/main" val="1533806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274638"/>
            <a:ext cx="5904656" cy="1143000"/>
          </a:xfrm>
        </p:spPr>
        <p:txBody>
          <a:bodyPr>
            <a:normAutofit fontScale="90000"/>
          </a:bodyPr>
          <a:lstStyle/>
          <a:p>
            <a:pPr eaLnBrk="1" fontAlgn="auto" hangingPunct="1">
              <a:spcAft>
                <a:spcPts val="0"/>
              </a:spcAft>
              <a:defRPr/>
            </a:pPr>
            <a:r>
              <a:rPr lang="sl-SI" sz="4400" dirty="0" smtClean="0">
                <a:solidFill>
                  <a:schemeClr val="tx2">
                    <a:satMod val="130000"/>
                  </a:schemeClr>
                </a:solidFill>
              </a:rPr>
              <a:t>Samostojni podjetnik – s.p.</a:t>
            </a:r>
            <a:r>
              <a:rPr lang="sl-SI" sz="4000" dirty="0" smtClean="0">
                <a:solidFill>
                  <a:schemeClr val="tx2">
                    <a:satMod val="130000"/>
                  </a:schemeClr>
                </a:solidFill>
              </a:rPr>
              <a:t> </a:t>
            </a:r>
            <a:endParaRPr lang="sl-SI" dirty="0">
              <a:solidFill>
                <a:schemeClr val="tx2">
                  <a:satMod val="130000"/>
                </a:schemeClr>
              </a:solidFill>
            </a:endParaRPr>
          </a:p>
        </p:txBody>
      </p:sp>
      <p:sp>
        <p:nvSpPr>
          <p:cNvPr id="49155" name="Ograda vsebine 2"/>
          <p:cNvSpPr>
            <a:spLocks noGrp="1"/>
          </p:cNvSpPr>
          <p:nvPr>
            <p:ph idx="1"/>
          </p:nvPr>
        </p:nvSpPr>
        <p:spPr>
          <a:xfrm>
            <a:off x="467544" y="1988840"/>
            <a:ext cx="8229600" cy="4525963"/>
          </a:xfrm>
        </p:spPr>
        <p:txBody>
          <a:bodyPr>
            <a:normAutofit lnSpcReduction="10000"/>
          </a:bodyPr>
          <a:lstStyle/>
          <a:p>
            <a:pPr eaLnBrk="1" hangingPunct="1">
              <a:lnSpc>
                <a:spcPct val="90000"/>
              </a:lnSpc>
              <a:buClr>
                <a:srgbClr val="000066"/>
              </a:buClr>
              <a:buFont typeface="Wingdings" pitchFamily="2" charset="2"/>
              <a:buChar char="§"/>
            </a:pPr>
            <a:r>
              <a:rPr lang="sl-SI" altLang="en-US" sz="2400" dirty="0" smtClean="0"/>
              <a:t>Je fizična oseba, ki na trgu samostojno opravlja pridobitno dejavnost</a:t>
            </a:r>
          </a:p>
          <a:p>
            <a:pPr eaLnBrk="1" hangingPunct="1">
              <a:lnSpc>
                <a:spcPct val="90000"/>
              </a:lnSpc>
              <a:buClr>
                <a:srgbClr val="000066"/>
              </a:buClr>
              <a:buFont typeface="Wingdings" pitchFamily="2" charset="2"/>
              <a:buChar char="§"/>
            </a:pPr>
            <a:endParaRPr lang="sl-SI" altLang="en-US" sz="2400" dirty="0" smtClean="0"/>
          </a:p>
          <a:p>
            <a:pPr eaLnBrk="1" hangingPunct="1">
              <a:lnSpc>
                <a:spcPct val="90000"/>
              </a:lnSpc>
              <a:buClr>
                <a:srgbClr val="000066"/>
              </a:buClr>
              <a:buFont typeface="Wingdings" pitchFamily="2" charset="2"/>
              <a:buChar char="§"/>
            </a:pPr>
            <a:r>
              <a:rPr lang="sl-SI" altLang="en-US" sz="2400" dirty="0" smtClean="0"/>
              <a:t>S.P. je lahko vsaka domača ali tuja fizična oseba, ki ima poslovno sposobnost</a:t>
            </a:r>
          </a:p>
          <a:p>
            <a:pPr eaLnBrk="1" hangingPunct="1">
              <a:lnSpc>
                <a:spcPct val="90000"/>
              </a:lnSpc>
              <a:buClr>
                <a:srgbClr val="000066"/>
              </a:buClr>
              <a:buFont typeface="Wingdings" pitchFamily="2" charset="2"/>
              <a:buChar char="§"/>
            </a:pPr>
            <a:r>
              <a:rPr lang="sl-SI" altLang="en-US" sz="2400" dirty="0" smtClean="0"/>
              <a:t>Če je oseba v rednem delovnem razmerju lahko odpre s.p. kot dopolnilno dejavnost </a:t>
            </a:r>
          </a:p>
          <a:p>
            <a:pPr eaLnBrk="1" hangingPunct="1">
              <a:lnSpc>
                <a:spcPct val="90000"/>
              </a:lnSpc>
              <a:buClr>
                <a:srgbClr val="000066"/>
              </a:buClr>
              <a:buFont typeface="Wingdings" pitchFamily="2" charset="2"/>
              <a:buChar char="§"/>
            </a:pPr>
            <a:endParaRPr lang="sl-SI" altLang="en-US" sz="2400" dirty="0" smtClean="0"/>
          </a:p>
          <a:p>
            <a:pPr eaLnBrk="1" hangingPunct="1">
              <a:lnSpc>
                <a:spcPct val="90000"/>
              </a:lnSpc>
              <a:buClr>
                <a:srgbClr val="000066"/>
              </a:buClr>
              <a:buFont typeface="Wingdings" pitchFamily="2" charset="2"/>
              <a:buChar char="§"/>
            </a:pPr>
            <a:r>
              <a:rPr lang="sl-SI" altLang="en-US" sz="2400" dirty="0" smtClean="0"/>
              <a:t>Število zaposlenih ni omejeno </a:t>
            </a:r>
          </a:p>
          <a:p>
            <a:pPr eaLnBrk="1" hangingPunct="1">
              <a:lnSpc>
                <a:spcPct val="90000"/>
              </a:lnSpc>
              <a:buClr>
                <a:srgbClr val="000066"/>
              </a:buClr>
              <a:buFont typeface="Wingdings" pitchFamily="2" charset="2"/>
              <a:buChar char="§"/>
            </a:pPr>
            <a:endParaRPr lang="sl-SI" altLang="en-US" sz="2400" dirty="0" smtClean="0"/>
          </a:p>
          <a:p>
            <a:pPr eaLnBrk="1" hangingPunct="1">
              <a:lnSpc>
                <a:spcPct val="90000"/>
              </a:lnSpc>
              <a:buClr>
                <a:srgbClr val="000066"/>
              </a:buClr>
              <a:buFont typeface="Wingdings" pitchFamily="2" charset="2"/>
              <a:buChar char="§"/>
            </a:pPr>
            <a:r>
              <a:rPr lang="sl-SI" altLang="en-US" sz="2400" dirty="0" smtClean="0"/>
              <a:t>Začetni kapital ni zahtevan</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588" y="44624"/>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 y="55527"/>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033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eaLnBrk="1" fontAlgn="auto" hangingPunct="1">
              <a:spcAft>
                <a:spcPts val="0"/>
              </a:spcAft>
              <a:defRPr/>
            </a:pPr>
            <a:r>
              <a:rPr lang="sl-SI" dirty="0" smtClean="0">
                <a:solidFill>
                  <a:schemeClr val="tx2">
                    <a:satMod val="130000"/>
                  </a:schemeClr>
                </a:solidFill>
              </a:rPr>
              <a:t>Zavod</a:t>
            </a:r>
            <a:endParaRPr lang="sl-SI" dirty="0">
              <a:solidFill>
                <a:schemeClr val="tx2">
                  <a:satMod val="130000"/>
                </a:schemeClr>
              </a:solidFill>
            </a:endParaRPr>
          </a:p>
        </p:txBody>
      </p:sp>
      <p:sp>
        <p:nvSpPr>
          <p:cNvPr id="50179" name="Ograda vsebine 2"/>
          <p:cNvSpPr>
            <a:spLocks noGrp="1"/>
          </p:cNvSpPr>
          <p:nvPr>
            <p:ph idx="1"/>
          </p:nvPr>
        </p:nvSpPr>
        <p:spPr>
          <a:xfrm>
            <a:off x="467544" y="2132856"/>
            <a:ext cx="8229600" cy="4525963"/>
          </a:xfrm>
        </p:spPr>
        <p:txBody>
          <a:bodyPr/>
          <a:lstStyle/>
          <a:p>
            <a:pPr eaLnBrk="1" hangingPunct="1"/>
            <a:r>
              <a:rPr lang="sl-SI" altLang="en-US" sz="2800" dirty="0" smtClean="0"/>
              <a:t>Zavod je organizacija, ki se ustanovi za opravljanje dejavnosti vzgoje in izobraževanja, znanosti, kulture, športa, zdravstva, socialnega varstva, otroškega varstva, invalidskega varstva, socialnega zavarovanja ali drugih dejavnosti, če cilj opravljanja dejavnosti ni pridobivanje dobička. </a:t>
            </a:r>
          </a:p>
          <a:p>
            <a:pPr eaLnBrk="1" hangingPunct="1"/>
            <a:endParaRPr lang="sl-SI" altLang="en-US" dirty="0" smtClean="0"/>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5888"/>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718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87457"/>
            <a:ext cx="4752528" cy="667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2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35100" y="274638"/>
            <a:ext cx="7499350" cy="1011237"/>
          </a:xfrm>
        </p:spPr>
        <p:txBody>
          <a:bodyPr/>
          <a:lstStyle/>
          <a:p>
            <a:pPr eaLnBrk="1" fontAlgn="auto" hangingPunct="1">
              <a:spcAft>
                <a:spcPts val="0"/>
              </a:spcAft>
              <a:defRPr/>
            </a:pPr>
            <a:r>
              <a:rPr lang="sl-SI" dirty="0" smtClean="0">
                <a:solidFill>
                  <a:schemeClr val="tx2">
                    <a:satMod val="130000"/>
                  </a:schemeClr>
                </a:solidFill>
              </a:rPr>
              <a:t>Društvo</a:t>
            </a:r>
            <a:endParaRPr lang="sl-SI" dirty="0">
              <a:solidFill>
                <a:schemeClr val="tx2">
                  <a:satMod val="130000"/>
                </a:schemeClr>
              </a:solidFill>
            </a:endParaRPr>
          </a:p>
        </p:txBody>
      </p:sp>
      <p:sp>
        <p:nvSpPr>
          <p:cNvPr id="51203" name="Ograda vsebine 2"/>
          <p:cNvSpPr>
            <a:spLocks noGrp="1"/>
          </p:cNvSpPr>
          <p:nvPr>
            <p:ph idx="1"/>
          </p:nvPr>
        </p:nvSpPr>
        <p:spPr>
          <a:xfrm>
            <a:off x="1205260" y="1969245"/>
            <a:ext cx="7499350" cy="5053013"/>
          </a:xfrm>
        </p:spPr>
        <p:txBody>
          <a:bodyPr/>
          <a:lstStyle/>
          <a:p>
            <a:pPr eaLnBrk="1" hangingPunct="1">
              <a:lnSpc>
                <a:spcPct val="80000"/>
              </a:lnSpc>
              <a:spcAft>
                <a:spcPts val="600"/>
              </a:spcAft>
              <a:buFont typeface="Wingdings" pitchFamily="2" charset="2"/>
              <a:buChar char="§"/>
            </a:pPr>
            <a:r>
              <a:rPr lang="sl-SI" altLang="en-US" sz="1800" dirty="0" smtClean="0"/>
              <a:t>Društvo je samostojno in nepridobitno združenje, ki ga ustanoviteljice oziroma ustanovitelji skladno z zakonom o društvih ustanovijo zaradi uresničevanja skupnih interesov.</a:t>
            </a:r>
          </a:p>
          <a:p>
            <a:pPr eaLnBrk="1" hangingPunct="1">
              <a:lnSpc>
                <a:spcPct val="80000"/>
              </a:lnSpc>
              <a:spcAft>
                <a:spcPts val="600"/>
              </a:spcAft>
              <a:buFont typeface="Wingdings" pitchFamily="2" charset="2"/>
              <a:buChar char="§"/>
            </a:pPr>
            <a:r>
              <a:rPr lang="sl-SI" altLang="en-US" sz="1800" dirty="0" smtClean="0"/>
              <a:t>Društvo si samo določi namen in cilje, dejavnost oziroma naloge ter način delovanja, odločitve o upravljanju društva pa neposredno ali posredno sprejemajo članice oziroma člani društva. </a:t>
            </a:r>
          </a:p>
          <a:p>
            <a:pPr eaLnBrk="1" hangingPunct="1">
              <a:lnSpc>
                <a:spcPct val="80000"/>
              </a:lnSpc>
              <a:spcAft>
                <a:spcPts val="600"/>
              </a:spcAft>
              <a:buFont typeface="Wingdings" pitchFamily="2" charset="2"/>
              <a:buChar char="§"/>
            </a:pPr>
            <a:r>
              <a:rPr lang="sl-SI" altLang="en-US" sz="1800" dirty="0" smtClean="0"/>
              <a:t>Namen ustanovitve in delovanja društva ni pridobivanje dobička.</a:t>
            </a:r>
          </a:p>
          <a:p>
            <a:pPr eaLnBrk="1" hangingPunct="1">
              <a:lnSpc>
                <a:spcPct val="80000"/>
              </a:lnSpc>
              <a:spcAft>
                <a:spcPts val="600"/>
              </a:spcAft>
              <a:buFont typeface="Wingdings" pitchFamily="2" charset="2"/>
              <a:buChar char="§"/>
            </a:pPr>
            <a:r>
              <a:rPr lang="sl-SI" altLang="en-US" sz="1800" dirty="0" smtClean="0"/>
              <a:t>Presežke prihodkov nad odhodki iz vseh dejavnosti in drugih virov društvo trajno namenja za uresničevanje svojega namena in ciljev in jih ne deli med člane.</a:t>
            </a:r>
          </a:p>
          <a:p>
            <a:pPr eaLnBrk="1" hangingPunct="1">
              <a:lnSpc>
                <a:spcPct val="80000"/>
              </a:lnSpc>
              <a:spcAft>
                <a:spcPts val="600"/>
              </a:spcAft>
              <a:buFont typeface="Wingdings" pitchFamily="2" charset="2"/>
              <a:buChar char="§"/>
            </a:pPr>
            <a:r>
              <a:rPr lang="sl-SI" altLang="en-US" sz="1800" dirty="0" smtClean="0"/>
              <a:t>Delovanje društva je javno.</a:t>
            </a:r>
          </a:p>
          <a:p>
            <a:pPr eaLnBrk="1" hangingPunct="1">
              <a:lnSpc>
                <a:spcPct val="80000"/>
              </a:lnSpc>
              <a:spcAft>
                <a:spcPts val="600"/>
              </a:spcAft>
              <a:buFont typeface="Wingdings" pitchFamily="2" charset="2"/>
              <a:buChar char="§"/>
            </a:pPr>
            <a:r>
              <a:rPr lang="sl-SI" altLang="en-US" sz="1800" dirty="0" smtClean="0"/>
              <a:t>Združevanje v društva je prostovoljno, delovanje je javno. </a:t>
            </a:r>
          </a:p>
          <a:p>
            <a:pPr eaLnBrk="1" hangingPunct="1">
              <a:lnSpc>
                <a:spcPct val="80000"/>
              </a:lnSpc>
              <a:spcAft>
                <a:spcPts val="600"/>
              </a:spcAft>
              <a:buFont typeface="Wingdings" pitchFamily="2" charset="2"/>
              <a:buChar char="§"/>
            </a:pPr>
            <a:r>
              <a:rPr lang="sl-SI" altLang="en-US" sz="1800" dirty="0" smtClean="0"/>
              <a:t>Vsakdo lahko postane član društva pod pogoji, ki jih društvo določi v temeljnem aktu.</a:t>
            </a:r>
          </a:p>
          <a:p>
            <a:pPr eaLnBrk="1" hangingPunct="1"/>
            <a:endParaRPr lang="sl-SI" altLang="en-US" sz="1800" dirty="0" smtClean="0"/>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557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eaLnBrk="1" fontAlgn="auto" hangingPunct="1">
              <a:spcAft>
                <a:spcPts val="0"/>
              </a:spcAft>
              <a:defRPr/>
            </a:pPr>
            <a:r>
              <a:rPr lang="sl-SI" dirty="0" smtClean="0">
                <a:solidFill>
                  <a:schemeClr val="tx2">
                    <a:satMod val="130000"/>
                  </a:schemeClr>
                </a:solidFill>
              </a:rPr>
              <a:t>Kje se lahko </a:t>
            </a:r>
            <a:br>
              <a:rPr lang="sl-SI" dirty="0" smtClean="0">
                <a:solidFill>
                  <a:schemeClr val="tx2">
                    <a:satMod val="130000"/>
                  </a:schemeClr>
                </a:solidFill>
              </a:rPr>
            </a:br>
            <a:r>
              <a:rPr lang="sl-SI" dirty="0" smtClean="0">
                <a:solidFill>
                  <a:schemeClr val="tx2">
                    <a:satMod val="130000"/>
                  </a:schemeClr>
                </a:solidFill>
              </a:rPr>
              <a:t>registriramo</a:t>
            </a:r>
            <a:endParaRPr lang="sl-SI" dirty="0">
              <a:solidFill>
                <a:schemeClr val="tx2">
                  <a:satMod val="130000"/>
                </a:schemeClr>
              </a:solidFill>
            </a:endParaRPr>
          </a:p>
        </p:txBody>
      </p:sp>
      <p:sp>
        <p:nvSpPr>
          <p:cNvPr id="52227" name="Ograda vsebine 2"/>
          <p:cNvSpPr>
            <a:spLocks noGrp="1"/>
          </p:cNvSpPr>
          <p:nvPr>
            <p:ph idx="1"/>
          </p:nvPr>
        </p:nvSpPr>
        <p:spPr>
          <a:xfrm>
            <a:off x="683568" y="2204864"/>
            <a:ext cx="8229600" cy="4525963"/>
          </a:xfrm>
        </p:spPr>
        <p:txBody>
          <a:bodyPr/>
          <a:lstStyle/>
          <a:p>
            <a:pPr eaLnBrk="1" hangingPunct="1"/>
            <a:r>
              <a:rPr lang="sl-SI" altLang="en-US" dirty="0" smtClean="0"/>
              <a:t>Vem točke</a:t>
            </a:r>
          </a:p>
          <a:p>
            <a:pPr eaLnBrk="1" hangingPunct="1">
              <a:buFont typeface="Wingdings 2" pitchFamily="18" charset="2"/>
              <a:buNone/>
            </a:pPr>
            <a:endParaRPr lang="sl-SI" altLang="en-US" dirty="0" smtClean="0"/>
          </a:p>
          <a:p>
            <a:pPr eaLnBrk="1" hangingPunct="1">
              <a:buFont typeface="Wingdings 2" pitchFamily="18" charset="2"/>
              <a:buNone/>
            </a:pPr>
            <a:r>
              <a:rPr lang="sl-SI" altLang="en-US" dirty="0" smtClean="0">
                <a:hlinkClick r:id="rId2"/>
              </a:rPr>
              <a:t>http://evem.gov.si/evem/infoVstopneTocke.evem</a:t>
            </a:r>
            <a:endParaRPr lang="sl-SI" altLang="en-US" dirty="0" smtClean="0"/>
          </a:p>
          <a:p>
            <a:pPr eaLnBrk="1" hangingPunct="1">
              <a:buFont typeface="Wingdings 2" pitchFamily="18" charset="2"/>
              <a:buNone/>
            </a:pPr>
            <a:endParaRPr lang="sl-SI" altLang="en-US" dirty="0" smtClean="0"/>
          </a:p>
          <a:p>
            <a:pPr eaLnBrk="1" hangingPunct="1"/>
            <a:r>
              <a:rPr lang="sl-SI" altLang="en-US" dirty="0" smtClean="0"/>
              <a:t>Notarji</a:t>
            </a:r>
          </a:p>
          <a:p>
            <a:pPr eaLnBrk="1" hangingPunct="1">
              <a:buFont typeface="Wingdings 2" pitchFamily="18" charset="2"/>
              <a:buNone/>
            </a:pPr>
            <a:endParaRPr lang="sl-SI" altLang="en-US" dirty="0" smtClean="0"/>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0"/>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701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eaLnBrk="1" fontAlgn="auto" hangingPunct="1">
              <a:spcAft>
                <a:spcPts val="0"/>
              </a:spcAft>
              <a:defRPr/>
            </a:pPr>
            <a:r>
              <a:rPr lang="sl-SI" dirty="0" smtClean="0">
                <a:solidFill>
                  <a:schemeClr val="tx2">
                    <a:satMod val="130000"/>
                  </a:schemeClr>
                </a:solidFill>
              </a:rPr>
              <a:t>Koraki registracije</a:t>
            </a:r>
            <a:endParaRPr lang="sl-SI" dirty="0">
              <a:solidFill>
                <a:schemeClr val="tx2">
                  <a:satMod val="130000"/>
                </a:schemeClr>
              </a:solidFill>
            </a:endParaRPr>
          </a:p>
        </p:txBody>
      </p:sp>
      <p:sp>
        <p:nvSpPr>
          <p:cNvPr id="53251" name="Ograda vsebine 2"/>
          <p:cNvSpPr>
            <a:spLocks noGrp="1"/>
          </p:cNvSpPr>
          <p:nvPr>
            <p:ph idx="1"/>
          </p:nvPr>
        </p:nvSpPr>
        <p:spPr>
          <a:xfrm>
            <a:off x="467544" y="2001856"/>
            <a:ext cx="8229600" cy="4525963"/>
          </a:xfrm>
        </p:spPr>
        <p:txBody>
          <a:bodyPr/>
          <a:lstStyle/>
          <a:p>
            <a:pPr eaLnBrk="1" hangingPunct="1"/>
            <a:r>
              <a:rPr lang="sl-SI" altLang="en-US" dirty="0" smtClean="0"/>
              <a:t>Izbrati obliko podjetja </a:t>
            </a:r>
          </a:p>
          <a:p>
            <a:pPr eaLnBrk="1" hangingPunct="1"/>
            <a:r>
              <a:rPr lang="sl-SI" altLang="en-US" dirty="0" smtClean="0"/>
              <a:t>Določiti ime podjetja, skrajšano ime, sedež in dejavnosti</a:t>
            </a:r>
          </a:p>
          <a:p>
            <a:pPr eaLnBrk="1" hangingPunct="1"/>
            <a:r>
              <a:rPr lang="sl-SI" altLang="en-US" dirty="0" smtClean="0"/>
              <a:t>Priglasitev na vem točki oziroma pri notarju</a:t>
            </a:r>
          </a:p>
          <a:p>
            <a:pPr eaLnBrk="1" hangingPunct="1"/>
            <a:r>
              <a:rPr lang="sl-SI" altLang="en-US" dirty="0" smtClean="0"/>
              <a:t>Za posebne dejavnosti pridobiti licence, obrtno dovoljenje…</a:t>
            </a:r>
          </a:p>
          <a:p>
            <a:pPr eaLnBrk="1" hangingPunct="1"/>
            <a:endParaRPr lang="sl-SI" altLang="en-US" dirty="0" smtClean="0"/>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427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96420" y="274638"/>
            <a:ext cx="5760130" cy="1143000"/>
          </a:xfrm>
        </p:spPr>
        <p:txBody>
          <a:bodyPr>
            <a:normAutofit/>
          </a:bodyPr>
          <a:lstStyle/>
          <a:p>
            <a:pPr eaLnBrk="1" fontAlgn="auto" hangingPunct="1">
              <a:spcAft>
                <a:spcPts val="0"/>
              </a:spcAft>
              <a:defRPr/>
            </a:pPr>
            <a:r>
              <a:rPr lang="sl-SI" dirty="0" smtClean="0">
                <a:solidFill>
                  <a:schemeClr val="tx2">
                    <a:satMod val="130000"/>
                  </a:schemeClr>
                </a:solidFill>
              </a:rPr>
              <a:t>Razlike med s.p. in d.o.o.</a:t>
            </a:r>
            <a:endParaRPr lang="sl-SI" dirty="0">
              <a:solidFill>
                <a:schemeClr val="tx2">
                  <a:satMod val="130000"/>
                </a:schemeClr>
              </a:solidFill>
            </a:endParaRPr>
          </a:p>
        </p:txBody>
      </p:sp>
      <p:graphicFrame>
        <p:nvGraphicFramePr>
          <p:cNvPr id="4" name="Ograda vsebine 3"/>
          <p:cNvGraphicFramePr>
            <a:graphicFrameLocks noGrp="1"/>
          </p:cNvGraphicFramePr>
          <p:nvPr>
            <p:ph idx="1"/>
            <p:extLst/>
          </p:nvPr>
        </p:nvGraphicFramePr>
        <p:xfrm>
          <a:off x="457200" y="1916833"/>
          <a:ext cx="8027987" cy="4534767"/>
        </p:xfrm>
        <a:graphic>
          <a:graphicData uri="http://schemas.openxmlformats.org/drawingml/2006/table">
            <a:tbl>
              <a:tblPr firstRow="1" bandRow="1">
                <a:tableStyleId>{F2DE63D5-997A-4646-A377-4702673A728D}</a:tableStyleId>
              </a:tblPr>
              <a:tblGrid>
                <a:gridCol w="910864">
                  <a:extLst>
                    <a:ext uri="{9D8B030D-6E8A-4147-A177-3AD203B41FA5}">
                      <a16:colId xmlns:a16="http://schemas.microsoft.com/office/drawing/2014/main" val="20000"/>
                    </a:ext>
                  </a:extLst>
                </a:gridCol>
                <a:gridCol w="3517792">
                  <a:extLst>
                    <a:ext uri="{9D8B030D-6E8A-4147-A177-3AD203B41FA5}">
                      <a16:colId xmlns:a16="http://schemas.microsoft.com/office/drawing/2014/main" val="20001"/>
                    </a:ext>
                  </a:extLst>
                </a:gridCol>
                <a:gridCol w="3599331">
                  <a:extLst>
                    <a:ext uri="{9D8B030D-6E8A-4147-A177-3AD203B41FA5}">
                      <a16:colId xmlns:a16="http://schemas.microsoft.com/office/drawing/2014/main" val="20002"/>
                    </a:ext>
                  </a:extLst>
                </a:gridCol>
              </a:tblGrid>
              <a:tr h="716718">
                <a:tc>
                  <a:txBody>
                    <a:bodyPr/>
                    <a:lstStyle/>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u="none" strike="noStrike" cap="none" normalizeH="0" baseline="0" dirty="0" smtClean="0">
                          <a:ln>
                            <a:noFill/>
                          </a:ln>
                          <a:effectLst/>
                        </a:rPr>
                        <a:t>s.p.</a:t>
                      </a:r>
                      <a:endParaRPr kumimoji="0" lang="en-US" sz="1800" u="none" strike="noStrike" cap="none" normalizeH="0" baseline="0" dirty="0" smtClean="0">
                        <a:ln>
                          <a:noFill/>
                        </a:ln>
                        <a:effectLst/>
                      </a:endParaRPr>
                    </a:p>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u="none" strike="noStrike" cap="none" normalizeH="0" baseline="0" dirty="0" smtClean="0">
                          <a:ln>
                            <a:noFill/>
                          </a:ln>
                          <a:effectLst/>
                        </a:rPr>
                        <a:t>d.o.o.</a:t>
                      </a:r>
                      <a:endParaRPr kumimoji="0" lang="en-US" sz="1800" u="none" strike="noStrike" cap="none" normalizeH="0" baseline="0" dirty="0" smtClean="0">
                        <a:ln>
                          <a:noFill/>
                        </a:ln>
                        <a:effectLst/>
                      </a:endParaRPr>
                    </a:p>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75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u="none" strike="noStrike" cap="none" normalizeH="0" baseline="0" dirty="0" smtClean="0">
                        <a:ln>
                          <a:noFill/>
                        </a:ln>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400" u="none" strike="noStrike" cap="none" normalizeH="0" baseline="0" dirty="0" smtClean="0">
                          <a:ln>
                            <a:noFill/>
                          </a:ln>
                          <a:effectLst/>
                        </a:rPr>
                        <a:t>+</a:t>
                      </a:r>
                      <a:endParaRPr kumimoji="0" lang="en-US" sz="2400" u="none" strike="noStrike" cap="none" normalizeH="0" baseline="0" dirty="0" smtClean="0">
                        <a:ln>
                          <a:noFill/>
                        </a:ln>
                        <a:effectLst/>
                      </a:endParaRPr>
                    </a:p>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sl-SI" sz="1800" u="none" strike="noStrike" cap="none" normalizeH="0" baseline="0" dirty="0" smtClean="0">
                          <a:ln>
                            <a:noFill/>
                          </a:ln>
                          <a:effectLst/>
                        </a:rPr>
                        <a:t>-   </a:t>
                      </a:r>
                      <a:r>
                        <a:rPr kumimoji="0" lang="en-US" sz="1800" u="none" strike="noStrike" cap="none" normalizeH="0" baseline="0" dirty="0" smtClean="0">
                          <a:ln>
                            <a:noFill/>
                          </a:ln>
                          <a:effectLst/>
                        </a:rPr>
                        <a:t>Ne </a:t>
                      </a:r>
                      <a:r>
                        <a:rPr kumimoji="0" lang="en-US" sz="1800" u="none" strike="noStrike" cap="none" normalizeH="0" baseline="0" dirty="0" err="1" smtClean="0">
                          <a:ln>
                            <a:noFill/>
                          </a:ln>
                          <a:effectLst/>
                        </a:rPr>
                        <a:t>potrebujete</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osnovnega</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kapitala</a:t>
                      </a: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u="none" strike="noStrike" cap="none" normalizeH="0" baseline="0" dirty="0" smtClean="0">
                          <a:ln>
                            <a:noFill/>
                          </a:ln>
                          <a:effectLst/>
                        </a:rPr>
                        <a:t>- </a:t>
                      </a:r>
                      <a:r>
                        <a:rPr kumimoji="0" lang="sl-SI" sz="1800" u="none" strike="noStrike" cap="none" normalizeH="0" baseline="0" dirty="0" smtClean="0">
                          <a:ln>
                            <a:noFill/>
                          </a:ln>
                          <a:effectLst/>
                        </a:rPr>
                        <a:t>  </a:t>
                      </a:r>
                      <a:r>
                        <a:rPr kumimoji="0" lang="en-US" sz="1800" u="none" strike="noStrike" cap="none" normalizeH="0" baseline="0" dirty="0" err="1" smtClean="0">
                          <a:ln>
                            <a:noFill/>
                          </a:ln>
                          <a:effectLst/>
                        </a:rPr>
                        <a:t>Svobodno</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razpolaga</a:t>
                      </a:r>
                      <a:r>
                        <a:rPr kumimoji="0" lang="sl-SI" sz="1800" u="none" strike="noStrike" cap="none" normalizeH="0" baseline="0" dirty="0" smtClean="0">
                          <a:ln>
                            <a:noFill/>
                          </a:ln>
                          <a:effectLst/>
                        </a:rPr>
                        <a:t>te</a:t>
                      </a:r>
                      <a:r>
                        <a:rPr kumimoji="0" lang="en-US" sz="1800" u="none" strike="noStrike" cap="none" normalizeH="0" baseline="0" dirty="0" smtClean="0">
                          <a:ln>
                            <a:noFill/>
                          </a:ln>
                          <a:effectLst/>
                        </a:rPr>
                        <a:t> s </a:t>
                      </a:r>
                      <a:r>
                        <a:rPr kumimoji="0" lang="en-US" sz="1800" u="none" strike="noStrike" cap="none" normalizeH="0" baseline="0" dirty="0" err="1" smtClean="0">
                          <a:ln>
                            <a:noFill/>
                          </a:ln>
                          <a:effectLst/>
                        </a:rPr>
                        <a:t>sredstvi</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na</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poslovnem</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računu</a:t>
                      </a:r>
                      <a:endParaRPr kumimoji="0" lang="en-US" sz="1800" u="none" strike="noStrike" cap="none" normalizeH="0" baseline="0" dirty="0" smtClean="0">
                        <a:ln>
                          <a:noFill/>
                        </a:ln>
                        <a:effectLst/>
                      </a:endParaRPr>
                    </a:p>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u="none" strike="noStrike" cap="none" normalizeH="0" baseline="0" dirty="0" err="1" smtClean="0">
                          <a:ln>
                            <a:noFill/>
                          </a:ln>
                          <a:effectLst/>
                        </a:rPr>
                        <a:t>Odgovarjate</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samo</a:t>
                      </a:r>
                      <a:r>
                        <a:rPr kumimoji="0" lang="en-US" sz="1800" u="none" strike="noStrike" cap="none" normalizeH="0" baseline="0" dirty="0" smtClean="0">
                          <a:ln>
                            <a:noFill/>
                          </a:ln>
                          <a:effectLst/>
                        </a:rPr>
                        <a:t> s </a:t>
                      </a:r>
                      <a:r>
                        <a:rPr kumimoji="0" lang="en-US" sz="1800" u="none" strike="noStrike" cap="none" normalizeH="0" baseline="0" dirty="0" err="1" smtClean="0">
                          <a:ln>
                            <a:noFill/>
                          </a:ln>
                          <a:effectLst/>
                        </a:rPr>
                        <a:t>premoženjem</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podjetja</a:t>
                      </a: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Obdavčitev</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dobička</a:t>
                      </a:r>
                      <a:r>
                        <a:rPr kumimoji="0" lang="en-US" sz="1800" u="none" strike="noStrike" cap="none" normalizeH="0" baseline="0" dirty="0" smtClean="0">
                          <a:ln>
                            <a:noFill/>
                          </a:ln>
                          <a:effectLst/>
                        </a:rPr>
                        <a:t> </a:t>
                      </a:r>
                      <a:r>
                        <a:rPr kumimoji="0" lang="sl-SI" sz="1800" u="none" strike="noStrike" cap="none" normalizeH="0" baseline="0" dirty="0" smtClean="0">
                          <a:ln>
                            <a:noFill/>
                          </a:ln>
                          <a:effectLst/>
                        </a:rPr>
                        <a:t>s stopnjo </a:t>
                      </a:r>
                      <a:r>
                        <a:rPr kumimoji="0" lang="en-US" sz="1800" u="none" strike="noStrike" cap="none" normalizeH="0" baseline="0" dirty="0" smtClean="0">
                          <a:ln>
                            <a:noFill/>
                          </a:ln>
                          <a:effectLst/>
                        </a:rPr>
                        <a:t>20%</a:t>
                      </a:r>
                    </a:p>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42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2800" u="none" strike="noStrike" cap="none" normalizeH="0" baseline="0" dirty="0" smtClean="0">
                        <a:ln>
                          <a:noFill/>
                        </a:ln>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2800" u="none" strike="noStrike" cap="none" normalizeH="0" baseline="0" dirty="0" smtClean="0">
                        <a:ln>
                          <a:noFill/>
                        </a:ln>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2800" u="none" strike="noStrike" cap="none" normalizeH="0" baseline="0" dirty="0" smtClean="0">
                          <a:ln>
                            <a:noFill/>
                          </a:ln>
                          <a:effectLst/>
                        </a:rPr>
                        <a:t>-</a:t>
                      </a:r>
                      <a:endParaRPr kumimoji="0" lang="en-US" sz="2800" u="none" strike="noStrike" cap="none" normalizeH="0" baseline="0" dirty="0" smtClean="0">
                        <a:ln>
                          <a:noFill/>
                        </a:ln>
                        <a:effectLst/>
                      </a:endParaRPr>
                    </a:p>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sl-SI" sz="1800" u="none" strike="noStrike" cap="none" normalizeH="0" baseline="0" dirty="0" smtClean="0">
                          <a:ln>
                            <a:noFill/>
                          </a:ln>
                          <a:effectLst/>
                        </a:rPr>
                        <a:t>- </a:t>
                      </a:r>
                      <a:r>
                        <a:rPr kumimoji="0" lang="en-US" sz="1800" u="none" strike="noStrike" cap="none" normalizeH="0" baseline="0" dirty="0" err="1" smtClean="0">
                          <a:ln>
                            <a:noFill/>
                          </a:ln>
                          <a:effectLst/>
                        </a:rPr>
                        <a:t>Odgovarjate</a:t>
                      </a:r>
                      <a:r>
                        <a:rPr kumimoji="0" lang="en-US" sz="1800" u="none" strike="noStrike" cap="none" normalizeH="0" baseline="0" dirty="0" smtClean="0">
                          <a:ln>
                            <a:noFill/>
                          </a:ln>
                          <a:effectLst/>
                        </a:rPr>
                        <a:t> z </a:t>
                      </a:r>
                      <a:r>
                        <a:rPr kumimoji="0" lang="en-US" sz="1800" u="none" strike="noStrike" cap="none" normalizeH="0" baseline="0" dirty="0" err="1" smtClean="0">
                          <a:ln>
                            <a:noFill/>
                          </a:ln>
                          <a:effectLst/>
                        </a:rPr>
                        <a:t>vsem</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svojim</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premoženjem</a:t>
                      </a:r>
                      <a:endParaRPr kumimoji="0" lang="en-US" sz="18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Progresivna</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obdavčitev</a:t>
                      </a:r>
                      <a:r>
                        <a:rPr kumimoji="0" lang="sl-SI" sz="1800" u="none" strike="noStrike" cap="none" normalizeH="0" baseline="0" dirty="0" smtClean="0">
                          <a:ln>
                            <a:noFill/>
                          </a:ln>
                          <a:effectLst/>
                        </a:rPr>
                        <a:t> po dohodninski lestvici</a:t>
                      </a:r>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sl-SI" sz="1800" u="none" strike="noStrike" cap="none" normalizeH="0" baseline="0" dirty="0" smtClean="0">
                          <a:ln>
                            <a:noFill/>
                          </a:ln>
                          <a:effectLst/>
                        </a:rPr>
                        <a:t>-   </a:t>
                      </a:r>
                      <a:r>
                        <a:rPr kumimoji="0" lang="en-US" sz="1800" u="none" strike="noStrike" cap="none" normalizeH="0" baseline="0" dirty="0" err="1" smtClean="0">
                          <a:ln>
                            <a:noFill/>
                          </a:ln>
                          <a:effectLst/>
                        </a:rPr>
                        <a:t>Osnovni</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kapital</a:t>
                      </a:r>
                      <a:r>
                        <a:rPr kumimoji="0" lang="en-US" sz="1800" u="none" strike="noStrike" cap="none" normalizeH="0" baseline="0" dirty="0" smtClean="0">
                          <a:ln>
                            <a:noFill/>
                          </a:ln>
                          <a:effectLst/>
                        </a:rPr>
                        <a:t> 7.500 €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Za</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osebni</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dvig</a:t>
                      </a:r>
                      <a:r>
                        <a:rPr kumimoji="0" lang="en-US" sz="1800" u="none" strike="noStrike" cap="none" normalizeH="0" baseline="0" dirty="0" smtClean="0">
                          <a:ln>
                            <a:noFill/>
                          </a:ln>
                          <a:effectLst/>
                        </a:rPr>
                        <a:t> s </a:t>
                      </a:r>
                      <a:r>
                        <a:rPr kumimoji="0" lang="en-US" sz="1800" u="none" strike="noStrike" cap="none" normalizeH="0" baseline="0" dirty="0" err="1" smtClean="0">
                          <a:ln>
                            <a:noFill/>
                          </a:ln>
                          <a:effectLst/>
                        </a:rPr>
                        <a:t>poslovnega</a:t>
                      </a:r>
                      <a:r>
                        <a:rPr kumimoji="0" lang="en-US" sz="1800" u="none" strike="noStrike" cap="none" normalizeH="0" baseline="0" dirty="0" smtClean="0">
                          <a:ln>
                            <a:noFill/>
                          </a:ln>
                          <a:effectLst/>
                        </a:rPr>
                        <a:t> </a:t>
                      </a:r>
                      <a:r>
                        <a:rPr kumimoji="0" lang="en-US" sz="1800" u="none" strike="noStrike" cap="none" normalizeH="0" baseline="0" dirty="0" err="1" smtClean="0">
                          <a:ln>
                            <a:noFill/>
                          </a:ln>
                          <a:effectLst/>
                        </a:rPr>
                        <a:t>računa</a:t>
                      </a:r>
                      <a:r>
                        <a:rPr kumimoji="0" lang="sl-SI" sz="1800" u="none" strike="noStrike" cap="none" normalizeH="0" baseline="0" dirty="0" smtClean="0">
                          <a:ln>
                            <a:noFill/>
                          </a:ln>
                          <a:effectLst/>
                        </a:rPr>
                        <a:t> morate imeti utemeljeno podlago (pri dvigu za osebne namene, posojilo)</a:t>
                      </a:r>
                      <a:endParaRPr kumimoji="0" lang="en-US" sz="1800" u="none" strike="noStrike" cap="none" normalizeH="0" baseline="0" dirty="0" smtClean="0">
                        <a:ln>
                          <a:noFill/>
                        </a:ln>
                        <a:effectLst/>
                      </a:endParaRPr>
                    </a:p>
                    <a:p>
                      <a:endParaRPr lang="sl-SI" sz="1800" dirty="0"/>
                    </a:p>
                  </a:txBody>
                  <a:tcPr marL="100344" marR="1003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4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 y="0"/>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290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39752" y="274638"/>
            <a:ext cx="5545361" cy="1143000"/>
          </a:xfrm>
        </p:spPr>
        <p:txBody>
          <a:bodyPr>
            <a:normAutofit fontScale="90000"/>
          </a:bodyPr>
          <a:lstStyle/>
          <a:p>
            <a:pPr eaLnBrk="1" fontAlgn="auto" hangingPunct="1">
              <a:spcAft>
                <a:spcPts val="0"/>
              </a:spcAft>
              <a:defRPr/>
            </a:pPr>
            <a:r>
              <a:rPr lang="sl-SI" sz="4400" dirty="0" smtClean="0">
                <a:solidFill>
                  <a:schemeClr val="tx2">
                    <a:satMod val="130000"/>
                  </a:schemeClr>
                </a:solidFill>
              </a:rPr>
              <a:t>Po registraciji uredimo še</a:t>
            </a:r>
            <a:endParaRPr lang="sl-SI" dirty="0">
              <a:solidFill>
                <a:schemeClr val="tx2">
                  <a:satMod val="130000"/>
                </a:schemeClr>
              </a:solidFill>
            </a:endParaRPr>
          </a:p>
        </p:txBody>
      </p:sp>
      <p:sp>
        <p:nvSpPr>
          <p:cNvPr id="56323" name="Ograda vsebine 2"/>
          <p:cNvSpPr>
            <a:spLocks noGrp="1"/>
          </p:cNvSpPr>
          <p:nvPr>
            <p:ph idx="1"/>
          </p:nvPr>
        </p:nvSpPr>
        <p:spPr>
          <a:xfrm>
            <a:off x="611560" y="2564904"/>
            <a:ext cx="8229600" cy="4525963"/>
          </a:xfrm>
        </p:spPr>
        <p:txBody>
          <a:bodyPr/>
          <a:lstStyle/>
          <a:p>
            <a:pPr eaLnBrk="1" hangingPunct="1">
              <a:lnSpc>
                <a:spcPct val="80000"/>
              </a:lnSpc>
              <a:buFont typeface="Wingdings" pitchFamily="2" charset="2"/>
              <a:buChar char="§"/>
            </a:pPr>
            <a:r>
              <a:rPr lang="sl-SI" altLang="en-US" sz="2200" dirty="0" smtClean="0"/>
              <a:t>odprtje transakcijskega računa pri banki,</a:t>
            </a:r>
          </a:p>
          <a:p>
            <a:pPr eaLnBrk="1" hangingPunct="1">
              <a:lnSpc>
                <a:spcPct val="80000"/>
              </a:lnSpc>
              <a:buFont typeface="Wingdings" pitchFamily="2" charset="2"/>
              <a:buChar char="§"/>
            </a:pPr>
            <a:r>
              <a:rPr lang="sl-SI" altLang="en-US" sz="2200" dirty="0" smtClean="0"/>
              <a:t>pridobitev dovoljenj za obratovanje,</a:t>
            </a:r>
          </a:p>
          <a:p>
            <a:pPr eaLnBrk="1" hangingPunct="1">
              <a:lnSpc>
                <a:spcPct val="80000"/>
              </a:lnSpc>
              <a:buFont typeface="Wingdings" pitchFamily="2" charset="2"/>
              <a:buChar char="§"/>
            </a:pPr>
            <a:r>
              <a:rPr lang="sl-SI" altLang="en-US" sz="2200" dirty="0" smtClean="0"/>
              <a:t>izdelava štampiljke (ni obvezna),</a:t>
            </a:r>
          </a:p>
          <a:p>
            <a:pPr eaLnBrk="1" hangingPunct="1">
              <a:lnSpc>
                <a:spcPct val="80000"/>
              </a:lnSpc>
              <a:buFont typeface="Wingdings" pitchFamily="2" charset="2"/>
              <a:buChar char="§"/>
            </a:pPr>
            <a:r>
              <a:rPr lang="sl-SI" altLang="en-US" sz="2200" dirty="0" smtClean="0"/>
              <a:t>ocena tveganja in usposabljanje iz varnosti in zdravja pri delu,</a:t>
            </a:r>
          </a:p>
          <a:p>
            <a:pPr eaLnBrk="1" hangingPunct="1">
              <a:lnSpc>
                <a:spcPct val="80000"/>
              </a:lnSpc>
              <a:buFont typeface="Wingdings" pitchFamily="2" charset="2"/>
              <a:buChar char="§"/>
            </a:pPr>
            <a:r>
              <a:rPr lang="sl-SI" altLang="en-US" sz="2200" dirty="0" smtClean="0"/>
              <a:t>pridobitev dovoljenj za delo,</a:t>
            </a:r>
          </a:p>
          <a:p>
            <a:pPr eaLnBrk="1" hangingPunct="1">
              <a:lnSpc>
                <a:spcPct val="80000"/>
              </a:lnSpc>
              <a:buFont typeface="Wingdings" pitchFamily="2" charset="2"/>
              <a:buChar char="§"/>
            </a:pPr>
            <a:r>
              <a:rPr lang="sl-SI" altLang="en-US" sz="2200" dirty="0" smtClean="0"/>
              <a:t>pridobitev podatkov iz evidenc,</a:t>
            </a:r>
          </a:p>
          <a:p>
            <a:pPr eaLnBrk="1" hangingPunct="1">
              <a:lnSpc>
                <a:spcPct val="80000"/>
              </a:lnSpc>
              <a:buFont typeface="Wingdings" pitchFamily="2" charset="2"/>
              <a:buChar char="§"/>
            </a:pPr>
            <a:r>
              <a:rPr lang="sl-SI" altLang="en-US" sz="2200" dirty="0" smtClean="0"/>
              <a:t>pridobivanje potrdil.</a:t>
            </a:r>
          </a:p>
          <a:p>
            <a:pPr eaLnBrk="1" hangingPunct="1">
              <a:buFont typeface="Wingdings 2" pitchFamily="18" charset="2"/>
              <a:buNone/>
            </a:pPr>
            <a:endParaRPr lang="sl-SI" altLang="en-US" dirty="0" smtClean="0"/>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214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eaLnBrk="1" fontAlgn="auto" hangingPunct="1">
              <a:spcAft>
                <a:spcPts val="0"/>
              </a:spcAft>
              <a:defRPr/>
            </a:pPr>
            <a:r>
              <a:rPr lang="sl-SI" dirty="0" smtClean="0">
                <a:solidFill>
                  <a:schemeClr val="tx2">
                    <a:satMod val="130000"/>
                  </a:schemeClr>
                </a:solidFill>
              </a:rPr>
              <a:t>Stroški d.o.o. in s.p.</a:t>
            </a:r>
            <a:endParaRPr lang="sl-SI" dirty="0">
              <a:solidFill>
                <a:schemeClr val="tx2">
                  <a:satMod val="130000"/>
                </a:schemeClr>
              </a:solidFill>
            </a:endParaRPr>
          </a:p>
        </p:txBody>
      </p:sp>
      <p:sp>
        <p:nvSpPr>
          <p:cNvPr id="57347" name="Ograda vsebine 2"/>
          <p:cNvSpPr>
            <a:spLocks noGrp="1"/>
          </p:cNvSpPr>
          <p:nvPr>
            <p:ph idx="1"/>
          </p:nvPr>
        </p:nvSpPr>
        <p:spPr>
          <a:xfrm>
            <a:off x="611560" y="2132856"/>
            <a:ext cx="7499350" cy="4891087"/>
          </a:xfrm>
        </p:spPr>
        <p:txBody>
          <a:bodyPr/>
          <a:lstStyle/>
          <a:p>
            <a:pPr eaLnBrk="1" hangingPunct="1"/>
            <a:r>
              <a:rPr lang="pl-PL" altLang="en-US" sz="2000" dirty="0" smtClean="0"/>
              <a:t>Popoldanci redno zaposleni 40 ur:</a:t>
            </a:r>
          </a:p>
          <a:p>
            <a:pPr eaLnBrk="1" hangingPunct="1"/>
            <a:endParaRPr lang="pl-PL" altLang="en-US" sz="2000" dirty="0" smtClean="0"/>
          </a:p>
          <a:p>
            <a:pPr eaLnBrk="1" hangingPunct="1">
              <a:buFont typeface="Wingdings 2" pitchFamily="18" charset="2"/>
              <a:buNone/>
            </a:pPr>
            <a:r>
              <a:rPr lang="pl-PL" altLang="en-US" sz="2000" dirty="0" smtClean="0"/>
              <a:t>1. položnica za PIZ dš+KONTO 2021_ _ </a:t>
            </a:r>
            <a:r>
              <a:rPr lang="sl-SI" altLang="en-US" sz="2000" dirty="0" smtClean="0"/>
              <a:t>31,51</a:t>
            </a:r>
            <a:r>
              <a:rPr lang="pl-PL" altLang="en-US" sz="2000" dirty="0" smtClean="0"/>
              <a:t> EUR,</a:t>
            </a:r>
          </a:p>
          <a:p>
            <a:pPr eaLnBrk="1" hangingPunct="1">
              <a:buFont typeface="Wingdings 2" pitchFamily="18" charset="2"/>
              <a:buNone/>
            </a:pPr>
            <a:r>
              <a:rPr lang="sl-SI" altLang="en-US" sz="2000" dirty="0" smtClean="0"/>
              <a:t>2. položnica za zdravstveno zavarovanje </a:t>
            </a:r>
            <a:r>
              <a:rPr lang="sl-SI" altLang="en-US" sz="2000" dirty="0" err="1" smtClean="0"/>
              <a:t>dš</a:t>
            </a:r>
            <a:r>
              <a:rPr lang="sl-SI" altLang="en-US" sz="2000" dirty="0" smtClean="0"/>
              <a:t>+KONTO 2022_ _ 4,46 EUR.</a:t>
            </a:r>
          </a:p>
          <a:p>
            <a:pPr eaLnBrk="1" hangingPunct="1"/>
            <a:endParaRPr lang="sl-SI" altLang="en-US" sz="2000" dirty="0" smtClean="0"/>
          </a:p>
          <a:p>
            <a:pPr eaLnBrk="1" hangingPunct="1">
              <a:buFont typeface="Wingdings 2" pitchFamily="18" charset="2"/>
              <a:buNone/>
            </a:pPr>
            <a:r>
              <a:rPr lang="sl-SI" altLang="en-US" sz="2000" dirty="0" smtClean="0"/>
              <a:t>Ostali (</a:t>
            </a:r>
            <a:r>
              <a:rPr lang="sl-SI" altLang="en-US" sz="2000" dirty="0" err="1" smtClean="0"/>
              <a:t>studentje</a:t>
            </a:r>
            <a:r>
              <a:rPr lang="sl-SI" altLang="en-US" sz="2000" dirty="0" smtClean="0"/>
              <a:t>, </a:t>
            </a:r>
            <a:r>
              <a:rPr lang="sl-SI" altLang="en-US" sz="2000" dirty="0" err="1" smtClean="0"/>
              <a:t>penzionisti</a:t>
            </a:r>
            <a:r>
              <a:rPr lang="sl-SI" altLang="en-US" sz="2000" dirty="0" smtClean="0"/>
              <a:t>) pa plačujete, po novem, višje prispevke glede na ure zaposlitve drugje in na zavarovalno osnovo za katero se odločite (od 79 </a:t>
            </a:r>
            <a:r>
              <a:rPr lang="sl-SI" altLang="en-US" sz="2000" dirty="0" err="1" smtClean="0"/>
              <a:t>eur</a:t>
            </a:r>
            <a:r>
              <a:rPr lang="sl-SI" altLang="en-US" sz="2000" dirty="0" smtClean="0"/>
              <a:t> do 140 </a:t>
            </a:r>
            <a:r>
              <a:rPr lang="sl-SI" altLang="en-US" sz="2000" dirty="0" err="1" smtClean="0"/>
              <a:t>eur</a:t>
            </a:r>
            <a:r>
              <a:rPr lang="sl-SI" altLang="en-US" sz="2000" dirty="0" smtClean="0"/>
              <a:t>).</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7" y="44624"/>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341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9712" y="274638"/>
            <a:ext cx="6707088" cy="1143000"/>
          </a:xfrm>
        </p:spPr>
        <p:txBody>
          <a:bodyPr/>
          <a:lstStyle/>
          <a:p>
            <a:pPr>
              <a:defRPr/>
            </a:pPr>
            <a:r>
              <a:rPr lang="sl-SI" dirty="0" smtClean="0"/>
              <a:t>Stroški dela pri d.o.o.</a:t>
            </a:r>
            <a:endParaRPr lang="sl-SI" dirty="0"/>
          </a:p>
        </p:txBody>
      </p:sp>
      <p:sp>
        <p:nvSpPr>
          <p:cNvPr id="58371" name="Ograda vsebine 2"/>
          <p:cNvSpPr>
            <a:spLocks noGrp="1"/>
          </p:cNvSpPr>
          <p:nvPr>
            <p:ph idx="1"/>
          </p:nvPr>
        </p:nvSpPr>
        <p:spPr>
          <a:xfrm>
            <a:off x="395536" y="1988840"/>
            <a:ext cx="8229600" cy="4525963"/>
          </a:xfrm>
        </p:spPr>
        <p:txBody>
          <a:bodyPr/>
          <a:lstStyle/>
          <a:p>
            <a:r>
              <a:rPr lang="sl-SI" altLang="en-US" smtClean="0"/>
              <a:t>Strošek plače  (700 neto:1000 bruto1:1160 bruto2</a:t>
            </a:r>
          </a:p>
          <a:p>
            <a:r>
              <a:rPr lang="sl-SI" altLang="en-US" smtClean="0"/>
              <a:t>Strošek ostalih izplačil po zakonu kot so prehrana, prevoz, razni drugi dodatki, regres, dopust, …</a:t>
            </a:r>
          </a:p>
          <a:p>
            <a:r>
              <a:rPr lang="sl-SI" altLang="en-US" smtClean="0"/>
              <a:t>Nagrade, odpravnine….</a:t>
            </a:r>
          </a:p>
          <a:p>
            <a:pPr>
              <a:buFont typeface="Wingdings 2" pitchFamily="18" charset="2"/>
              <a:buNone/>
            </a:pPr>
            <a:endParaRPr lang="sl-SI" altLang="en-US" smtClean="0"/>
          </a:p>
          <a:p>
            <a:endParaRPr lang="sl-SI" altLang="en-US" smtClean="0"/>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799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defRPr/>
            </a:pPr>
            <a:r>
              <a:rPr lang="sl-SI" dirty="0" smtClean="0"/>
              <a:t>Stroški dela pri s.p.</a:t>
            </a:r>
            <a:endParaRPr lang="sl-SI" dirty="0"/>
          </a:p>
        </p:txBody>
      </p:sp>
      <p:sp>
        <p:nvSpPr>
          <p:cNvPr id="59395" name="Ograda vsebine 2"/>
          <p:cNvSpPr>
            <a:spLocks noGrp="1"/>
          </p:cNvSpPr>
          <p:nvPr>
            <p:ph idx="1"/>
          </p:nvPr>
        </p:nvSpPr>
        <p:spPr>
          <a:xfrm>
            <a:off x="539552" y="1969245"/>
            <a:ext cx="8229600" cy="4525963"/>
          </a:xfrm>
        </p:spPr>
        <p:txBody>
          <a:bodyPr/>
          <a:lstStyle/>
          <a:p>
            <a:r>
              <a:rPr lang="sl-SI" altLang="en-US" dirty="0" smtClean="0"/>
              <a:t>Prispevki minimalno 285 </a:t>
            </a:r>
            <a:r>
              <a:rPr lang="sl-SI" altLang="en-US" dirty="0" err="1" smtClean="0"/>
              <a:t>eur</a:t>
            </a:r>
            <a:endParaRPr lang="sl-SI" altLang="en-US" dirty="0" smtClean="0"/>
          </a:p>
          <a:p>
            <a:r>
              <a:rPr lang="sl-SI" altLang="en-US" dirty="0" smtClean="0"/>
              <a:t>Prehrana </a:t>
            </a:r>
            <a:r>
              <a:rPr lang="sl-SI" altLang="en-US" dirty="0" err="1" smtClean="0"/>
              <a:t>max</a:t>
            </a:r>
            <a:r>
              <a:rPr lang="sl-SI" altLang="en-US" dirty="0" smtClean="0"/>
              <a:t> 6,12, prevoz, kilometrina, dnevnice…</a:t>
            </a:r>
          </a:p>
          <a:p>
            <a:r>
              <a:rPr lang="sl-SI" altLang="en-US" dirty="0" smtClean="0"/>
              <a:t>Plače zaposlenih pri s.p. ju kot pri d.o.o. ju</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75" y="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8"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624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03017" y="274638"/>
            <a:ext cx="5005834" cy="1225550"/>
          </a:xfrm>
        </p:spPr>
        <p:txBody>
          <a:bodyPr>
            <a:normAutofit fontScale="90000"/>
          </a:bodyPr>
          <a:lstStyle/>
          <a:p>
            <a:pPr eaLnBrk="1" fontAlgn="auto" hangingPunct="1">
              <a:spcAft>
                <a:spcPts val="0"/>
              </a:spcAft>
              <a:defRPr/>
            </a:pPr>
            <a:r>
              <a:rPr lang="sl-SI" dirty="0" smtClean="0">
                <a:solidFill>
                  <a:schemeClr val="tx2">
                    <a:satMod val="130000"/>
                  </a:schemeClr>
                </a:solidFill>
              </a:rPr>
              <a:t>Subvencija za samozaposlitev</a:t>
            </a:r>
            <a:endParaRPr lang="sl-SI" dirty="0">
              <a:solidFill>
                <a:schemeClr val="tx2">
                  <a:satMod val="130000"/>
                </a:schemeClr>
              </a:solidFill>
            </a:endParaRPr>
          </a:p>
        </p:txBody>
      </p:sp>
      <p:sp>
        <p:nvSpPr>
          <p:cNvPr id="3" name="Ograda vsebine 2"/>
          <p:cNvSpPr>
            <a:spLocks noGrp="1"/>
          </p:cNvSpPr>
          <p:nvPr>
            <p:ph idx="1"/>
          </p:nvPr>
        </p:nvSpPr>
        <p:spPr>
          <a:xfrm>
            <a:off x="1435100" y="1928813"/>
            <a:ext cx="7499350" cy="4319587"/>
          </a:xfrm>
        </p:spPr>
        <p:txBody>
          <a:bodyPr>
            <a:normAutofit/>
          </a:bodyPr>
          <a:lstStyle/>
          <a:p>
            <a:pPr marL="365760" indent="-283464" eaLnBrk="1" fontAlgn="auto" hangingPunct="1">
              <a:spcAft>
                <a:spcPts val="0"/>
              </a:spcAft>
              <a:buFont typeface="Wingdings 2"/>
              <a:buChar char=""/>
              <a:defRPr/>
            </a:pPr>
            <a:r>
              <a:rPr lang="sl-SI" dirty="0" smtClean="0"/>
              <a:t>Subvencijo v višini 4.500 </a:t>
            </a:r>
            <a:r>
              <a:rPr lang="sl-SI" dirty="0" err="1" smtClean="0"/>
              <a:t>eur</a:t>
            </a:r>
            <a:r>
              <a:rPr lang="sl-SI" dirty="0" smtClean="0"/>
              <a:t> lahko pridobi vsak, ki je prijavljen na Zavodu za zaposlovanje in naredite uspešno uvodni intervju ter se udeleži dvodnevne delavnice “Priprava na samozaposlitev” in se nato registrira kot s.p. ali kakšno drugo obliko podjetja, kjer bo zaposlen najmanj 24 mesecev.</a:t>
            </a:r>
            <a:endParaRPr lang="sl-SI" dirty="0"/>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47625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545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Sanacija</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r>
              <a:rPr lang="sl-SI" altLang="sl-SI" sz="2800" dirty="0">
                <a:solidFill>
                  <a:srgbClr val="000000"/>
                </a:solidFill>
              </a:rPr>
              <a:t>če je podjetje v krizi, je uvedena sanacija podjetja. </a:t>
            </a:r>
          </a:p>
          <a:p>
            <a:pPr eaLnBrk="1" fontAlgn="base" hangingPunct="1">
              <a:spcAft>
                <a:spcPct val="0"/>
              </a:spcAft>
              <a:buClr>
                <a:srgbClr val="3333CC"/>
              </a:buClr>
            </a:pPr>
            <a:endParaRPr lang="sl-SI" altLang="sl-SI" sz="2800" dirty="0">
              <a:solidFill>
                <a:srgbClr val="000000"/>
              </a:solidFill>
            </a:endParaRPr>
          </a:p>
          <a:p>
            <a:pPr eaLnBrk="1" fontAlgn="base" hangingPunct="1">
              <a:spcAft>
                <a:spcPct val="0"/>
              </a:spcAft>
              <a:buClr>
                <a:srgbClr val="3333CC"/>
              </a:buClr>
            </a:pPr>
            <a:r>
              <a:rPr lang="sl-SI" altLang="sl-SI" sz="2800" dirty="0">
                <a:solidFill>
                  <a:srgbClr val="000000"/>
                </a:solidFill>
              </a:rPr>
              <a:t>Namen sanacije je ohraniti podjetje ter mu omogočiti obstoj in razvoj. </a:t>
            </a:r>
          </a:p>
        </p:txBody>
      </p:sp>
    </p:spTree>
    <p:extLst>
      <p:ext uri="{BB962C8B-B14F-4D97-AF65-F5344CB8AC3E}">
        <p14:creationId xmlns:p14="http://schemas.microsoft.com/office/powerpoint/2010/main" val="4231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lovni dan skrajša življenje za 8 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0"/>
            <a:ext cx="4680520" cy="634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749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Sanacija</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1763688" y="2708920"/>
            <a:ext cx="5544616" cy="2862322"/>
          </a:xfrm>
          <a:prstGeom prst="rect">
            <a:avLst/>
          </a:prstGeom>
        </p:spPr>
        <p:txBody>
          <a:bodyPr wrap="square">
            <a:spAutoFit/>
          </a:bodyPr>
          <a:lstStyle/>
          <a:p>
            <a:r>
              <a:rPr lang="en-US" dirty="0">
                <a:solidFill>
                  <a:srgbClr val="000000"/>
                </a:solidFill>
              </a:rPr>
              <a:t> </a:t>
            </a:r>
            <a:r>
              <a:rPr lang="en-US" dirty="0" err="1">
                <a:solidFill>
                  <a:srgbClr val="000000"/>
                </a:solidFill>
              </a:rPr>
              <a:t>Razumemo</a:t>
            </a:r>
            <a:r>
              <a:rPr lang="en-US" dirty="0">
                <a:solidFill>
                  <a:srgbClr val="000000"/>
                </a:solidFill>
              </a:rPr>
              <a:t> jo </a:t>
            </a:r>
            <a:r>
              <a:rPr lang="en-US" dirty="0" err="1">
                <a:solidFill>
                  <a:srgbClr val="000000"/>
                </a:solidFill>
              </a:rPr>
              <a:t>kot</a:t>
            </a:r>
            <a:r>
              <a:rPr lang="en-US" dirty="0">
                <a:solidFill>
                  <a:srgbClr val="000000"/>
                </a:solidFill>
              </a:rPr>
              <a:t> </a:t>
            </a:r>
            <a:r>
              <a:rPr lang="en-US" dirty="0" err="1">
                <a:solidFill>
                  <a:srgbClr val="000000"/>
                </a:solidFill>
              </a:rPr>
              <a:t>splet</a:t>
            </a:r>
            <a:r>
              <a:rPr lang="en-US" dirty="0">
                <a:solidFill>
                  <a:srgbClr val="000000"/>
                </a:solidFill>
              </a:rPr>
              <a:t> </a:t>
            </a:r>
            <a:r>
              <a:rPr lang="en-US" dirty="0" err="1">
                <a:solidFill>
                  <a:srgbClr val="000000"/>
                </a:solidFill>
              </a:rPr>
              <a:t>ukrepov</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finančnem</a:t>
            </a:r>
            <a:r>
              <a:rPr lang="en-US" dirty="0">
                <a:solidFill>
                  <a:srgbClr val="000000"/>
                </a:solidFill>
              </a:rPr>
              <a:t>, </a:t>
            </a:r>
            <a:r>
              <a:rPr lang="en-US" dirty="0" err="1">
                <a:solidFill>
                  <a:srgbClr val="000000"/>
                </a:solidFill>
              </a:rPr>
              <a:t>organizacijskem</a:t>
            </a:r>
            <a:r>
              <a:rPr lang="en-US" dirty="0">
                <a:solidFill>
                  <a:srgbClr val="000000"/>
                </a:solidFill>
              </a:rPr>
              <a:t>, </a:t>
            </a:r>
            <a:r>
              <a:rPr lang="en-US" dirty="0" err="1">
                <a:solidFill>
                  <a:srgbClr val="000000"/>
                </a:solidFill>
              </a:rPr>
              <a:t>proizvodnem</a:t>
            </a:r>
            <a:r>
              <a:rPr lang="en-US" dirty="0">
                <a:solidFill>
                  <a:srgbClr val="000000"/>
                </a:solidFill>
              </a:rPr>
              <a:t>, </a:t>
            </a:r>
            <a:r>
              <a:rPr lang="en-US" dirty="0" err="1">
                <a:solidFill>
                  <a:srgbClr val="000000"/>
                </a:solidFill>
              </a:rPr>
              <a:t>nabavnem,prodajnem</a:t>
            </a:r>
            <a:r>
              <a:rPr lang="en-US" dirty="0">
                <a:solidFill>
                  <a:srgbClr val="000000"/>
                </a:solidFill>
              </a:rPr>
              <a:t> in </a:t>
            </a:r>
            <a:r>
              <a:rPr lang="en-US" dirty="0" err="1">
                <a:solidFill>
                  <a:srgbClr val="000000"/>
                </a:solidFill>
              </a:rPr>
              <a:t>kadrovskem</a:t>
            </a:r>
            <a:r>
              <a:rPr lang="en-US" dirty="0">
                <a:solidFill>
                  <a:srgbClr val="000000"/>
                </a:solidFill>
              </a:rPr>
              <a:t> </a:t>
            </a:r>
            <a:r>
              <a:rPr lang="en-US" dirty="0" err="1">
                <a:solidFill>
                  <a:srgbClr val="000000"/>
                </a:solidFill>
              </a:rPr>
              <a:t>področju</a:t>
            </a:r>
            <a:endParaRPr lang="en-US" dirty="0">
              <a:solidFill>
                <a:srgbClr val="000000"/>
              </a:solidFill>
            </a:endParaRPr>
          </a:p>
          <a:p>
            <a:endParaRPr lang="en-US" dirty="0">
              <a:solidFill>
                <a:srgbClr val="000000"/>
              </a:solidFill>
            </a:endParaRPr>
          </a:p>
          <a:p>
            <a:r>
              <a:rPr lang="en-US" dirty="0" err="1">
                <a:solidFill>
                  <a:srgbClr val="000000"/>
                </a:solidFill>
              </a:rPr>
              <a:t>Njihov</a:t>
            </a:r>
            <a:r>
              <a:rPr lang="en-US" dirty="0">
                <a:solidFill>
                  <a:srgbClr val="000000"/>
                </a:solidFill>
              </a:rPr>
              <a:t> </a:t>
            </a:r>
            <a:r>
              <a:rPr lang="en-US" dirty="0" err="1">
                <a:solidFill>
                  <a:srgbClr val="000000"/>
                </a:solidFill>
              </a:rPr>
              <a:t>namen</a:t>
            </a:r>
            <a:r>
              <a:rPr lang="en-US" dirty="0">
                <a:solidFill>
                  <a:srgbClr val="000000"/>
                </a:solidFill>
              </a:rPr>
              <a:t> je:</a:t>
            </a:r>
          </a:p>
          <a:p>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odpraviti</a:t>
            </a:r>
            <a:r>
              <a:rPr lang="en-US" dirty="0">
                <a:solidFill>
                  <a:srgbClr val="000000"/>
                </a:solidFill>
              </a:rPr>
              <a:t> </a:t>
            </a:r>
            <a:r>
              <a:rPr lang="en-US" dirty="0" err="1">
                <a:solidFill>
                  <a:srgbClr val="000000"/>
                </a:solidFill>
              </a:rPr>
              <a:t>težave</a:t>
            </a:r>
            <a:r>
              <a:rPr lang="en-US" dirty="0">
                <a:solidFill>
                  <a:srgbClr val="000000"/>
                </a:solidFill>
              </a:rPr>
              <a:t>, </a:t>
            </a:r>
            <a:r>
              <a:rPr lang="en-US" dirty="0" err="1">
                <a:solidFill>
                  <a:srgbClr val="000000"/>
                </a:solidFill>
              </a:rPr>
              <a:t>ki</a:t>
            </a:r>
            <a:r>
              <a:rPr lang="en-US" dirty="0">
                <a:solidFill>
                  <a:srgbClr val="000000"/>
                </a:solidFill>
              </a:rPr>
              <a:t> se </a:t>
            </a:r>
            <a:r>
              <a:rPr lang="en-US" dirty="0" err="1">
                <a:solidFill>
                  <a:srgbClr val="000000"/>
                </a:solidFill>
              </a:rPr>
              <a:t>kažejo</a:t>
            </a:r>
            <a:r>
              <a:rPr lang="en-US" dirty="0">
                <a:solidFill>
                  <a:srgbClr val="000000"/>
                </a:solidFill>
              </a:rPr>
              <a:t> v </a:t>
            </a:r>
            <a:r>
              <a:rPr lang="en-US" dirty="0" err="1">
                <a:solidFill>
                  <a:srgbClr val="000000"/>
                </a:solidFill>
              </a:rPr>
              <a:t>plačilni</a:t>
            </a:r>
            <a:r>
              <a:rPr lang="en-US" dirty="0">
                <a:solidFill>
                  <a:srgbClr val="000000"/>
                </a:solidFill>
              </a:rPr>
              <a:t> </a:t>
            </a:r>
            <a:r>
              <a:rPr lang="en-US" dirty="0" err="1">
                <a:solidFill>
                  <a:srgbClr val="000000"/>
                </a:solidFill>
              </a:rPr>
              <a:t>nesposobnosti</a:t>
            </a:r>
            <a:r>
              <a:rPr lang="en-US" dirty="0">
                <a:solidFill>
                  <a:srgbClr val="000000"/>
                </a:solidFill>
              </a:rPr>
              <a:t> in </a:t>
            </a:r>
            <a:r>
              <a:rPr lang="en-US" dirty="0" err="1">
                <a:solidFill>
                  <a:srgbClr val="000000"/>
                </a:solidFill>
              </a:rPr>
              <a:t>neuspešnosti</a:t>
            </a:r>
            <a:r>
              <a:rPr lang="en-US" dirty="0">
                <a:solidFill>
                  <a:srgbClr val="000000"/>
                </a:solidFill>
              </a:rPr>
              <a:t> </a:t>
            </a:r>
            <a:r>
              <a:rPr lang="en-US" dirty="0" err="1">
                <a:solidFill>
                  <a:srgbClr val="000000"/>
                </a:solidFill>
              </a:rPr>
              <a:t>ter</a:t>
            </a:r>
            <a:r>
              <a:rPr lang="en-US" dirty="0">
                <a:solidFill>
                  <a:srgbClr val="000000"/>
                </a:solidFill>
              </a:rPr>
              <a:t> v</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morebitnem</a:t>
            </a:r>
            <a:r>
              <a:rPr lang="en-US" dirty="0">
                <a:solidFill>
                  <a:srgbClr val="000000"/>
                </a:solidFill>
              </a:rPr>
              <a:t> </a:t>
            </a:r>
            <a:r>
              <a:rPr lang="en-US" dirty="0" err="1">
                <a:solidFill>
                  <a:srgbClr val="000000"/>
                </a:solidFill>
              </a:rPr>
              <a:t>zlomu</a:t>
            </a:r>
            <a:r>
              <a:rPr lang="en-US" dirty="0">
                <a:solidFill>
                  <a:srgbClr val="000000"/>
                </a:solidFill>
              </a:rPr>
              <a:t> </a:t>
            </a:r>
            <a:r>
              <a:rPr lang="en-US" dirty="0" err="1">
                <a:solidFill>
                  <a:srgbClr val="000000"/>
                </a:solidFill>
              </a:rPr>
              <a:t>podjetja</a:t>
            </a:r>
            <a:endParaRPr lang="en-US" dirty="0">
              <a:solidFill>
                <a:srgbClr val="000000"/>
              </a:solidFill>
            </a:endParaRPr>
          </a:p>
        </p:txBody>
      </p:sp>
    </p:spTree>
    <p:extLst>
      <p:ext uri="{BB962C8B-B14F-4D97-AF65-F5344CB8AC3E}">
        <p14:creationId xmlns:p14="http://schemas.microsoft.com/office/powerpoint/2010/main" val="3388990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Prisilna poravnava</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178744" y="2228453"/>
            <a:ext cx="5993655" cy="2862322"/>
          </a:xfrm>
          <a:prstGeom prst="rect">
            <a:avLst/>
          </a:prstGeom>
        </p:spPr>
        <p:txBody>
          <a:bodyPr wrap="square">
            <a:spAutoFit/>
          </a:bodyPr>
          <a:lstStyle/>
          <a:p>
            <a:r>
              <a:rPr lang="en-US" dirty="0" err="1">
                <a:solidFill>
                  <a:srgbClr val="000000"/>
                </a:solidFill>
              </a:rPr>
              <a:t>Oblika</a:t>
            </a:r>
            <a:r>
              <a:rPr lang="en-US" dirty="0">
                <a:solidFill>
                  <a:srgbClr val="000000"/>
                </a:solidFill>
              </a:rPr>
              <a:t> </a:t>
            </a:r>
            <a:r>
              <a:rPr lang="en-US" dirty="0" err="1">
                <a:solidFill>
                  <a:srgbClr val="000000"/>
                </a:solidFill>
              </a:rPr>
              <a:t>saniranja</a:t>
            </a:r>
            <a:r>
              <a:rPr lang="en-US" dirty="0">
                <a:solidFill>
                  <a:srgbClr val="000000"/>
                </a:solidFill>
              </a:rPr>
              <a:t> </a:t>
            </a:r>
            <a:r>
              <a:rPr lang="en-US" dirty="0" err="1">
                <a:solidFill>
                  <a:srgbClr val="000000"/>
                </a:solidFill>
              </a:rPr>
              <a:t>podjetja</a:t>
            </a:r>
            <a:r>
              <a:rPr lang="en-US" dirty="0">
                <a:solidFill>
                  <a:srgbClr val="000000"/>
                </a:solidFill>
              </a:rPr>
              <a:t> je </a:t>
            </a:r>
            <a:r>
              <a:rPr lang="en-US" dirty="0" err="1">
                <a:solidFill>
                  <a:srgbClr val="000000"/>
                </a:solidFill>
              </a:rPr>
              <a:t>prisilna</a:t>
            </a:r>
            <a:r>
              <a:rPr lang="en-US" dirty="0">
                <a:solidFill>
                  <a:srgbClr val="000000"/>
                </a:solidFill>
              </a:rPr>
              <a:t> </a:t>
            </a:r>
            <a:r>
              <a:rPr lang="en-US" dirty="0" err="1">
                <a:solidFill>
                  <a:srgbClr val="000000"/>
                </a:solidFill>
              </a:rPr>
              <a:t>poravnava</a:t>
            </a:r>
            <a:r>
              <a:rPr lang="en-US" dirty="0">
                <a:solidFill>
                  <a:srgbClr val="000000"/>
                </a:solidFill>
              </a:rPr>
              <a:t>, </a:t>
            </a:r>
            <a:r>
              <a:rPr lang="en-US" dirty="0" err="1">
                <a:solidFill>
                  <a:srgbClr val="000000"/>
                </a:solidFill>
              </a:rPr>
              <a:t>kjer</a:t>
            </a:r>
            <a:r>
              <a:rPr lang="en-US" dirty="0">
                <a:solidFill>
                  <a:srgbClr val="000000"/>
                </a:solidFill>
              </a:rPr>
              <a:t> se s </a:t>
            </a:r>
            <a:r>
              <a:rPr lang="en-US" b="1" dirty="0" err="1">
                <a:solidFill>
                  <a:srgbClr val="7030A0"/>
                </a:solidFill>
              </a:rPr>
              <a:t>finančnim</a:t>
            </a:r>
            <a:r>
              <a:rPr lang="en-US" b="1" dirty="0">
                <a:solidFill>
                  <a:srgbClr val="7030A0"/>
                </a:solidFill>
              </a:rPr>
              <a:t> </a:t>
            </a:r>
            <a:r>
              <a:rPr lang="en-US" b="1" dirty="0" err="1">
                <a:solidFill>
                  <a:srgbClr val="7030A0"/>
                </a:solidFill>
              </a:rPr>
              <a:t>prestrukturiranjem</a:t>
            </a:r>
            <a:r>
              <a:rPr lang="en-US" b="1" dirty="0">
                <a:solidFill>
                  <a:srgbClr val="7030A0"/>
                </a:solidFill>
              </a:rPr>
              <a:t> </a:t>
            </a:r>
            <a:r>
              <a:rPr lang="en-US" b="1" dirty="0" err="1">
                <a:solidFill>
                  <a:srgbClr val="7030A0"/>
                </a:solidFill>
              </a:rPr>
              <a:t>podjetju</a:t>
            </a:r>
            <a:r>
              <a:rPr lang="en-US" b="1" dirty="0">
                <a:solidFill>
                  <a:srgbClr val="7030A0"/>
                </a:solidFill>
              </a:rPr>
              <a:t> </a:t>
            </a:r>
            <a:r>
              <a:rPr lang="en-US" dirty="0">
                <a:solidFill>
                  <a:srgbClr val="000000"/>
                </a:solidFill>
              </a:rPr>
              <a:t>– </a:t>
            </a:r>
            <a:r>
              <a:rPr lang="en-US" dirty="0" err="1">
                <a:solidFill>
                  <a:srgbClr val="000000"/>
                </a:solidFill>
              </a:rPr>
              <a:t>dolžniku</a:t>
            </a:r>
            <a:r>
              <a:rPr lang="en-US" dirty="0">
                <a:solidFill>
                  <a:srgbClr val="000000"/>
                </a:solidFill>
              </a:rPr>
              <a:t> </a:t>
            </a:r>
            <a:r>
              <a:rPr lang="en-US" dirty="0" err="1">
                <a:solidFill>
                  <a:srgbClr val="000000"/>
                </a:solidFill>
              </a:rPr>
              <a:t>omogoči</a:t>
            </a:r>
            <a:r>
              <a:rPr lang="en-US" dirty="0">
                <a:solidFill>
                  <a:srgbClr val="000000"/>
                </a:solidFill>
              </a:rPr>
              <a:t>, da </a:t>
            </a:r>
            <a:r>
              <a:rPr lang="en-US" dirty="0" err="1">
                <a:solidFill>
                  <a:srgbClr val="000000"/>
                </a:solidFill>
              </a:rPr>
              <a:t>postane</a:t>
            </a:r>
            <a:r>
              <a:rPr lang="en-US" dirty="0">
                <a:solidFill>
                  <a:srgbClr val="000000"/>
                </a:solidFill>
              </a:rPr>
              <a:t> </a:t>
            </a:r>
            <a:r>
              <a:rPr lang="en-US" dirty="0" err="1">
                <a:solidFill>
                  <a:srgbClr val="000000"/>
                </a:solidFill>
              </a:rPr>
              <a:t>plačilno</a:t>
            </a:r>
            <a:r>
              <a:rPr lang="en-US" dirty="0">
                <a:solidFill>
                  <a:srgbClr val="000000"/>
                </a:solidFill>
              </a:rPr>
              <a:t> </a:t>
            </a:r>
            <a:r>
              <a:rPr lang="en-US" dirty="0" err="1">
                <a:solidFill>
                  <a:srgbClr val="000000"/>
                </a:solidFill>
              </a:rPr>
              <a:t>sposoben</a:t>
            </a:r>
            <a:r>
              <a:rPr lang="en-US" dirty="0">
                <a:solidFill>
                  <a:srgbClr val="000000"/>
                </a:solidFill>
              </a:rPr>
              <a:t> in</a:t>
            </a:r>
            <a:r>
              <a:rPr lang="sl-SI" dirty="0">
                <a:solidFill>
                  <a:srgbClr val="000000"/>
                </a:solidFill>
              </a:rPr>
              <a:t> </a:t>
            </a:r>
            <a:r>
              <a:rPr lang="en-US" dirty="0" err="1">
                <a:solidFill>
                  <a:srgbClr val="000000"/>
                </a:solidFill>
              </a:rPr>
              <a:t>lahko</a:t>
            </a:r>
            <a:r>
              <a:rPr lang="en-US" dirty="0">
                <a:solidFill>
                  <a:srgbClr val="000000"/>
                </a:solidFill>
              </a:rPr>
              <a:t> </a:t>
            </a:r>
            <a:r>
              <a:rPr lang="en-US" dirty="0" err="1">
                <a:solidFill>
                  <a:srgbClr val="000000"/>
                </a:solidFill>
              </a:rPr>
              <a:t>nadaljuje</a:t>
            </a:r>
            <a:r>
              <a:rPr lang="en-US" dirty="0">
                <a:solidFill>
                  <a:srgbClr val="000000"/>
                </a:solidFill>
              </a:rPr>
              <a:t> </a:t>
            </a:r>
            <a:r>
              <a:rPr lang="en-US" dirty="0" err="1">
                <a:solidFill>
                  <a:srgbClr val="000000"/>
                </a:solidFill>
              </a:rPr>
              <a:t>svoje</a:t>
            </a:r>
            <a:r>
              <a:rPr lang="en-US" dirty="0">
                <a:solidFill>
                  <a:srgbClr val="000000"/>
                </a:solidFill>
              </a:rPr>
              <a:t> </a:t>
            </a:r>
            <a:r>
              <a:rPr lang="en-US" dirty="0" err="1">
                <a:solidFill>
                  <a:srgbClr val="000000"/>
                </a:solidFill>
              </a:rPr>
              <a:t>poslovanje</a:t>
            </a:r>
            <a:r>
              <a:rPr lang="en-US" dirty="0">
                <a:solidFill>
                  <a:srgbClr val="000000"/>
                </a:solidFill>
              </a:rPr>
              <a:t>. </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Upniki</a:t>
            </a:r>
            <a:r>
              <a:rPr lang="en-US" dirty="0">
                <a:solidFill>
                  <a:srgbClr val="000000"/>
                </a:solidFill>
              </a:rPr>
              <a:t> </a:t>
            </a:r>
            <a:r>
              <a:rPr lang="en-US" dirty="0" err="1">
                <a:solidFill>
                  <a:srgbClr val="000000"/>
                </a:solidFill>
              </a:rPr>
              <a:t>glasujejo</a:t>
            </a:r>
            <a:r>
              <a:rPr lang="en-US" dirty="0">
                <a:solidFill>
                  <a:srgbClr val="000000"/>
                </a:solidFill>
              </a:rPr>
              <a:t> in se </a:t>
            </a:r>
            <a:r>
              <a:rPr lang="en-US" dirty="0" err="1">
                <a:solidFill>
                  <a:srgbClr val="000000"/>
                </a:solidFill>
              </a:rPr>
              <a:t>odločajo</a:t>
            </a:r>
            <a:r>
              <a:rPr lang="en-US" dirty="0">
                <a:solidFill>
                  <a:srgbClr val="000000"/>
                </a:solidFill>
              </a:rPr>
              <a:t> </a:t>
            </a:r>
            <a:r>
              <a:rPr lang="en-US" dirty="0" err="1">
                <a:solidFill>
                  <a:srgbClr val="000000"/>
                </a:solidFill>
              </a:rPr>
              <a:t>bodisi</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prisilno</a:t>
            </a:r>
            <a:r>
              <a:rPr lang="sl-SI" dirty="0">
                <a:solidFill>
                  <a:srgbClr val="000000"/>
                </a:solidFill>
              </a:rPr>
              <a:t> </a:t>
            </a:r>
            <a:r>
              <a:rPr lang="en-US" dirty="0" err="1">
                <a:solidFill>
                  <a:srgbClr val="000000"/>
                </a:solidFill>
              </a:rPr>
              <a:t>poravnavo</a:t>
            </a:r>
            <a:r>
              <a:rPr lang="en-US" dirty="0">
                <a:solidFill>
                  <a:srgbClr val="000000"/>
                </a:solidFill>
              </a:rPr>
              <a:t>, </a:t>
            </a:r>
            <a:r>
              <a:rPr lang="en-US" dirty="0" err="1">
                <a:solidFill>
                  <a:srgbClr val="000000"/>
                </a:solidFill>
              </a:rPr>
              <a:t>kjer</a:t>
            </a:r>
            <a:r>
              <a:rPr lang="en-US" dirty="0">
                <a:solidFill>
                  <a:srgbClr val="000000"/>
                </a:solidFill>
              </a:rPr>
              <a:t> </a:t>
            </a:r>
            <a:r>
              <a:rPr lang="en-US" dirty="0" err="1">
                <a:solidFill>
                  <a:srgbClr val="000000"/>
                </a:solidFill>
              </a:rPr>
              <a:t>bodo</a:t>
            </a:r>
            <a:r>
              <a:rPr lang="en-US" dirty="0">
                <a:solidFill>
                  <a:srgbClr val="000000"/>
                </a:solidFill>
              </a:rPr>
              <a:t> </a:t>
            </a:r>
            <a:r>
              <a:rPr lang="en-US" dirty="0" err="1">
                <a:solidFill>
                  <a:srgbClr val="000000"/>
                </a:solidFill>
              </a:rPr>
              <a:t>mogoče</a:t>
            </a:r>
            <a:r>
              <a:rPr lang="en-US" dirty="0">
                <a:solidFill>
                  <a:srgbClr val="000000"/>
                </a:solidFill>
              </a:rPr>
              <a:t> v </a:t>
            </a:r>
            <a:r>
              <a:rPr lang="en-US" dirty="0" err="1">
                <a:solidFill>
                  <a:srgbClr val="000000"/>
                </a:solidFill>
              </a:rPr>
              <a:t>podaljšanem</a:t>
            </a:r>
            <a:r>
              <a:rPr lang="en-US" dirty="0">
                <a:solidFill>
                  <a:srgbClr val="000000"/>
                </a:solidFill>
              </a:rPr>
              <a:t> </a:t>
            </a:r>
            <a:r>
              <a:rPr lang="en-US" dirty="0" err="1">
                <a:solidFill>
                  <a:srgbClr val="000000"/>
                </a:solidFill>
              </a:rPr>
              <a:t>roku</a:t>
            </a:r>
            <a:r>
              <a:rPr lang="en-US" dirty="0">
                <a:solidFill>
                  <a:srgbClr val="000000"/>
                </a:solidFill>
              </a:rPr>
              <a:t> </a:t>
            </a:r>
            <a:r>
              <a:rPr lang="en-US" dirty="0" err="1">
                <a:solidFill>
                  <a:srgbClr val="000000"/>
                </a:solidFill>
              </a:rPr>
              <a:t>lahko</a:t>
            </a:r>
            <a:r>
              <a:rPr lang="en-US" dirty="0">
                <a:solidFill>
                  <a:srgbClr val="000000"/>
                </a:solidFill>
              </a:rPr>
              <a:t> </a:t>
            </a:r>
            <a:r>
              <a:rPr lang="en-US" dirty="0" err="1">
                <a:solidFill>
                  <a:srgbClr val="000000"/>
                </a:solidFill>
              </a:rPr>
              <a:t>dobili</a:t>
            </a:r>
            <a:r>
              <a:rPr lang="en-US" dirty="0">
                <a:solidFill>
                  <a:srgbClr val="000000"/>
                </a:solidFill>
              </a:rPr>
              <a:t> </a:t>
            </a:r>
            <a:r>
              <a:rPr lang="en-US" dirty="0" err="1">
                <a:solidFill>
                  <a:srgbClr val="000000"/>
                </a:solidFill>
              </a:rPr>
              <a:t>poravnane</a:t>
            </a:r>
            <a:r>
              <a:rPr lang="en-US" dirty="0">
                <a:solidFill>
                  <a:srgbClr val="000000"/>
                </a:solidFill>
              </a:rPr>
              <a:t> </a:t>
            </a:r>
            <a:r>
              <a:rPr lang="en-US" dirty="0" err="1">
                <a:solidFill>
                  <a:srgbClr val="000000"/>
                </a:solidFill>
              </a:rPr>
              <a:t>znižane</a:t>
            </a:r>
            <a:r>
              <a:rPr lang="en-US" dirty="0">
                <a:solidFill>
                  <a:srgbClr val="000000"/>
                </a:solidFill>
              </a:rPr>
              <a:t> </a:t>
            </a:r>
            <a:r>
              <a:rPr lang="en-US" dirty="0" err="1">
                <a:solidFill>
                  <a:srgbClr val="000000"/>
                </a:solidFill>
              </a:rPr>
              <a:t>terjatve</a:t>
            </a:r>
            <a:r>
              <a:rPr lang="en-US" dirty="0">
                <a:solidFill>
                  <a:srgbClr val="000000"/>
                </a:solidFill>
              </a:rPr>
              <a:t>,</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bodisi</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stečaj</a:t>
            </a:r>
            <a:r>
              <a:rPr lang="en-US" dirty="0">
                <a:solidFill>
                  <a:srgbClr val="000000"/>
                </a:solidFill>
              </a:rPr>
              <a:t>.</a:t>
            </a:r>
          </a:p>
        </p:txBody>
      </p:sp>
    </p:spTree>
    <p:extLst>
      <p:ext uri="{BB962C8B-B14F-4D97-AF65-F5344CB8AC3E}">
        <p14:creationId xmlns:p14="http://schemas.microsoft.com/office/powerpoint/2010/main" val="42714322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Likvidacija</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051720" y="2366953"/>
            <a:ext cx="6624736" cy="3139321"/>
          </a:xfrm>
          <a:prstGeom prst="rect">
            <a:avLst/>
          </a:prstGeom>
        </p:spPr>
        <p:txBody>
          <a:bodyPr wrap="square">
            <a:spAutoFit/>
          </a:bodyPr>
          <a:lstStyle/>
          <a:p>
            <a:r>
              <a:rPr lang="en-US" dirty="0" err="1">
                <a:solidFill>
                  <a:srgbClr val="000000"/>
                </a:solidFill>
              </a:rPr>
              <a:t>Podjetje</a:t>
            </a:r>
            <a:r>
              <a:rPr lang="en-US" dirty="0">
                <a:solidFill>
                  <a:srgbClr val="000000"/>
                </a:solidFill>
              </a:rPr>
              <a:t> </a:t>
            </a:r>
            <a:r>
              <a:rPr lang="en-US" dirty="0" err="1">
                <a:solidFill>
                  <a:srgbClr val="000000"/>
                </a:solidFill>
              </a:rPr>
              <a:t>lahko</a:t>
            </a:r>
            <a:r>
              <a:rPr lang="en-US" dirty="0">
                <a:solidFill>
                  <a:srgbClr val="000000"/>
                </a:solidFill>
              </a:rPr>
              <a:t> </a:t>
            </a:r>
            <a:r>
              <a:rPr lang="en-US" dirty="0" err="1">
                <a:solidFill>
                  <a:srgbClr val="000000"/>
                </a:solidFill>
              </a:rPr>
              <a:t>tudi</a:t>
            </a:r>
            <a:r>
              <a:rPr lang="en-US" dirty="0">
                <a:solidFill>
                  <a:srgbClr val="000000"/>
                </a:solidFill>
              </a:rPr>
              <a:t> </a:t>
            </a:r>
            <a:r>
              <a:rPr lang="en-US" dirty="0" err="1">
                <a:solidFill>
                  <a:srgbClr val="000000"/>
                </a:solidFill>
              </a:rPr>
              <a:t>neha</a:t>
            </a:r>
            <a:r>
              <a:rPr lang="en-US" dirty="0">
                <a:solidFill>
                  <a:srgbClr val="000000"/>
                </a:solidFill>
              </a:rPr>
              <a:t> </a:t>
            </a:r>
            <a:r>
              <a:rPr lang="en-US" dirty="0" err="1">
                <a:solidFill>
                  <a:srgbClr val="000000"/>
                </a:solidFill>
              </a:rPr>
              <a:t>obstajati</a:t>
            </a:r>
            <a:r>
              <a:rPr lang="en-US" dirty="0">
                <a:solidFill>
                  <a:srgbClr val="000000"/>
                </a:solidFill>
              </a:rPr>
              <a:t>. </a:t>
            </a:r>
          </a:p>
          <a:p>
            <a:endParaRPr lang="en-US" dirty="0">
              <a:solidFill>
                <a:srgbClr val="000000"/>
              </a:solidFill>
            </a:endParaRPr>
          </a:p>
          <a:p>
            <a:r>
              <a:rPr lang="en-US" dirty="0" err="1">
                <a:solidFill>
                  <a:srgbClr val="000000"/>
                </a:solidFill>
              </a:rPr>
              <a:t>Razlogov</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prenehanje</a:t>
            </a:r>
            <a:r>
              <a:rPr lang="en-US" dirty="0">
                <a:solidFill>
                  <a:srgbClr val="000000"/>
                </a:solidFill>
              </a:rPr>
              <a:t> je </a:t>
            </a:r>
            <a:r>
              <a:rPr lang="en-US" dirty="0" err="1">
                <a:solidFill>
                  <a:srgbClr val="000000"/>
                </a:solidFill>
              </a:rPr>
              <a:t>več</a:t>
            </a:r>
            <a:r>
              <a:rPr lang="sl-SI" dirty="0">
                <a:solidFill>
                  <a:srgbClr val="000000"/>
                </a:solidFill>
              </a:rPr>
              <a:t>: </a:t>
            </a:r>
          </a:p>
          <a:p>
            <a:endParaRPr lang="en-US" dirty="0">
              <a:solidFill>
                <a:srgbClr val="000000"/>
              </a:solidFill>
            </a:endParaRPr>
          </a:p>
          <a:p>
            <a:pPr marL="285750" indent="-285750">
              <a:buFont typeface="Arial" panose="020B0604020202020204" pitchFamily="34" charset="0"/>
              <a:buChar char="•"/>
            </a:pPr>
            <a:r>
              <a:rPr lang="en-US" dirty="0" err="1">
                <a:solidFill>
                  <a:srgbClr val="7030A0"/>
                </a:solidFill>
              </a:rPr>
              <a:t>Lahko</a:t>
            </a:r>
            <a:r>
              <a:rPr lang="en-US" dirty="0">
                <a:solidFill>
                  <a:srgbClr val="7030A0"/>
                </a:solidFill>
              </a:rPr>
              <a:t> </a:t>
            </a:r>
            <a:r>
              <a:rPr lang="en-US" dirty="0" err="1">
                <a:solidFill>
                  <a:srgbClr val="7030A0"/>
                </a:solidFill>
              </a:rPr>
              <a:t>izhajajo</a:t>
            </a:r>
            <a:r>
              <a:rPr lang="en-US" dirty="0">
                <a:solidFill>
                  <a:srgbClr val="7030A0"/>
                </a:solidFill>
              </a:rPr>
              <a:t> </a:t>
            </a:r>
            <a:r>
              <a:rPr lang="en-US" dirty="0" err="1">
                <a:solidFill>
                  <a:srgbClr val="7030A0"/>
                </a:solidFill>
              </a:rPr>
              <a:t>iz</a:t>
            </a:r>
            <a:r>
              <a:rPr lang="en-US" dirty="0">
                <a:solidFill>
                  <a:srgbClr val="7030A0"/>
                </a:solidFill>
              </a:rPr>
              <a:t> </a:t>
            </a:r>
            <a:r>
              <a:rPr lang="en-US" dirty="0" err="1">
                <a:solidFill>
                  <a:srgbClr val="7030A0"/>
                </a:solidFill>
              </a:rPr>
              <a:t>predpisov</a:t>
            </a:r>
            <a:r>
              <a:rPr lang="en-US" dirty="0">
                <a:solidFill>
                  <a:srgbClr val="7030A0"/>
                </a:solidFill>
              </a:rPr>
              <a:t>, </a:t>
            </a:r>
            <a:r>
              <a:rPr lang="en-US" dirty="0" err="1">
                <a:solidFill>
                  <a:srgbClr val="7030A0"/>
                </a:solidFill>
              </a:rPr>
              <a:t>neuspešnega</a:t>
            </a:r>
            <a:r>
              <a:rPr lang="en-US" dirty="0">
                <a:solidFill>
                  <a:srgbClr val="7030A0"/>
                </a:solidFill>
              </a:rPr>
              <a:t> </a:t>
            </a:r>
            <a:r>
              <a:rPr lang="en-US" dirty="0" err="1">
                <a:solidFill>
                  <a:srgbClr val="7030A0"/>
                </a:solidFill>
              </a:rPr>
              <a:t>poslovanja</a:t>
            </a:r>
            <a:r>
              <a:rPr lang="en-US" dirty="0">
                <a:solidFill>
                  <a:srgbClr val="7030A0"/>
                </a:solidFill>
              </a:rPr>
              <a:t> </a:t>
            </a:r>
            <a:r>
              <a:rPr lang="en-US" dirty="0" err="1">
                <a:solidFill>
                  <a:srgbClr val="7030A0"/>
                </a:solidFill>
              </a:rPr>
              <a:t>ali</a:t>
            </a:r>
            <a:r>
              <a:rPr lang="en-US" dirty="0">
                <a:solidFill>
                  <a:srgbClr val="7030A0"/>
                </a:solidFill>
              </a:rPr>
              <a:t> </a:t>
            </a:r>
            <a:r>
              <a:rPr lang="en-US" dirty="0" err="1">
                <a:solidFill>
                  <a:srgbClr val="7030A0"/>
                </a:solidFill>
              </a:rPr>
              <a:t>volje</a:t>
            </a:r>
            <a:r>
              <a:rPr lang="en-US" dirty="0">
                <a:solidFill>
                  <a:srgbClr val="7030A0"/>
                </a:solidFill>
              </a:rPr>
              <a:t> </a:t>
            </a:r>
            <a:r>
              <a:rPr lang="en-US" dirty="0" err="1">
                <a:solidFill>
                  <a:srgbClr val="7030A0"/>
                </a:solidFill>
              </a:rPr>
              <a:t>lastnikov</a:t>
            </a:r>
            <a:r>
              <a:rPr lang="en-US" dirty="0">
                <a:solidFill>
                  <a:srgbClr val="7030A0"/>
                </a:solidFill>
              </a:rPr>
              <a:t> </a:t>
            </a:r>
            <a:r>
              <a:rPr lang="en-US" dirty="0" err="1">
                <a:solidFill>
                  <a:srgbClr val="7030A0"/>
                </a:solidFill>
              </a:rPr>
              <a:t>podjetja</a:t>
            </a:r>
            <a:endParaRPr lang="en-US" dirty="0">
              <a:solidFill>
                <a:srgbClr val="7030A0"/>
              </a:solidFill>
            </a:endParaRPr>
          </a:p>
          <a:p>
            <a:pPr marL="285750" indent="-285750">
              <a:buFont typeface="Arial" panose="020B0604020202020204" pitchFamily="34" charset="0"/>
              <a:buChar char="•"/>
            </a:pPr>
            <a:endParaRPr lang="en-US" dirty="0">
              <a:solidFill>
                <a:srgbClr val="7030A0"/>
              </a:solidFill>
            </a:endParaRPr>
          </a:p>
          <a:p>
            <a:pPr marL="285750" indent="-285750">
              <a:buFont typeface="Arial" panose="020B0604020202020204" pitchFamily="34" charset="0"/>
              <a:buChar char="•"/>
            </a:pPr>
            <a:r>
              <a:rPr lang="en-US" dirty="0" err="1">
                <a:solidFill>
                  <a:srgbClr val="7030A0"/>
                </a:solidFill>
              </a:rPr>
              <a:t>Likvidacija</a:t>
            </a:r>
            <a:r>
              <a:rPr lang="en-US" dirty="0">
                <a:solidFill>
                  <a:srgbClr val="7030A0"/>
                </a:solidFill>
              </a:rPr>
              <a:t> je </a:t>
            </a:r>
            <a:r>
              <a:rPr lang="en-US" dirty="0" err="1">
                <a:solidFill>
                  <a:srgbClr val="7030A0"/>
                </a:solidFill>
              </a:rPr>
              <a:t>prenehanje</a:t>
            </a:r>
            <a:r>
              <a:rPr lang="en-US" dirty="0">
                <a:solidFill>
                  <a:srgbClr val="7030A0"/>
                </a:solidFill>
              </a:rPr>
              <a:t> </a:t>
            </a:r>
            <a:r>
              <a:rPr lang="en-US" dirty="0" err="1">
                <a:solidFill>
                  <a:srgbClr val="7030A0"/>
                </a:solidFill>
              </a:rPr>
              <a:t>podjetja</a:t>
            </a:r>
            <a:r>
              <a:rPr lang="en-US" dirty="0">
                <a:solidFill>
                  <a:srgbClr val="7030A0"/>
                </a:solidFill>
              </a:rPr>
              <a:t> </a:t>
            </a:r>
            <a:r>
              <a:rPr lang="en-US" dirty="0" err="1">
                <a:solidFill>
                  <a:srgbClr val="7030A0"/>
                </a:solidFill>
              </a:rPr>
              <a:t>po</a:t>
            </a:r>
            <a:r>
              <a:rPr lang="en-US" dirty="0">
                <a:solidFill>
                  <a:srgbClr val="7030A0"/>
                </a:solidFill>
              </a:rPr>
              <a:t> </a:t>
            </a:r>
            <a:r>
              <a:rPr lang="en-US" dirty="0" err="1">
                <a:solidFill>
                  <a:srgbClr val="7030A0"/>
                </a:solidFill>
              </a:rPr>
              <a:t>volji</a:t>
            </a:r>
            <a:r>
              <a:rPr lang="en-US" dirty="0">
                <a:solidFill>
                  <a:srgbClr val="7030A0"/>
                </a:solidFill>
              </a:rPr>
              <a:t> </a:t>
            </a:r>
            <a:r>
              <a:rPr lang="en-US" dirty="0" err="1">
                <a:solidFill>
                  <a:srgbClr val="7030A0"/>
                </a:solidFill>
              </a:rPr>
              <a:t>lastnikov</a:t>
            </a:r>
            <a:r>
              <a:rPr lang="en-US" dirty="0">
                <a:solidFill>
                  <a:srgbClr val="7030A0"/>
                </a:solidFill>
              </a:rPr>
              <a:t> </a:t>
            </a:r>
            <a:r>
              <a:rPr lang="en-US" dirty="0" err="1">
                <a:solidFill>
                  <a:srgbClr val="7030A0"/>
                </a:solidFill>
              </a:rPr>
              <a:t>podjetja</a:t>
            </a:r>
            <a:r>
              <a:rPr lang="en-US" dirty="0">
                <a:solidFill>
                  <a:srgbClr val="7030A0"/>
                </a:solidFill>
              </a:rPr>
              <a:t>. </a:t>
            </a:r>
          </a:p>
          <a:p>
            <a:pPr marL="285750" indent="-285750">
              <a:buFont typeface="Arial" panose="020B0604020202020204" pitchFamily="34" charset="0"/>
              <a:buChar char="•"/>
            </a:pPr>
            <a:endParaRPr lang="en-US" dirty="0">
              <a:solidFill>
                <a:srgbClr val="7030A0"/>
              </a:solidFill>
            </a:endParaRPr>
          </a:p>
          <a:p>
            <a:pPr marL="285750" indent="-285750">
              <a:buFont typeface="Arial" panose="020B0604020202020204" pitchFamily="34" charset="0"/>
              <a:buChar char="•"/>
            </a:pPr>
            <a:r>
              <a:rPr lang="en-US" dirty="0" err="1">
                <a:solidFill>
                  <a:srgbClr val="7030A0"/>
                </a:solidFill>
              </a:rPr>
              <a:t>Sodišče</a:t>
            </a:r>
            <a:r>
              <a:rPr lang="en-US" dirty="0">
                <a:solidFill>
                  <a:srgbClr val="7030A0"/>
                </a:solidFill>
              </a:rPr>
              <a:t> </a:t>
            </a:r>
            <a:r>
              <a:rPr lang="en-US" dirty="0" err="1">
                <a:solidFill>
                  <a:srgbClr val="7030A0"/>
                </a:solidFill>
              </a:rPr>
              <a:t>ima</a:t>
            </a:r>
            <a:r>
              <a:rPr lang="en-US" dirty="0">
                <a:solidFill>
                  <a:srgbClr val="7030A0"/>
                </a:solidFill>
              </a:rPr>
              <a:t> le </a:t>
            </a:r>
            <a:r>
              <a:rPr lang="en-US" dirty="0" err="1">
                <a:solidFill>
                  <a:srgbClr val="7030A0"/>
                </a:solidFill>
              </a:rPr>
              <a:t>kontrolno</a:t>
            </a:r>
            <a:r>
              <a:rPr lang="en-US" dirty="0">
                <a:solidFill>
                  <a:srgbClr val="7030A0"/>
                </a:solidFill>
              </a:rPr>
              <a:t> </a:t>
            </a:r>
            <a:r>
              <a:rPr lang="en-US" dirty="0" err="1">
                <a:solidFill>
                  <a:srgbClr val="7030A0"/>
                </a:solidFill>
              </a:rPr>
              <a:t>funkcijo</a:t>
            </a:r>
            <a:r>
              <a:rPr lang="en-US" dirty="0">
                <a:solidFill>
                  <a:srgbClr val="7030A0"/>
                </a:solidFill>
              </a:rPr>
              <a:t>. </a:t>
            </a:r>
            <a:r>
              <a:rPr lang="en-US" dirty="0" err="1">
                <a:solidFill>
                  <a:srgbClr val="7030A0"/>
                </a:solidFill>
              </a:rPr>
              <a:t>Pri</a:t>
            </a:r>
            <a:r>
              <a:rPr lang="en-US" dirty="0">
                <a:solidFill>
                  <a:srgbClr val="7030A0"/>
                </a:solidFill>
              </a:rPr>
              <a:t> </a:t>
            </a:r>
            <a:r>
              <a:rPr lang="en-US" dirty="0" err="1">
                <a:solidFill>
                  <a:srgbClr val="7030A0"/>
                </a:solidFill>
              </a:rPr>
              <a:t>likvidaciji</a:t>
            </a:r>
            <a:r>
              <a:rPr lang="en-US" dirty="0">
                <a:solidFill>
                  <a:srgbClr val="7030A0"/>
                </a:solidFill>
              </a:rPr>
              <a:t> so </a:t>
            </a:r>
            <a:r>
              <a:rPr lang="en-US" dirty="0" err="1">
                <a:solidFill>
                  <a:srgbClr val="7030A0"/>
                </a:solidFill>
              </a:rPr>
              <a:t>terjatve</a:t>
            </a:r>
            <a:r>
              <a:rPr lang="en-US" dirty="0">
                <a:solidFill>
                  <a:srgbClr val="7030A0"/>
                </a:solidFill>
              </a:rPr>
              <a:t> </a:t>
            </a:r>
            <a:r>
              <a:rPr lang="en-US" dirty="0" err="1">
                <a:solidFill>
                  <a:srgbClr val="7030A0"/>
                </a:solidFill>
              </a:rPr>
              <a:t>upnikov</a:t>
            </a:r>
            <a:r>
              <a:rPr lang="en-US" dirty="0">
                <a:solidFill>
                  <a:srgbClr val="7030A0"/>
                </a:solidFill>
              </a:rPr>
              <a:t> </a:t>
            </a:r>
            <a:r>
              <a:rPr lang="en-US" dirty="0" err="1">
                <a:solidFill>
                  <a:srgbClr val="7030A0"/>
                </a:solidFill>
              </a:rPr>
              <a:t>poplačane</a:t>
            </a:r>
            <a:r>
              <a:rPr lang="en-US" dirty="0">
                <a:solidFill>
                  <a:srgbClr val="7030A0"/>
                </a:solidFill>
              </a:rPr>
              <a:t> v </a:t>
            </a:r>
            <a:r>
              <a:rPr lang="en-US" dirty="0" err="1">
                <a:solidFill>
                  <a:srgbClr val="7030A0"/>
                </a:solidFill>
              </a:rPr>
              <a:t>celoti</a:t>
            </a:r>
            <a:r>
              <a:rPr lang="en-US" dirty="0">
                <a:solidFill>
                  <a:srgbClr val="7030A0"/>
                </a:solidFill>
              </a:rPr>
              <a:t>.</a:t>
            </a:r>
          </a:p>
        </p:txBody>
      </p:sp>
    </p:spTree>
    <p:extLst>
      <p:ext uri="{BB962C8B-B14F-4D97-AF65-F5344CB8AC3E}">
        <p14:creationId xmlns:p14="http://schemas.microsoft.com/office/powerpoint/2010/main" val="241182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Stečaj</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286000" y="2828836"/>
            <a:ext cx="4950296" cy="1200329"/>
          </a:xfrm>
          <a:prstGeom prst="rect">
            <a:avLst/>
          </a:prstGeom>
        </p:spPr>
        <p:txBody>
          <a:bodyPr wrap="square">
            <a:spAutoFit/>
          </a:bodyPr>
          <a:lstStyle/>
          <a:p>
            <a:r>
              <a:rPr lang="en-US" dirty="0" err="1">
                <a:solidFill>
                  <a:srgbClr val="000000"/>
                </a:solidFill>
              </a:rPr>
              <a:t>Stečaj</a:t>
            </a:r>
            <a:r>
              <a:rPr lang="en-US" dirty="0">
                <a:solidFill>
                  <a:srgbClr val="000000"/>
                </a:solidFill>
              </a:rPr>
              <a:t> je </a:t>
            </a:r>
            <a:r>
              <a:rPr lang="en-US" dirty="0" err="1">
                <a:solidFill>
                  <a:srgbClr val="000000"/>
                </a:solidFill>
              </a:rPr>
              <a:t>posebna</a:t>
            </a:r>
            <a:r>
              <a:rPr lang="en-US" dirty="0">
                <a:solidFill>
                  <a:srgbClr val="000000"/>
                </a:solidFill>
              </a:rPr>
              <a:t> </a:t>
            </a:r>
            <a:r>
              <a:rPr lang="en-US" dirty="0" err="1">
                <a:solidFill>
                  <a:srgbClr val="000000"/>
                </a:solidFill>
              </a:rPr>
              <a:t>vrsta</a:t>
            </a:r>
            <a:r>
              <a:rPr lang="en-US" dirty="0">
                <a:solidFill>
                  <a:srgbClr val="000000"/>
                </a:solidFill>
              </a:rPr>
              <a:t> </a:t>
            </a:r>
            <a:r>
              <a:rPr lang="en-US" dirty="0" err="1">
                <a:solidFill>
                  <a:srgbClr val="000000"/>
                </a:solidFill>
              </a:rPr>
              <a:t>sodnega</a:t>
            </a:r>
            <a:r>
              <a:rPr lang="en-US" dirty="0">
                <a:solidFill>
                  <a:srgbClr val="000000"/>
                </a:solidFill>
              </a:rPr>
              <a:t> </a:t>
            </a:r>
            <a:r>
              <a:rPr lang="en-US" dirty="0" err="1">
                <a:solidFill>
                  <a:srgbClr val="000000"/>
                </a:solidFill>
              </a:rPr>
              <a:t>postopka</a:t>
            </a:r>
            <a:r>
              <a:rPr lang="en-US" dirty="0">
                <a:solidFill>
                  <a:srgbClr val="000000"/>
                </a:solidFill>
              </a:rPr>
              <a:t>, </a:t>
            </a:r>
            <a:r>
              <a:rPr lang="en-US" dirty="0" err="1">
                <a:solidFill>
                  <a:srgbClr val="000000"/>
                </a:solidFill>
              </a:rPr>
              <a:t>ki</a:t>
            </a:r>
            <a:r>
              <a:rPr lang="en-US" dirty="0">
                <a:solidFill>
                  <a:srgbClr val="000000"/>
                </a:solidFill>
              </a:rPr>
              <a:t> se </a:t>
            </a:r>
            <a:r>
              <a:rPr lang="en-US" dirty="0" err="1">
                <a:solidFill>
                  <a:srgbClr val="000000"/>
                </a:solidFill>
              </a:rPr>
              <a:t>izvaja</a:t>
            </a:r>
            <a:r>
              <a:rPr lang="en-US" dirty="0">
                <a:solidFill>
                  <a:srgbClr val="000000"/>
                </a:solidFill>
              </a:rPr>
              <a:t>, </a:t>
            </a:r>
            <a:r>
              <a:rPr lang="en-US" dirty="0" err="1">
                <a:solidFill>
                  <a:srgbClr val="000000"/>
                </a:solidFill>
              </a:rPr>
              <a:t>ko</a:t>
            </a:r>
            <a:r>
              <a:rPr lang="en-US" dirty="0">
                <a:solidFill>
                  <a:srgbClr val="000000"/>
                </a:solidFill>
              </a:rPr>
              <a:t> </a:t>
            </a:r>
            <a:r>
              <a:rPr lang="en-US" dirty="0" err="1">
                <a:solidFill>
                  <a:srgbClr val="000000"/>
                </a:solidFill>
              </a:rPr>
              <a:t>podjetje</a:t>
            </a:r>
            <a:r>
              <a:rPr lang="en-US" dirty="0">
                <a:solidFill>
                  <a:srgbClr val="000000"/>
                </a:solidFill>
              </a:rPr>
              <a:t> ne more </a:t>
            </a:r>
            <a:r>
              <a:rPr lang="en-US" dirty="0" err="1">
                <a:solidFill>
                  <a:srgbClr val="000000"/>
                </a:solidFill>
              </a:rPr>
              <a:t>uspešno</a:t>
            </a:r>
            <a:r>
              <a:rPr lang="en-US" dirty="0">
                <a:solidFill>
                  <a:srgbClr val="000000"/>
                </a:solidFill>
              </a:rPr>
              <a:t> </a:t>
            </a:r>
            <a:r>
              <a:rPr lang="en-US" dirty="0" err="1">
                <a:solidFill>
                  <a:srgbClr val="000000"/>
                </a:solidFill>
              </a:rPr>
              <a:t>opravljati</a:t>
            </a:r>
            <a:r>
              <a:rPr lang="en-US" dirty="0">
                <a:solidFill>
                  <a:srgbClr val="000000"/>
                </a:solidFill>
              </a:rPr>
              <a:t> </a:t>
            </a:r>
            <a:r>
              <a:rPr lang="en-US" dirty="0" err="1">
                <a:solidFill>
                  <a:srgbClr val="000000"/>
                </a:solidFill>
              </a:rPr>
              <a:t>svoje</a:t>
            </a:r>
            <a:r>
              <a:rPr lang="en-US" dirty="0">
                <a:solidFill>
                  <a:srgbClr val="000000"/>
                </a:solidFill>
              </a:rPr>
              <a:t> </a:t>
            </a:r>
            <a:r>
              <a:rPr lang="en-US" dirty="0" err="1">
                <a:solidFill>
                  <a:srgbClr val="000000"/>
                </a:solidFill>
              </a:rPr>
              <a:t>gospodarske</a:t>
            </a:r>
            <a:r>
              <a:rPr lang="en-US" dirty="0">
                <a:solidFill>
                  <a:srgbClr val="000000"/>
                </a:solidFill>
              </a:rPr>
              <a:t> </a:t>
            </a:r>
            <a:r>
              <a:rPr lang="en-US" dirty="0" err="1">
                <a:solidFill>
                  <a:srgbClr val="000000"/>
                </a:solidFill>
              </a:rPr>
              <a:t>dejavnosti</a:t>
            </a:r>
            <a:r>
              <a:rPr lang="en-US" dirty="0">
                <a:solidFill>
                  <a:srgbClr val="000000"/>
                </a:solidFill>
              </a:rPr>
              <a:t> – </a:t>
            </a:r>
            <a:r>
              <a:rPr lang="en-US" dirty="0" err="1">
                <a:solidFill>
                  <a:srgbClr val="000000"/>
                </a:solidFill>
              </a:rPr>
              <a:t>podjetje</a:t>
            </a:r>
            <a:r>
              <a:rPr lang="en-US" dirty="0">
                <a:solidFill>
                  <a:srgbClr val="000000"/>
                </a:solidFill>
              </a:rPr>
              <a:t> </a:t>
            </a:r>
            <a:r>
              <a:rPr lang="en-US" dirty="0" err="1">
                <a:solidFill>
                  <a:srgbClr val="000000"/>
                </a:solidFill>
              </a:rPr>
              <a:t>postane</a:t>
            </a:r>
            <a:r>
              <a:rPr lang="en-US" dirty="0">
                <a:solidFill>
                  <a:srgbClr val="000000"/>
                </a:solidFill>
              </a:rPr>
              <a:t> </a:t>
            </a:r>
            <a:r>
              <a:rPr lang="en-US" b="1" dirty="0" err="1">
                <a:solidFill>
                  <a:srgbClr val="7030A0"/>
                </a:solidFill>
              </a:rPr>
              <a:t>insolventno</a:t>
            </a:r>
            <a:r>
              <a:rPr lang="en-US" dirty="0">
                <a:solidFill>
                  <a:srgbClr val="000000"/>
                </a:solidFill>
              </a:rPr>
              <a:t> </a:t>
            </a:r>
          </a:p>
        </p:txBody>
      </p:sp>
    </p:spTree>
    <p:extLst>
      <p:ext uri="{BB962C8B-B14F-4D97-AF65-F5344CB8AC3E}">
        <p14:creationId xmlns:p14="http://schemas.microsoft.com/office/powerpoint/2010/main" val="4153206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Stečaj</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370558" y="2348880"/>
            <a:ext cx="6305897" cy="2308324"/>
          </a:xfrm>
          <a:prstGeom prst="rect">
            <a:avLst/>
          </a:prstGeom>
        </p:spPr>
        <p:txBody>
          <a:bodyPr wrap="square">
            <a:spAutoFit/>
          </a:bodyPr>
          <a:lstStyle/>
          <a:p>
            <a:r>
              <a:rPr lang="en-US" dirty="0" err="1">
                <a:solidFill>
                  <a:srgbClr val="000000"/>
                </a:solidFill>
              </a:rPr>
              <a:t>Stečaj</a:t>
            </a:r>
            <a:r>
              <a:rPr lang="en-US" dirty="0">
                <a:solidFill>
                  <a:srgbClr val="000000"/>
                </a:solidFill>
              </a:rPr>
              <a:t> </a:t>
            </a:r>
            <a:r>
              <a:rPr lang="en-US" dirty="0" err="1">
                <a:solidFill>
                  <a:srgbClr val="000000"/>
                </a:solidFill>
              </a:rPr>
              <a:t>ima</a:t>
            </a:r>
            <a:r>
              <a:rPr lang="en-US" dirty="0">
                <a:solidFill>
                  <a:srgbClr val="000000"/>
                </a:solidFill>
              </a:rPr>
              <a:t> </a:t>
            </a:r>
            <a:r>
              <a:rPr lang="en-US" dirty="0" err="1">
                <a:solidFill>
                  <a:srgbClr val="000000"/>
                </a:solidFill>
              </a:rPr>
              <a:t>več</a:t>
            </a:r>
            <a:r>
              <a:rPr lang="en-US" dirty="0">
                <a:solidFill>
                  <a:srgbClr val="000000"/>
                </a:solidFill>
              </a:rPr>
              <a:t> </a:t>
            </a:r>
            <a:r>
              <a:rPr lang="en-US" dirty="0" err="1">
                <a:solidFill>
                  <a:srgbClr val="000000"/>
                </a:solidFill>
              </a:rPr>
              <a:t>neugodnih</a:t>
            </a:r>
            <a:r>
              <a:rPr lang="en-US" dirty="0">
                <a:solidFill>
                  <a:srgbClr val="000000"/>
                </a:solidFill>
              </a:rPr>
              <a:t> </a:t>
            </a:r>
            <a:r>
              <a:rPr lang="en-US" dirty="0" err="1">
                <a:solidFill>
                  <a:srgbClr val="000000"/>
                </a:solidFill>
              </a:rPr>
              <a:t>posledic</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podjetje</a:t>
            </a:r>
            <a:r>
              <a:rPr lang="en-US" dirty="0">
                <a:solidFill>
                  <a:srgbClr val="000000"/>
                </a:solidFill>
              </a:rPr>
              <a:t>:</a:t>
            </a:r>
          </a:p>
          <a:p>
            <a:endParaRPr lang="en-US" dirty="0">
              <a:solidFill>
                <a:srgbClr val="000000"/>
              </a:solidFill>
            </a:endParaRPr>
          </a:p>
          <a:p>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zaposlenim</a:t>
            </a:r>
            <a:r>
              <a:rPr lang="en-US" dirty="0">
                <a:solidFill>
                  <a:srgbClr val="000000"/>
                </a:solidFill>
              </a:rPr>
              <a:t> </a:t>
            </a:r>
            <a:r>
              <a:rPr lang="en-US" dirty="0" err="1">
                <a:solidFill>
                  <a:srgbClr val="000000"/>
                </a:solidFill>
              </a:rPr>
              <a:t>delavcem</a:t>
            </a:r>
            <a:r>
              <a:rPr lang="en-US" dirty="0">
                <a:solidFill>
                  <a:srgbClr val="000000"/>
                </a:solidFill>
              </a:rPr>
              <a:t> </a:t>
            </a:r>
            <a:r>
              <a:rPr lang="en-US" dirty="0" err="1">
                <a:solidFill>
                  <a:srgbClr val="000000"/>
                </a:solidFill>
              </a:rPr>
              <a:t>preneha</a:t>
            </a:r>
            <a:r>
              <a:rPr lang="en-US" dirty="0">
                <a:solidFill>
                  <a:srgbClr val="000000"/>
                </a:solidFill>
              </a:rPr>
              <a:t> </a:t>
            </a:r>
            <a:r>
              <a:rPr lang="en-US" dirty="0" err="1">
                <a:solidFill>
                  <a:srgbClr val="000000"/>
                </a:solidFill>
              </a:rPr>
              <a:t>delovno</a:t>
            </a:r>
            <a:r>
              <a:rPr lang="en-US" dirty="0">
                <a:solidFill>
                  <a:srgbClr val="000000"/>
                </a:solidFill>
              </a:rPr>
              <a:t> </a:t>
            </a:r>
            <a:r>
              <a:rPr lang="en-US" dirty="0" err="1">
                <a:solidFill>
                  <a:srgbClr val="000000"/>
                </a:solidFill>
              </a:rPr>
              <a:t>razmerje</a:t>
            </a:r>
            <a:r>
              <a:rPr lang="en-US" dirty="0">
                <a:solidFill>
                  <a:srgbClr val="000000"/>
                </a:solidFill>
              </a:rPr>
              <a:t>,</a:t>
            </a:r>
          </a:p>
          <a:p>
            <a:pPr marL="285750" indent="-285750">
              <a:buFont typeface="Arial" panose="020B0604020202020204" pitchFamily="34" charset="0"/>
              <a:buChar char="•"/>
            </a:pPr>
            <a:r>
              <a:rPr lang="en-US" dirty="0" err="1">
                <a:solidFill>
                  <a:srgbClr val="000000"/>
                </a:solidFill>
              </a:rPr>
              <a:t>nad</a:t>
            </a:r>
            <a:r>
              <a:rPr lang="en-US" dirty="0">
                <a:solidFill>
                  <a:srgbClr val="000000"/>
                </a:solidFill>
              </a:rPr>
              <a:t> </a:t>
            </a:r>
            <a:r>
              <a:rPr lang="en-US" dirty="0" err="1">
                <a:solidFill>
                  <a:srgbClr val="000000"/>
                </a:solidFill>
              </a:rPr>
              <a:t>dolžnikovim</a:t>
            </a:r>
            <a:r>
              <a:rPr lang="en-US" dirty="0">
                <a:solidFill>
                  <a:srgbClr val="000000"/>
                </a:solidFill>
              </a:rPr>
              <a:t> </a:t>
            </a:r>
            <a:r>
              <a:rPr lang="en-US" dirty="0" err="1">
                <a:solidFill>
                  <a:srgbClr val="000000"/>
                </a:solidFill>
              </a:rPr>
              <a:t>premoženjem</a:t>
            </a:r>
            <a:r>
              <a:rPr lang="en-US" dirty="0">
                <a:solidFill>
                  <a:srgbClr val="000000"/>
                </a:solidFill>
              </a:rPr>
              <a:t> se </a:t>
            </a:r>
            <a:r>
              <a:rPr lang="en-US" dirty="0" err="1">
                <a:solidFill>
                  <a:srgbClr val="000000"/>
                </a:solidFill>
              </a:rPr>
              <a:t>izvaja</a:t>
            </a:r>
            <a:r>
              <a:rPr lang="en-US" dirty="0">
                <a:solidFill>
                  <a:srgbClr val="000000"/>
                </a:solidFill>
              </a:rPr>
              <a:t> </a:t>
            </a:r>
            <a:r>
              <a:rPr lang="en-US" dirty="0" err="1">
                <a:solidFill>
                  <a:srgbClr val="000000"/>
                </a:solidFill>
              </a:rPr>
              <a:t>generalna</a:t>
            </a:r>
            <a:r>
              <a:rPr lang="en-US" dirty="0">
                <a:solidFill>
                  <a:srgbClr val="000000"/>
                </a:solidFill>
              </a:rPr>
              <a:t> </a:t>
            </a:r>
            <a:r>
              <a:rPr lang="en-US" dirty="0" err="1">
                <a:solidFill>
                  <a:srgbClr val="000000"/>
                </a:solidFill>
              </a:rPr>
              <a:t>izvršba</a:t>
            </a:r>
            <a:r>
              <a:rPr lang="en-US" dirty="0">
                <a:solidFill>
                  <a:srgbClr val="000000"/>
                </a:solidFill>
              </a:rPr>
              <a:t>,</a:t>
            </a:r>
          </a:p>
          <a:p>
            <a:pPr marL="285750" indent="-285750">
              <a:buFont typeface="Arial" panose="020B0604020202020204" pitchFamily="34" charset="0"/>
              <a:buChar char="•"/>
            </a:pPr>
            <a:r>
              <a:rPr lang="en-US" dirty="0" err="1">
                <a:solidFill>
                  <a:srgbClr val="000000"/>
                </a:solidFill>
              </a:rPr>
              <a:t>podjetje</a:t>
            </a:r>
            <a:r>
              <a:rPr lang="en-US" dirty="0">
                <a:solidFill>
                  <a:srgbClr val="000000"/>
                </a:solidFill>
              </a:rPr>
              <a:t> </a:t>
            </a:r>
            <a:r>
              <a:rPr lang="en-US" dirty="0" err="1">
                <a:solidFill>
                  <a:srgbClr val="000000"/>
                </a:solidFill>
              </a:rPr>
              <a:t>preneha</a:t>
            </a:r>
            <a:r>
              <a:rPr lang="en-US" dirty="0">
                <a:solidFill>
                  <a:srgbClr val="000000"/>
                </a:solidFill>
              </a:rPr>
              <a:t> </a:t>
            </a:r>
            <a:r>
              <a:rPr lang="en-US" dirty="0" err="1">
                <a:solidFill>
                  <a:srgbClr val="000000"/>
                </a:solidFill>
              </a:rPr>
              <a:t>obstajati</a:t>
            </a:r>
            <a:r>
              <a:rPr lang="en-US" dirty="0">
                <a:solidFill>
                  <a:srgbClr val="000000"/>
                </a:solidFill>
              </a:rPr>
              <a:t>,</a:t>
            </a:r>
          </a:p>
          <a:p>
            <a:pPr marL="285750" indent="-285750">
              <a:buFont typeface="Arial" panose="020B0604020202020204" pitchFamily="34" charset="0"/>
              <a:buChar char="•"/>
            </a:pPr>
            <a:r>
              <a:rPr lang="en-US" dirty="0" err="1">
                <a:solidFill>
                  <a:srgbClr val="000000"/>
                </a:solidFill>
              </a:rPr>
              <a:t>opravi</a:t>
            </a:r>
            <a:r>
              <a:rPr lang="en-US" dirty="0">
                <a:solidFill>
                  <a:srgbClr val="000000"/>
                </a:solidFill>
              </a:rPr>
              <a:t> se </a:t>
            </a:r>
            <a:r>
              <a:rPr lang="en-US" dirty="0" err="1">
                <a:solidFill>
                  <a:srgbClr val="000000"/>
                </a:solidFill>
              </a:rPr>
              <a:t>izbris</a:t>
            </a:r>
            <a:r>
              <a:rPr lang="en-US" dirty="0">
                <a:solidFill>
                  <a:srgbClr val="000000"/>
                </a:solidFill>
              </a:rPr>
              <a:t> </a:t>
            </a:r>
            <a:r>
              <a:rPr lang="en-US" dirty="0" err="1">
                <a:solidFill>
                  <a:srgbClr val="000000"/>
                </a:solidFill>
              </a:rPr>
              <a:t>podjetja</a:t>
            </a:r>
            <a:r>
              <a:rPr lang="en-US" dirty="0">
                <a:solidFill>
                  <a:srgbClr val="000000"/>
                </a:solidFill>
              </a:rPr>
              <a:t> </a:t>
            </a:r>
            <a:r>
              <a:rPr lang="en-US" dirty="0" err="1">
                <a:solidFill>
                  <a:srgbClr val="000000"/>
                </a:solidFill>
              </a:rPr>
              <a:t>iz</a:t>
            </a:r>
            <a:r>
              <a:rPr lang="en-US" dirty="0">
                <a:solidFill>
                  <a:srgbClr val="000000"/>
                </a:solidFill>
              </a:rPr>
              <a:t> </a:t>
            </a:r>
            <a:r>
              <a:rPr lang="en-US" dirty="0" err="1">
                <a:solidFill>
                  <a:srgbClr val="000000"/>
                </a:solidFill>
              </a:rPr>
              <a:t>sodnega</a:t>
            </a:r>
            <a:r>
              <a:rPr lang="en-US" dirty="0">
                <a:solidFill>
                  <a:srgbClr val="000000"/>
                </a:solidFill>
              </a:rPr>
              <a:t> </a:t>
            </a:r>
            <a:r>
              <a:rPr lang="en-US" dirty="0" err="1">
                <a:solidFill>
                  <a:srgbClr val="000000"/>
                </a:solidFill>
              </a:rPr>
              <a:t>registra</a:t>
            </a:r>
            <a:r>
              <a:rPr lang="en-US" dirty="0">
                <a:solidFill>
                  <a:srgbClr val="000000"/>
                </a:solidFill>
              </a:rPr>
              <a:t>.</a:t>
            </a:r>
          </a:p>
        </p:txBody>
      </p:sp>
    </p:spTree>
    <p:extLst>
      <p:ext uri="{BB962C8B-B14F-4D97-AF65-F5344CB8AC3E}">
        <p14:creationId xmlns:p14="http://schemas.microsoft.com/office/powerpoint/2010/main" val="3254558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0" y="765175"/>
            <a:ext cx="5861281" cy="1295673"/>
          </a:xfrm>
        </p:spPr>
        <p:txBody>
          <a:bodyPr>
            <a:normAutofit/>
          </a:bodyPr>
          <a:lstStyle/>
          <a:p>
            <a:pPr eaLnBrk="1" hangingPunct="1"/>
            <a:r>
              <a:rPr lang="sl-SI" altLang="sl-SI" sz="2400" dirty="0" smtClean="0">
                <a:solidFill>
                  <a:srgbClr val="7030A0"/>
                </a:solidFill>
              </a:rPr>
              <a:t>Sredstva in obveznosti do virov sredstev</a:t>
            </a:r>
            <a:r>
              <a:rPr lang="sl-SI" altLang="sl-SI" sz="3600" b="1" dirty="0" smtClean="0"/>
              <a:t/>
            </a:r>
            <a:br>
              <a:rPr lang="sl-SI" altLang="sl-SI" sz="3600" b="1" dirty="0" smtClean="0"/>
            </a:br>
            <a:r>
              <a:rPr lang="sl-SI" altLang="sl-SI" sz="5300" b="1" dirty="0" smtClean="0">
                <a:solidFill>
                  <a:srgbClr val="EF7511"/>
                </a:solidFill>
              </a:rPr>
              <a:t>Sredstva</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286000" y="2551837"/>
            <a:ext cx="4572000" cy="2585323"/>
          </a:xfrm>
          <a:prstGeom prst="rect">
            <a:avLst/>
          </a:prstGeom>
        </p:spPr>
        <p:txBody>
          <a:bodyPr>
            <a:spAutoFit/>
          </a:bodyPr>
          <a:lstStyle/>
          <a:p>
            <a:pPr marL="285750" indent="-285750">
              <a:buFont typeface="Arial" panose="020B0604020202020204" pitchFamily="34" charset="0"/>
              <a:buChar char="•"/>
            </a:pPr>
            <a:r>
              <a:rPr lang="en-US" dirty="0" err="1">
                <a:solidFill>
                  <a:srgbClr val="000000"/>
                </a:solidFill>
              </a:rPr>
              <a:t>Dolgoročna</a:t>
            </a:r>
            <a:r>
              <a:rPr lang="en-US" dirty="0">
                <a:solidFill>
                  <a:srgbClr val="000000"/>
                </a:solidFill>
              </a:rPr>
              <a:t> </a:t>
            </a:r>
            <a:r>
              <a:rPr lang="en-US" dirty="0" err="1">
                <a:solidFill>
                  <a:srgbClr val="000000"/>
                </a:solidFill>
              </a:rPr>
              <a:t>sredstva</a:t>
            </a:r>
            <a:endParaRPr lang="sl-SI"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Kratkoročna</a:t>
            </a:r>
            <a:r>
              <a:rPr lang="en-US" dirty="0">
                <a:solidFill>
                  <a:srgbClr val="000000"/>
                </a:solidFill>
              </a:rPr>
              <a:t> </a:t>
            </a:r>
            <a:r>
              <a:rPr lang="en-US" dirty="0" err="1">
                <a:solidFill>
                  <a:srgbClr val="000000"/>
                </a:solidFill>
              </a:rPr>
              <a:t>sredstva</a:t>
            </a:r>
            <a:endParaRPr lang="sl-SI"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Izkoriščenost</a:t>
            </a:r>
            <a:r>
              <a:rPr lang="en-US" dirty="0">
                <a:solidFill>
                  <a:srgbClr val="000000"/>
                </a:solidFill>
              </a:rPr>
              <a:t> </a:t>
            </a:r>
            <a:r>
              <a:rPr lang="en-US" dirty="0" err="1">
                <a:solidFill>
                  <a:srgbClr val="000000"/>
                </a:solidFill>
              </a:rPr>
              <a:t>zmogljivosti</a:t>
            </a:r>
            <a:r>
              <a:rPr lang="en-US" dirty="0">
                <a:solidFill>
                  <a:srgbClr val="000000"/>
                </a:solidFill>
              </a:rPr>
              <a:t> </a:t>
            </a:r>
            <a:r>
              <a:rPr lang="en-US" dirty="0" err="1">
                <a:solidFill>
                  <a:srgbClr val="000000"/>
                </a:solidFill>
              </a:rPr>
              <a:t>osnovnih</a:t>
            </a:r>
            <a:r>
              <a:rPr lang="en-US" dirty="0">
                <a:solidFill>
                  <a:srgbClr val="000000"/>
                </a:solidFill>
              </a:rPr>
              <a:t> </a:t>
            </a:r>
            <a:r>
              <a:rPr lang="en-US" dirty="0" err="1">
                <a:solidFill>
                  <a:srgbClr val="000000"/>
                </a:solidFill>
              </a:rPr>
              <a:t>sredstev</a:t>
            </a:r>
            <a:endParaRPr lang="sl-SI"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Koeficient</a:t>
            </a:r>
            <a:r>
              <a:rPr lang="en-US" dirty="0">
                <a:solidFill>
                  <a:srgbClr val="000000"/>
                </a:solidFill>
              </a:rPr>
              <a:t> </a:t>
            </a:r>
            <a:r>
              <a:rPr lang="en-US" dirty="0" err="1">
                <a:solidFill>
                  <a:srgbClr val="000000"/>
                </a:solidFill>
              </a:rPr>
              <a:t>obračanja</a:t>
            </a:r>
            <a:r>
              <a:rPr lang="en-US" dirty="0">
                <a:solidFill>
                  <a:srgbClr val="000000"/>
                </a:solidFill>
              </a:rPr>
              <a:t> </a:t>
            </a:r>
            <a:r>
              <a:rPr lang="en-US" dirty="0" err="1">
                <a:solidFill>
                  <a:srgbClr val="000000"/>
                </a:solidFill>
              </a:rPr>
              <a:t>zalog</a:t>
            </a:r>
            <a:r>
              <a:rPr lang="en-US" dirty="0">
                <a:solidFill>
                  <a:srgbClr val="000000"/>
                </a:solidFill>
              </a:rPr>
              <a:t> </a:t>
            </a:r>
            <a:r>
              <a:rPr lang="en-US" dirty="0" err="1">
                <a:solidFill>
                  <a:srgbClr val="000000"/>
                </a:solidFill>
              </a:rPr>
              <a:t>ali</a:t>
            </a:r>
            <a:r>
              <a:rPr lang="en-US" dirty="0">
                <a:solidFill>
                  <a:srgbClr val="000000"/>
                </a:solidFill>
              </a:rPr>
              <a:t> </a:t>
            </a:r>
            <a:r>
              <a:rPr lang="en-US" dirty="0" err="1">
                <a:solidFill>
                  <a:srgbClr val="000000"/>
                </a:solidFill>
              </a:rPr>
              <a:t>obratnih</a:t>
            </a:r>
            <a:r>
              <a:rPr lang="en-US" dirty="0">
                <a:solidFill>
                  <a:srgbClr val="000000"/>
                </a:solidFill>
              </a:rPr>
              <a:t> </a:t>
            </a:r>
            <a:r>
              <a:rPr lang="en-US" dirty="0" err="1">
                <a:solidFill>
                  <a:srgbClr val="000000"/>
                </a:solidFill>
              </a:rPr>
              <a:t>sredstev</a:t>
            </a:r>
            <a:endParaRPr lang="en-US" dirty="0">
              <a:solidFill>
                <a:srgbClr val="000000"/>
              </a:solidFill>
            </a:endParaRPr>
          </a:p>
        </p:txBody>
      </p:sp>
    </p:spTree>
    <p:extLst>
      <p:ext uri="{BB962C8B-B14F-4D97-AF65-F5344CB8AC3E}">
        <p14:creationId xmlns:p14="http://schemas.microsoft.com/office/powerpoint/2010/main" val="1229838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Dolgoročna sredstva</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286000" y="2413338"/>
            <a:ext cx="5166320" cy="2616101"/>
          </a:xfrm>
          <a:prstGeom prst="rect">
            <a:avLst/>
          </a:prstGeom>
        </p:spPr>
        <p:txBody>
          <a:bodyPr wrap="square">
            <a:spAutoFit/>
          </a:bodyPr>
          <a:lstStyle/>
          <a:p>
            <a:r>
              <a:rPr lang="en-US" dirty="0">
                <a:solidFill>
                  <a:srgbClr val="000000"/>
                </a:solidFill>
              </a:rPr>
              <a:t>Se </a:t>
            </a:r>
            <a:r>
              <a:rPr lang="en-US" dirty="0" err="1">
                <a:solidFill>
                  <a:srgbClr val="000000"/>
                </a:solidFill>
              </a:rPr>
              <a:t>imenujejo</a:t>
            </a:r>
            <a:r>
              <a:rPr lang="en-US" dirty="0">
                <a:solidFill>
                  <a:srgbClr val="000000"/>
                </a:solidFill>
              </a:rPr>
              <a:t> </a:t>
            </a:r>
            <a:r>
              <a:rPr lang="en-US" dirty="0" err="1">
                <a:solidFill>
                  <a:srgbClr val="000000"/>
                </a:solidFill>
              </a:rPr>
              <a:t>tudi</a:t>
            </a:r>
            <a:r>
              <a:rPr lang="en-US" dirty="0">
                <a:solidFill>
                  <a:srgbClr val="000000"/>
                </a:solidFill>
              </a:rPr>
              <a:t> </a:t>
            </a:r>
            <a:r>
              <a:rPr lang="en-US" sz="2000" b="1" dirty="0" err="1">
                <a:solidFill>
                  <a:srgbClr val="7030A0"/>
                </a:solidFill>
              </a:rPr>
              <a:t>osnovna</a:t>
            </a:r>
            <a:r>
              <a:rPr lang="en-US" sz="2000" b="1" dirty="0">
                <a:solidFill>
                  <a:srgbClr val="7030A0"/>
                </a:solidFill>
              </a:rPr>
              <a:t> </a:t>
            </a:r>
            <a:r>
              <a:rPr lang="en-US" sz="2000" b="1" dirty="0" err="1">
                <a:solidFill>
                  <a:srgbClr val="7030A0"/>
                </a:solidFill>
              </a:rPr>
              <a:t>ali</a:t>
            </a:r>
            <a:r>
              <a:rPr lang="en-US" sz="2000" b="1" dirty="0">
                <a:solidFill>
                  <a:srgbClr val="7030A0"/>
                </a:solidFill>
              </a:rPr>
              <a:t> </a:t>
            </a:r>
            <a:r>
              <a:rPr lang="en-US" sz="2000" b="1" dirty="0" err="1">
                <a:solidFill>
                  <a:srgbClr val="7030A0"/>
                </a:solidFill>
              </a:rPr>
              <a:t>stalna</a:t>
            </a:r>
            <a:endParaRPr lang="sl-SI" sz="2000" b="1" dirty="0">
              <a:solidFill>
                <a:srgbClr val="7030A0"/>
              </a:solidFill>
            </a:endParaRPr>
          </a:p>
          <a:p>
            <a:endParaRPr lang="en-US" dirty="0">
              <a:solidFill>
                <a:srgbClr val="000000"/>
              </a:solidFill>
            </a:endParaRPr>
          </a:p>
          <a:p>
            <a:r>
              <a:rPr lang="en-US" dirty="0" err="1">
                <a:solidFill>
                  <a:srgbClr val="000000"/>
                </a:solidFill>
              </a:rPr>
              <a:t>Značilnosti</a:t>
            </a:r>
            <a:r>
              <a:rPr lang="en-US" dirty="0">
                <a:solidFill>
                  <a:srgbClr val="000000"/>
                </a:solidFill>
              </a:rPr>
              <a:t>:</a:t>
            </a:r>
            <a:endParaRPr lang="sl-SI" dirty="0">
              <a:solidFill>
                <a:srgbClr val="000000"/>
              </a:solidFill>
            </a:endParaRPr>
          </a:p>
          <a:p>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Življenjska</a:t>
            </a:r>
            <a:r>
              <a:rPr lang="en-US" dirty="0">
                <a:solidFill>
                  <a:srgbClr val="000000"/>
                </a:solidFill>
              </a:rPr>
              <a:t> </a:t>
            </a:r>
            <a:r>
              <a:rPr lang="en-US" dirty="0" err="1">
                <a:solidFill>
                  <a:srgbClr val="000000"/>
                </a:solidFill>
              </a:rPr>
              <a:t>doba</a:t>
            </a:r>
            <a:r>
              <a:rPr lang="en-US" dirty="0">
                <a:solidFill>
                  <a:srgbClr val="000000"/>
                </a:solidFill>
              </a:rPr>
              <a:t> </a:t>
            </a:r>
            <a:r>
              <a:rPr lang="en-US" dirty="0" err="1">
                <a:solidFill>
                  <a:srgbClr val="000000"/>
                </a:solidFill>
              </a:rPr>
              <a:t>nad</a:t>
            </a:r>
            <a:r>
              <a:rPr lang="en-US" dirty="0">
                <a:solidFill>
                  <a:srgbClr val="000000"/>
                </a:solidFill>
              </a:rPr>
              <a:t> 1 </a:t>
            </a:r>
            <a:r>
              <a:rPr lang="en-US" dirty="0" err="1">
                <a:solidFill>
                  <a:srgbClr val="000000"/>
                </a:solidFill>
              </a:rPr>
              <a:t>letom</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V </a:t>
            </a:r>
            <a:r>
              <a:rPr lang="en-US" dirty="0" err="1">
                <a:solidFill>
                  <a:srgbClr val="000000"/>
                </a:solidFill>
              </a:rPr>
              <a:t>proizvodnem</a:t>
            </a:r>
            <a:r>
              <a:rPr lang="en-US" dirty="0">
                <a:solidFill>
                  <a:srgbClr val="000000"/>
                </a:solidFill>
              </a:rPr>
              <a:t> </a:t>
            </a:r>
            <a:r>
              <a:rPr lang="en-US" dirty="0" err="1">
                <a:solidFill>
                  <a:srgbClr val="000000"/>
                </a:solidFill>
              </a:rPr>
              <a:t>procesu</a:t>
            </a:r>
            <a:r>
              <a:rPr lang="en-US" dirty="0">
                <a:solidFill>
                  <a:srgbClr val="000000"/>
                </a:solidFill>
              </a:rPr>
              <a:t> se </a:t>
            </a:r>
            <a:r>
              <a:rPr lang="en-US" dirty="0" err="1">
                <a:solidFill>
                  <a:srgbClr val="000000"/>
                </a:solidFill>
              </a:rPr>
              <a:t>obrabljajo</a:t>
            </a:r>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Večja</a:t>
            </a:r>
            <a:r>
              <a:rPr lang="en-US" dirty="0">
                <a:solidFill>
                  <a:srgbClr val="000000"/>
                </a:solidFill>
              </a:rPr>
              <a:t> </a:t>
            </a:r>
            <a:r>
              <a:rPr lang="en-US" dirty="0" err="1">
                <a:solidFill>
                  <a:srgbClr val="000000"/>
                </a:solidFill>
              </a:rPr>
              <a:t>vrednost</a:t>
            </a:r>
            <a:r>
              <a:rPr lang="en-US" dirty="0">
                <a:solidFill>
                  <a:srgbClr val="000000"/>
                </a:solidFill>
              </a:rPr>
              <a:t> (</a:t>
            </a:r>
            <a:r>
              <a:rPr lang="en-US" dirty="0" err="1">
                <a:solidFill>
                  <a:srgbClr val="000000"/>
                </a:solidFill>
              </a:rPr>
              <a:t>nad</a:t>
            </a:r>
            <a:r>
              <a:rPr lang="en-US" dirty="0">
                <a:solidFill>
                  <a:srgbClr val="000000"/>
                </a:solidFill>
              </a:rPr>
              <a:t> 500 €)</a:t>
            </a:r>
          </a:p>
          <a:p>
            <a:pPr marL="285750" indent="-285750">
              <a:buFont typeface="Arial" panose="020B0604020202020204" pitchFamily="34" charset="0"/>
              <a:buChar char="•"/>
            </a:pPr>
            <a:r>
              <a:rPr lang="en-US" dirty="0" err="1">
                <a:solidFill>
                  <a:srgbClr val="000000"/>
                </a:solidFill>
              </a:rPr>
              <a:t>Izjema</a:t>
            </a:r>
            <a:r>
              <a:rPr lang="en-US" dirty="0">
                <a:solidFill>
                  <a:srgbClr val="000000"/>
                </a:solidFill>
              </a:rPr>
              <a:t> </a:t>
            </a:r>
            <a:r>
              <a:rPr lang="en-US" dirty="0" err="1">
                <a:solidFill>
                  <a:srgbClr val="000000"/>
                </a:solidFill>
              </a:rPr>
              <a:t>t.i</a:t>
            </a:r>
            <a:r>
              <a:rPr lang="en-US" dirty="0">
                <a:solidFill>
                  <a:srgbClr val="000000"/>
                </a:solidFill>
              </a:rPr>
              <a:t>. </a:t>
            </a:r>
            <a:r>
              <a:rPr lang="en-US" dirty="0" err="1">
                <a:solidFill>
                  <a:srgbClr val="000000"/>
                </a:solidFill>
              </a:rPr>
              <a:t>drobni</a:t>
            </a:r>
            <a:r>
              <a:rPr lang="en-US" dirty="0">
                <a:solidFill>
                  <a:srgbClr val="000000"/>
                </a:solidFill>
              </a:rPr>
              <a:t> </a:t>
            </a:r>
            <a:r>
              <a:rPr lang="en-US" dirty="0" err="1">
                <a:solidFill>
                  <a:srgbClr val="000000"/>
                </a:solidFill>
              </a:rPr>
              <a:t>inventar</a:t>
            </a:r>
            <a:r>
              <a:rPr lang="en-US" dirty="0">
                <a:solidFill>
                  <a:srgbClr val="000000"/>
                </a:solidFill>
              </a:rPr>
              <a:t> (</a:t>
            </a:r>
            <a:r>
              <a:rPr lang="en-US" dirty="0" err="1">
                <a:solidFill>
                  <a:srgbClr val="000000"/>
                </a:solidFill>
              </a:rPr>
              <a:t>dolgoročna</a:t>
            </a:r>
            <a:r>
              <a:rPr lang="en-US" dirty="0">
                <a:solidFill>
                  <a:srgbClr val="000000"/>
                </a:solidFill>
              </a:rPr>
              <a:t> </a:t>
            </a:r>
            <a:r>
              <a:rPr lang="en-US" dirty="0" err="1">
                <a:solidFill>
                  <a:srgbClr val="000000"/>
                </a:solidFill>
              </a:rPr>
              <a:t>uporaba</a:t>
            </a:r>
            <a:r>
              <a:rPr lang="en-US" dirty="0">
                <a:solidFill>
                  <a:srgbClr val="000000"/>
                </a:solidFill>
              </a:rPr>
              <a:t> </a:t>
            </a:r>
            <a:r>
              <a:rPr lang="en-US" dirty="0" err="1">
                <a:solidFill>
                  <a:srgbClr val="000000"/>
                </a:solidFill>
              </a:rPr>
              <a:t>manjše</a:t>
            </a:r>
            <a:r>
              <a:rPr lang="en-US" dirty="0">
                <a:solidFill>
                  <a:srgbClr val="000000"/>
                </a:solidFill>
              </a:rPr>
              <a:t> </a:t>
            </a:r>
            <a:r>
              <a:rPr lang="en-US" dirty="0" err="1">
                <a:solidFill>
                  <a:srgbClr val="000000"/>
                </a:solidFill>
              </a:rPr>
              <a:t>vrednosti</a:t>
            </a:r>
            <a:r>
              <a:rPr lang="en-US" dirty="0">
                <a:solidFill>
                  <a:srgbClr val="000000"/>
                </a:solidFill>
              </a:rPr>
              <a:t>)</a:t>
            </a:r>
          </a:p>
        </p:txBody>
      </p:sp>
    </p:spTree>
    <p:extLst>
      <p:ext uri="{BB962C8B-B14F-4D97-AF65-F5344CB8AC3E}">
        <p14:creationId xmlns:p14="http://schemas.microsoft.com/office/powerpoint/2010/main" val="3080666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Vrste dolgoročnih sredstev</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286000" y="2274838"/>
            <a:ext cx="5310336" cy="3570208"/>
          </a:xfrm>
          <a:prstGeom prst="rect">
            <a:avLst/>
          </a:prstGeom>
        </p:spPr>
        <p:txBody>
          <a:bodyPr wrap="square">
            <a:spAutoFit/>
          </a:bodyPr>
          <a:lstStyle/>
          <a:p>
            <a:pPr marL="457200" indent="-457200">
              <a:buFont typeface="+mj-lt"/>
              <a:buAutoNum type="arabicPeriod"/>
            </a:pPr>
            <a:r>
              <a:rPr lang="en-US" sz="2000" b="1" dirty="0" err="1">
                <a:solidFill>
                  <a:srgbClr val="7030A0"/>
                </a:solidFill>
              </a:rPr>
              <a:t>Neopredmetena</a:t>
            </a:r>
            <a:r>
              <a:rPr lang="en-US" sz="2000" b="1" dirty="0">
                <a:solidFill>
                  <a:srgbClr val="7030A0"/>
                </a:solidFill>
              </a:rPr>
              <a:t> </a:t>
            </a:r>
            <a:r>
              <a:rPr lang="en-US" sz="2000" b="1" dirty="0" err="1">
                <a:solidFill>
                  <a:srgbClr val="7030A0"/>
                </a:solidFill>
              </a:rPr>
              <a:t>dolgoročna</a:t>
            </a:r>
            <a:r>
              <a:rPr lang="en-US" sz="2000" b="1" dirty="0">
                <a:solidFill>
                  <a:srgbClr val="7030A0"/>
                </a:solidFill>
              </a:rPr>
              <a:t> </a:t>
            </a:r>
            <a:r>
              <a:rPr lang="en-US" sz="2000" b="1" dirty="0" err="1">
                <a:solidFill>
                  <a:srgbClr val="7030A0"/>
                </a:solidFill>
              </a:rPr>
              <a:t>sredstva</a:t>
            </a:r>
            <a:endParaRPr lang="sl-SI" sz="2000" b="1" dirty="0">
              <a:solidFill>
                <a:srgbClr val="7030A0"/>
              </a:solidFill>
            </a:endParaRPr>
          </a:p>
          <a:p>
            <a:endParaRPr lang="en-US" sz="2000" b="1" dirty="0">
              <a:solidFill>
                <a:srgbClr val="7030A0"/>
              </a:solidFill>
            </a:endParaRPr>
          </a:p>
          <a:p>
            <a:r>
              <a:rPr lang="en-US" dirty="0" err="1">
                <a:solidFill>
                  <a:srgbClr val="000000"/>
                </a:solidFill>
              </a:rPr>
              <a:t>Npr</a:t>
            </a:r>
            <a:r>
              <a:rPr lang="en-US" dirty="0">
                <a:solidFill>
                  <a:srgbClr val="000000"/>
                </a:solidFill>
              </a:rPr>
              <a:t>. </a:t>
            </a:r>
            <a:r>
              <a:rPr lang="en-US" dirty="0" err="1">
                <a:solidFill>
                  <a:srgbClr val="000000"/>
                </a:solidFill>
              </a:rPr>
              <a:t>patenti</a:t>
            </a:r>
            <a:r>
              <a:rPr lang="en-US" dirty="0">
                <a:solidFill>
                  <a:srgbClr val="000000"/>
                </a:solidFill>
              </a:rPr>
              <a:t>, </a:t>
            </a:r>
            <a:r>
              <a:rPr lang="en-US" dirty="0" err="1">
                <a:solidFill>
                  <a:srgbClr val="000000"/>
                </a:solidFill>
              </a:rPr>
              <a:t>licence</a:t>
            </a:r>
            <a:r>
              <a:rPr lang="en-US" dirty="0">
                <a:solidFill>
                  <a:srgbClr val="000000"/>
                </a:solidFill>
              </a:rPr>
              <a:t>, </a:t>
            </a:r>
            <a:r>
              <a:rPr lang="en-US" dirty="0" err="1">
                <a:solidFill>
                  <a:srgbClr val="000000"/>
                </a:solidFill>
              </a:rPr>
              <a:t>blagovna</a:t>
            </a:r>
            <a:r>
              <a:rPr lang="en-US" dirty="0">
                <a:solidFill>
                  <a:srgbClr val="000000"/>
                </a:solidFill>
              </a:rPr>
              <a:t> </a:t>
            </a:r>
            <a:r>
              <a:rPr lang="en-US" dirty="0" err="1">
                <a:solidFill>
                  <a:srgbClr val="000000"/>
                </a:solidFill>
              </a:rPr>
              <a:t>znamka</a:t>
            </a:r>
            <a:r>
              <a:rPr lang="en-US" dirty="0">
                <a:solidFill>
                  <a:srgbClr val="000000"/>
                </a:solidFill>
              </a:rPr>
              <a:t>, </a:t>
            </a:r>
            <a:r>
              <a:rPr lang="en-US" dirty="0" err="1">
                <a:solidFill>
                  <a:srgbClr val="000000"/>
                </a:solidFill>
              </a:rPr>
              <a:t>ime</a:t>
            </a:r>
            <a:r>
              <a:rPr lang="en-US" dirty="0">
                <a:solidFill>
                  <a:srgbClr val="000000"/>
                </a:solidFill>
              </a:rPr>
              <a:t> </a:t>
            </a:r>
            <a:r>
              <a:rPr lang="en-US" dirty="0" err="1">
                <a:solidFill>
                  <a:srgbClr val="000000"/>
                </a:solidFill>
              </a:rPr>
              <a:t>podjetja</a:t>
            </a:r>
            <a:endParaRPr lang="en-US" dirty="0">
              <a:solidFill>
                <a:srgbClr val="000000"/>
              </a:solidFill>
            </a:endParaRPr>
          </a:p>
          <a:p>
            <a:endParaRPr lang="sl-SI" dirty="0">
              <a:solidFill>
                <a:srgbClr val="000000"/>
              </a:solidFill>
            </a:endParaRPr>
          </a:p>
          <a:p>
            <a:r>
              <a:rPr lang="sl-SI" dirty="0">
                <a:solidFill>
                  <a:srgbClr val="000000"/>
                </a:solidFill>
              </a:rPr>
              <a:t>2. </a:t>
            </a:r>
            <a:r>
              <a:rPr lang="en-US" sz="2000" b="1" dirty="0" err="1">
                <a:solidFill>
                  <a:srgbClr val="7030A0"/>
                </a:solidFill>
              </a:rPr>
              <a:t>Opredmetena</a:t>
            </a:r>
            <a:r>
              <a:rPr lang="en-US" sz="2000" b="1" dirty="0">
                <a:solidFill>
                  <a:srgbClr val="7030A0"/>
                </a:solidFill>
              </a:rPr>
              <a:t> </a:t>
            </a:r>
            <a:r>
              <a:rPr lang="en-US" sz="2000" b="1" dirty="0" err="1">
                <a:solidFill>
                  <a:srgbClr val="7030A0"/>
                </a:solidFill>
              </a:rPr>
              <a:t>dolgoročna</a:t>
            </a:r>
            <a:r>
              <a:rPr lang="en-US" sz="2000" b="1" dirty="0">
                <a:solidFill>
                  <a:srgbClr val="7030A0"/>
                </a:solidFill>
              </a:rPr>
              <a:t> </a:t>
            </a:r>
            <a:r>
              <a:rPr lang="en-US" sz="2000" b="1" dirty="0" err="1">
                <a:solidFill>
                  <a:srgbClr val="7030A0"/>
                </a:solidFill>
              </a:rPr>
              <a:t>sredstva</a:t>
            </a:r>
            <a:endParaRPr lang="sl-SI" sz="2000" b="1" dirty="0">
              <a:solidFill>
                <a:srgbClr val="7030A0"/>
              </a:solidFill>
            </a:endParaRPr>
          </a:p>
          <a:p>
            <a:endParaRPr lang="en-US" dirty="0">
              <a:solidFill>
                <a:srgbClr val="000000"/>
              </a:solidFill>
            </a:endParaRPr>
          </a:p>
          <a:p>
            <a:r>
              <a:rPr lang="en-US" dirty="0" err="1">
                <a:solidFill>
                  <a:srgbClr val="000000"/>
                </a:solidFill>
              </a:rPr>
              <a:t>zemljišče</a:t>
            </a:r>
            <a:r>
              <a:rPr lang="en-US" dirty="0">
                <a:solidFill>
                  <a:srgbClr val="000000"/>
                </a:solidFill>
              </a:rPr>
              <a:t>, </a:t>
            </a:r>
            <a:r>
              <a:rPr lang="en-US" dirty="0" err="1">
                <a:solidFill>
                  <a:srgbClr val="000000"/>
                </a:solidFill>
              </a:rPr>
              <a:t>zgradbe</a:t>
            </a:r>
            <a:r>
              <a:rPr lang="en-US" dirty="0">
                <a:solidFill>
                  <a:srgbClr val="000000"/>
                </a:solidFill>
              </a:rPr>
              <a:t>, </a:t>
            </a:r>
            <a:r>
              <a:rPr lang="en-US" dirty="0" err="1">
                <a:solidFill>
                  <a:srgbClr val="000000"/>
                </a:solidFill>
              </a:rPr>
              <a:t>oprema</a:t>
            </a:r>
            <a:r>
              <a:rPr lang="en-US" dirty="0">
                <a:solidFill>
                  <a:srgbClr val="000000"/>
                </a:solidFill>
              </a:rPr>
              <a:t>, </a:t>
            </a:r>
            <a:r>
              <a:rPr lang="en-US" dirty="0" err="1">
                <a:solidFill>
                  <a:srgbClr val="000000"/>
                </a:solidFill>
              </a:rPr>
              <a:t>posebnosti</a:t>
            </a:r>
            <a:r>
              <a:rPr lang="en-US" dirty="0">
                <a:solidFill>
                  <a:srgbClr val="000000"/>
                </a:solidFill>
              </a:rPr>
              <a:t> v </a:t>
            </a:r>
            <a:r>
              <a:rPr lang="en-US" dirty="0" err="1">
                <a:solidFill>
                  <a:srgbClr val="000000"/>
                </a:solidFill>
              </a:rPr>
              <a:t>kmetijstvu,drobni</a:t>
            </a:r>
            <a:r>
              <a:rPr lang="en-US" dirty="0">
                <a:solidFill>
                  <a:srgbClr val="000000"/>
                </a:solidFill>
              </a:rPr>
              <a:t> </a:t>
            </a:r>
            <a:r>
              <a:rPr lang="en-US" dirty="0" err="1">
                <a:solidFill>
                  <a:srgbClr val="000000"/>
                </a:solidFill>
              </a:rPr>
              <a:t>inventar</a:t>
            </a:r>
            <a:endParaRPr lang="sl-SI" dirty="0">
              <a:solidFill>
                <a:srgbClr val="000000"/>
              </a:solidFill>
            </a:endParaRPr>
          </a:p>
          <a:p>
            <a:endParaRPr lang="en-US" dirty="0">
              <a:solidFill>
                <a:srgbClr val="000000"/>
              </a:solidFill>
            </a:endParaRPr>
          </a:p>
          <a:p>
            <a:r>
              <a:rPr lang="sl-SI" dirty="0">
                <a:solidFill>
                  <a:srgbClr val="000000"/>
                </a:solidFill>
              </a:rPr>
              <a:t>3. </a:t>
            </a:r>
            <a:r>
              <a:rPr lang="en-US" sz="2000" b="1" dirty="0" err="1">
                <a:solidFill>
                  <a:srgbClr val="7030A0"/>
                </a:solidFill>
              </a:rPr>
              <a:t>Dolgoročne</a:t>
            </a:r>
            <a:r>
              <a:rPr lang="en-US" sz="2000" b="1" dirty="0">
                <a:solidFill>
                  <a:srgbClr val="7030A0"/>
                </a:solidFill>
              </a:rPr>
              <a:t> </a:t>
            </a:r>
            <a:r>
              <a:rPr lang="en-US" sz="2000" b="1" dirty="0" err="1">
                <a:solidFill>
                  <a:srgbClr val="7030A0"/>
                </a:solidFill>
              </a:rPr>
              <a:t>finančne</a:t>
            </a:r>
            <a:r>
              <a:rPr lang="en-US" sz="2000" b="1" dirty="0">
                <a:solidFill>
                  <a:srgbClr val="7030A0"/>
                </a:solidFill>
              </a:rPr>
              <a:t> </a:t>
            </a:r>
            <a:r>
              <a:rPr lang="en-US" sz="2000" b="1" dirty="0" err="1">
                <a:solidFill>
                  <a:srgbClr val="7030A0"/>
                </a:solidFill>
              </a:rPr>
              <a:t>naložbe</a:t>
            </a:r>
            <a:endParaRPr lang="en-US" sz="2000" b="1" dirty="0">
              <a:solidFill>
                <a:srgbClr val="7030A0"/>
              </a:solidFill>
            </a:endParaRPr>
          </a:p>
        </p:txBody>
      </p:sp>
    </p:spTree>
    <p:extLst>
      <p:ext uri="{BB962C8B-B14F-4D97-AF65-F5344CB8AC3E}">
        <p14:creationId xmlns:p14="http://schemas.microsoft.com/office/powerpoint/2010/main" val="625264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normAutofit fontScale="90000"/>
          </a:bodyPr>
          <a:lstStyle/>
          <a:p>
            <a:pPr eaLnBrk="1" hangingPunct="1"/>
            <a:r>
              <a:rPr lang="sl-SI" altLang="sl-SI" sz="3600" b="1" dirty="0" smtClean="0"/>
              <a:t>Izkoriščenost osnovnih sredstev</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286000" y="2690336"/>
            <a:ext cx="4572000" cy="2862322"/>
          </a:xfrm>
          <a:prstGeom prst="rect">
            <a:avLst/>
          </a:prstGeom>
        </p:spPr>
        <p:txBody>
          <a:bodyPr>
            <a:spAutoFit/>
          </a:bodyPr>
          <a:lstStyle/>
          <a:p>
            <a:r>
              <a:rPr lang="en-US" dirty="0" err="1">
                <a:solidFill>
                  <a:srgbClr val="000000"/>
                </a:solidFill>
              </a:rPr>
              <a:t>Zmogljivost</a:t>
            </a:r>
            <a:r>
              <a:rPr lang="en-US" dirty="0">
                <a:solidFill>
                  <a:srgbClr val="000000"/>
                </a:solidFill>
              </a:rPr>
              <a:t> </a:t>
            </a:r>
            <a:r>
              <a:rPr lang="en-US" dirty="0" err="1">
                <a:solidFill>
                  <a:srgbClr val="000000"/>
                </a:solidFill>
              </a:rPr>
              <a:t>osnovnih</a:t>
            </a:r>
            <a:r>
              <a:rPr lang="en-US" dirty="0">
                <a:solidFill>
                  <a:srgbClr val="000000"/>
                </a:solidFill>
              </a:rPr>
              <a:t> </a:t>
            </a:r>
            <a:r>
              <a:rPr lang="en-US" dirty="0" err="1">
                <a:solidFill>
                  <a:srgbClr val="000000"/>
                </a:solidFill>
              </a:rPr>
              <a:t>sredstev</a:t>
            </a:r>
            <a:endParaRPr lang="sl-SI" dirty="0">
              <a:solidFill>
                <a:srgbClr val="000000"/>
              </a:solidFill>
            </a:endParaRPr>
          </a:p>
          <a:p>
            <a:endParaRPr lang="en-US" dirty="0">
              <a:solidFill>
                <a:srgbClr val="000000"/>
              </a:solidFill>
            </a:endParaRPr>
          </a:p>
          <a:p>
            <a:r>
              <a:rPr lang="en-US" dirty="0" err="1">
                <a:solidFill>
                  <a:srgbClr val="000000"/>
                </a:solidFill>
              </a:rPr>
              <a:t>Vrste</a:t>
            </a:r>
            <a:r>
              <a:rPr lang="en-US" dirty="0">
                <a:solidFill>
                  <a:srgbClr val="000000"/>
                </a:solidFill>
              </a:rPr>
              <a:t> </a:t>
            </a:r>
            <a:r>
              <a:rPr lang="en-US" dirty="0" err="1">
                <a:solidFill>
                  <a:srgbClr val="000000"/>
                </a:solidFill>
              </a:rPr>
              <a:t>zmogljivosti</a:t>
            </a:r>
            <a:r>
              <a:rPr lang="en-US" dirty="0">
                <a:solidFill>
                  <a:srgbClr val="000000"/>
                </a:solidFill>
              </a:rPr>
              <a:t>:</a:t>
            </a:r>
            <a:endParaRPr lang="sl-SI" dirty="0">
              <a:solidFill>
                <a:srgbClr val="000000"/>
              </a:solidFill>
            </a:endParaRPr>
          </a:p>
          <a:p>
            <a:endParaRPr lang="en-US" dirty="0">
              <a:solidFill>
                <a:srgbClr val="000000"/>
              </a:solidFill>
            </a:endParaRPr>
          </a:p>
          <a:p>
            <a:pPr marL="285750" indent="-285750">
              <a:buFont typeface="Arial" panose="020B0604020202020204" pitchFamily="34" charset="0"/>
              <a:buChar char="•"/>
            </a:pPr>
            <a:r>
              <a:rPr lang="en-US" b="1" dirty="0" err="1">
                <a:solidFill>
                  <a:srgbClr val="7030A0"/>
                </a:solidFill>
              </a:rPr>
              <a:t>Tehnična</a:t>
            </a:r>
            <a:r>
              <a:rPr lang="en-US" b="1" dirty="0">
                <a:solidFill>
                  <a:srgbClr val="7030A0"/>
                </a:solidFill>
              </a:rPr>
              <a:t> z</a:t>
            </a:r>
            <a:r>
              <a:rPr lang="sl-SI" b="1" dirty="0" err="1">
                <a:solidFill>
                  <a:srgbClr val="7030A0"/>
                </a:solidFill>
              </a:rPr>
              <a:t>mogljivost</a:t>
            </a:r>
            <a:endParaRPr lang="sl-SI" b="1" dirty="0">
              <a:solidFill>
                <a:srgbClr val="7030A0"/>
              </a:solidFill>
            </a:endParaRPr>
          </a:p>
          <a:p>
            <a:pPr marL="285750" indent="-285750">
              <a:buFont typeface="Arial" panose="020B0604020202020204" pitchFamily="34" charset="0"/>
              <a:buChar char="•"/>
            </a:pPr>
            <a:endParaRPr lang="en-US" b="1" dirty="0">
              <a:solidFill>
                <a:srgbClr val="7030A0"/>
              </a:solidFill>
            </a:endParaRPr>
          </a:p>
          <a:p>
            <a:pPr marL="285750" indent="-285750">
              <a:buFont typeface="Arial" panose="020B0604020202020204" pitchFamily="34" charset="0"/>
              <a:buChar char="•"/>
            </a:pPr>
            <a:r>
              <a:rPr lang="en-US" b="1" dirty="0" err="1">
                <a:solidFill>
                  <a:srgbClr val="7030A0"/>
                </a:solidFill>
              </a:rPr>
              <a:t>Razpoložljiva</a:t>
            </a:r>
            <a:r>
              <a:rPr lang="en-US" b="1" dirty="0">
                <a:solidFill>
                  <a:srgbClr val="7030A0"/>
                </a:solidFill>
              </a:rPr>
              <a:t> </a:t>
            </a:r>
            <a:r>
              <a:rPr lang="en-US" b="1" dirty="0" err="1">
                <a:solidFill>
                  <a:srgbClr val="7030A0"/>
                </a:solidFill>
              </a:rPr>
              <a:t>zmogljivost</a:t>
            </a:r>
            <a:endParaRPr lang="en-US" b="1" dirty="0">
              <a:solidFill>
                <a:srgbClr val="7030A0"/>
              </a:solidFill>
            </a:endParaRPr>
          </a:p>
          <a:p>
            <a:pPr marL="285750" indent="-285750">
              <a:buFont typeface="Arial" panose="020B0604020202020204" pitchFamily="34" charset="0"/>
              <a:buChar char="•"/>
            </a:pPr>
            <a:endParaRPr lang="en-US" b="1" dirty="0">
              <a:solidFill>
                <a:srgbClr val="7030A0"/>
              </a:solidFill>
            </a:endParaRPr>
          </a:p>
          <a:p>
            <a:pPr marL="285750" indent="-285750">
              <a:buFont typeface="Arial" panose="020B0604020202020204" pitchFamily="34" charset="0"/>
              <a:buChar char="•"/>
            </a:pPr>
            <a:r>
              <a:rPr lang="en-US" b="1" dirty="0" err="1">
                <a:solidFill>
                  <a:srgbClr val="7030A0"/>
                </a:solidFill>
              </a:rPr>
              <a:t>Dejanska</a:t>
            </a:r>
            <a:r>
              <a:rPr lang="en-US" b="1" dirty="0">
                <a:solidFill>
                  <a:srgbClr val="7030A0"/>
                </a:solidFill>
              </a:rPr>
              <a:t> </a:t>
            </a:r>
            <a:r>
              <a:rPr lang="en-US" b="1" dirty="0" err="1">
                <a:solidFill>
                  <a:srgbClr val="7030A0"/>
                </a:solidFill>
              </a:rPr>
              <a:t>zmogljivost</a:t>
            </a:r>
            <a:endParaRPr lang="en-US" b="1" dirty="0">
              <a:solidFill>
                <a:srgbClr val="7030A0"/>
              </a:solidFill>
            </a:endParaRPr>
          </a:p>
          <a:p>
            <a:pPr marL="285750" indent="-285750">
              <a:buFont typeface="Arial" panose="020B0604020202020204" pitchFamily="34" charset="0"/>
              <a:buChar char="•"/>
            </a:pPr>
            <a:endParaRPr lang="en-US" b="1" dirty="0">
              <a:solidFill>
                <a:srgbClr val="7030A0"/>
              </a:solidFill>
            </a:endParaRPr>
          </a:p>
        </p:txBody>
      </p:sp>
    </p:spTree>
    <p:extLst>
      <p:ext uri="{BB962C8B-B14F-4D97-AF65-F5344CB8AC3E}">
        <p14:creationId xmlns:p14="http://schemas.microsoft.com/office/powerpoint/2010/main" val="1082715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9111" y="765175"/>
            <a:ext cx="5543550" cy="1007641"/>
          </a:xfrm>
        </p:spPr>
        <p:txBody>
          <a:bodyPr/>
          <a:lstStyle/>
          <a:p>
            <a:pPr eaLnBrk="1" hangingPunct="1"/>
            <a:r>
              <a:rPr lang="sl-SI" altLang="sl-SI" sz="3600" b="1" dirty="0" smtClean="0"/>
              <a:t>Amortizacija</a:t>
            </a: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286000" y="2690336"/>
            <a:ext cx="5670376" cy="3416320"/>
          </a:xfrm>
          <a:prstGeom prst="rect">
            <a:avLst/>
          </a:prstGeom>
        </p:spPr>
        <p:txBody>
          <a:bodyPr wrap="square">
            <a:spAutoFit/>
          </a:bodyPr>
          <a:lstStyle/>
          <a:p>
            <a:r>
              <a:rPr lang="en-US" b="1" dirty="0" err="1" smtClean="0">
                <a:solidFill>
                  <a:srgbClr val="002060"/>
                </a:solidFill>
              </a:rPr>
              <a:t>Amortizacija</a:t>
            </a:r>
            <a:r>
              <a:rPr lang="en-US" b="1" dirty="0" smtClean="0">
                <a:solidFill>
                  <a:srgbClr val="002060"/>
                </a:solidFill>
              </a:rPr>
              <a:t> - </a:t>
            </a:r>
            <a:r>
              <a:rPr lang="en-US" dirty="0" err="1" smtClean="0">
                <a:solidFill>
                  <a:srgbClr val="002060"/>
                </a:solidFill>
              </a:rPr>
              <a:t>obraba</a:t>
            </a:r>
            <a:r>
              <a:rPr lang="en-US" dirty="0" smtClean="0">
                <a:solidFill>
                  <a:srgbClr val="002060"/>
                </a:solidFill>
              </a:rPr>
              <a:t> </a:t>
            </a:r>
            <a:r>
              <a:rPr lang="en-US" dirty="0" err="1" smtClean="0">
                <a:solidFill>
                  <a:srgbClr val="002060"/>
                </a:solidFill>
              </a:rPr>
              <a:t>delovnih</a:t>
            </a:r>
            <a:r>
              <a:rPr lang="en-US" dirty="0" smtClean="0">
                <a:solidFill>
                  <a:srgbClr val="002060"/>
                </a:solidFill>
              </a:rPr>
              <a:t> </a:t>
            </a:r>
            <a:r>
              <a:rPr lang="en-US" dirty="0" err="1" smtClean="0">
                <a:solidFill>
                  <a:srgbClr val="002060"/>
                </a:solidFill>
              </a:rPr>
              <a:t>sredstev</a:t>
            </a:r>
            <a:r>
              <a:rPr lang="en-US" dirty="0" smtClean="0">
                <a:solidFill>
                  <a:srgbClr val="002060"/>
                </a:solidFill>
              </a:rPr>
              <a:t>, </a:t>
            </a:r>
            <a:r>
              <a:rPr lang="en-US" dirty="0" err="1" smtClean="0">
                <a:solidFill>
                  <a:srgbClr val="002060"/>
                </a:solidFill>
              </a:rPr>
              <a:t>ki</a:t>
            </a:r>
            <a:r>
              <a:rPr lang="en-US" dirty="0" smtClean="0">
                <a:solidFill>
                  <a:srgbClr val="002060"/>
                </a:solidFill>
              </a:rPr>
              <a:t> </a:t>
            </a:r>
            <a:r>
              <a:rPr lang="en-US" dirty="0" err="1" smtClean="0">
                <a:solidFill>
                  <a:srgbClr val="002060"/>
                </a:solidFill>
              </a:rPr>
              <a:t>nastopa</a:t>
            </a:r>
            <a:r>
              <a:rPr lang="en-US" dirty="0" smtClean="0">
                <a:solidFill>
                  <a:srgbClr val="002060"/>
                </a:solidFill>
              </a:rPr>
              <a:t> </a:t>
            </a:r>
            <a:r>
              <a:rPr lang="en-US" dirty="0" err="1" smtClean="0">
                <a:solidFill>
                  <a:srgbClr val="002060"/>
                </a:solidFill>
              </a:rPr>
              <a:t>kot</a:t>
            </a:r>
            <a:r>
              <a:rPr lang="en-US" dirty="0" smtClean="0">
                <a:solidFill>
                  <a:srgbClr val="002060"/>
                </a:solidFill>
              </a:rPr>
              <a:t> </a:t>
            </a:r>
            <a:r>
              <a:rPr lang="en-US" dirty="0" err="1" smtClean="0">
                <a:solidFill>
                  <a:srgbClr val="002060"/>
                </a:solidFill>
              </a:rPr>
              <a:t>strošek</a:t>
            </a:r>
            <a:r>
              <a:rPr lang="en-US" dirty="0" smtClean="0">
                <a:solidFill>
                  <a:srgbClr val="002060"/>
                </a:solidFill>
              </a:rPr>
              <a:t> </a:t>
            </a:r>
            <a:r>
              <a:rPr lang="en-US" dirty="0" err="1" smtClean="0">
                <a:solidFill>
                  <a:srgbClr val="002060"/>
                </a:solidFill>
              </a:rPr>
              <a:t>delovnih</a:t>
            </a:r>
            <a:r>
              <a:rPr lang="en-US" dirty="0" smtClean="0">
                <a:solidFill>
                  <a:srgbClr val="002060"/>
                </a:solidFill>
              </a:rPr>
              <a:t> </a:t>
            </a:r>
            <a:r>
              <a:rPr lang="en-US" dirty="0" err="1" smtClean="0">
                <a:solidFill>
                  <a:srgbClr val="002060"/>
                </a:solidFill>
              </a:rPr>
              <a:t>sredstev</a:t>
            </a:r>
            <a:r>
              <a:rPr lang="en-US" dirty="0" smtClean="0">
                <a:solidFill>
                  <a:srgbClr val="002060"/>
                </a:solidFill>
              </a:rPr>
              <a:t> v </a:t>
            </a:r>
            <a:r>
              <a:rPr lang="en-US" dirty="0" err="1" smtClean="0">
                <a:solidFill>
                  <a:srgbClr val="002060"/>
                </a:solidFill>
              </a:rPr>
              <a:t>proizvodnem</a:t>
            </a:r>
            <a:r>
              <a:rPr lang="en-US" dirty="0" smtClean="0">
                <a:solidFill>
                  <a:srgbClr val="002060"/>
                </a:solidFill>
              </a:rPr>
              <a:t> </a:t>
            </a:r>
            <a:r>
              <a:rPr lang="en-US" dirty="0" err="1" smtClean="0">
                <a:solidFill>
                  <a:srgbClr val="002060"/>
                </a:solidFill>
              </a:rPr>
              <a:t>procesu</a:t>
            </a:r>
            <a:r>
              <a:rPr lang="en-US" dirty="0" smtClean="0">
                <a:solidFill>
                  <a:srgbClr val="002060"/>
                </a:solidFill>
              </a:rPr>
              <a:t> </a:t>
            </a:r>
          </a:p>
          <a:p>
            <a:pPr marL="285750" indent="-285750">
              <a:buFont typeface="Arial" panose="020B0604020202020204" pitchFamily="34" charset="0"/>
              <a:buChar char="•"/>
            </a:pPr>
            <a:endParaRPr lang="en-US" dirty="0" smtClean="0">
              <a:solidFill>
                <a:srgbClr val="002060"/>
              </a:solidFill>
            </a:endParaRPr>
          </a:p>
          <a:p>
            <a:r>
              <a:rPr lang="en-US" dirty="0" err="1" smtClean="0">
                <a:solidFill>
                  <a:srgbClr val="002060"/>
                </a:solidFill>
              </a:rPr>
              <a:t>Namen</a:t>
            </a:r>
            <a:r>
              <a:rPr lang="en-US" dirty="0" smtClean="0">
                <a:solidFill>
                  <a:srgbClr val="002060"/>
                </a:solidFill>
              </a:rPr>
              <a:t> </a:t>
            </a:r>
            <a:r>
              <a:rPr lang="en-US" dirty="0" err="1" smtClean="0">
                <a:solidFill>
                  <a:srgbClr val="002060"/>
                </a:solidFill>
              </a:rPr>
              <a:t>amortiziranja</a:t>
            </a:r>
            <a:r>
              <a:rPr lang="en-US" dirty="0" smtClean="0">
                <a:solidFill>
                  <a:srgbClr val="002060"/>
                </a:solidFill>
              </a:rPr>
              <a:t> oz. </a:t>
            </a:r>
            <a:r>
              <a:rPr lang="en-US" dirty="0" err="1" smtClean="0">
                <a:solidFill>
                  <a:srgbClr val="002060"/>
                </a:solidFill>
              </a:rPr>
              <a:t>ugotavljanja</a:t>
            </a:r>
            <a:r>
              <a:rPr lang="en-US" dirty="0" smtClean="0">
                <a:solidFill>
                  <a:srgbClr val="002060"/>
                </a:solidFill>
              </a:rPr>
              <a:t> </a:t>
            </a:r>
            <a:r>
              <a:rPr lang="en-US" dirty="0" err="1" smtClean="0">
                <a:solidFill>
                  <a:srgbClr val="002060"/>
                </a:solidFill>
              </a:rPr>
              <a:t>stroškov</a:t>
            </a:r>
            <a:r>
              <a:rPr lang="en-US" dirty="0" smtClean="0">
                <a:solidFill>
                  <a:srgbClr val="002060"/>
                </a:solidFill>
              </a:rPr>
              <a:t> </a:t>
            </a:r>
            <a:r>
              <a:rPr lang="en-US" dirty="0" err="1" smtClean="0">
                <a:solidFill>
                  <a:srgbClr val="002060"/>
                </a:solidFill>
              </a:rPr>
              <a:t>delovnih</a:t>
            </a:r>
            <a:r>
              <a:rPr lang="en-US" dirty="0" smtClean="0">
                <a:solidFill>
                  <a:srgbClr val="002060"/>
                </a:solidFill>
              </a:rPr>
              <a:t> </a:t>
            </a:r>
            <a:r>
              <a:rPr lang="en-US" dirty="0" err="1" smtClean="0">
                <a:solidFill>
                  <a:srgbClr val="002060"/>
                </a:solidFill>
              </a:rPr>
              <a:t>sredstev</a:t>
            </a:r>
            <a:r>
              <a:rPr lang="en-US" dirty="0" smtClean="0">
                <a:solidFill>
                  <a:srgbClr val="002060"/>
                </a:solidFill>
              </a:rPr>
              <a:t>:</a:t>
            </a:r>
            <a:endParaRPr lang="sl-SI" dirty="0" smtClean="0">
              <a:solidFill>
                <a:srgbClr val="002060"/>
              </a:solidFill>
            </a:endParaRPr>
          </a:p>
          <a:p>
            <a:endParaRPr lang="sl-SI" dirty="0">
              <a:solidFill>
                <a:srgbClr val="002060"/>
              </a:solidFill>
            </a:endParaRPr>
          </a:p>
          <a:p>
            <a:r>
              <a:rPr lang="en-US" dirty="0" smtClean="0">
                <a:solidFill>
                  <a:srgbClr val="002060"/>
                </a:solidFill>
              </a:rPr>
              <a:t>1. </a:t>
            </a:r>
            <a:r>
              <a:rPr lang="en-US" dirty="0" err="1" smtClean="0">
                <a:solidFill>
                  <a:srgbClr val="002060"/>
                </a:solidFill>
              </a:rPr>
              <a:t>zagotavljati</a:t>
            </a:r>
            <a:r>
              <a:rPr lang="en-US" dirty="0" smtClean="0">
                <a:solidFill>
                  <a:srgbClr val="002060"/>
                </a:solidFill>
              </a:rPr>
              <a:t> </a:t>
            </a:r>
            <a:r>
              <a:rPr lang="en-US" dirty="0" err="1" smtClean="0">
                <a:solidFill>
                  <a:srgbClr val="002060"/>
                </a:solidFill>
              </a:rPr>
              <a:t>enostavno</a:t>
            </a:r>
            <a:r>
              <a:rPr lang="en-US" dirty="0" smtClean="0">
                <a:solidFill>
                  <a:srgbClr val="002060"/>
                </a:solidFill>
              </a:rPr>
              <a:t> </a:t>
            </a:r>
            <a:r>
              <a:rPr lang="en-US" dirty="0" err="1" smtClean="0">
                <a:solidFill>
                  <a:srgbClr val="002060"/>
                </a:solidFill>
              </a:rPr>
              <a:t>reprodukcijo</a:t>
            </a:r>
            <a:r>
              <a:rPr lang="en-US" dirty="0" smtClean="0">
                <a:solidFill>
                  <a:srgbClr val="002060"/>
                </a:solidFill>
              </a:rPr>
              <a:t> (</a:t>
            </a:r>
            <a:r>
              <a:rPr lang="en-US" dirty="0" err="1" smtClean="0">
                <a:solidFill>
                  <a:srgbClr val="002060"/>
                </a:solidFill>
              </a:rPr>
              <a:t>ponovno</a:t>
            </a:r>
            <a:r>
              <a:rPr lang="en-US" dirty="0" smtClean="0">
                <a:solidFill>
                  <a:srgbClr val="002060"/>
                </a:solidFill>
              </a:rPr>
              <a:t> </a:t>
            </a:r>
            <a:r>
              <a:rPr lang="en-US" dirty="0" err="1" smtClean="0">
                <a:solidFill>
                  <a:srgbClr val="002060"/>
                </a:solidFill>
              </a:rPr>
              <a:t>nabavo</a:t>
            </a:r>
            <a:r>
              <a:rPr lang="en-US" dirty="0" smtClean="0">
                <a:solidFill>
                  <a:srgbClr val="002060"/>
                </a:solidFill>
              </a:rPr>
              <a:t>  oz. </a:t>
            </a:r>
            <a:r>
              <a:rPr lang="en-US" dirty="0" err="1" smtClean="0">
                <a:solidFill>
                  <a:srgbClr val="002060"/>
                </a:solidFill>
              </a:rPr>
              <a:t>zamenjavo</a:t>
            </a:r>
            <a:r>
              <a:rPr lang="en-US" dirty="0" smtClean="0">
                <a:solidFill>
                  <a:srgbClr val="002060"/>
                </a:solidFill>
              </a:rPr>
              <a:t>)</a:t>
            </a:r>
          </a:p>
          <a:p>
            <a:endParaRPr lang="sl-SI" dirty="0">
              <a:solidFill>
                <a:srgbClr val="002060"/>
              </a:solidFill>
            </a:endParaRPr>
          </a:p>
          <a:p>
            <a:r>
              <a:rPr lang="en-US" dirty="0" smtClean="0">
                <a:solidFill>
                  <a:srgbClr val="002060"/>
                </a:solidFill>
              </a:rPr>
              <a:t>2. </a:t>
            </a:r>
            <a:r>
              <a:rPr lang="en-US" dirty="0" err="1" smtClean="0">
                <a:solidFill>
                  <a:srgbClr val="002060"/>
                </a:solidFill>
              </a:rPr>
              <a:t>ugotavljati</a:t>
            </a:r>
            <a:r>
              <a:rPr lang="en-US" dirty="0" smtClean="0">
                <a:solidFill>
                  <a:srgbClr val="002060"/>
                </a:solidFill>
              </a:rPr>
              <a:t> </a:t>
            </a:r>
            <a:r>
              <a:rPr lang="en-US" dirty="0" err="1" smtClean="0">
                <a:solidFill>
                  <a:srgbClr val="002060"/>
                </a:solidFill>
              </a:rPr>
              <a:t>na</a:t>
            </a:r>
            <a:r>
              <a:rPr lang="en-US" dirty="0" smtClean="0">
                <a:solidFill>
                  <a:srgbClr val="002060"/>
                </a:solidFill>
              </a:rPr>
              <a:t> </a:t>
            </a:r>
            <a:r>
              <a:rPr lang="en-US" dirty="0" err="1" smtClean="0">
                <a:solidFill>
                  <a:srgbClr val="002060"/>
                </a:solidFill>
              </a:rPr>
              <a:t>stvarnejši</a:t>
            </a:r>
            <a:r>
              <a:rPr lang="en-US" dirty="0" smtClean="0">
                <a:solidFill>
                  <a:srgbClr val="002060"/>
                </a:solidFill>
              </a:rPr>
              <a:t> </a:t>
            </a:r>
            <a:r>
              <a:rPr lang="en-US" dirty="0" err="1" smtClean="0">
                <a:solidFill>
                  <a:srgbClr val="002060"/>
                </a:solidFill>
              </a:rPr>
              <a:t>način</a:t>
            </a:r>
            <a:r>
              <a:rPr lang="en-US" dirty="0" smtClean="0">
                <a:solidFill>
                  <a:srgbClr val="002060"/>
                </a:solidFill>
              </a:rPr>
              <a:t> </a:t>
            </a:r>
            <a:r>
              <a:rPr lang="en-US" dirty="0" err="1" smtClean="0">
                <a:solidFill>
                  <a:srgbClr val="002060"/>
                </a:solidFill>
              </a:rPr>
              <a:t>stroškovno</a:t>
            </a:r>
            <a:r>
              <a:rPr lang="en-US" dirty="0" smtClean="0">
                <a:solidFill>
                  <a:srgbClr val="002060"/>
                </a:solidFill>
              </a:rPr>
              <a:t> </a:t>
            </a:r>
            <a:r>
              <a:rPr lang="en-US" dirty="0" err="1" smtClean="0">
                <a:solidFill>
                  <a:srgbClr val="002060"/>
                </a:solidFill>
              </a:rPr>
              <a:t>ceno</a:t>
            </a:r>
            <a:r>
              <a:rPr lang="en-US" dirty="0" smtClean="0">
                <a:solidFill>
                  <a:srgbClr val="002060"/>
                </a:solidFill>
              </a:rPr>
              <a:t> </a:t>
            </a:r>
            <a:r>
              <a:rPr lang="en-US" dirty="0" err="1" smtClean="0">
                <a:solidFill>
                  <a:srgbClr val="002060"/>
                </a:solidFill>
              </a:rPr>
              <a:t>poslovnih</a:t>
            </a:r>
            <a:r>
              <a:rPr lang="en-US" dirty="0" smtClean="0">
                <a:solidFill>
                  <a:srgbClr val="002060"/>
                </a:solidFill>
              </a:rPr>
              <a:t> </a:t>
            </a:r>
            <a:r>
              <a:rPr lang="en-US" dirty="0" err="1" smtClean="0">
                <a:solidFill>
                  <a:srgbClr val="002060"/>
                </a:solidFill>
              </a:rPr>
              <a:t>učinkov</a:t>
            </a:r>
            <a:endParaRPr lang="en-US" dirty="0" smtClean="0">
              <a:solidFill>
                <a:srgbClr val="002060"/>
              </a:solidFill>
            </a:endParaRPr>
          </a:p>
          <a:p>
            <a:endParaRPr lang="en-US" b="1" dirty="0">
              <a:solidFill>
                <a:srgbClr val="7030A0"/>
              </a:solidFill>
            </a:endParaRPr>
          </a:p>
        </p:txBody>
      </p:sp>
    </p:spTree>
    <p:extLst>
      <p:ext uri="{BB962C8B-B14F-4D97-AF65-F5344CB8AC3E}">
        <p14:creationId xmlns:p14="http://schemas.microsoft.com/office/powerpoint/2010/main" val="1874978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71600" y="2276872"/>
            <a:ext cx="7793037" cy="1512168"/>
          </a:xfrm>
        </p:spPr>
        <p:txBody>
          <a:bodyPr>
            <a:normAutofit fontScale="90000"/>
          </a:bodyPr>
          <a:lstStyle/>
          <a:p>
            <a:r>
              <a:rPr lang="sl-SI" dirty="0"/>
              <a:t>Direktor in nov delavec se pogovarjata.</a:t>
            </a:r>
            <a:r>
              <a:rPr lang="sl-SI" dirty="0"/>
              <a:t/>
            </a:r>
            <a:br>
              <a:rPr lang="sl-SI" dirty="0"/>
            </a:br>
            <a:r>
              <a:rPr lang="sl-SI" dirty="0"/>
              <a:t>Delavec mu zaupa svoje probleme: "Tako sem vraževeren, da če mi mačka prečka cesto, tisti dan sploh ne grem v službo!"</a:t>
            </a:r>
            <a:r>
              <a:rPr lang="sl-SI" dirty="0"/>
              <a:t/>
            </a:r>
            <a:br>
              <a:rPr lang="sl-SI" dirty="0"/>
            </a:br>
            <a:r>
              <a:rPr lang="sl-SI" dirty="0"/>
              <a:t>"Še kaj drugega?"</a:t>
            </a:r>
            <a:r>
              <a:rPr lang="sl-SI" dirty="0"/>
              <a:t/>
            </a:r>
            <a:br>
              <a:rPr lang="sl-SI" dirty="0"/>
            </a:br>
            <a:r>
              <a:rPr lang="sl-SI" dirty="0"/>
              <a:t>"Izogibam se številki trinajst!"</a:t>
            </a:r>
            <a:r>
              <a:rPr lang="sl-SI" dirty="0"/>
              <a:t/>
            </a:r>
            <a:br>
              <a:rPr lang="sl-SI" dirty="0"/>
            </a:br>
            <a:r>
              <a:rPr lang="sl-SI" dirty="0"/>
              <a:t>"Potem pa upam, da ne boste zahtevali trinajste plače!"</a:t>
            </a:r>
            <a:endParaRPr lang="sl-SI" dirty="0"/>
          </a:p>
        </p:txBody>
      </p:sp>
    </p:spTree>
    <p:extLst>
      <p:ext uri="{BB962C8B-B14F-4D97-AF65-F5344CB8AC3E}">
        <p14:creationId xmlns:p14="http://schemas.microsoft.com/office/powerpoint/2010/main" val="4096907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8111" y="1340768"/>
            <a:ext cx="5543550" cy="1007641"/>
          </a:xfrm>
        </p:spPr>
        <p:txBody>
          <a:bodyPr>
            <a:normAutofit fontScale="90000"/>
          </a:bodyPr>
          <a:lstStyle/>
          <a:p>
            <a:pPr eaLnBrk="1" hangingPunct="1"/>
            <a:r>
              <a:rPr lang="sl-SI" altLang="sl-SI" sz="3600" b="1" dirty="0" smtClean="0"/>
              <a:t>Amortizacija</a:t>
            </a:r>
            <a:br>
              <a:rPr lang="sl-SI" altLang="sl-SI" sz="3600" b="1" dirty="0" smtClean="0"/>
            </a:br>
            <a:endParaRPr lang="sl-SI" altLang="sl-SI" sz="3600" b="1" dirty="0" smtClean="0">
              <a:solidFill>
                <a:srgbClr val="7030A0"/>
              </a:solidFill>
            </a:endParaRP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286000" y="2828836"/>
            <a:ext cx="6606480" cy="3477875"/>
          </a:xfrm>
          <a:prstGeom prst="rect">
            <a:avLst/>
          </a:prstGeom>
        </p:spPr>
        <p:txBody>
          <a:bodyPr wrap="square">
            <a:spAutoFit/>
          </a:bodyPr>
          <a:lstStyle/>
          <a:p>
            <a:r>
              <a:rPr lang="sl-SI" sz="2000" dirty="0" err="1" smtClean="0">
                <a:solidFill>
                  <a:srgbClr val="000000"/>
                </a:solidFill>
              </a:rPr>
              <a:t>I</a:t>
            </a:r>
            <a:r>
              <a:rPr lang="en-US" sz="2000" dirty="0" err="1" smtClean="0">
                <a:solidFill>
                  <a:srgbClr val="000000"/>
                </a:solidFill>
              </a:rPr>
              <a:t>zvajanje</a:t>
            </a:r>
            <a:r>
              <a:rPr lang="en-US" sz="2000" dirty="0" smtClean="0">
                <a:solidFill>
                  <a:srgbClr val="000000"/>
                </a:solidFill>
              </a:rPr>
              <a:t> </a:t>
            </a:r>
            <a:r>
              <a:rPr lang="en-US" sz="2000" dirty="0" err="1">
                <a:solidFill>
                  <a:srgbClr val="000000"/>
                </a:solidFill>
              </a:rPr>
              <a:t>procesa</a:t>
            </a:r>
            <a:r>
              <a:rPr lang="en-US" sz="2000" dirty="0">
                <a:solidFill>
                  <a:srgbClr val="000000"/>
                </a:solidFill>
              </a:rPr>
              <a:t> </a:t>
            </a:r>
            <a:r>
              <a:rPr lang="en-US" sz="2000" dirty="0" err="1">
                <a:solidFill>
                  <a:srgbClr val="000000"/>
                </a:solidFill>
              </a:rPr>
              <a:t>amortiziranja</a:t>
            </a:r>
            <a:r>
              <a:rPr lang="en-US" sz="2000" dirty="0">
                <a:solidFill>
                  <a:srgbClr val="000000"/>
                </a:solidFill>
              </a:rPr>
              <a:t> </a:t>
            </a:r>
            <a:r>
              <a:rPr lang="en-US" sz="2000" dirty="0" err="1">
                <a:solidFill>
                  <a:srgbClr val="000000"/>
                </a:solidFill>
              </a:rPr>
              <a:t>delovnih</a:t>
            </a:r>
            <a:r>
              <a:rPr lang="en-US" sz="2000" dirty="0">
                <a:solidFill>
                  <a:srgbClr val="000000"/>
                </a:solidFill>
              </a:rPr>
              <a:t> </a:t>
            </a:r>
            <a:r>
              <a:rPr lang="en-US" sz="2000" dirty="0" err="1">
                <a:solidFill>
                  <a:srgbClr val="000000"/>
                </a:solidFill>
              </a:rPr>
              <a:t>sredstev</a:t>
            </a:r>
            <a:r>
              <a:rPr lang="en-US" sz="2000" dirty="0">
                <a:solidFill>
                  <a:srgbClr val="000000"/>
                </a:solidFill>
              </a:rPr>
              <a:t> – le-to v </a:t>
            </a:r>
            <a:r>
              <a:rPr lang="en-US" sz="2000" dirty="0" err="1">
                <a:solidFill>
                  <a:srgbClr val="000000"/>
                </a:solidFill>
              </a:rPr>
              <a:t>podjetju</a:t>
            </a:r>
            <a:r>
              <a:rPr lang="en-US" sz="2000" dirty="0">
                <a:solidFill>
                  <a:srgbClr val="000000"/>
                </a:solidFill>
              </a:rPr>
              <a:t> </a:t>
            </a:r>
            <a:r>
              <a:rPr lang="en-US" sz="2000" dirty="0" err="1">
                <a:solidFill>
                  <a:srgbClr val="000000"/>
                </a:solidFill>
              </a:rPr>
              <a:t>terja</a:t>
            </a:r>
            <a:r>
              <a:rPr lang="en-US" sz="2000" dirty="0">
                <a:solidFill>
                  <a:srgbClr val="000000"/>
                </a:solidFill>
              </a:rPr>
              <a:t> </a:t>
            </a:r>
            <a:r>
              <a:rPr lang="en-US" sz="2000" dirty="0" err="1">
                <a:solidFill>
                  <a:srgbClr val="000000"/>
                </a:solidFill>
              </a:rPr>
              <a:t>reševanje</a:t>
            </a:r>
            <a:r>
              <a:rPr lang="en-US" sz="2000" dirty="0">
                <a:solidFill>
                  <a:srgbClr val="000000"/>
                </a:solidFill>
              </a:rPr>
              <a:t> </a:t>
            </a:r>
            <a:r>
              <a:rPr lang="en-US" sz="2000" dirty="0" err="1">
                <a:solidFill>
                  <a:srgbClr val="000000"/>
                </a:solidFill>
              </a:rPr>
              <a:t>treh</a:t>
            </a:r>
            <a:r>
              <a:rPr lang="en-US" sz="2000" dirty="0">
                <a:solidFill>
                  <a:srgbClr val="000000"/>
                </a:solidFill>
              </a:rPr>
              <a:t> </a:t>
            </a:r>
            <a:r>
              <a:rPr lang="en-US" sz="2000" dirty="0" err="1">
                <a:solidFill>
                  <a:srgbClr val="000000"/>
                </a:solidFill>
              </a:rPr>
              <a:t>skupin</a:t>
            </a:r>
            <a:r>
              <a:rPr lang="en-US" sz="2000" dirty="0">
                <a:solidFill>
                  <a:srgbClr val="000000"/>
                </a:solidFill>
              </a:rPr>
              <a:t> </a:t>
            </a:r>
            <a:r>
              <a:rPr lang="en-US" sz="2000" dirty="0" err="1">
                <a:solidFill>
                  <a:srgbClr val="000000"/>
                </a:solidFill>
              </a:rPr>
              <a:t>problemov</a:t>
            </a:r>
            <a:r>
              <a:rPr lang="en-US" sz="2000" dirty="0">
                <a:solidFill>
                  <a:srgbClr val="000000"/>
                </a:solidFill>
              </a:rPr>
              <a:t>:</a:t>
            </a:r>
          </a:p>
          <a:p>
            <a:pPr marL="342900" indent="-342900">
              <a:buFont typeface="Arial" panose="020B0604020202020204" pitchFamily="34" charset="0"/>
              <a:buChar char="•"/>
            </a:pP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rPr>
              <a:t>določanje</a:t>
            </a:r>
            <a:r>
              <a:rPr lang="en-US" sz="2000" dirty="0">
                <a:solidFill>
                  <a:srgbClr val="000000"/>
                </a:solidFill>
              </a:rPr>
              <a:t> </a:t>
            </a:r>
            <a:r>
              <a:rPr lang="en-US" sz="2000" dirty="0" err="1">
                <a:solidFill>
                  <a:srgbClr val="000000"/>
                </a:solidFill>
              </a:rPr>
              <a:t>osnove</a:t>
            </a:r>
            <a:r>
              <a:rPr lang="en-US" sz="2000" dirty="0">
                <a:solidFill>
                  <a:srgbClr val="000000"/>
                </a:solidFill>
              </a:rPr>
              <a:t> </a:t>
            </a:r>
            <a:r>
              <a:rPr lang="en-US" sz="2000" dirty="0" err="1">
                <a:solidFill>
                  <a:srgbClr val="000000"/>
                </a:solidFill>
              </a:rPr>
              <a:t>za</a:t>
            </a:r>
            <a:r>
              <a:rPr lang="en-US" sz="2000" dirty="0">
                <a:solidFill>
                  <a:srgbClr val="000000"/>
                </a:solidFill>
              </a:rPr>
              <a:t> </a:t>
            </a:r>
            <a:r>
              <a:rPr lang="en-US" sz="2000" dirty="0" err="1">
                <a:solidFill>
                  <a:srgbClr val="000000"/>
                </a:solidFill>
              </a:rPr>
              <a:t>amortiziranje</a:t>
            </a:r>
            <a:r>
              <a:rPr lang="en-US" sz="2000" dirty="0">
                <a:solidFill>
                  <a:srgbClr val="000000"/>
                </a:solidFill>
              </a:rPr>
              <a:t> </a:t>
            </a:r>
            <a:r>
              <a:rPr lang="en-US" sz="2000" dirty="0" err="1">
                <a:solidFill>
                  <a:srgbClr val="000000"/>
                </a:solidFill>
              </a:rPr>
              <a:t>delovnega</a:t>
            </a:r>
            <a:r>
              <a:rPr lang="en-US" sz="2000" dirty="0">
                <a:solidFill>
                  <a:srgbClr val="000000"/>
                </a:solidFill>
              </a:rPr>
              <a:t> </a:t>
            </a:r>
            <a:r>
              <a:rPr lang="en-US" sz="2000" dirty="0" err="1">
                <a:solidFill>
                  <a:srgbClr val="000000"/>
                </a:solidFill>
              </a:rPr>
              <a:t>sredstva</a:t>
            </a:r>
            <a:r>
              <a:rPr lang="en-US" sz="2000" dirty="0">
                <a:solidFill>
                  <a:srgbClr val="000000"/>
                </a:solidFill>
              </a:rPr>
              <a:t> </a:t>
            </a:r>
            <a:r>
              <a:rPr lang="en-US" sz="2000" dirty="0" err="1">
                <a:solidFill>
                  <a:srgbClr val="000000"/>
                </a:solidFill>
              </a:rPr>
              <a:t>ali</a:t>
            </a:r>
            <a:r>
              <a:rPr lang="en-US" sz="2000" dirty="0">
                <a:solidFill>
                  <a:srgbClr val="000000"/>
                </a:solidFill>
              </a:rPr>
              <a:t> </a:t>
            </a:r>
            <a:r>
              <a:rPr lang="en-US" sz="2000" dirty="0" err="1">
                <a:solidFill>
                  <a:srgbClr val="000000"/>
                </a:solidFill>
              </a:rPr>
              <a:t>amortizacijske</a:t>
            </a:r>
            <a:r>
              <a:rPr lang="en-US" sz="2000" dirty="0">
                <a:solidFill>
                  <a:srgbClr val="000000"/>
                </a:solidFill>
              </a:rPr>
              <a:t> </a:t>
            </a:r>
            <a:r>
              <a:rPr lang="en-US" sz="2000" dirty="0" err="1">
                <a:solidFill>
                  <a:srgbClr val="000000"/>
                </a:solidFill>
              </a:rPr>
              <a:t>osnove</a:t>
            </a:r>
            <a:endParaRPr lang="en-US" sz="2000" dirty="0">
              <a:solidFill>
                <a:srgbClr val="000000"/>
              </a:solidFill>
            </a:endParaRPr>
          </a:p>
          <a:p>
            <a:pPr marL="342900" indent="-342900">
              <a:buFont typeface="Arial" panose="020B0604020202020204" pitchFamily="34" charset="0"/>
              <a:buChar char="•"/>
            </a:pP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rPr>
              <a:t>določanje</a:t>
            </a:r>
            <a:r>
              <a:rPr lang="en-US" sz="2000" dirty="0">
                <a:solidFill>
                  <a:srgbClr val="000000"/>
                </a:solidFill>
              </a:rPr>
              <a:t> </a:t>
            </a:r>
            <a:r>
              <a:rPr lang="en-US" sz="2000" dirty="0" err="1">
                <a:solidFill>
                  <a:srgbClr val="000000"/>
                </a:solidFill>
              </a:rPr>
              <a:t>življenjske</a:t>
            </a:r>
            <a:r>
              <a:rPr lang="en-US" sz="2000" dirty="0">
                <a:solidFill>
                  <a:srgbClr val="000000"/>
                </a:solidFill>
              </a:rPr>
              <a:t> </a:t>
            </a:r>
            <a:r>
              <a:rPr lang="en-US" sz="2000" dirty="0" err="1">
                <a:solidFill>
                  <a:srgbClr val="000000"/>
                </a:solidFill>
              </a:rPr>
              <a:t>dobe</a:t>
            </a:r>
            <a:r>
              <a:rPr lang="en-US" sz="2000" dirty="0">
                <a:solidFill>
                  <a:srgbClr val="000000"/>
                </a:solidFill>
              </a:rPr>
              <a:t> </a:t>
            </a:r>
            <a:r>
              <a:rPr lang="en-US" sz="2000" dirty="0" err="1">
                <a:solidFill>
                  <a:srgbClr val="000000"/>
                </a:solidFill>
              </a:rPr>
              <a:t>delovnega</a:t>
            </a:r>
            <a:r>
              <a:rPr lang="en-US" sz="2000" dirty="0">
                <a:solidFill>
                  <a:srgbClr val="000000"/>
                </a:solidFill>
              </a:rPr>
              <a:t> </a:t>
            </a:r>
            <a:r>
              <a:rPr lang="en-US" sz="2000" dirty="0" err="1">
                <a:solidFill>
                  <a:srgbClr val="000000"/>
                </a:solidFill>
              </a:rPr>
              <a:t>sredstva</a:t>
            </a:r>
            <a:endParaRPr lang="en-US" sz="2000" dirty="0">
              <a:solidFill>
                <a:srgbClr val="000000"/>
              </a:solidFill>
            </a:endParaRPr>
          </a:p>
          <a:p>
            <a:pPr marL="342900" indent="-342900">
              <a:buFont typeface="Arial" panose="020B0604020202020204" pitchFamily="34" charset="0"/>
              <a:buChar char="•"/>
            </a:pP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rPr>
              <a:t>izbiranje</a:t>
            </a:r>
            <a:r>
              <a:rPr lang="en-US" sz="2000" dirty="0">
                <a:solidFill>
                  <a:srgbClr val="000000"/>
                </a:solidFill>
              </a:rPr>
              <a:t> </a:t>
            </a:r>
            <a:r>
              <a:rPr lang="en-US" sz="2000" dirty="0" err="1">
                <a:solidFill>
                  <a:srgbClr val="000000"/>
                </a:solidFill>
              </a:rPr>
              <a:t>ustrezne</a:t>
            </a:r>
            <a:r>
              <a:rPr lang="en-US" sz="2000" dirty="0">
                <a:solidFill>
                  <a:srgbClr val="000000"/>
                </a:solidFill>
              </a:rPr>
              <a:t> </a:t>
            </a:r>
            <a:r>
              <a:rPr lang="en-US" sz="2000" dirty="0" err="1">
                <a:solidFill>
                  <a:srgbClr val="000000"/>
                </a:solidFill>
              </a:rPr>
              <a:t>metode</a:t>
            </a:r>
            <a:r>
              <a:rPr lang="en-US" sz="2000" dirty="0">
                <a:solidFill>
                  <a:srgbClr val="000000"/>
                </a:solidFill>
              </a:rPr>
              <a:t> </a:t>
            </a:r>
            <a:r>
              <a:rPr lang="en-US" sz="2000" dirty="0" err="1">
                <a:solidFill>
                  <a:srgbClr val="000000"/>
                </a:solidFill>
              </a:rPr>
              <a:t>amortiziranja</a:t>
            </a:r>
            <a:r>
              <a:rPr lang="en-US" sz="2000" dirty="0">
                <a:solidFill>
                  <a:srgbClr val="000000"/>
                </a:solidFill>
              </a:rPr>
              <a:t> </a:t>
            </a:r>
            <a:r>
              <a:rPr lang="en-US" sz="2000" dirty="0" err="1">
                <a:solidFill>
                  <a:srgbClr val="000000"/>
                </a:solidFill>
              </a:rPr>
              <a:t>delovnega</a:t>
            </a:r>
            <a:r>
              <a:rPr lang="en-US" sz="2000" dirty="0">
                <a:solidFill>
                  <a:srgbClr val="000000"/>
                </a:solidFill>
              </a:rPr>
              <a:t> </a:t>
            </a:r>
            <a:r>
              <a:rPr lang="en-US" sz="2000" dirty="0" err="1">
                <a:solidFill>
                  <a:srgbClr val="000000"/>
                </a:solidFill>
              </a:rPr>
              <a:t>sredstva</a:t>
            </a:r>
            <a:endParaRPr lang="en-US" sz="2000" dirty="0">
              <a:solidFill>
                <a:srgbClr val="000000"/>
              </a:solidFill>
            </a:endParaRPr>
          </a:p>
          <a:p>
            <a:pPr marL="342900" indent="-3429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1646742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8111" y="1340768"/>
            <a:ext cx="5543550" cy="1007641"/>
          </a:xfrm>
        </p:spPr>
        <p:txBody>
          <a:bodyPr>
            <a:normAutofit fontScale="90000"/>
          </a:bodyPr>
          <a:lstStyle/>
          <a:p>
            <a:pPr eaLnBrk="1" hangingPunct="1"/>
            <a:r>
              <a:rPr lang="sl-SI" altLang="sl-SI" sz="3600" b="1" dirty="0" smtClean="0"/>
              <a:t>Amortizacija</a:t>
            </a:r>
            <a:br>
              <a:rPr lang="sl-SI" altLang="sl-SI" sz="3600" b="1" dirty="0" smtClean="0"/>
            </a:br>
            <a:endParaRPr lang="sl-SI" altLang="sl-SI" sz="3600" b="1" dirty="0" smtClean="0">
              <a:solidFill>
                <a:srgbClr val="7030A0"/>
              </a:solidFill>
            </a:endParaRP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1898659" y="2642267"/>
            <a:ext cx="7047384" cy="2893100"/>
          </a:xfrm>
          <a:prstGeom prst="rect">
            <a:avLst/>
          </a:prstGeom>
        </p:spPr>
        <p:txBody>
          <a:bodyPr wrap="square">
            <a:spAutoFit/>
          </a:bodyPr>
          <a:lstStyle/>
          <a:p>
            <a:r>
              <a:rPr lang="en-US" sz="2000" b="1" dirty="0" err="1" smtClean="0">
                <a:solidFill>
                  <a:srgbClr val="333399">
                    <a:lumMod val="60000"/>
                    <a:lumOff val="40000"/>
                  </a:srgbClr>
                </a:solidFill>
              </a:rPr>
              <a:t>Amortizacijska</a:t>
            </a:r>
            <a:r>
              <a:rPr lang="en-US" sz="2000" b="1" dirty="0" smtClean="0">
                <a:solidFill>
                  <a:srgbClr val="333399">
                    <a:lumMod val="60000"/>
                    <a:lumOff val="40000"/>
                  </a:srgbClr>
                </a:solidFill>
              </a:rPr>
              <a:t> </a:t>
            </a:r>
            <a:r>
              <a:rPr lang="en-US" sz="2000" b="1" dirty="0" err="1">
                <a:solidFill>
                  <a:srgbClr val="333399">
                    <a:lumMod val="60000"/>
                    <a:lumOff val="40000"/>
                  </a:srgbClr>
                </a:solidFill>
              </a:rPr>
              <a:t>osnova</a:t>
            </a:r>
            <a:r>
              <a:rPr lang="en-US" sz="2000" b="1" dirty="0">
                <a:solidFill>
                  <a:srgbClr val="333399">
                    <a:lumMod val="60000"/>
                    <a:lumOff val="40000"/>
                  </a:srgbClr>
                </a:solidFill>
              </a:rPr>
              <a:t> </a:t>
            </a:r>
            <a:r>
              <a:rPr lang="en-US" dirty="0">
                <a:solidFill>
                  <a:srgbClr val="000000"/>
                </a:solidFill>
              </a:rPr>
              <a:t>– </a:t>
            </a:r>
            <a:r>
              <a:rPr lang="en-US" dirty="0" err="1">
                <a:solidFill>
                  <a:srgbClr val="000000"/>
                </a:solidFill>
              </a:rPr>
              <a:t>pomeni</a:t>
            </a:r>
            <a:r>
              <a:rPr lang="en-US" dirty="0">
                <a:solidFill>
                  <a:srgbClr val="000000"/>
                </a:solidFill>
              </a:rPr>
              <a:t> </a:t>
            </a:r>
            <a:r>
              <a:rPr lang="en-US" dirty="0" err="1">
                <a:solidFill>
                  <a:srgbClr val="000000"/>
                </a:solidFill>
              </a:rPr>
              <a:t>vrednost</a:t>
            </a:r>
            <a:r>
              <a:rPr lang="en-US" dirty="0">
                <a:solidFill>
                  <a:srgbClr val="000000"/>
                </a:solidFill>
              </a:rPr>
              <a:t> </a:t>
            </a:r>
            <a:r>
              <a:rPr lang="en-US" dirty="0" err="1">
                <a:solidFill>
                  <a:srgbClr val="000000"/>
                </a:solidFill>
              </a:rPr>
              <a:t>delovnega</a:t>
            </a:r>
            <a:r>
              <a:rPr lang="en-US" dirty="0">
                <a:solidFill>
                  <a:srgbClr val="000000"/>
                </a:solidFill>
              </a:rPr>
              <a:t> </a:t>
            </a:r>
            <a:r>
              <a:rPr lang="en-US" dirty="0" err="1">
                <a:solidFill>
                  <a:srgbClr val="000000"/>
                </a:solidFill>
              </a:rPr>
              <a:t>sredstva</a:t>
            </a:r>
            <a:r>
              <a:rPr lang="en-US" dirty="0">
                <a:solidFill>
                  <a:srgbClr val="000000"/>
                </a:solidFill>
              </a:rPr>
              <a:t>, </a:t>
            </a:r>
            <a:r>
              <a:rPr lang="en-US" dirty="0" err="1">
                <a:solidFill>
                  <a:srgbClr val="000000"/>
                </a:solidFill>
              </a:rPr>
              <a:t>ki</a:t>
            </a:r>
            <a:r>
              <a:rPr lang="en-US" dirty="0">
                <a:solidFill>
                  <a:srgbClr val="000000"/>
                </a:solidFill>
              </a:rPr>
              <a:t> </a:t>
            </a:r>
            <a:r>
              <a:rPr lang="en-US" dirty="0" err="1">
                <a:solidFill>
                  <a:srgbClr val="000000"/>
                </a:solidFill>
              </a:rPr>
              <a:t>bo</a:t>
            </a:r>
            <a:r>
              <a:rPr lang="en-US" dirty="0">
                <a:solidFill>
                  <a:srgbClr val="000000"/>
                </a:solidFill>
              </a:rPr>
              <a:t> </a:t>
            </a:r>
            <a:r>
              <a:rPr lang="en-US" dirty="0" err="1">
                <a:solidFill>
                  <a:srgbClr val="000000"/>
                </a:solidFill>
              </a:rPr>
              <a:t>predmet</a:t>
            </a:r>
            <a:r>
              <a:rPr lang="en-US" dirty="0">
                <a:solidFill>
                  <a:srgbClr val="000000"/>
                </a:solidFill>
              </a:rPr>
              <a:t> </a:t>
            </a:r>
            <a:r>
              <a:rPr lang="en-US" dirty="0" err="1">
                <a:solidFill>
                  <a:srgbClr val="000000"/>
                </a:solidFill>
              </a:rPr>
              <a:t>amortiziranja</a:t>
            </a:r>
            <a:r>
              <a:rPr lang="en-US" dirty="0">
                <a:solidFill>
                  <a:srgbClr val="000000"/>
                </a:solidFill>
              </a:rPr>
              <a:t> – </a:t>
            </a:r>
            <a:r>
              <a:rPr lang="en-US" dirty="0" err="1">
                <a:solidFill>
                  <a:srgbClr val="000000"/>
                </a:solidFill>
              </a:rPr>
              <a:t>na</a:t>
            </a:r>
            <a:r>
              <a:rPr lang="en-US" dirty="0">
                <a:solidFill>
                  <a:srgbClr val="000000"/>
                </a:solidFill>
              </a:rPr>
              <a:t> </a:t>
            </a:r>
            <a:r>
              <a:rPr lang="en-US" dirty="0" err="1">
                <a:solidFill>
                  <a:srgbClr val="000000"/>
                </a:solidFill>
              </a:rPr>
              <a:t>podlagi</a:t>
            </a:r>
            <a:r>
              <a:rPr lang="en-US" dirty="0">
                <a:solidFill>
                  <a:srgbClr val="000000"/>
                </a:solidFill>
              </a:rPr>
              <a:t> </a:t>
            </a:r>
            <a:r>
              <a:rPr lang="en-US" dirty="0" err="1">
                <a:solidFill>
                  <a:srgbClr val="000000"/>
                </a:solidFill>
              </a:rPr>
              <a:t>nabavne</a:t>
            </a:r>
            <a:r>
              <a:rPr lang="en-US" dirty="0">
                <a:solidFill>
                  <a:srgbClr val="000000"/>
                </a:solidFill>
              </a:rPr>
              <a:t> </a:t>
            </a:r>
            <a:r>
              <a:rPr lang="en-US" dirty="0" err="1">
                <a:solidFill>
                  <a:srgbClr val="000000"/>
                </a:solidFill>
              </a:rPr>
              <a:t>vrednosti</a:t>
            </a:r>
            <a:endParaRPr lang="en-US" dirty="0">
              <a:solidFill>
                <a:srgbClr val="000000"/>
              </a:solidFill>
            </a:endParaRPr>
          </a:p>
          <a:p>
            <a:endParaRPr lang="en-US" dirty="0">
              <a:solidFill>
                <a:srgbClr val="000000"/>
              </a:solidFill>
            </a:endParaRPr>
          </a:p>
          <a:p>
            <a:r>
              <a:rPr lang="en-US" dirty="0" err="1">
                <a:solidFill>
                  <a:srgbClr val="000000"/>
                </a:solidFill>
              </a:rPr>
              <a:t>Problemi</a:t>
            </a:r>
            <a:r>
              <a:rPr lang="en-US" dirty="0">
                <a:solidFill>
                  <a:srgbClr val="000000"/>
                </a:solidFill>
              </a:rPr>
              <a:t> </a:t>
            </a:r>
            <a:r>
              <a:rPr lang="en-US" dirty="0" err="1">
                <a:solidFill>
                  <a:srgbClr val="000000"/>
                </a:solidFill>
              </a:rPr>
              <a:t>določanje</a:t>
            </a:r>
            <a:r>
              <a:rPr lang="en-US" dirty="0">
                <a:solidFill>
                  <a:srgbClr val="000000"/>
                </a:solidFill>
              </a:rPr>
              <a:t> </a:t>
            </a:r>
            <a:r>
              <a:rPr lang="en-US" dirty="0" err="1">
                <a:solidFill>
                  <a:srgbClr val="000000"/>
                </a:solidFill>
              </a:rPr>
              <a:t>osnove</a:t>
            </a:r>
            <a:r>
              <a:rPr lang="en-US" dirty="0">
                <a:solidFill>
                  <a:srgbClr val="000000"/>
                </a:solidFill>
              </a:rPr>
              <a:t> </a:t>
            </a:r>
            <a:r>
              <a:rPr lang="en-US" dirty="0" err="1">
                <a:solidFill>
                  <a:srgbClr val="000000"/>
                </a:solidFill>
              </a:rPr>
              <a:t>za</a:t>
            </a:r>
            <a:r>
              <a:rPr lang="en-US" dirty="0">
                <a:solidFill>
                  <a:srgbClr val="000000"/>
                </a:solidFill>
              </a:rPr>
              <a:t> </a:t>
            </a:r>
            <a:r>
              <a:rPr lang="en-US" dirty="0" err="1">
                <a:solidFill>
                  <a:srgbClr val="000000"/>
                </a:solidFill>
              </a:rPr>
              <a:t>amortiziranje</a:t>
            </a:r>
            <a:r>
              <a:rPr lang="en-US" dirty="0">
                <a:solidFill>
                  <a:srgbClr val="000000"/>
                </a:solidFill>
              </a:rPr>
              <a:t>:</a:t>
            </a:r>
          </a:p>
          <a:p>
            <a:r>
              <a:rPr lang="en-US" dirty="0">
                <a:solidFill>
                  <a:srgbClr val="000000"/>
                </a:solidFill>
              </a:rPr>
              <a:t>problem </a:t>
            </a:r>
            <a:r>
              <a:rPr lang="en-US" dirty="0" err="1">
                <a:solidFill>
                  <a:srgbClr val="000000"/>
                </a:solidFill>
              </a:rPr>
              <a:t>zaradi</a:t>
            </a:r>
            <a:r>
              <a:rPr lang="en-US" dirty="0">
                <a:solidFill>
                  <a:srgbClr val="000000"/>
                </a:solidFill>
              </a:rPr>
              <a:t> </a:t>
            </a:r>
            <a:r>
              <a:rPr lang="en-US" dirty="0" err="1">
                <a:solidFill>
                  <a:srgbClr val="000000"/>
                </a:solidFill>
              </a:rPr>
              <a:t>tehnološkega</a:t>
            </a:r>
            <a:r>
              <a:rPr lang="en-US" dirty="0">
                <a:solidFill>
                  <a:srgbClr val="000000"/>
                </a:solidFill>
              </a:rPr>
              <a:t> </a:t>
            </a:r>
            <a:r>
              <a:rPr lang="en-US" dirty="0" err="1">
                <a:solidFill>
                  <a:srgbClr val="000000"/>
                </a:solidFill>
              </a:rPr>
              <a:t>napredka</a:t>
            </a:r>
            <a:r>
              <a:rPr lang="en-US" dirty="0">
                <a:solidFill>
                  <a:srgbClr val="000000"/>
                </a:solidFill>
              </a:rPr>
              <a:t>, </a:t>
            </a:r>
            <a:r>
              <a:rPr lang="en-US" dirty="0" err="1">
                <a:solidFill>
                  <a:srgbClr val="000000"/>
                </a:solidFill>
              </a:rPr>
              <a:t>tehničnih</a:t>
            </a:r>
            <a:r>
              <a:rPr lang="en-US" dirty="0">
                <a:solidFill>
                  <a:srgbClr val="000000"/>
                </a:solidFill>
              </a:rPr>
              <a:t> </a:t>
            </a:r>
            <a:r>
              <a:rPr lang="en-US" dirty="0" err="1">
                <a:solidFill>
                  <a:srgbClr val="000000"/>
                </a:solidFill>
              </a:rPr>
              <a:t>izboljšav</a:t>
            </a:r>
            <a:endParaRPr lang="en-US" dirty="0">
              <a:solidFill>
                <a:srgbClr val="000000"/>
              </a:solidFill>
            </a:endParaRPr>
          </a:p>
          <a:p>
            <a:r>
              <a:rPr lang="en-US" dirty="0">
                <a:solidFill>
                  <a:srgbClr val="000000"/>
                </a:solidFill>
              </a:rPr>
              <a:t>problem </a:t>
            </a:r>
            <a:r>
              <a:rPr lang="en-US" dirty="0" err="1">
                <a:solidFill>
                  <a:srgbClr val="000000"/>
                </a:solidFill>
              </a:rPr>
              <a:t>zaradi</a:t>
            </a:r>
            <a:r>
              <a:rPr lang="en-US" dirty="0">
                <a:solidFill>
                  <a:srgbClr val="000000"/>
                </a:solidFill>
              </a:rPr>
              <a:t> </a:t>
            </a:r>
            <a:r>
              <a:rPr lang="en-US" dirty="0" err="1">
                <a:solidFill>
                  <a:srgbClr val="000000"/>
                </a:solidFill>
              </a:rPr>
              <a:t>inflacije</a:t>
            </a:r>
            <a:r>
              <a:rPr lang="en-US" dirty="0">
                <a:solidFill>
                  <a:srgbClr val="000000"/>
                </a:solidFill>
              </a:rPr>
              <a:t> </a:t>
            </a:r>
          </a:p>
          <a:p>
            <a:endParaRPr lang="en-US" dirty="0">
              <a:solidFill>
                <a:srgbClr val="000000"/>
              </a:solidFill>
            </a:endParaRPr>
          </a:p>
          <a:p>
            <a:r>
              <a:rPr lang="en-US" dirty="0" err="1">
                <a:solidFill>
                  <a:srgbClr val="000000"/>
                </a:solidFill>
              </a:rPr>
              <a:t>Reprodukcijska</a:t>
            </a:r>
            <a:r>
              <a:rPr lang="en-US" dirty="0">
                <a:solidFill>
                  <a:srgbClr val="000000"/>
                </a:solidFill>
              </a:rPr>
              <a:t> </a:t>
            </a:r>
            <a:r>
              <a:rPr lang="en-US" dirty="0" err="1">
                <a:solidFill>
                  <a:srgbClr val="000000"/>
                </a:solidFill>
              </a:rPr>
              <a:t>vrednost</a:t>
            </a:r>
            <a:r>
              <a:rPr lang="en-US" dirty="0">
                <a:solidFill>
                  <a:srgbClr val="000000"/>
                </a:solidFill>
              </a:rPr>
              <a:t> - </a:t>
            </a:r>
            <a:r>
              <a:rPr lang="en-US" dirty="0" err="1">
                <a:solidFill>
                  <a:srgbClr val="000000"/>
                </a:solidFill>
              </a:rPr>
              <a:t>idealna</a:t>
            </a:r>
            <a:r>
              <a:rPr lang="en-US" dirty="0">
                <a:solidFill>
                  <a:srgbClr val="000000"/>
                </a:solidFill>
              </a:rPr>
              <a:t> </a:t>
            </a:r>
            <a:r>
              <a:rPr lang="en-US" dirty="0" err="1">
                <a:solidFill>
                  <a:srgbClr val="000000"/>
                </a:solidFill>
              </a:rPr>
              <a:t>amortizacijska</a:t>
            </a:r>
            <a:r>
              <a:rPr lang="en-US" dirty="0">
                <a:solidFill>
                  <a:srgbClr val="000000"/>
                </a:solidFill>
              </a:rPr>
              <a:t> </a:t>
            </a:r>
            <a:r>
              <a:rPr lang="en-US" dirty="0" err="1">
                <a:solidFill>
                  <a:srgbClr val="000000"/>
                </a:solidFill>
              </a:rPr>
              <a:t>osnova</a:t>
            </a:r>
            <a:r>
              <a:rPr lang="en-US" dirty="0">
                <a:solidFill>
                  <a:srgbClr val="000000"/>
                </a:solidFill>
              </a:rPr>
              <a:t> </a:t>
            </a:r>
            <a:r>
              <a:rPr lang="en-US" dirty="0" err="1">
                <a:solidFill>
                  <a:srgbClr val="000000"/>
                </a:solidFill>
              </a:rPr>
              <a:t>delovnega</a:t>
            </a:r>
            <a:r>
              <a:rPr lang="en-US" dirty="0">
                <a:solidFill>
                  <a:srgbClr val="000000"/>
                </a:solidFill>
              </a:rPr>
              <a:t> </a:t>
            </a:r>
            <a:r>
              <a:rPr lang="en-US" dirty="0" err="1">
                <a:solidFill>
                  <a:srgbClr val="000000"/>
                </a:solidFill>
              </a:rPr>
              <a:t>sredstva</a:t>
            </a:r>
            <a:r>
              <a:rPr lang="en-US" dirty="0">
                <a:solidFill>
                  <a:srgbClr val="000000"/>
                </a:solidFill>
              </a:rPr>
              <a:t>, </a:t>
            </a:r>
            <a:r>
              <a:rPr lang="en-US" dirty="0" err="1">
                <a:solidFill>
                  <a:srgbClr val="000000"/>
                </a:solidFill>
              </a:rPr>
              <a:t>vrednost</a:t>
            </a:r>
            <a:r>
              <a:rPr lang="en-US" dirty="0">
                <a:solidFill>
                  <a:srgbClr val="000000"/>
                </a:solidFill>
              </a:rPr>
              <a:t> v </a:t>
            </a:r>
            <a:r>
              <a:rPr lang="en-US" dirty="0" err="1">
                <a:solidFill>
                  <a:srgbClr val="000000"/>
                </a:solidFill>
              </a:rPr>
              <a:t>trenutku</a:t>
            </a:r>
            <a:r>
              <a:rPr lang="en-US" dirty="0">
                <a:solidFill>
                  <a:srgbClr val="000000"/>
                </a:solidFill>
              </a:rPr>
              <a:t> </a:t>
            </a:r>
            <a:r>
              <a:rPr lang="en-US" dirty="0" err="1">
                <a:solidFill>
                  <a:srgbClr val="000000"/>
                </a:solidFill>
              </a:rPr>
              <a:t>zamenjave</a:t>
            </a:r>
            <a:endParaRPr lang="en-US" dirty="0">
              <a:solidFill>
                <a:srgbClr val="000000"/>
              </a:solidFill>
            </a:endParaRPr>
          </a:p>
        </p:txBody>
      </p:sp>
    </p:spTree>
    <p:extLst>
      <p:ext uri="{BB962C8B-B14F-4D97-AF65-F5344CB8AC3E}">
        <p14:creationId xmlns:p14="http://schemas.microsoft.com/office/powerpoint/2010/main" val="3020709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8111" y="1340768"/>
            <a:ext cx="5543550" cy="1007641"/>
          </a:xfrm>
        </p:spPr>
        <p:txBody>
          <a:bodyPr>
            <a:normAutofit fontScale="90000"/>
          </a:bodyPr>
          <a:lstStyle/>
          <a:p>
            <a:pPr eaLnBrk="1" hangingPunct="1"/>
            <a:r>
              <a:rPr lang="sl-SI" altLang="sl-SI" sz="3600" b="1" dirty="0" smtClean="0"/>
              <a:t>Amortizacija</a:t>
            </a:r>
            <a:br>
              <a:rPr lang="sl-SI" altLang="sl-SI" sz="3600" b="1" dirty="0" smtClean="0"/>
            </a:br>
            <a:endParaRPr lang="sl-SI" altLang="sl-SI" sz="3600" b="1" dirty="0" smtClean="0">
              <a:solidFill>
                <a:srgbClr val="7030A0"/>
              </a:solidFill>
            </a:endParaRP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3" name="Pravokotnik 2"/>
          <p:cNvSpPr/>
          <p:nvPr/>
        </p:nvSpPr>
        <p:spPr>
          <a:xfrm>
            <a:off x="1655168" y="2514021"/>
            <a:ext cx="7488832" cy="4339650"/>
          </a:xfrm>
          <a:prstGeom prst="rect">
            <a:avLst/>
          </a:prstGeom>
        </p:spPr>
        <p:txBody>
          <a:bodyPr wrap="square">
            <a:spAutoFit/>
          </a:bodyPr>
          <a:lstStyle/>
          <a:p>
            <a:r>
              <a:rPr lang="en-US" sz="2000" b="1" dirty="0" err="1" smtClean="0">
                <a:solidFill>
                  <a:srgbClr val="7030A0"/>
                </a:solidFill>
              </a:rPr>
              <a:t>Življenjska</a:t>
            </a:r>
            <a:r>
              <a:rPr lang="en-US" sz="2000" b="1" dirty="0" smtClean="0">
                <a:solidFill>
                  <a:srgbClr val="7030A0"/>
                </a:solidFill>
              </a:rPr>
              <a:t> </a:t>
            </a:r>
            <a:r>
              <a:rPr lang="en-US" sz="2000" b="1" dirty="0" err="1" smtClean="0">
                <a:solidFill>
                  <a:srgbClr val="7030A0"/>
                </a:solidFill>
              </a:rPr>
              <a:t>doba</a:t>
            </a:r>
            <a:r>
              <a:rPr lang="en-US" sz="2000" b="1" dirty="0" smtClean="0">
                <a:solidFill>
                  <a:srgbClr val="7030A0"/>
                </a:solidFill>
              </a:rPr>
              <a:t> </a:t>
            </a:r>
            <a:r>
              <a:rPr lang="en-US" dirty="0" smtClean="0"/>
              <a:t>– </a:t>
            </a:r>
            <a:r>
              <a:rPr lang="en-US" dirty="0" err="1" smtClean="0"/>
              <a:t>pove</a:t>
            </a:r>
            <a:r>
              <a:rPr lang="en-US" dirty="0" smtClean="0"/>
              <a:t>, </a:t>
            </a:r>
            <a:r>
              <a:rPr lang="en-US" dirty="0" err="1" smtClean="0"/>
              <a:t>kako</a:t>
            </a:r>
            <a:r>
              <a:rPr lang="en-US" dirty="0" smtClean="0"/>
              <a:t> </a:t>
            </a:r>
            <a:r>
              <a:rPr lang="en-US" dirty="0" err="1" smtClean="0"/>
              <a:t>dolgo</a:t>
            </a:r>
            <a:r>
              <a:rPr lang="en-US" dirty="0" smtClean="0"/>
              <a:t> </a:t>
            </a:r>
            <a:r>
              <a:rPr lang="en-US" dirty="0" err="1" smtClean="0"/>
              <a:t>bo</a:t>
            </a:r>
            <a:r>
              <a:rPr lang="en-US" dirty="0" smtClean="0"/>
              <a:t> </a:t>
            </a:r>
            <a:r>
              <a:rPr lang="en-US" dirty="0" err="1" smtClean="0"/>
              <a:t>delovno</a:t>
            </a:r>
            <a:r>
              <a:rPr lang="en-US" dirty="0" smtClean="0"/>
              <a:t> </a:t>
            </a:r>
            <a:r>
              <a:rPr lang="en-US" dirty="0" err="1" smtClean="0"/>
              <a:t>sredstvo</a:t>
            </a:r>
            <a:r>
              <a:rPr lang="en-US" dirty="0" smtClean="0"/>
              <a:t> v </a:t>
            </a:r>
            <a:r>
              <a:rPr lang="en-US" dirty="0" err="1" smtClean="0"/>
              <a:t>proizvodnih</a:t>
            </a:r>
            <a:r>
              <a:rPr lang="en-US" dirty="0" smtClean="0"/>
              <a:t> </a:t>
            </a:r>
            <a:r>
              <a:rPr lang="en-US" dirty="0" err="1" smtClean="0"/>
              <a:t>ali</a:t>
            </a:r>
            <a:r>
              <a:rPr lang="en-US" dirty="0" smtClean="0"/>
              <a:t> </a:t>
            </a:r>
            <a:r>
              <a:rPr lang="en-US" dirty="0" err="1" smtClean="0"/>
              <a:t>poslovnih</a:t>
            </a:r>
            <a:r>
              <a:rPr lang="en-US" dirty="0" smtClean="0"/>
              <a:t> </a:t>
            </a:r>
            <a:r>
              <a:rPr lang="en-US" dirty="0" err="1" smtClean="0"/>
              <a:t>procesih</a:t>
            </a:r>
            <a:r>
              <a:rPr lang="en-US" dirty="0" smtClean="0"/>
              <a:t> </a:t>
            </a:r>
            <a:r>
              <a:rPr lang="en-US" dirty="0" err="1" smtClean="0"/>
              <a:t>prenašalo</a:t>
            </a:r>
            <a:r>
              <a:rPr lang="en-US" dirty="0" smtClean="0"/>
              <a:t> </a:t>
            </a:r>
            <a:r>
              <a:rPr lang="en-US" dirty="0" err="1" smtClean="0"/>
              <a:t>svojo</a:t>
            </a:r>
            <a:r>
              <a:rPr lang="en-US" dirty="0" smtClean="0"/>
              <a:t> </a:t>
            </a:r>
            <a:r>
              <a:rPr lang="en-US" dirty="0" err="1" smtClean="0"/>
              <a:t>vrednost</a:t>
            </a:r>
            <a:r>
              <a:rPr lang="en-US" dirty="0" smtClean="0"/>
              <a:t> </a:t>
            </a:r>
            <a:r>
              <a:rPr lang="en-US" dirty="0" err="1" smtClean="0"/>
              <a:t>na</a:t>
            </a:r>
            <a:r>
              <a:rPr lang="en-US" dirty="0" smtClean="0"/>
              <a:t> </a:t>
            </a:r>
            <a:r>
              <a:rPr lang="en-US" dirty="0" err="1" smtClean="0"/>
              <a:t>proizvode</a:t>
            </a:r>
            <a:r>
              <a:rPr lang="en-US" dirty="0" smtClean="0"/>
              <a:t> oz. </a:t>
            </a:r>
            <a:r>
              <a:rPr lang="en-US" dirty="0" err="1" smtClean="0"/>
              <a:t>na</a:t>
            </a:r>
            <a:r>
              <a:rPr lang="en-US" dirty="0" smtClean="0"/>
              <a:t> </a:t>
            </a:r>
            <a:r>
              <a:rPr lang="en-US" dirty="0" err="1" smtClean="0"/>
              <a:t>koliko</a:t>
            </a:r>
            <a:r>
              <a:rPr lang="en-US" dirty="0" smtClean="0"/>
              <a:t> </a:t>
            </a:r>
            <a:r>
              <a:rPr lang="en-US" dirty="0" err="1" smtClean="0"/>
              <a:t>proizvodov</a:t>
            </a:r>
            <a:r>
              <a:rPr lang="en-US" dirty="0" smtClean="0"/>
              <a:t> </a:t>
            </a:r>
            <a:r>
              <a:rPr lang="en-US" dirty="0" err="1" smtClean="0"/>
              <a:t>bo</a:t>
            </a:r>
            <a:r>
              <a:rPr lang="en-US" dirty="0" smtClean="0"/>
              <a:t> </a:t>
            </a:r>
            <a:r>
              <a:rPr lang="en-US" dirty="0" err="1" smtClean="0"/>
              <a:t>predvidoma</a:t>
            </a:r>
            <a:r>
              <a:rPr lang="en-US" dirty="0" smtClean="0"/>
              <a:t> </a:t>
            </a:r>
            <a:r>
              <a:rPr lang="en-US" dirty="0" err="1" smtClean="0"/>
              <a:t>preneslo</a:t>
            </a:r>
            <a:r>
              <a:rPr lang="en-US" dirty="0" smtClean="0"/>
              <a:t> </a:t>
            </a:r>
            <a:r>
              <a:rPr lang="en-US" dirty="0" err="1" smtClean="0"/>
              <a:t>celotno</a:t>
            </a:r>
            <a:r>
              <a:rPr lang="en-US" dirty="0" smtClean="0"/>
              <a:t> </a:t>
            </a:r>
            <a:r>
              <a:rPr lang="en-US" dirty="0" err="1" smtClean="0"/>
              <a:t>svojo</a:t>
            </a:r>
            <a:r>
              <a:rPr lang="en-US" dirty="0" smtClean="0"/>
              <a:t> </a:t>
            </a:r>
            <a:r>
              <a:rPr lang="en-US" dirty="0" err="1" smtClean="0"/>
              <a:t>vrednost</a:t>
            </a:r>
            <a:r>
              <a:rPr lang="en-US" dirty="0" smtClean="0"/>
              <a:t>. </a:t>
            </a:r>
          </a:p>
          <a:p>
            <a:endParaRPr lang="en-US" dirty="0" smtClean="0"/>
          </a:p>
          <a:p>
            <a:r>
              <a:rPr lang="en-US" dirty="0" err="1" smtClean="0"/>
              <a:t>Dejavniki</a:t>
            </a:r>
            <a:r>
              <a:rPr lang="en-US" dirty="0" smtClean="0"/>
              <a:t>, </a:t>
            </a:r>
            <a:r>
              <a:rPr lang="en-US" dirty="0" err="1" smtClean="0"/>
              <a:t>ki</a:t>
            </a:r>
            <a:r>
              <a:rPr lang="en-US" dirty="0" smtClean="0"/>
              <a:t> </a:t>
            </a:r>
            <a:r>
              <a:rPr lang="en-US" dirty="0" err="1" smtClean="0"/>
              <a:t>določajo</a:t>
            </a:r>
            <a:r>
              <a:rPr lang="en-US" dirty="0" smtClean="0"/>
              <a:t> </a:t>
            </a:r>
            <a:r>
              <a:rPr lang="en-US" dirty="0" err="1" smtClean="0"/>
              <a:t>življenjsko</a:t>
            </a:r>
            <a:r>
              <a:rPr lang="en-US" dirty="0" smtClean="0"/>
              <a:t> </a:t>
            </a:r>
            <a:r>
              <a:rPr lang="en-US" dirty="0" err="1" smtClean="0"/>
              <a:t>dobo</a:t>
            </a:r>
            <a:r>
              <a:rPr lang="en-US" dirty="0" smtClean="0"/>
              <a:t> </a:t>
            </a:r>
            <a:r>
              <a:rPr lang="en-US" dirty="0" err="1" smtClean="0"/>
              <a:t>delovnih</a:t>
            </a:r>
            <a:r>
              <a:rPr lang="en-US" dirty="0" smtClean="0"/>
              <a:t> </a:t>
            </a:r>
            <a:r>
              <a:rPr lang="en-US" dirty="0" err="1" smtClean="0"/>
              <a:t>sredstev</a:t>
            </a:r>
            <a:r>
              <a:rPr lang="en-US" dirty="0" smtClean="0"/>
              <a:t>:</a:t>
            </a:r>
          </a:p>
          <a:p>
            <a:endParaRPr lang="en-US" dirty="0" smtClean="0"/>
          </a:p>
          <a:p>
            <a:r>
              <a:rPr lang="en-US" dirty="0" smtClean="0"/>
              <a:t>1. </a:t>
            </a:r>
            <a:r>
              <a:rPr lang="en-US" dirty="0" err="1" smtClean="0"/>
              <a:t>skupina</a:t>
            </a:r>
            <a:r>
              <a:rPr lang="en-US" dirty="0" smtClean="0"/>
              <a:t>: </a:t>
            </a:r>
            <a:r>
              <a:rPr lang="en-US" dirty="0" err="1" smtClean="0"/>
              <a:t>dejavniki</a:t>
            </a:r>
            <a:r>
              <a:rPr lang="en-US" dirty="0" smtClean="0"/>
              <a:t>, </a:t>
            </a:r>
            <a:r>
              <a:rPr lang="en-US" dirty="0" err="1" smtClean="0"/>
              <a:t>ki</a:t>
            </a:r>
            <a:r>
              <a:rPr lang="en-US" dirty="0" smtClean="0"/>
              <a:t> </a:t>
            </a:r>
            <a:r>
              <a:rPr lang="en-US" dirty="0" err="1" smtClean="0"/>
              <a:t>vplivajo</a:t>
            </a:r>
            <a:r>
              <a:rPr lang="en-US" dirty="0" smtClean="0"/>
              <a:t> </a:t>
            </a:r>
            <a:r>
              <a:rPr lang="en-US" dirty="0" err="1" smtClean="0"/>
              <a:t>na</a:t>
            </a:r>
            <a:r>
              <a:rPr lang="en-US" dirty="0" smtClean="0"/>
              <a:t> </a:t>
            </a:r>
            <a:r>
              <a:rPr lang="en-US" dirty="0" err="1" smtClean="0"/>
              <a:t>fizično</a:t>
            </a:r>
            <a:r>
              <a:rPr lang="en-US" dirty="0" smtClean="0"/>
              <a:t> </a:t>
            </a:r>
            <a:r>
              <a:rPr lang="en-US" dirty="0" err="1" smtClean="0"/>
              <a:t>življenjsko</a:t>
            </a:r>
            <a:r>
              <a:rPr lang="en-US" dirty="0" smtClean="0"/>
              <a:t> </a:t>
            </a:r>
            <a:r>
              <a:rPr lang="en-US" dirty="0" err="1" smtClean="0"/>
              <a:t>dobo</a:t>
            </a:r>
            <a:r>
              <a:rPr lang="en-US" dirty="0" smtClean="0"/>
              <a:t> </a:t>
            </a:r>
            <a:r>
              <a:rPr lang="en-US" dirty="0" err="1" smtClean="0"/>
              <a:t>delovnega</a:t>
            </a:r>
            <a:r>
              <a:rPr lang="en-US" dirty="0" smtClean="0"/>
              <a:t> </a:t>
            </a:r>
            <a:r>
              <a:rPr lang="en-US" dirty="0" err="1" smtClean="0"/>
              <a:t>sredstva</a:t>
            </a:r>
            <a:r>
              <a:rPr lang="en-US" dirty="0" smtClean="0"/>
              <a:t> – se </a:t>
            </a:r>
            <a:r>
              <a:rPr lang="en-US" dirty="0" err="1" smtClean="0"/>
              <a:t>delijo</a:t>
            </a:r>
            <a:r>
              <a:rPr lang="en-US" dirty="0" smtClean="0"/>
              <a:t> </a:t>
            </a:r>
            <a:r>
              <a:rPr lang="en-US" dirty="0" err="1" smtClean="0"/>
              <a:t>na</a:t>
            </a:r>
            <a:r>
              <a:rPr lang="en-US" dirty="0" smtClean="0"/>
              <a:t> </a:t>
            </a:r>
            <a:r>
              <a:rPr lang="en-US" dirty="0" err="1" smtClean="0"/>
              <a:t>dve</a:t>
            </a:r>
            <a:r>
              <a:rPr lang="en-US" dirty="0" smtClean="0"/>
              <a:t> </a:t>
            </a:r>
            <a:r>
              <a:rPr lang="en-US" dirty="0" err="1" smtClean="0"/>
              <a:t>skupini</a:t>
            </a:r>
            <a:r>
              <a:rPr lang="en-US" dirty="0" smtClean="0"/>
              <a:t>:</a:t>
            </a:r>
          </a:p>
          <a:p>
            <a:r>
              <a:rPr lang="en-US" dirty="0" err="1" smtClean="0"/>
              <a:t>dejavniki</a:t>
            </a:r>
            <a:r>
              <a:rPr lang="en-US" dirty="0" smtClean="0"/>
              <a:t>, </a:t>
            </a:r>
            <a:r>
              <a:rPr lang="en-US" dirty="0" err="1" smtClean="0"/>
              <a:t>ki</a:t>
            </a:r>
            <a:r>
              <a:rPr lang="en-US" dirty="0" smtClean="0"/>
              <a:t> </a:t>
            </a:r>
            <a:r>
              <a:rPr lang="en-US" dirty="0" err="1" smtClean="0"/>
              <a:t>nastopajo</a:t>
            </a:r>
            <a:r>
              <a:rPr lang="en-US" dirty="0" smtClean="0"/>
              <a:t> </a:t>
            </a:r>
            <a:r>
              <a:rPr lang="en-US" dirty="0" err="1" smtClean="0"/>
              <a:t>pri</a:t>
            </a:r>
            <a:r>
              <a:rPr lang="en-US" dirty="0" smtClean="0"/>
              <a:t> </a:t>
            </a:r>
            <a:r>
              <a:rPr lang="en-US" dirty="0" err="1" smtClean="0"/>
              <a:t>uporabi</a:t>
            </a:r>
            <a:r>
              <a:rPr lang="en-US" dirty="0" smtClean="0"/>
              <a:t> </a:t>
            </a:r>
            <a:r>
              <a:rPr lang="en-US" dirty="0" err="1" smtClean="0"/>
              <a:t>delovnega</a:t>
            </a:r>
            <a:r>
              <a:rPr lang="en-US" dirty="0" smtClean="0"/>
              <a:t> </a:t>
            </a:r>
            <a:r>
              <a:rPr lang="en-US" dirty="0" err="1" smtClean="0"/>
              <a:t>sredstva</a:t>
            </a:r>
            <a:endParaRPr lang="en-US" dirty="0" smtClean="0"/>
          </a:p>
          <a:p>
            <a:r>
              <a:rPr lang="en-US" dirty="0" err="1" smtClean="0"/>
              <a:t>dejavniki</a:t>
            </a:r>
            <a:r>
              <a:rPr lang="en-US" dirty="0" smtClean="0"/>
              <a:t>, </a:t>
            </a:r>
            <a:r>
              <a:rPr lang="en-US" dirty="0" err="1" smtClean="0"/>
              <a:t>ki</a:t>
            </a:r>
            <a:r>
              <a:rPr lang="en-US" dirty="0" smtClean="0"/>
              <a:t> </a:t>
            </a:r>
            <a:r>
              <a:rPr lang="en-US" dirty="0" err="1" smtClean="0"/>
              <a:t>nastopajo</a:t>
            </a:r>
            <a:r>
              <a:rPr lang="en-US" dirty="0" smtClean="0"/>
              <a:t>, </a:t>
            </a:r>
            <a:r>
              <a:rPr lang="en-US" dirty="0" err="1" smtClean="0"/>
              <a:t>čeprav</a:t>
            </a:r>
            <a:r>
              <a:rPr lang="en-US" dirty="0" smtClean="0"/>
              <a:t> </a:t>
            </a:r>
            <a:r>
              <a:rPr lang="en-US" dirty="0" err="1" smtClean="0"/>
              <a:t>delovno</a:t>
            </a:r>
            <a:r>
              <a:rPr lang="en-US" dirty="0" smtClean="0"/>
              <a:t> </a:t>
            </a:r>
            <a:r>
              <a:rPr lang="en-US" dirty="0" err="1" smtClean="0"/>
              <a:t>sredstvo</a:t>
            </a:r>
            <a:r>
              <a:rPr lang="en-US" dirty="0" smtClean="0"/>
              <a:t> </a:t>
            </a:r>
            <a:r>
              <a:rPr lang="en-US" dirty="0" err="1" smtClean="0"/>
              <a:t>ni</a:t>
            </a:r>
            <a:r>
              <a:rPr lang="en-US" dirty="0" smtClean="0"/>
              <a:t> v </a:t>
            </a:r>
            <a:r>
              <a:rPr lang="en-US" dirty="0" err="1" smtClean="0"/>
              <a:t>uporabi</a:t>
            </a:r>
            <a:endParaRPr lang="en-US" dirty="0" smtClean="0"/>
          </a:p>
          <a:p>
            <a:endParaRPr lang="en-US" dirty="0" smtClean="0"/>
          </a:p>
          <a:p>
            <a:r>
              <a:rPr lang="en-US" dirty="0" smtClean="0"/>
              <a:t>2. </a:t>
            </a:r>
            <a:r>
              <a:rPr lang="en-US" dirty="0" err="1" smtClean="0"/>
              <a:t>skupina</a:t>
            </a:r>
            <a:r>
              <a:rPr lang="en-US" dirty="0" smtClean="0"/>
              <a:t>: </a:t>
            </a:r>
            <a:r>
              <a:rPr lang="en-US" dirty="0" err="1" smtClean="0"/>
              <a:t>dejavniki</a:t>
            </a:r>
            <a:r>
              <a:rPr lang="en-US" dirty="0" smtClean="0"/>
              <a:t>, </a:t>
            </a:r>
            <a:r>
              <a:rPr lang="en-US" dirty="0" err="1" smtClean="0"/>
              <a:t>ki</a:t>
            </a:r>
            <a:r>
              <a:rPr lang="en-US" dirty="0" smtClean="0"/>
              <a:t> </a:t>
            </a:r>
            <a:r>
              <a:rPr lang="en-US" dirty="0" err="1" smtClean="0"/>
              <a:t>vplivajo</a:t>
            </a:r>
            <a:r>
              <a:rPr lang="en-US" dirty="0" smtClean="0"/>
              <a:t> </a:t>
            </a:r>
            <a:r>
              <a:rPr lang="en-US" dirty="0" err="1" smtClean="0"/>
              <a:t>na</a:t>
            </a:r>
            <a:r>
              <a:rPr lang="en-US" dirty="0" smtClean="0"/>
              <a:t> </a:t>
            </a:r>
            <a:r>
              <a:rPr lang="en-US" dirty="0" err="1" smtClean="0"/>
              <a:t>ekonomsko</a:t>
            </a:r>
            <a:r>
              <a:rPr lang="en-US" dirty="0" smtClean="0"/>
              <a:t> </a:t>
            </a:r>
            <a:r>
              <a:rPr lang="en-US" dirty="0" err="1" smtClean="0"/>
              <a:t>življenjsko</a:t>
            </a:r>
            <a:r>
              <a:rPr lang="en-US" dirty="0" smtClean="0"/>
              <a:t> </a:t>
            </a:r>
            <a:r>
              <a:rPr lang="en-US" dirty="0" err="1" smtClean="0"/>
              <a:t>dobo</a:t>
            </a:r>
            <a:r>
              <a:rPr lang="en-US" dirty="0" smtClean="0"/>
              <a:t> </a:t>
            </a:r>
            <a:r>
              <a:rPr lang="en-US" dirty="0" err="1" smtClean="0"/>
              <a:t>delovnega</a:t>
            </a:r>
            <a:r>
              <a:rPr lang="en-US" dirty="0" smtClean="0"/>
              <a:t> </a:t>
            </a:r>
            <a:r>
              <a:rPr lang="en-US" dirty="0" err="1" smtClean="0"/>
              <a:t>sredstva</a:t>
            </a:r>
            <a:r>
              <a:rPr lang="en-US" dirty="0" smtClean="0"/>
              <a:t> – </a:t>
            </a:r>
            <a:r>
              <a:rPr lang="en-US" dirty="0" err="1" smtClean="0"/>
              <a:t>npr</a:t>
            </a:r>
            <a:r>
              <a:rPr lang="en-US" dirty="0" smtClean="0"/>
              <a:t>. </a:t>
            </a:r>
            <a:r>
              <a:rPr lang="en-US" dirty="0" err="1" smtClean="0"/>
              <a:t>nove</a:t>
            </a:r>
            <a:r>
              <a:rPr lang="en-US" dirty="0" smtClean="0"/>
              <a:t> </a:t>
            </a:r>
            <a:r>
              <a:rPr lang="en-US" dirty="0" err="1" smtClean="0"/>
              <a:t>tehnologije</a:t>
            </a:r>
            <a:r>
              <a:rPr lang="en-US" dirty="0" smtClean="0"/>
              <a:t> </a:t>
            </a:r>
            <a:r>
              <a:rPr lang="en-US" dirty="0" err="1" smtClean="0"/>
              <a:t>oz</a:t>
            </a:r>
            <a:r>
              <a:rPr lang="en-US" dirty="0" smtClean="0"/>
              <a:t> </a:t>
            </a:r>
            <a:r>
              <a:rPr lang="en-US" dirty="0" err="1" smtClean="0"/>
              <a:t>tehnični</a:t>
            </a:r>
            <a:r>
              <a:rPr lang="en-US" dirty="0" smtClean="0"/>
              <a:t> </a:t>
            </a:r>
            <a:r>
              <a:rPr lang="en-US" dirty="0" err="1" smtClean="0"/>
              <a:t>napredek</a:t>
            </a:r>
            <a:r>
              <a:rPr lang="en-US" dirty="0" smtClean="0"/>
              <a:t>, </a:t>
            </a:r>
            <a:r>
              <a:rPr lang="en-US" dirty="0" err="1" smtClean="0"/>
              <a:t>sprememba</a:t>
            </a:r>
            <a:r>
              <a:rPr lang="en-US" dirty="0" smtClean="0"/>
              <a:t> </a:t>
            </a:r>
            <a:r>
              <a:rPr lang="en-US" dirty="0" err="1" smtClean="0"/>
              <a:t>oz</a:t>
            </a:r>
            <a:r>
              <a:rPr lang="en-US" dirty="0" smtClean="0"/>
              <a:t> </a:t>
            </a:r>
            <a:r>
              <a:rPr lang="en-US" dirty="0" err="1" smtClean="0"/>
              <a:t>izguba</a:t>
            </a:r>
            <a:r>
              <a:rPr lang="en-US" dirty="0" smtClean="0"/>
              <a:t> </a:t>
            </a:r>
            <a:r>
              <a:rPr lang="en-US" dirty="0" err="1" smtClean="0"/>
              <a:t>prodajnih</a:t>
            </a:r>
            <a:r>
              <a:rPr lang="en-US" dirty="0" smtClean="0"/>
              <a:t> </a:t>
            </a:r>
            <a:r>
              <a:rPr lang="en-US" dirty="0" err="1" smtClean="0"/>
              <a:t>trgov</a:t>
            </a:r>
            <a:r>
              <a:rPr lang="en-US" dirty="0" smtClean="0"/>
              <a:t>, </a:t>
            </a:r>
            <a:r>
              <a:rPr lang="en-US" dirty="0" err="1" smtClean="0"/>
              <a:t>padec</a:t>
            </a:r>
            <a:r>
              <a:rPr lang="en-US" dirty="0" smtClean="0"/>
              <a:t> </a:t>
            </a:r>
            <a:r>
              <a:rPr lang="en-US" dirty="0" err="1" smtClean="0"/>
              <a:t>kupne</a:t>
            </a:r>
            <a:r>
              <a:rPr lang="en-US" dirty="0" smtClean="0"/>
              <a:t> </a:t>
            </a:r>
            <a:r>
              <a:rPr lang="en-US" dirty="0" err="1" smtClean="0"/>
              <a:t>moči</a:t>
            </a:r>
            <a:r>
              <a:rPr lang="en-US" dirty="0" smtClean="0"/>
              <a:t> </a:t>
            </a:r>
            <a:r>
              <a:rPr lang="en-US" dirty="0" err="1" smtClean="0"/>
              <a:t>ipd</a:t>
            </a:r>
            <a:endParaRPr lang="en-US" dirty="0"/>
          </a:p>
        </p:txBody>
      </p:sp>
    </p:spTree>
    <p:extLst>
      <p:ext uri="{BB962C8B-B14F-4D97-AF65-F5344CB8AC3E}">
        <p14:creationId xmlns:p14="http://schemas.microsoft.com/office/powerpoint/2010/main" val="652872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38111" y="1340768"/>
            <a:ext cx="5543550" cy="1007641"/>
          </a:xfrm>
        </p:spPr>
        <p:txBody>
          <a:bodyPr>
            <a:normAutofit fontScale="90000"/>
          </a:bodyPr>
          <a:lstStyle/>
          <a:p>
            <a:pPr eaLnBrk="1" hangingPunct="1"/>
            <a:r>
              <a:rPr lang="sl-SI" altLang="sl-SI" sz="3600" b="1" dirty="0" smtClean="0"/>
              <a:t>Amortizacija</a:t>
            </a:r>
            <a:br>
              <a:rPr lang="sl-SI" altLang="sl-SI" sz="3600" b="1" dirty="0" smtClean="0"/>
            </a:br>
            <a:endParaRPr lang="sl-SI" altLang="sl-SI" sz="3600" b="1" dirty="0" smtClean="0">
              <a:solidFill>
                <a:srgbClr val="7030A0"/>
              </a:solidFill>
            </a:endParaRPr>
          </a:p>
        </p:txBody>
      </p:sp>
      <p:pic>
        <p:nvPicPr>
          <p:cNvPr id="1126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6941" t="32562" r="58250" b="23688"/>
          <a:stretch>
            <a:fillRect/>
          </a:stretch>
        </p:blipFill>
        <p:spPr>
          <a:xfrm>
            <a:off x="250825" y="3068638"/>
            <a:ext cx="1150938" cy="1800225"/>
          </a:xfrm>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a:solidFill>
                <a:srgbClr val="000000"/>
              </a:solidFill>
            </a:endParaRPr>
          </a:p>
        </p:txBody>
      </p:sp>
      <p:sp>
        <p:nvSpPr>
          <p:cNvPr id="11272"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dirty="0">
              <a:solidFill>
                <a:srgbClr val="000000"/>
              </a:solidFill>
            </a:endParaRPr>
          </a:p>
        </p:txBody>
      </p:sp>
      <p:sp>
        <p:nvSpPr>
          <p:cNvPr id="2" name="Pravokotnik 1"/>
          <p:cNvSpPr/>
          <p:nvPr/>
        </p:nvSpPr>
        <p:spPr>
          <a:xfrm>
            <a:off x="2069704" y="2782451"/>
            <a:ext cx="5742384" cy="2893100"/>
          </a:xfrm>
          <a:prstGeom prst="rect">
            <a:avLst/>
          </a:prstGeom>
        </p:spPr>
        <p:txBody>
          <a:bodyPr wrap="square">
            <a:spAutoFit/>
          </a:bodyPr>
          <a:lstStyle/>
          <a:p>
            <a:r>
              <a:rPr lang="en-US" sz="2000" b="1" dirty="0" err="1" smtClean="0">
                <a:solidFill>
                  <a:srgbClr val="7030A0"/>
                </a:solidFill>
              </a:rPr>
              <a:t>Metode</a:t>
            </a:r>
            <a:r>
              <a:rPr lang="en-US" sz="2000" b="1" dirty="0" smtClean="0">
                <a:solidFill>
                  <a:srgbClr val="7030A0"/>
                </a:solidFill>
              </a:rPr>
              <a:t> </a:t>
            </a:r>
            <a:r>
              <a:rPr lang="en-US" sz="2000" b="1" dirty="0" err="1" smtClean="0">
                <a:solidFill>
                  <a:srgbClr val="7030A0"/>
                </a:solidFill>
              </a:rPr>
              <a:t>amortiziranja</a:t>
            </a:r>
            <a:r>
              <a:rPr lang="en-US" sz="2000" b="1" dirty="0" smtClean="0">
                <a:solidFill>
                  <a:srgbClr val="7030A0"/>
                </a:solidFill>
              </a:rPr>
              <a:t> </a:t>
            </a:r>
            <a:r>
              <a:rPr lang="en-US" dirty="0" smtClean="0"/>
              <a:t>– se </a:t>
            </a:r>
            <a:r>
              <a:rPr lang="en-US" dirty="0" err="1" smtClean="0"/>
              <a:t>ukvarjajo</a:t>
            </a:r>
            <a:r>
              <a:rPr lang="en-US" dirty="0" smtClean="0"/>
              <a:t> z </a:t>
            </a:r>
            <a:r>
              <a:rPr lang="en-US" dirty="0" err="1" smtClean="0"/>
              <a:t>vprašanjem</a:t>
            </a:r>
            <a:r>
              <a:rPr lang="en-US" dirty="0" smtClean="0"/>
              <a:t>, </a:t>
            </a:r>
            <a:r>
              <a:rPr lang="en-US" dirty="0" err="1" smtClean="0"/>
              <a:t>kako</a:t>
            </a:r>
            <a:r>
              <a:rPr lang="en-US" dirty="0" smtClean="0"/>
              <a:t> </a:t>
            </a:r>
            <a:r>
              <a:rPr lang="en-US" dirty="0" err="1" smtClean="0"/>
              <a:t>prenaša</a:t>
            </a:r>
            <a:r>
              <a:rPr lang="en-US" dirty="0" smtClean="0"/>
              <a:t> </a:t>
            </a:r>
            <a:r>
              <a:rPr lang="en-US" dirty="0" err="1" smtClean="0"/>
              <a:t>delovno</a:t>
            </a:r>
            <a:r>
              <a:rPr lang="en-US" dirty="0" smtClean="0"/>
              <a:t> </a:t>
            </a:r>
            <a:r>
              <a:rPr lang="en-US" dirty="0" err="1" smtClean="0"/>
              <a:t>sredstvo</a:t>
            </a:r>
            <a:r>
              <a:rPr lang="en-US" dirty="0" smtClean="0"/>
              <a:t> </a:t>
            </a:r>
            <a:r>
              <a:rPr lang="en-US" dirty="0" err="1" smtClean="0"/>
              <a:t>svojo</a:t>
            </a:r>
            <a:r>
              <a:rPr lang="en-US" dirty="0" smtClean="0"/>
              <a:t> </a:t>
            </a:r>
            <a:r>
              <a:rPr lang="en-US" dirty="0" err="1" smtClean="0"/>
              <a:t>vrednost</a:t>
            </a:r>
            <a:r>
              <a:rPr lang="en-US" dirty="0" smtClean="0"/>
              <a:t> </a:t>
            </a:r>
            <a:r>
              <a:rPr lang="en-US" dirty="0" err="1" smtClean="0"/>
              <a:t>na</a:t>
            </a:r>
            <a:r>
              <a:rPr lang="en-US" dirty="0" smtClean="0"/>
              <a:t> </a:t>
            </a:r>
            <a:r>
              <a:rPr lang="en-US" dirty="0" err="1" smtClean="0"/>
              <a:t>proizvode</a:t>
            </a:r>
            <a:r>
              <a:rPr lang="en-US" dirty="0" smtClean="0"/>
              <a:t> </a:t>
            </a:r>
            <a:r>
              <a:rPr lang="en-US" dirty="0" err="1" smtClean="0"/>
              <a:t>ali</a:t>
            </a:r>
            <a:r>
              <a:rPr lang="en-US" dirty="0" smtClean="0"/>
              <a:t> </a:t>
            </a:r>
            <a:r>
              <a:rPr lang="en-US" dirty="0" err="1" smtClean="0"/>
              <a:t>storitve</a:t>
            </a:r>
            <a:r>
              <a:rPr lang="en-US" dirty="0" smtClean="0"/>
              <a:t> </a:t>
            </a:r>
            <a:r>
              <a:rPr lang="en-US" dirty="0" err="1" smtClean="0"/>
              <a:t>znotraj</a:t>
            </a:r>
            <a:r>
              <a:rPr lang="en-US" dirty="0" smtClean="0"/>
              <a:t> </a:t>
            </a:r>
            <a:r>
              <a:rPr lang="en-US" dirty="0" err="1" smtClean="0"/>
              <a:t>ocenjene</a:t>
            </a:r>
            <a:r>
              <a:rPr lang="en-US" dirty="0" smtClean="0"/>
              <a:t> </a:t>
            </a:r>
            <a:r>
              <a:rPr lang="en-US" dirty="0" err="1" smtClean="0"/>
              <a:t>ekonomske</a:t>
            </a:r>
            <a:r>
              <a:rPr lang="en-US" dirty="0" smtClean="0"/>
              <a:t> </a:t>
            </a:r>
            <a:r>
              <a:rPr lang="en-US" dirty="0" err="1" smtClean="0"/>
              <a:t>življenjske</a:t>
            </a:r>
            <a:r>
              <a:rPr lang="en-US" dirty="0" smtClean="0"/>
              <a:t> </a:t>
            </a:r>
            <a:r>
              <a:rPr lang="en-US" dirty="0" err="1" smtClean="0"/>
              <a:t>dobe</a:t>
            </a:r>
            <a:r>
              <a:rPr lang="en-US" dirty="0" smtClean="0"/>
              <a:t>. </a:t>
            </a:r>
          </a:p>
          <a:p>
            <a:endParaRPr lang="en-US" dirty="0" smtClean="0"/>
          </a:p>
          <a:p>
            <a:r>
              <a:rPr lang="en-US" dirty="0" err="1" smtClean="0"/>
              <a:t>Metode</a:t>
            </a:r>
            <a:r>
              <a:rPr lang="en-US" dirty="0" smtClean="0"/>
              <a:t> </a:t>
            </a:r>
            <a:r>
              <a:rPr lang="en-US" dirty="0" err="1" smtClean="0"/>
              <a:t>amortiziranja</a:t>
            </a:r>
            <a:r>
              <a:rPr lang="en-US" dirty="0" smtClean="0"/>
              <a:t> se </a:t>
            </a:r>
            <a:r>
              <a:rPr lang="en-US" dirty="0" err="1" smtClean="0"/>
              <a:t>razvrščajo</a:t>
            </a:r>
            <a:r>
              <a:rPr lang="en-US" dirty="0" smtClean="0"/>
              <a:t> v tri </a:t>
            </a:r>
            <a:r>
              <a:rPr lang="en-US" dirty="0" err="1" smtClean="0"/>
              <a:t>skupine</a:t>
            </a:r>
            <a:r>
              <a:rPr lang="en-US" dirty="0" smtClean="0"/>
              <a:t>:</a:t>
            </a:r>
            <a:endParaRPr lang="sl-SI" dirty="0" smtClean="0"/>
          </a:p>
          <a:p>
            <a:endParaRPr lang="en-US" dirty="0" smtClean="0"/>
          </a:p>
          <a:p>
            <a:pPr marL="285750" indent="-285750">
              <a:buFont typeface="Arial" panose="020B0604020202020204" pitchFamily="34" charset="0"/>
              <a:buChar char="•"/>
            </a:pPr>
            <a:r>
              <a:rPr lang="en-US" dirty="0" err="1" smtClean="0"/>
              <a:t>časovne</a:t>
            </a:r>
            <a:endParaRPr lang="en-US" dirty="0" smtClean="0"/>
          </a:p>
          <a:p>
            <a:pPr marL="285750" indent="-285750">
              <a:buFont typeface="Arial" panose="020B0604020202020204" pitchFamily="34" charset="0"/>
              <a:buChar char="•"/>
            </a:pPr>
            <a:r>
              <a:rPr lang="en-US" dirty="0" err="1" smtClean="0"/>
              <a:t>funkcionalne</a:t>
            </a:r>
            <a:endParaRPr lang="en-US" dirty="0" smtClean="0"/>
          </a:p>
          <a:p>
            <a:pPr marL="285750" indent="-285750">
              <a:buFont typeface="Arial" panose="020B0604020202020204" pitchFamily="34" charset="0"/>
              <a:buChar char="•"/>
            </a:pPr>
            <a:r>
              <a:rPr lang="en-US" dirty="0" err="1" smtClean="0"/>
              <a:t>kombinirane</a:t>
            </a:r>
            <a:r>
              <a:rPr lang="en-US" dirty="0" smtClean="0"/>
              <a:t> </a:t>
            </a:r>
            <a:r>
              <a:rPr lang="en-US" dirty="0" err="1" smtClean="0"/>
              <a:t>metode</a:t>
            </a:r>
            <a:r>
              <a:rPr lang="en-US" dirty="0" smtClean="0"/>
              <a:t> </a:t>
            </a:r>
            <a:endParaRPr lang="en-US" dirty="0"/>
          </a:p>
        </p:txBody>
      </p:sp>
    </p:spTree>
    <p:extLst>
      <p:ext uri="{BB962C8B-B14F-4D97-AF65-F5344CB8AC3E}">
        <p14:creationId xmlns:p14="http://schemas.microsoft.com/office/powerpoint/2010/main" val="12121025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619250" y="1196975"/>
            <a:ext cx="7035800" cy="695325"/>
          </a:xfrm>
        </p:spPr>
        <p:txBody>
          <a:bodyPr/>
          <a:lstStyle/>
          <a:p>
            <a:pPr eaLnBrk="1" hangingPunct="1"/>
            <a:r>
              <a:rPr lang="sl-SI" altLang="sl-SI" sz="3600" b="1" smtClean="0"/>
              <a:t>Priprava izpitne pole</a:t>
            </a:r>
          </a:p>
        </p:txBody>
      </p:sp>
      <p:sp>
        <p:nvSpPr>
          <p:cNvPr id="53251" name="Rectangle 3"/>
          <p:cNvSpPr>
            <a:spLocks noGrp="1" noChangeArrowheads="1"/>
          </p:cNvSpPr>
          <p:nvPr>
            <p:ph idx="1"/>
          </p:nvPr>
        </p:nvSpPr>
        <p:spPr>
          <a:xfrm>
            <a:off x="1547813" y="2565400"/>
            <a:ext cx="7119937" cy="3643313"/>
          </a:xfrm>
        </p:spPr>
        <p:txBody>
          <a:bodyPr/>
          <a:lstStyle/>
          <a:p>
            <a:pPr marL="609600" indent="-609600" eaLnBrk="1" hangingPunct="1">
              <a:lnSpc>
                <a:spcPct val="90000"/>
              </a:lnSpc>
              <a:buFont typeface="Wingdings" pitchFamily="2" charset="2"/>
              <a:buAutoNum type="arabicPeriod"/>
            </a:pPr>
            <a:r>
              <a:rPr lang="sl-SI" altLang="sl-SI" sz="2400" smtClean="0">
                <a:solidFill>
                  <a:schemeClr val="tx2"/>
                </a:solidFill>
              </a:rPr>
              <a:t>Obkrožite pravilne odgovore</a:t>
            </a:r>
          </a:p>
          <a:p>
            <a:pPr marL="609600" indent="-609600" eaLnBrk="1" hangingPunct="1">
              <a:lnSpc>
                <a:spcPct val="90000"/>
              </a:lnSpc>
              <a:buFont typeface="Wingdings" pitchFamily="2" charset="2"/>
              <a:buAutoNum type="arabicPeriod"/>
            </a:pPr>
            <a:r>
              <a:rPr lang="sl-SI" altLang="sl-SI" sz="2400" smtClean="0">
                <a:solidFill>
                  <a:schemeClr val="tx2"/>
                </a:solidFill>
              </a:rPr>
              <a:t>Napišite ali je trditev pravilna ali napačna</a:t>
            </a:r>
          </a:p>
          <a:p>
            <a:pPr marL="609600" indent="-609600" eaLnBrk="1" hangingPunct="1">
              <a:lnSpc>
                <a:spcPct val="90000"/>
              </a:lnSpc>
              <a:buFont typeface="Wingdings" pitchFamily="2" charset="2"/>
              <a:buAutoNum type="arabicPeriod"/>
            </a:pPr>
            <a:r>
              <a:rPr lang="sl-SI" altLang="sl-SI" sz="2400" smtClean="0">
                <a:solidFill>
                  <a:schemeClr val="tx2"/>
                </a:solidFill>
              </a:rPr>
              <a:t>Povežite stavke po smiselnosti</a:t>
            </a:r>
          </a:p>
          <a:p>
            <a:pPr marL="609600" indent="-609600" eaLnBrk="1" hangingPunct="1">
              <a:lnSpc>
                <a:spcPct val="90000"/>
              </a:lnSpc>
              <a:buFont typeface="Wingdings" pitchFamily="2" charset="2"/>
              <a:buAutoNum type="arabicPeriod"/>
            </a:pPr>
            <a:r>
              <a:rPr lang="sl-SI" altLang="sl-SI" sz="2400" smtClean="0">
                <a:solidFill>
                  <a:schemeClr val="tx2"/>
                </a:solidFill>
              </a:rPr>
              <a:t>Na praktičnem primeru pojasnite...</a:t>
            </a:r>
          </a:p>
          <a:p>
            <a:pPr marL="609600" indent="-609600" eaLnBrk="1" hangingPunct="1">
              <a:lnSpc>
                <a:spcPct val="90000"/>
              </a:lnSpc>
              <a:buFont typeface="Wingdings" pitchFamily="2" charset="2"/>
              <a:buNone/>
            </a:pPr>
            <a:endParaRPr lang="sl-SI" altLang="sl-SI" sz="2400" smtClean="0">
              <a:solidFill>
                <a:schemeClr val="tx2"/>
              </a:solidFill>
            </a:endParaRPr>
          </a:p>
        </p:txBody>
      </p:sp>
      <p:pic>
        <p:nvPicPr>
          <p:cNvPr id="532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7104" t="32562" r="48897" b="21951"/>
          <a:stretch>
            <a:fillRect/>
          </a:stretch>
        </p:blipFill>
        <p:spPr bwMode="auto">
          <a:xfrm>
            <a:off x="0" y="765175"/>
            <a:ext cx="1763713"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1889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177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11188" y="3132138"/>
            <a:ext cx="81375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r>
              <a:rPr lang="sl-SI" sz="3200" b="1" dirty="0" smtClean="0">
                <a:solidFill>
                  <a:prstClr val="black"/>
                </a:solidFill>
                <a:latin typeface="Verdana" pitchFamily="34" charset="0"/>
              </a:rPr>
              <a:t>Hvala. Želim vam lep dan.</a:t>
            </a:r>
          </a:p>
        </p:txBody>
      </p:sp>
    </p:spTree>
    <p:extLst>
      <p:ext uri="{BB962C8B-B14F-4D97-AF65-F5344CB8AC3E}">
        <p14:creationId xmlns:p14="http://schemas.microsoft.com/office/powerpoint/2010/main" val="89021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492375"/>
            <a:ext cx="26860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slov 1"/>
          <p:cNvSpPr>
            <a:spLocks noGrp="1"/>
          </p:cNvSpPr>
          <p:nvPr>
            <p:ph type="title"/>
          </p:nvPr>
        </p:nvSpPr>
        <p:spPr/>
        <p:txBody>
          <a:bodyPr/>
          <a:lstStyle/>
          <a:p>
            <a:pPr eaLnBrk="1" fontAlgn="auto" hangingPunct="1">
              <a:spcAft>
                <a:spcPts val="0"/>
              </a:spcAft>
              <a:defRPr/>
            </a:pPr>
            <a:r>
              <a:rPr lang="sl-SI" dirty="0">
                <a:solidFill>
                  <a:schemeClr val="tx2">
                    <a:satMod val="130000"/>
                  </a:schemeClr>
                </a:solidFill>
              </a:rPr>
              <a:t>O</a:t>
            </a:r>
            <a:r>
              <a:rPr lang="sl-SI" dirty="0" smtClean="0">
                <a:solidFill>
                  <a:schemeClr val="tx2">
                    <a:satMod val="130000"/>
                  </a:schemeClr>
                </a:solidFill>
              </a:rPr>
              <a:t>blike podjetij</a:t>
            </a:r>
            <a:endParaRPr lang="sl-SI" dirty="0">
              <a:solidFill>
                <a:schemeClr val="tx2">
                  <a:satMod val="130000"/>
                </a:schemeClr>
              </a:solidFill>
            </a:endParaRPr>
          </a:p>
        </p:txBody>
      </p:sp>
      <p:sp>
        <p:nvSpPr>
          <p:cNvPr id="11267" name="Ograda vsebine 2"/>
          <p:cNvSpPr>
            <a:spLocks noGrp="1"/>
          </p:cNvSpPr>
          <p:nvPr>
            <p:ph idx="1"/>
          </p:nvPr>
        </p:nvSpPr>
        <p:spPr/>
        <p:txBody>
          <a:bodyPr>
            <a:normAutofit lnSpcReduction="10000"/>
          </a:bodyPr>
          <a:lstStyle/>
          <a:p>
            <a:pPr eaLnBrk="1" hangingPunct="1">
              <a:lnSpc>
                <a:spcPct val="90000"/>
              </a:lnSpc>
              <a:buFontTx/>
              <a:buNone/>
              <a:defRPr/>
            </a:pPr>
            <a:r>
              <a:rPr lang="sl-SI" altLang="en-US" sz="2400" dirty="0" smtClean="0"/>
              <a:t>Zakon o gospodarskih družbah navaja več različnih pravnih oblik podjetij: </a:t>
            </a:r>
          </a:p>
          <a:p>
            <a:pPr eaLnBrk="1" hangingPunct="1">
              <a:lnSpc>
                <a:spcPct val="90000"/>
              </a:lnSpc>
              <a:buFontTx/>
              <a:buChar char="-"/>
              <a:defRPr/>
            </a:pPr>
            <a:r>
              <a:rPr lang="sl-SI" altLang="en-US" sz="2400" dirty="0" smtClean="0"/>
              <a:t>družba z neomejeno odgovornostjo, </a:t>
            </a:r>
          </a:p>
          <a:p>
            <a:pPr eaLnBrk="1" hangingPunct="1">
              <a:lnSpc>
                <a:spcPct val="90000"/>
              </a:lnSpc>
              <a:buFontTx/>
              <a:buChar char="-"/>
              <a:defRPr/>
            </a:pPr>
            <a:r>
              <a:rPr lang="sl-SI" altLang="en-US" sz="2400" dirty="0" smtClean="0"/>
              <a:t>tiha družba, </a:t>
            </a:r>
          </a:p>
          <a:p>
            <a:pPr eaLnBrk="1" hangingPunct="1">
              <a:lnSpc>
                <a:spcPct val="90000"/>
              </a:lnSpc>
              <a:buFontTx/>
              <a:buChar char="-"/>
              <a:defRPr/>
            </a:pPr>
            <a:r>
              <a:rPr lang="sl-SI" altLang="en-US" sz="2400" dirty="0" smtClean="0"/>
              <a:t>komanditna družba, </a:t>
            </a:r>
          </a:p>
          <a:p>
            <a:pPr eaLnBrk="1" hangingPunct="1">
              <a:lnSpc>
                <a:spcPct val="90000"/>
              </a:lnSpc>
              <a:buFontTx/>
              <a:buChar char="-"/>
              <a:defRPr/>
            </a:pPr>
            <a:r>
              <a:rPr lang="sl-SI" altLang="en-US" sz="2400" dirty="0" smtClean="0"/>
              <a:t>delniška družba, </a:t>
            </a:r>
          </a:p>
          <a:p>
            <a:pPr eaLnBrk="1" hangingPunct="1">
              <a:lnSpc>
                <a:spcPct val="90000"/>
              </a:lnSpc>
              <a:buFontTx/>
              <a:buChar char="-"/>
              <a:defRPr/>
            </a:pPr>
            <a:r>
              <a:rPr lang="sl-SI" altLang="en-US" sz="2400" dirty="0" smtClean="0"/>
              <a:t>družba z omejeno odgovornostjo, </a:t>
            </a:r>
          </a:p>
          <a:p>
            <a:pPr marL="82550" indent="0" eaLnBrk="1" hangingPunct="1">
              <a:lnSpc>
                <a:spcPct val="90000"/>
              </a:lnSpc>
              <a:buFont typeface="Wingdings 2" pitchFamily="18" charset="2"/>
              <a:buNone/>
              <a:defRPr/>
            </a:pPr>
            <a:endParaRPr lang="sl-SI" altLang="en-US" sz="2400" dirty="0"/>
          </a:p>
          <a:p>
            <a:pPr marL="82550" indent="0" eaLnBrk="1" hangingPunct="1">
              <a:lnSpc>
                <a:spcPct val="90000"/>
              </a:lnSpc>
              <a:buFont typeface="Wingdings 2" pitchFamily="18" charset="2"/>
              <a:buNone/>
              <a:defRPr/>
            </a:pPr>
            <a:r>
              <a:rPr lang="sl-SI" altLang="en-US" sz="2400" dirty="0" smtClean="0"/>
              <a:t>Najpogostejši pravni obliki, ki se ustanavljata v Sloveniji, sta:</a:t>
            </a:r>
          </a:p>
          <a:p>
            <a:pPr lvl="1" eaLnBrk="1" hangingPunct="1">
              <a:lnSpc>
                <a:spcPct val="90000"/>
              </a:lnSpc>
              <a:buFont typeface="Wingdings" pitchFamily="2" charset="2"/>
              <a:buChar char="§"/>
              <a:defRPr/>
            </a:pPr>
            <a:r>
              <a:rPr lang="sl-SI" altLang="en-US" sz="2400" dirty="0" smtClean="0"/>
              <a:t>samostojni podjetnik (s.p.) in </a:t>
            </a:r>
          </a:p>
          <a:p>
            <a:pPr lvl="1" eaLnBrk="1" hangingPunct="1">
              <a:lnSpc>
                <a:spcPct val="90000"/>
              </a:lnSpc>
              <a:buFont typeface="Wingdings" pitchFamily="2" charset="2"/>
              <a:buChar char="§"/>
              <a:defRPr/>
            </a:pPr>
            <a:r>
              <a:rPr lang="sl-SI" altLang="en-US" sz="2400" dirty="0" smtClean="0"/>
              <a:t>družba z omejeno odgovornostjo (d.o.o.)</a:t>
            </a:r>
          </a:p>
          <a:p>
            <a:pPr eaLnBrk="1" hangingPunct="1">
              <a:defRPr/>
            </a:pPr>
            <a:endParaRPr lang="sl-SI" altLang="en-US" dirty="0" smtClean="0"/>
          </a:p>
        </p:txBody>
      </p:sp>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75" y="115888"/>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1" y="19690"/>
            <a:ext cx="1891843" cy="159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79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38375" y="765175"/>
            <a:ext cx="5543550" cy="1008063"/>
          </a:xfrm>
        </p:spPr>
        <p:txBody>
          <a:bodyPr/>
          <a:lstStyle/>
          <a:p>
            <a:pPr eaLnBrk="1" hangingPunct="1"/>
            <a:r>
              <a:rPr lang="sl-SI" altLang="sl-SI" sz="3600" b="1" smtClean="0"/>
              <a:t>Vrste podjetij</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l="17104" t="32562" r="48897" b="21951"/>
          <a:stretch>
            <a:fillRect/>
          </a:stretch>
        </p:blipFill>
        <p:spPr bwMode="auto">
          <a:xfrm>
            <a:off x="0" y="765175"/>
            <a:ext cx="21955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Rectangle 5"/>
          <p:cNvSpPr>
            <a:spLocks noChangeArrowheads="1"/>
          </p:cNvSpPr>
          <p:nvPr/>
        </p:nvSpPr>
        <p:spPr bwMode="auto">
          <a:xfrm>
            <a:off x="2484438" y="2017713"/>
            <a:ext cx="6470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04813"/>
            <a:ext cx="11525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7"/>
          <p:cNvSpPr>
            <a:spLocks noChangeArrowheads="1"/>
          </p:cNvSpPr>
          <p:nvPr/>
        </p:nvSpPr>
        <p:spPr bwMode="auto">
          <a:xfrm>
            <a:off x="2411413" y="2017713"/>
            <a:ext cx="65436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buFont typeface="Wingdings" pitchFamily="2" charset="2"/>
              <a:buNone/>
            </a:pPr>
            <a:endParaRPr lang="sl-SI" altLang="sl-SI" sz="2800" smtClean="0">
              <a:solidFill>
                <a:srgbClr val="000000"/>
              </a:solidFill>
            </a:endParaRPr>
          </a:p>
        </p:txBody>
      </p:sp>
      <p:sp>
        <p:nvSpPr>
          <p:cNvPr id="27655" name="Rectangle 8"/>
          <p:cNvSpPr>
            <a:spLocks noChangeArrowheads="1"/>
          </p:cNvSpPr>
          <p:nvPr/>
        </p:nvSpPr>
        <p:spPr bwMode="auto">
          <a:xfrm>
            <a:off x="2339975" y="2017713"/>
            <a:ext cx="66151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fontAlgn="base" hangingPunct="1">
              <a:spcAft>
                <a:spcPct val="0"/>
              </a:spcAft>
              <a:buClr>
                <a:srgbClr val="3333CC"/>
              </a:buClr>
            </a:pPr>
            <a:endParaRPr lang="sl-SI" altLang="sl-SI" sz="2800" smtClean="0">
              <a:solidFill>
                <a:srgbClr val="000000"/>
              </a:solidFill>
            </a:endParaRPr>
          </a:p>
        </p:txBody>
      </p:sp>
      <p:pic>
        <p:nvPicPr>
          <p:cNvPr id="27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2492375"/>
            <a:ext cx="88868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28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66774" y="332656"/>
            <a:ext cx="5698976" cy="1143000"/>
          </a:xfrm>
        </p:spPr>
        <p:txBody>
          <a:bodyPr>
            <a:normAutofit fontScale="90000"/>
          </a:bodyPr>
          <a:lstStyle/>
          <a:p>
            <a:pPr eaLnBrk="1" fontAlgn="auto" hangingPunct="1">
              <a:spcAft>
                <a:spcPts val="0"/>
              </a:spcAft>
              <a:defRPr/>
            </a:pPr>
            <a:r>
              <a:rPr lang="sl-SI" sz="4400" dirty="0" smtClean="0">
                <a:solidFill>
                  <a:schemeClr val="tx2">
                    <a:satMod val="130000"/>
                  </a:schemeClr>
                </a:solidFill>
              </a:rPr>
              <a:t>Družba z neomejeno odgovornostjo – d.n.o.</a:t>
            </a:r>
            <a:endParaRPr lang="sl-SI" dirty="0">
              <a:solidFill>
                <a:schemeClr val="tx2">
                  <a:satMod val="130000"/>
                </a:schemeClr>
              </a:solidFill>
            </a:endParaRPr>
          </a:p>
        </p:txBody>
      </p:sp>
      <p:sp>
        <p:nvSpPr>
          <p:cNvPr id="28675" name="Ograda vsebine 2"/>
          <p:cNvSpPr>
            <a:spLocks noGrp="1"/>
          </p:cNvSpPr>
          <p:nvPr>
            <p:ph idx="1"/>
          </p:nvPr>
        </p:nvSpPr>
        <p:spPr>
          <a:xfrm>
            <a:off x="899592" y="2132856"/>
            <a:ext cx="7891462" cy="4533900"/>
          </a:xfrm>
        </p:spPr>
        <p:txBody>
          <a:bodyPr/>
          <a:lstStyle/>
          <a:p>
            <a:pPr eaLnBrk="1" hangingPunct="1">
              <a:lnSpc>
                <a:spcPct val="90000"/>
              </a:lnSpc>
              <a:buFont typeface="Wingdings" pitchFamily="2" charset="2"/>
              <a:buChar char="§"/>
            </a:pPr>
            <a:r>
              <a:rPr lang="sl-SI" altLang="en-US" sz="2400" dirty="0" smtClean="0"/>
              <a:t>Družba, v kateri so vsi družbeniki neomejeno in solidarno odgovorni za obveznost družbe z vsem svojim premoženjem</a:t>
            </a:r>
            <a:endParaRPr lang="sl-SI" altLang="en-US" sz="3600" dirty="0" smtClean="0"/>
          </a:p>
          <a:p>
            <a:pPr eaLnBrk="1" hangingPunct="1">
              <a:lnSpc>
                <a:spcPct val="90000"/>
              </a:lnSpc>
              <a:buFont typeface="Wingdings" pitchFamily="2" charset="2"/>
              <a:buChar char="§"/>
            </a:pPr>
            <a:r>
              <a:rPr lang="sl-SI" altLang="en-US" sz="2400" dirty="0" smtClean="0"/>
              <a:t>Družbo ustanovita najmanj dva družbenika z družbeno pogodbo</a:t>
            </a:r>
          </a:p>
          <a:p>
            <a:pPr eaLnBrk="1" hangingPunct="1">
              <a:lnSpc>
                <a:spcPct val="90000"/>
              </a:lnSpc>
              <a:buFont typeface="Wingdings" pitchFamily="2" charset="2"/>
              <a:buChar char="§"/>
            </a:pPr>
            <a:endParaRPr lang="sl-SI" altLang="en-US" sz="2400" dirty="0" smtClean="0"/>
          </a:p>
          <a:p>
            <a:pPr eaLnBrk="1" hangingPunct="1">
              <a:lnSpc>
                <a:spcPct val="90000"/>
              </a:lnSpc>
              <a:buFont typeface="Wingdings" pitchFamily="2" charset="2"/>
              <a:buChar char="§"/>
            </a:pPr>
            <a:r>
              <a:rPr lang="sl-SI" altLang="en-US" sz="2400" dirty="0" smtClean="0"/>
              <a:t>Zakon ne določa minimalnega ustanovnega kapitala</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25" y="115888"/>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743757"/>
            <a:ext cx="3682504" cy="2087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7738"/>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615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87824" y="274638"/>
            <a:ext cx="4824536" cy="1143000"/>
          </a:xfrm>
        </p:spPr>
        <p:txBody>
          <a:bodyPr>
            <a:normAutofit fontScale="90000"/>
          </a:bodyPr>
          <a:lstStyle/>
          <a:p>
            <a:pPr eaLnBrk="1" fontAlgn="auto" hangingPunct="1">
              <a:spcAft>
                <a:spcPts val="0"/>
              </a:spcAft>
              <a:defRPr/>
            </a:pPr>
            <a:r>
              <a:rPr lang="sl-SI" sz="4400" dirty="0" smtClean="0">
                <a:solidFill>
                  <a:schemeClr val="tx2">
                    <a:satMod val="130000"/>
                  </a:schemeClr>
                </a:solidFill>
              </a:rPr>
              <a:t>Komanditna družba – k.d. </a:t>
            </a:r>
            <a:endParaRPr lang="sl-SI" dirty="0">
              <a:solidFill>
                <a:schemeClr val="tx2">
                  <a:satMod val="130000"/>
                </a:schemeClr>
              </a:solidFill>
            </a:endParaRPr>
          </a:p>
        </p:txBody>
      </p:sp>
      <p:sp>
        <p:nvSpPr>
          <p:cNvPr id="29699" name="Ograda vsebine 2"/>
          <p:cNvSpPr>
            <a:spLocks noGrp="1"/>
          </p:cNvSpPr>
          <p:nvPr>
            <p:ph idx="1"/>
          </p:nvPr>
        </p:nvSpPr>
        <p:spPr>
          <a:xfrm>
            <a:off x="1331640" y="1909763"/>
            <a:ext cx="7499350" cy="4605337"/>
          </a:xfrm>
        </p:spPr>
        <p:txBody>
          <a:bodyPr/>
          <a:lstStyle/>
          <a:p>
            <a:pPr eaLnBrk="1" hangingPunct="1">
              <a:lnSpc>
                <a:spcPct val="80000"/>
              </a:lnSpc>
              <a:spcAft>
                <a:spcPct val="35000"/>
              </a:spcAft>
              <a:buClr>
                <a:srgbClr val="000066"/>
              </a:buClr>
              <a:buFont typeface="Wingdings" pitchFamily="2" charset="2"/>
              <a:buChar char="§"/>
            </a:pPr>
            <a:r>
              <a:rPr lang="sl-SI" altLang="en-US" sz="2400" dirty="0" smtClean="0"/>
              <a:t>Družba najmanj dveh oseb, od katerih je najmanj ena oseba </a:t>
            </a:r>
            <a:r>
              <a:rPr lang="sl-SI" altLang="en-US" sz="2400" dirty="0" err="1" smtClean="0"/>
              <a:t>komplementar</a:t>
            </a:r>
            <a:r>
              <a:rPr lang="sl-SI" altLang="en-US" sz="2400" dirty="0" smtClean="0"/>
              <a:t> in najmanj ena </a:t>
            </a:r>
            <a:r>
              <a:rPr lang="sl-SI" altLang="en-US" sz="2400" dirty="0" err="1" smtClean="0"/>
              <a:t>komandist</a:t>
            </a:r>
            <a:r>
              <a:rPr lang="sl-SI" altLang="en-US" sz="2400" dirty="0" smtClean="0"/>
              <a:t>.</a:t>
            </a:r>
          </a:p>
          <a:p>
            <a:pPr eaLnBrk="1" hangingPunct="1">
              <a:lnSpc>
                <a:spcPct val="80000"/>
              </a:lnSpc>
              <a:spcAft>
                <a:spcPct val="35000"/>
              </a:spcAft>
              <a:buClr>
                <a:srgbClr val="000066"/>
              </a:buClr>
              <a:buFont typeface="Wingdings" pitchFamily="2" charset="2"/>
              <a:buChar char="§"/>
            </a:pPr>
            <a:r>
              <a:rPr lang="sl-SI" altLang="en-US" sz="2400" b="1" dirty="0" err="1" smtClean="0"/>
              <a:t>Komplementar</a:t>
            </a:r>
            <a:r>
              <a:rPr lang="sl-SI" altLang="en-US" sz="2400" dirty="0" smtClean="0"/>
              <a:t> odgovarja za obveznosti družbe s svojim premoženjem; ima pravico in dolžnost sodelovati pri poslovanju družbe.</a:t>
            </a:r>
          </a:p>
          <a:p>
            <a:pPr eaLnBrk="1" hangingPunct="1">
              <a:lnSpc>
                <a:spcPct val="80000"/>
              </a:lnSpc>
              <a:spcAft>
                <a:spcPct val="35000"/>
              </a:spcAft>
              <a:buClr>
                <a:srgbClr val="000066"/>
              </a:buClr>
              <a:buFont typeface="Wingdings" pitchFamily="2" charset="2"/>
              <a:buChar char="§"/>
            </a:pPr>
            <a:r>
              <a:rPr lang="sl-SI" altLang="en-US" sz="2400" b="1" dirty="0" err="1" smtClean="0"/>
              <a:t>Komandist</a:t>
            </a:r>
            <a:r>
              <a:rPr lang="sl-SI" altLang="en-US" sz="2400" dirty="0" smtClean="0"/>
              <a:t> ni odgovoren za obveznosti družbe, odgovarja do višine svojega vložka, ima le pravice nadzorovanja. </a:t>
            </a:r>
          </a:p>
          <a:p>
            <a:pPr eaLnBrk="1" hangingPunct="1">
              <a:lnSpc>
                <a:spcPct val="80000"/>
              </a:lnSpc>
              <a:spcAft>
                <a:spcPct val="35000"/>
              </a:spcAft>
              <a:buClr>
                <a:srgbClr val="000066"/>
              </a:buClr>
              <a:buFont typeface="Wingdings" pitchFamily="2" charset="2"/>
              <a:buChar char="§"/>
            </a:pPr>
            <a:r>
              <a:rPr lang="sl-SI" altLang="en-US" sz="2400" dirty="0" smtClean="0"/>
              <a:t>Zakon ne določa minimalnega ustanovnega kapitala</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57150"/>
            <a:ext cx="13176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63" y="5334000"/>
            <a:ext cx="2286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7150"/>
            <a:ext cx="219551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28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ova 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ova 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1857</Words>
  <Application>Microsoft Office PowerPoint</Application>
  <PresentationFormat>Diaprojekcija na zaslonu (4:3)</PresentationFormat>
  <Paragraphs>313</Paragraphs>
  <Slides>55</Slides>
  <Notes>2</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55</vt:i4>
      </vt:variant>
    </vt:vector>
  </HeadingPairs>
  <TitlesOfParts>
    <vt:vector size="64" baseType="lpstr">
      <vt:lpstr>Arial</vt:lpstr>
      <vt:lpstr>Calibri</vt:lpstr>
      <vt:lpstr>Calibri Light</vt:lpstr>
      <vt:lpstr>Tahoma</vt:lpstr>
      <vt:lpstr>Times New Roman</vt:lpstr>
      <vt:lpstr>Verdana</vt:lpstr>
      <vt:lpstr>Wingdings</vt:lpstr>
      <vt:lpstr>Wingdings 2</vt:lpstr>
      <vt:lpstr>Office Theme</vt:lpstr>
      <vt:lpstr>EMP </vt:lpstr>
      <vt:lpstr>PowerPointova predstavitev</vt:lpstr>
      <vt:lpstr>PowerPointova predstavitev</vt:lpstr>
      <vt:lpstr>PowerPointova predstavitev</vt:lpstr>
      <vt:lpstr>Direktor in nov delavec se pogovarjata. Delavec mu zaupa svoje probleme: "Tako sem vraževeren, da če mi mačka prečka cesto, tisti dan sploh ne grem v službo!" "Še kaj drugega?" "Izogibam se številki trinajst!" "Potem pa upam, da ne boste zahtevali trinajste plače!"</vt:lpstr>
      <vt:lpstr>Oblike podjetij</vt:lpstr>
      <vt:lpstr>Vrste podjetij</vt:lpstr>
      <vt:lpstr>Družba z neomejeno odgovornostjo – d.n.o.</vt:lpstr>
      <vt:lpstr>Komanditna družba – k.d. </vt:lpstr>
      <vt:lpstr>PowerPointova predstavitev</vt:lpstr>
      <vt:lpstr>Družba z omejeno odgovornostjo –  d.o.o.</vt:lpstr>
      <vt:lpstr>d.o.o.</vt:lpstr>
      <vt:lpstr>Delniška družba – d.d.</vt:lpstr>
      <vt:lpstr>DELNIŠKA DRUŽBA</vt:lpstr>
      <vt:lpstr>d.d. - ustanovitev</vt:lpstr>
      <vt:lpstr>PowerPointova predstavitev</vt:lpstr>
      <vt:lpstr>SKUPŠČINA DELNIČARJEV</vt:lpstr>
      <vt:lpstr>UPRAVNI ODBOR</vt:lpstr>
      <vt:lpstr>NADZORNI SVET</vt:lpstr>
      <vt:lpstr>VREDNOSTNI PAPIRJI</vt:lpstr>
      <vt:lpstr>OBVEZNICA</vt:lpstr>
      <vt:lpstr>DELNICA</vt:lpstr>
      <vt:lpstr>DONOS DELNICE</vt:lpstr>
      <vt:lpstr>FINANCIRANJE d.d.</vt:lpstr>
      <vt:lpstr>PREDNOSTI d.d. </vt:lpstr>
      <vt:lpstr>d.d. omogoča</vt:lpstr>
      <vt:lpstr>Samostojni podjetnik – s.p.</vt:lpstr>
      <vt:lpstr>Samostojni podjetnik – s.p. </vt:lpstr>
      <vt:lpstr>Zavod</vt:lpstr>
      <vt:lpstr>Društvo</vt:lpstr>
      <vt:lpstr>Kje se lahko  registriramo</vt:lpstr>
      <vt:lpstr>Koraki registracije</vt:lpstr>
      <vt:lpstr>Razlike med s.p. in d.o.o.</vt:lpstr>
      <vt:lpstr>Po registraciji uredimo še</vt:lpstr>
      <vt:lpstr>Stroški d.o.o. in s.p.</vt:lpstr>
      <vt:lpstr>Stroški dela pri d.o.o.</vt:lpstr>
      <vt:lpstr>Stroški dela pri s.p.</vt:lpstr>
      <vt:lpstr>Subvencija za samozaposlitev</vt:lpstr>
      <vt:lpstr>Sanacija</vt:lpstr>
      <vt:lpstr>Sanacija</vt:lpstr>
      <vt:lpstr>Prisilna poravnava</vt:lpstr>
      <vt:lpstr>Likvidacija</vt:lpstr>
      <vt:lpstr>Stečaj</vt:lpstr>
      <vt:lpstr>Stečaj</vt:lpstr>
      <vt:lpstr>Sredstva in obveznosti do virov sredstev Sredstva</vt:lpstr>
      <vt:lpstr>Dolgoročna sredstva</vt:lpstr>
      <vt:lpstr>Vrste dolgoročnih sredstev</vt:lpstr>
      <vt:lpstr>Izkoriščenost osnovnih sredstev</vt:lpstr>
      <vt:lpstr>Amortizacija</vt:lpstr>
      <vt:lpstr>Amortizacija </vt:lpstr>
      <vt:lpstr>Amortizacija </vt:lpstr>
      <vt:lpstr>Amortizacija </vt:lpstr>
      <vt:lpstr>Amortizacija </vt:lpstr>
      <vt:lpstr>Priprava izpitne pole</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Tuzo</dc:creator>
  <cp:lastModifiedBy>Vesna</cp:lastModifiedBy>
  <cp:revision>13</cp:revision>
  <dcterms:created xsi:type="dcterms:W3CDTF">2011-04-12T11:11:04Z</dcterms:created>
  <dcterms:modified xsi:type="dcterms:W3CDTF">2019-10-14T08:32:34Z</dcterms:modified>
</cp:coreProperties>
</file>