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0EFF06-A77F-4554-8841-EECF02A052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/>
              <a:t>Countable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uncountable</a:t>
            </a:r>
            <a:r>
              <a:rPr lang="sl-SI" dirty="0"/>
              <a:t> </a:t>
            </a:r>
            <a:r>
              <a:rPr lang="sl-SI" dirty="0" err="1"/>
              <a:t>nouns</a:t>
            </a:r>
            <a:endParaRPr lang="en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F51DC58-4F22-4D50-BC59-7F70A2E39F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Števni in neštevni samostalniki</a:t>
            </a:r>
            <a:endParaRPr lang="en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092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777AB3-C069-4725-B6CA-9958AB28E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459" y="327709"/>
            <a:ext cx="8534400" cy="1507067"/>
          </a:xfrm>
        </p:spPr>
        <p:txBody>
          <a:bodyPr/>
          <a:lstStyle/>
          <a:p>
            <a:r>
              <a:rPr lang="sl-SI" dirty="0" err="1">
                <a:solidFill>
                  <a:srgbClr val="FF0000"/>
                </a:solidFill>
              </a:rPr>
              <a:t>Countable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nouns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/>
              <a:t>(Števni samostalniki)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C5745AF-52FA-4701-8775-36B50764E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459" y="2299447"/>
            <a:ext cx="8534400" cy="3615267"/>
          </a:xfrm>
        </p:spPr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Števni samostalniki so tisti, ki jih lahko štejemo</a:t>
            </a:r>
          </a:p>
          <a:p>
            <a:r>
              <a:rPr lang="sl-SI" dirty="0">
                <a:solidFill>
                  <a:schemeClr val="tx1"/>
                </a:solidFill>
              </a:rPr>
              <a:t>One </a:t>
            </a:r>
            <a:r>
              <a:rPr lang="sl-SI" dirty="0" err="1">
                <a:solidFill>
                  <a:schemeClr val="tx1"/>
                </a:solidFill>
              </a:rPr>
              <a:t>apple</a:t>
            </a:r>
            <a:r>
              <a:rPr lang="sl-SI" dirty="0">
                <a:solidFill>
                  <a:schemeClr val="tx1"/>
                </a:solidFill>
              </a:rPr>
              <a:t>, </a:t>
            </a:r>
            <a:r>
              <a:rPr lang="sl-SI" dirty="0" err="1">
                <a:solidFill>
                  <a:schemeClr val="tx1"/>
                </a:solidFill>
              </a:rPr>
              <a:t>two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apples</a:t>
            </a:r>
            <a:r>
              <a:rPr lang="sl-SI" dirty="0">
                <a:solidFill>
                  <a:schemeClr val="tx1"/>
                </a:solidFill>
              </a:rPr>
              <a:t>, </a:t>
            </a:r>
            <a:r>
              <a:rPr lang="sl-SI" dirty="0" err="1">
                <a:solidFill>
                  <a:schemeClr val="tx1"/>
                </a:solidFill>
              </a:rPr>
              <a:t>three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apples</a:t>
            </a:r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One </a:t>
            </a:r>
            <a:r>
              <a:rPr lang="sl-SI" dirty="0" err="1">
                <a:solidFill>
                  <a:schemeClr val="tx1"/>
                </a:solidFill>
              </a:rPr>
              <a:t>potato</a:t>
            </a:r>
            <a:r>
              <a:rPr lang="sl-SI" dirty="0">
                <a:solidFill>
                  <a:schemeClr val="tx1"/>
                </a:solidFill>
              </a:rPr>
              <a:t>, </a:t>
            </a:r>
            <a:r>
              <a:rPr lang="sl-SI" dirty="0" err="1">
                <a:solidFill>
                  <a:schemeClr val="tx1"/>
                </a:solidFill>
              </a:rPr>
              <a:t>two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potatoes</a:t>
            </a:r>
            <a:r>
              <a:rPr lang="sl-SI" dirty="0">
                <a:solidFill>
                  <a:schemeClr val="tx1"/>
                </a:solidFill>
              </a:rPr>
              <a:t>, </a:t>
            </a:r>
            <a:r>
              <a:rPr lang="sl-SI" dirty="0" err="1">
                <a:solidFill>
                  <a:schemeClr val="tx1"/>
                </a:solidFill>
              </a:rPr>
              <a:t>three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potatoes</a:t>
            </a:r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Ko so v ednini, lahko z njimi uporabljamo člen a/</a:t>
            </a:r>
            <a:r>
              <a:rPr lang="sl-SI" dirty="0" err="1">
                <a:solidFill>
                  <a:schemeClr val="tx1"/>
                </a:solidFill>
              </a:rPr>
              <a:t>an</a:t>
            </a:r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rgbClr val="FF0000"/>
                </a:solidFill>
              </a:rPr>
              <a:t>NE POZABI NA PRAVILA:</a:t>
            </a:r>
          </a:p>
        </p:txBody>
      </p:sp>
    </p:spTree>
    <p:extLst>
      <p:ext uri="{BB962C8B-B14F-4D97-AF65-F5344CB8AC3E}">
        <p14:creationId xmlns:p14="http://schemas.microsoft.com/office/powerpoint/2010/main" val="175082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4CA45B-C6D7-49A9-A87F-38CFB6F9C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PRAVILA</a:t>
            </a:r>
            <a:endParaRPr lang="en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4127BDB-2523-49EB-A0C8-5030C0BED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658035"/>
            <a:ext cx="8534400" cy="3615267"/>
          </a:xfrm>
        </p:spPr>
        <p:txBody>
          <a:bodyPr>
            <a:normAutofit fontScale="92500" lnSpcReduction="20000"/>
          </a:bodyPr>
          <a:lstStyle/>
          <a:p>
            <a:r>
              <a:rPr lang="sl-SI" dirty="0">
                <a:solidFill>
                  <a:schemeClr val="tx1"/>
                </a:solidFill>
              </a:rPr>
              <a:t>Kadar se samostalniki končajo na –</a:t>
            </a:r>
            <a:r>
              <a:rPr lang="sl-SI" dirty="0" err="1">
                <a:solidFill>
                  <a:schemeClr val="tx1"/>
                </a:solidFill>
              </a:rPr>
              <a:t>ch</a:t>
            </a:r>
            <a:r>
              <a:rPr lang="sl-SI" dirty="0">
                <a:solidFill>
                  <a:schemeClr val="tx1"/>
                </a:solidFill>
              </a:rPr>
              <a:t>, -</a:t>
            </a:r>
            <a:r>
              <a:rPr lang="sl-SI" dirty="0" err="1">
                <a:solidFill>
                  <a:schemeClr val="tx1"/>
                </a:solidFill>
              </a:rPr>
              <a:t>sh</a:t>
            </a:r>
            <a:r>
              <a:rPr lang="sl-SI" dirty="0">
                <a:solidFill>
                  <a:schemeClr val="tx1"/>
                </a:solidFill>
              </a:rPr>
              <a:t>, -</a:t>
            </a:r>
            <a:r>
              <a:rPr lang="sl-SI" dirty="0" err="1">
                <a:solidFill>
                  <a:schemeClr val="tx1"/>
                </a:solidFill>
              </a:rPr>
              <a:t>ss</a:t>
            </a:r>
            <a:r>
              <a:rPr lang="sl-SI" dirty="0">
                <a:solidFill>
                  <a:schemeClr val="tx1"/>
                </a:solidFill>
              </a:rPr>
              <a:t>, -s, -x, -o, samostalniku dodamo –es.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a </a:t>
            </a:r>
            <a:r>
              <a:rPr lang="sl-SI" dirty="0" err="1">
                <a:solidFill>
                  <a:schemeClr val="tx1"/>
                </a:solidFill>
              </a:rPr>
              <a:t>watch</a:t>
            </a:r>
            <a:r>
              <a:rPr lang="sl-SI" dirty="0">
                <a:solidFill>
                  <a:schemeClr val="tx1"/>
                </a:solidFill>
              </a:rPr>
              <a:t> – </a:t>
            </a:r>
            <a:r>
              <a:rPr lang="sl-SI" dirty="0" err="1">
                <a:solidFill>
                  <a:schemeClr val="tx1"/>
                </a:solidFill>
              </a:rPr>
              <a:t>two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watches</a:t>
            </a:r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Kadar se samostalniki končajo na soglasnik (b, c, d …) + y, le-ta odpade in dodamo končnico –</a:t>
            </a:r>
            <a:r>
              <a:rPr lang="sl-SI" dirty="0" err="1">
                <a:solidFill>
                  <a:schemeClr val="tx1"/>
                </a:solidFill>
              </a:rPr>
              <a:t>ies</a:t>
            </a:r>
            <a:r>
              <a:rPr lang="sl-SI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a </a:t>
            </a:r>
            <a:r>
              <a:rPr lang="sl-SI" dirty="0" err="1">
                <a:solidFill>
                  <a:schemeClr val="tx1"/>
                </a:solidFill>
              </a:rPr>
              <a:t>baby</a:t>
            </a:r>
            <a:r>
              <a:rPr lang="sl-SI" dirty="0">
                <a:solidFill>
                  <a:schemeClr val="tx1"/>
                </a:solidFill>
              </a:rPr>
              <a:t> – </a:t>
            </a:r>
            <a:r>
              <a:rPr lang="sl-SI" dirty="0" err="1">
                <a:solidFill>
                  <a:schemeClr val="tx1"/>
                </a:solidFill>
              </a:rPr>
              <a:t>two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babies</a:t>
            </a:r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Besede, ki se končajo na –f, -</a:t>
            </a:r>
            <a:r>
              <a:rPr lang="sl-SI" dirty="0" err="1">
                <a:solidFill>
                  <a:schemeClr val="tx1"/>
                </a:solidFill>
              </a:rPr>
              <a:t>fe</a:t>
            </a:r>
            <a:r>
              <a:rPr lang="sl-SI" dirty="0">
                <a:solidFill>
                  <a:schemeClr val="tx1"/>
                </a:solidFill>
              </a:rPr>
              <a:t>, se f spremeni v </a:t>
            </a:r>
            <a:r>
              <a:rPr lang="aa-ET" dirty="0">
                <a:solidFill>
                  <a:schemeClr val="tx1"/>
                </a:solidFill>
              </a:rPr>
              <a:t>–</a:t>
            </a:r>
            <a:r>
              <a:rPr lang="sl-SI" dirty="0">
                <a:solidFill>
                  <a:schemeClr val="tx1"/>
                </a:solidFill>
              </a:rPr>
              <a:t>v in dodamo 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–ves. 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a </a:t>
            </a:r>
            <a:r>
              <a:rPr lang="sl-SI" dirty="0" err="1">
                <a:solidFill>
                  <a:schemeClr val="tx1"/>
                </a:solidFill>
              </a:rPr>
              <a:t>knife</a:t>
            </a:r>
            <a:r>
              <a:rPr lang="sl-SI" dirty="0">
                <a:solidFill>
                  <a:schemeClr val="tx1"/>
                </a:solidFill>
              </a:rPr>
              <a:t>- </a:t>
            </a:r>
            <a:r>
              <a:rPr lang="sl-SI" dirty="0" err="1">
                <a:solidFill>
                  <a:schemeClr val="tx1"/>
                </a:solidFill>
              </a:rPr>
              <a:t>knives</a:t>
            </a:r>
            <a:r>
              <a:rPr lang="sl-SI" dirty="0">
                <a:solidFill>
                  <a:schemeClr val="tx1"/>
                </a:solidFill>
              </a:rPr>
              <a:t> (nož)</a:t>
            </a:r>
          </a:p>
          <a:p>
            <a:pPr marL="0" indent="0">
              <a:buNone/>
            </a:pPr>
            <a:r>
              <a:rPr lang="sl-SI" dirty="0">
                <a:solidFill>
                  <a:srgbClr val="0070C0"/>
                </a:solidFill>
              </a:rPr>
              <a:t>	</a:t>
            </a:r>
          </a:p>
          <a:p>
            <a:endParaRPr lang="sl-SI" dirty="0">
              <a:solidFill>
                <a:schemeClr val="tx1"/>
              </a:solidFill>
            </a:endParaRP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52059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36D3EE-2E64-4F76-B576-E646B29F0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894" y="699744"/>
            <a:ext cx="8534400" cy="1507067"/>
          </a:xfrm>
        </p:spPr>
        <p:txBody>
          <a:bodyPr/>
          <a:lstStyle/>
          <a:p>
            <a:r>
              <a:rPr lang="sl-SI" dirty="0" err="1">
                <a:solidFill>
                  <a:srgbClr val="FF0000"/>
                </a:solidFill>
              </a:rPr>
              <a:t>Uncountable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nouns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/>
              <a:t>(Neštevni samostalniki)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F3FC581-7F99-4A90-8639-D32667180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894" y="2542989"/>
            <a:ext cx="8534400" cy="3615267"/>
          </a:xfrm>
        </p:spPr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Nekaterih samostalnikov ne moremo šteti- tekočine (</a:t>
            </a:r>
            <a:r>
              <a:rPr lang="sl-SI" dirty="0" err="1">
                <a:solidFill>
                  <a:schemeClr val="tx1"/>
                </a:solidFill>
              </a:rPr>
              <a:t>water</a:t>
            </a:r>
            <a:r>
              <a:rPr lang="sl-SI" dirty="0">
                <a:solidFill>
                  <a:schemeClr val="tx1"/>
                </a:solidFill>
              </a:rPr>
              <a:t>, </a:t>
            </a:r>
            <a:r>
              <a:rPr lang="sl-SI" dirty="0" err="1">
                <a:solidFill>
                  <a:schemeClr val="tx1"/>
                </a:solidFill>
              </a:rPr>
              <a:t>fruit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juice</a:t>
            </a:r>
            <a:r>
              <a:rPr lang="sl-SI" dirty="0">
                <a:solidFill>
                  <a:schemeClr val="tx1"/>
                </a:solidFill>
              </a:rPr>
              <a:t>), in nekatere vrste hrane (pasta, </a:t>
            </a:r>
            <a:r>
              <a:rPr lang="sl-SI" dirty="0" err="1">
                <a:solidFill>
                  <a:schemeClr val="tx1"/>
                </a:solidFill>
              </a:rPr>
              <a:t>rice</a:t>
            </a:r>
            <a:r>
              <a:rPr lang="sl-SI" dirty="0">
                <a:solidFill>
                  <a:schemeClr val="tx1"/>
                </a:solidFill>
              </a:rPr>
              <a:t>, </a:t>
            </a:r>
            <a:r>
              <a:rPr lang="sl-SI" dirty="0" err="1">
                <a:solidFill>
                  <a:schemeClr val="tx1"/>
                </a:solidFill>
              </a:rPr>
              <a:t>bread</a:t>
            </a:r>
            <a:r>
              <a:rPr lang="sl-SI" dirty="0">
                <a:solidFill>
                  <a:schemeClr val="tx1"/>
                </a:solidFill>
              </a:rPr>
              <a:t>)</a:t>
            </a:r>
          </a:p>
          <a:p>
            <a:r>
              <a:rPr lang="sl-SI" dirty="0">
                <a:solidFill>
                  <a:schemeClr val="tx1"/>
                </a:solidFill>
              </a:rPr>
              <a:t>S temi samostalniki uporabljamo količinske mere- a </a:t>
            </a:r>
            <a:r>
              <a:rPr lang="sl-SI" dirty="0" err="1">
                <a:solidFill>
                  <a:schemeClr val="tx1"/>
                </a:solidFill>
              </a:rPr>
              <a:t>bottle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of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water</a:t>
            </a:r>
            <a:r>
              <a:rPr lang="sl-SI" dirty="0">
                <a:solidFill>
                  <a:schemeClr val="tx1"/>
                </a:solidFill>
              </a:rPr>
              <a:t>, a litre </a:t>
            </a:r>
            <a:r>
              <a:rPr lang="sl-SI" dirty="0" err="1">
                <a:solidFill>
                  <a:schemeClr val="tx1"/>
                </a:solidFill>
              </a:rPr>
              <a:t>of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juice</a:t>
            </a:r>
            <a:r>
              <a:rPr lang="sl-SI" dirty="0">
                <a:solidFill>
                  <a:schemeClr val="tx1"/>
                </a:solidFill>
              </a:rPr>
              <a:t>, a </a:t>
            </a:r>
            <a:r>
              <a:rPr lang="sl-SI" dirty="0" err="1">
                <a:solidFill>
                  <a:schemeClr val="tx1"/>
                </a:solidFill>
              </a:rPr>
              <a:t>loaf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of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bread</a:t>
            </a:r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Ker samostalnikov ne moremo šteti, pred njimi NE uporabljamo člena a/</a:t>
            </a:r>
            <a:r>
              <a:rPr lang="sl-SI" dirty="0" err="1">
                <a:solidFill>
                  <a:schemeClr val="tx1"/>
                </a:solidFill>
              </a:rPr>
              <a:t>an</a:t>
            </a:r>
            <a:r>
              <a:rPr lang="sl-SI" dirty="0">
                <a:solidFill>
                  <a:schemeClr val="tx1"/>
                </a:solidFill>
              </a:rPr>
              <a:t>, ampak </a:t>
            </a:r>
            <a:r>
              <a:rPr lang="sl-SI" b="1" dirty="0">
                <a:solidFill>
                  <a:srgbClr val="FF0000"/>
                </a:solidFill>
              </a:rPr>
              <a:t>some</a:t>
            </a:r>
          </a:p>
          <a:p>
            <a:pPr marL="0" indent="0">
              <a:buNone/>
            </a:pPr>
            <a:r>
              <a:rPr lang="sl-SI" dirty="0" err="1">
                <a:solidFill>
                  <a:schemeClr val="tx1"/>
                </a:solidFill>
              </a:rPr>
              <a:t>There</a:t>
            </a:r>
            <a:r>
              <a:rPr lang="sl-SI" dirty="0">
                <a:solidFill>
                  <a:schemeClr val="tx1"/>
                </a:solidFill>
              </a:rPr>
              <a:t> is some </a:t>
            </a:r>
            <a:r>
              <a:rPr lang="sl-SI" dirty="0" err="1">
                <a:solidFill>
                  <a:schemeClr val="tx1"/>
                </a:solidFill>
              </a:rPr>
              <a:t>sugar</a:t>
            </a:r>
            <a:r>
              <a:rPr lang="sl-SI" dirty="0">
                <a:solidFill>
                  <a:schemeClr val="tx1"/>
                </a:solidFill>
              </a:rPr>
              <a:t> in </a:t>
            </a:r>
            <a:r>
              <a:rPr lang="sl-SI" dirty="0" err="1">
                <a:solidFill>
                  <a:schemeClr val="tx1"/>
                </a:solidFill>
              </a:rPr>
              <a:t>the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kitchen</a:t>
            </a:r>
            <a:r>
              <a:rPr lang="sl-SI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sl-SI" dirty="0" err="1">
                <a:solidFill>
                  <a:schemeClr val="tx1"/>
                </a:solidFill>
              </a:rPr>
              <a:t>There</a:t>
            </a:r>
            <a:r>
              <a:rPr lang="sl-SI" dirty="0">
                <a:solidFill>
                  <a:schemeClr val="tx1"/>
                </a:solidFill>
              </a:rPr>
              <a:t> is </a:t>
            </a:r>
            <a:r>
              <a:rPr lang="sl-SI" dirty="0" err="1">
                <a:solidFill>
                  <a:schemeClr val="tx1"/>
                </a:solidFill>
              </a:rPr>
              <a:t>sugar</a:t>
            </a:r>
            <a:r>
              <a:rPr lang="sl-SI" dirty="0">
                <a:solidFill>
                  <a:schemeClr val="tx1"/>
                </a:solidFill>
              </a:rPr>
              <a:t> in </a:t>
            </a:r>
            <a:r>
              <a:rPr lang="sl-SI" dirty="0" err="1">
                <a:solidFill>
                  <a:schemeClr val="tx1"/>
                </a:solidFill>
              </a:rPr>
              <a:t>the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kitchen</a:t>
            </a:r>
            <a:endParaRPr lang="en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396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DD43EF-5BDC-4B55-858F-E95496F50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189" y="175308"/>
            <a:ext cx="8534400" cy="1507067"/>
          </a:xfrm>
        </p:spPr>
        <p:txBody>
          <a:bodyPr/>
          <a:lstStyle/>
          <a:p>
            <a:r>
              <a:rPr lang="sl-SI" dirty="0"/>
              <a:t>Kako vprašamo koliko?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BD72AF1-DD98-40AD-B569-AB5DB4EA1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65" y="2200835"/>
            <a:ext cx="8534400" cy="3615267"/>
          </a:xfrm>
        </p:spPr>
        <p:txBody>
          <a:bodyPr/>
          <a:lstStyle/>
          <a:p>
            <a:r>
              <a:rPr lang="sl-SI" dirty="0">
                <a:solidFill>
                  <a:schemeClr val="tx1"/>
                </a:solidFill>
              </a:rPr>
              <a:t>Števni samostalniki: </a:t>
            </a:r>
            <a:r>
              <a:rPr lang="sl-SI" dirty="0">
                <a:solidFill>
                  <a:srgbClr val="FF0000"/>
                </a:solidFill>
              </a:rPr>
              <a:t>How </a:t>
            </a:r>
            <a:r>
              <a:rPr lang="sl-SI" dirty="0" err="1">
                <a:solidFill>
                  <a:srgbClr val="FF0000"/>
                </a:solidFill>
              </a:rPr>
              <a:t>many</a:t>
            </a:r>
            <a:r>
              <a:rPr lang="sl-SI" dirty="0">
                <a:solidFill>
                  <a:srgbClr val="FF0000"/>
                </a:solidFill>
              </a:rPr>
              <a:t>?</a:t>
            </a:r>
          </a:p>
          <a:p>
            <a:r>
              <a:rPr lang="sl-SI" dirty="0">
                <a:solidFill>
                  <a:schemeClr val="tx1"/>
                </a:solidFill>
              </a:rPr>
              <a:t>Neštevni samostalniki? </a:t>
            </a:r>
            <a:r>
              <a:rPr lang="sl-SI" dirty="0">
                <a:solidFill>
                  <a:srgbClr val="FF0000"/>
                </a:solidFill>
              </a:rPr>
              <a:t>How </a:t>
            </a:r>
            <a:r>
              <a:rPr lang="sl-SI" dirty="0" err="1">
                <a:solidFill>
                  <a:srgbClr val="FF0000"/>
                </a:solidFill>
              </a:rPr>
              <a:t>much</a:t>
            </a:r>
            <a:r>
              <a:rPr lang="sl-SI" dirty="0">
                <a:solidFill>
                  <a:srgbClr val="FF0000"/>
                </a:solidFill>
              </a:rPr>
              <a:t>?</a:t>
            </a:r>
          </a:p>
          <a:p>
            <a:endParaRPr lang="sl-SI" dirty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</a:rPr>
              <a:t>How </a:t>
            </a:r>
            <a:r>
              <a:rPr lang="sl-SI" dirty="0" err="1">
                <a:solidFill>
                  <a:schemeClr val="tx1"/>
                </a:solidFill>
              </a:rPr>
              <a:t>many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apples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have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you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got</a:t>
            </a:r>
            <a:r>
              <a:rPr lang="sl-SI" dirty="0">
                <a:solidFill>
                  <a:schemeClr val="tx1"/>
                </a:solidFill>
              </a:rPr>
              <a:t>?</a:t>
            </a:r>
          </a:p>
          <a:p>
            <a:r>
              <a:rPr lang="sl-SI" dirty="0">
                <a:solidFill>
                  <a:schemeClr val="tx1"/>
                </a:solidFill>
              </a:rPr>
              <a:t>I </a:t>
            </a:r>
            <a:r>
              <a:rPr lang="sl-SI" dirty="0" err="1">
                <a:solidFill>
                  <a:schemeClr val="tx1"/>
                </a:solidFill>
              </a:rPr>
              <a:t>have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got</a:t>
            </a:r>
            <a:r>
              <a:rPr lang="sl-SI" dirty="0">
                <a:solidFill>
                  <a:schemeClr val="tx1"/>
                </a:solidFill>
              </a:rPr>
              <a:t> 3 </a:t>
            </a:r>
            <a:r>
              <a:rPr lang="sl-SI" dirty="0" err="1">
                <a:solidFill>
                  <a:schemeClr val="tx1"/>
                </a:solidFill>
              </a:rPr>
              <a:t>apples</a:t>
            </a:r>
            <a:r>
              <a:rPr lang="sl-SI" dirty="0">
                <a:solidFill>
                  <a:schemeClr val="tx1"/>
                </a:solidFill>
              </a:rPr>
              <a:t>.</a:t>
            </a:r>
          </a:p>
          <a:p>
            <a:r>
              <a:rPr lang="sl-SI" dirty="0">
                <a:solidFill>
                  <a:schemeClr val="tx1"/>
                </a:solidFill>
              </a:rPr>
              <a:t>How </a:t>
            </a:r>
            <a:r>
              <a:rPr lang="sl-SI" dirty="0" err="1">
                <a:solidFill>
                  <a:schemeClr val="tx1"/>
                </a:solidFill>
              </a:rPr>
              <a:t>much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milk</a:t>
            </a:r>
            <a:r>
              <a:rPr lang="sl-SI" dirty="0">
                <a:solidFill>
                  <a:schemeClr val="tx1"/>
                </a:solidFill>
              </a:rPr>
              <a:t> is in </a:t>
            </a:r>
            <a:r>
              <a:rPr lang="sl-SI" dirty="0" err="1">
                <a:solidFill>
                  <a:schemeClr val="tx1"/>
                </a:solidFill>
              </a:rPr>
              <a:t>the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bottle</a:t>
            </a:r>
            <a:r>
              <a:rPr lang="sl-SI" dirty="0">
                <a:solidFill>
                  <a:schemeClr val="tx1"/>
                </a:solidFill>
              </a:rPr>
              <a:t>?</a:t>
            </a:r>
          </a:p>
          <a:p>
            <a:r>
              <a:rPr lang="sl-SI" dirty="0" err="1">
                <a:solidFill>
                  <a:schemeClr val="tx1"/>
                </a:solidFill>
              </a:rPr>
              <a:t>There</a:t>
            </a:r>
            <a:r>
              <a:rPr lang="sl-SI" dirty="0">
                <a:solidFill>
                  <a:schemeClr val="tx1"/>
                </a:solidFill>
              </a:rPr>
              <a:t> is a </a:t>
            </a:r>
            <a:r>
              <a:rPr lang="sl-SI" dirty="0" err="1">
                <a:solidFill>
                  <a:schemeClr val="tx1"/>
                </a:solidFill>
              </a:rPr>
              <a:t>littre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of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milk</a:t>
            </a:r>
            <a:r>
              <a:rPr lang="sl-SI" dirty="0">
                <a:solidFill>
                  <a:schemeClr val="tx1"/>
                </a:solidFill>
              </a:rPr>
              <a:t> in </a:t>
            </a:r>
            <a:r>
              <a:rPr lang="sl-SI" dirty="0" err="1">
                <a:solidFill>
                  <a:schemeClr val="tx1"/>
                </a:solidFill>
              </a:rPr>
              <a:t>the</a:t>
            </a:r>
            <a:r>
              <a:rPr lang="sl-SI" dirty="0">
                <a:solidFill>
                  <a:schemeClr val="tx1"/>
                </a:solidFill>
              </a:rPr>
              <a:t> </a:t>
            </a:r>
            <a:r>
              <a:rPr lang="sl-SI" dirty="0" err="1">
                <a:solidFill>
                  <a:schemeClr val="tx1"/>
                </a:solidFill>
              </a:rPr>
              <a:t>bottle</a:t>
            </a:r>
            <a:r>
              <a:rPr lang="sl-SI" dirty="0">
                <a:solidFill>
                  <a:schemeClr val="tx1"/>
                </a:solidFill>
              </a:rPr>
              <a:t>.</a:t>
            </a:r>
            <a:endParaRPr lang="en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401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F62673A-EC6C-4783-84D2-40AA002F0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372532"/>
            <a:ext cx="8534400" cy="1507067"/>
          </a:xfrm>
        </p:spPr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Some/</a:t>
            </a:r>
            <a:r>
              <a:rPr lang="sl-SI" dirty="0" err="1">
                <a:solidFill>
                  <a:srgbClr val="FF0000"/>
                </a:solidFill>
              </a:rPr>
              <a:t>any</a:t>
            </a:r>
            <a:r>
              <a:rPr lang="sl-SI" dirty="0">
                <a:solidFill>
                  <a:srgbClr val="FF0000"/>
                </a:solidFill>
              </a:rPr>
              <a:t>- </a:t>
            </a:r>
            <a:r>
              <a:rPr lang="sl-SI" dirty="0"/>
              <a:t>neštevni samostalniki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459270-C9CF-4EB5-807E-D0F4EFBBC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541494"/>
            <a:ext cx="8534400" cy="3615267"/>
          </a:xfrm>
        </p:spPr>
        <p:txBody>
          <a:bodyPr/>
          <a:lstStyle/>
          <a:p>
            <a:r>
              <a:rPr lang="sl-SI" sz="2800" dirty="0">
                <a:solidFill>
                  <a:schemeClr val="tx1"/>
                </a:solidFill>
              </a:rPr>
              <a:t>v trdilni obliki uporabljamo </a:t>
            </a:r>
            <a:r>
              <a:rPr lang="sl-SI" sz="2800" dirty="0">
                <a:solidFill>
                  <a:srgbClr val="FF0000"/>
                </a:solidFill>
              </a:rPr>
              <a:t>SOME</a:t>
            </a:r>
            <a:endParaRPr lang="sl-SI" sz="2800" dirty="0">
              <a:solidFill>
                <a:schemeClr val="tx1"/>
              </a:solidFill>
            </a:endParaRPr>
          </a:p>
          <a:p>
            <a:r>
              <a:rPr lang="sl-SI" sz="2800" dirty="0">
                <a:solidFill>
                  <a:schemeClr val="tx1"/>
                </a:solidFill>
              </a:rPr>
              <a:t>nikalni in vprašalni obliki uporabljamo </a:t>
            </a:r>
            <a:r>
              <a:rPr lang="sl-SI" sz="2800" dirty="0">
                <a:solidFill>
                  <a:srgbClr val="FF0000"/>
                </a:solidFill>
              </a:rPr>
              <a:t>ANY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404657130"/>
      </p:ext>
    </p:extLst>
  </p:cSld>
  <p:clrMapOvr>
    <a:masterClrMapping/>
  </p:clrMapOvr>
</p:sld>
</file>

<file path=ppt/theme/theme1.xml><?xml version="1.0" encoding="utf-8"?>
<a:theme xmlns:a="http://schemas.openxmlformats.org/drawingml/2006/main" name="Rezin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</TotalTime>
  <Words>293</Words>
  <Application>Microsoft Office PowerPoint</Application>
  <PresentationFormat>Širokozaslonsko</PresentationFormat>
  <Paragraphs>34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Rezina</vt:lpstr>
      <vt:lpstr>Countable and uncountable nouns</vt:lpstr>
      <vt:lpstr>Countable nouns (Števni samostalniki)</vt:lpstr>
      <vt:lpstr>PRAVILA</vt:lpstr>
      <vt:lpstr>Uncountable nouns (Neštevni samostalniki)</vt:lpstr>
      <vt:lpstr>Kako vprašamo koliko?</vt:lpstr>
      <vt:lpstr>Some/any- neštevni samostalniki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Countable and uncountable nouns</dc:title>
  <dc:creator>OŠ Lenart 06</dc:creator>
  <cp:lastModifiedBy>OŠ Lenart 06</cp:lastModifiedBy>
  <cp:revision>8</cp:revision>
  <dcterms:created xsi:type="dcterms:W3CDTF">2026-01-04T11:11:47Z</dcterms:created>
  <dcterms:modified xsi:type="dcterms:W3CDTF">2026-01-09T06:52:00Z</dcterms:modified>
</cp:coreProperties>
</file>