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3" d="100"/>
          <a:sy n="93" d="100"/>
        </p:scale>
        <p:origin x="4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ol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lpec s tremi sli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 smtClean="0"/>
              <a:t>Krovne strukture in založna tkiva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7066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ptiči</a:t>
            </a:r>
            <a:endParaRPr lang="sl-SI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315173" y="2156716"/>
            <a:ext cx="4776306" cy="2939265"/>
          </a:xfrm>
          <a:prstGeom prst="rect">
            <a:avLst/>
          </a:prstGeom>
        </p:spPr>
      </p:pic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sl-SI" dirty="0" smtClean="0"/>
              <a:t>3 plasti – vrhnjica, usnjica, podkožje</a:t>
            </a:r>
          </a:p>
          <a:p>
            <a:r>
              <a:rPr lang="sl-SI" dirty="0" smtClean="0">
                <a:solidFill>
                  <a:srgbClr val="FF0000"/>
                </a:solidFill>
              </a:rPr>
              <a:t>Perje</a:t>
            </a:r>
          </a:p>
          <a:p>
            <a:r>
              <a:rPr lang="sl-SI" dirty="0" smtClean="0"/>
              <a:t>Sodeluje pri ohranjanju telesne temperature</a:t>
            </a:r>
          </a:p>
          <a:p>
            <a:r>
              <a:rPr lang="sl-SI" dirty="0" smtClean="0"/>
              <a:t>Podkožje je iz maščobnih celic – izolacija, zaloga energije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65162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Sesalci</a:t>
            </a:r>
            <a:endParaRPr lang="sl-SI" dirty="0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sl-SI" dirty="0" smtClean="0"/>
              <a:t>Koža je iz 3 delov</a:t>
            </a:r>
          </a:p>
          <a:p>
            <a:r>
              <a:rPr lang="sl-SI" dirty="0" smtClean="0"/>
              <a:t>Vrhnjica</a:t>
            </a:r>
          </a:p>
          <a:p>
            <a:r>
              <a:rPr lang="sl-SI" dirty="0" smtClean="0"/>
              <a:t>Usnjica</a:t>
            </a:r>
          </a:p>
          <a:p>
            <a:r>
              <a:rPr lang="sl-SI" dirty="0" smtClean="0"/>
              <a:t>podkožje</a:t>
            </a:r>
            <a:endParaRPr lang="sl-SI" dirty="0"/>
          </a:p>
        </p:txBody>
      </p:sp>
      <p:pic>
        <p:nvPicPr>
          <p:cNvPr id="7" name="Označba mesta vsebine 6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219272" y="1786929"/>
            <a:ext cx="4243646" cy="349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431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Koža sesalcev</a:t>
            </a:r>
            <a:endParaRPr lang="sl-SI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smtClean="0"/>
              <a:t>vrhnjica</a:t>
            </a:r>
            <a:endParaRPr lang="sl-SI" dirty="0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sl-SI" dirty="0" smtClean="0"/>
              <a:t>Ploščate Celice so tesno skupaj</a:t>
            </a:r>
          </a:p>
          <a:p>
            <a:r>
              <a:rPr lang="sl-SI" dirty="0" smtClean="0"/>
              <a:t>Preprečujejo izhlapevanje</a:t>
            </a:r>
          </a:p>
          <a:p>
            <a:r>
              <a:rPr lang="sl-SI" dirty="0" smtClean="0"/>
              <a:t>Odmirajo in se luščijo</a:t>
            </a:r>
            <a:endParaRPr lang="sl-SI" dirty="0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sl-SI" dirty="0" smtClean="0"/>
              <a:t>usnjica</a:t>
            </a:r>
            <a:endParaRPr lang="sl-SI" dirty="0"/>
          </a:p>
        </p:txBody>
      </p:sp>
      <p:sp>
        <p:nvSpPr>
          <p:cNvPr id="6" name="Označba mesta besedila 5"/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sl-SI" dirty="0" smtClean="0"/>
              <a:t>Žile (uravnavanje telesne temperature)</a:t>
            </a:r>
          </a:p>
          <a:p>
            <a:r>
              <a:rPr lang="sl-SI" dirty="0" smtClean="0"/>
              <a:t>Živci</a:t>
            </a:r>
          </a:p>
          <a:p>
            <a:r>
              <a:rPr lang="sl-SI" dirty="0" smtClean="0"/>
              <a:t>Čutila (dotik, pritisk, temperaturo…)</a:t>
            </a:r>
          </a:p>
          <a:p>
            <a:r>
              <a:rPr lang="sl-SI" dirty="0" smtClean="0"/>
              <a:t>Mišice (</a:t>
            </a:r>
            <a:r>
              <a:rPr lang="sl-SI" dirty="0" err="1" smtClean="0"/>
              <a:t>naježevalka</a:t>
            </a:r>
            <a:r>
              <a:rPr lang="sl-SI" dirty="0" smtClean="0"/>
              <a:t> dlake)</a:t>
            </a:r>
          </a:p>
          <a:p>
            <a:r>
              <a:rPr lang="sl-SI" dirty="0" smtClean="0"/>
              <a:t>Žleze (lojnice, znojnice)</a:t>
            </a:r>
          </a:p>
          <a:p>
            <a:r>
              <a:rPr lang="sl-SI" dirty="0" smtClean="0"/>
              <a:t>Dlaka</a:t>
            </a:r>
          </a:p>
          <a:p>
            <a:endParaRPr lang="sl-SI" dirty="0" smtClean="0"/>
          </a:p>
          <a:p>
            <a:endParaRPr lang="sl-SI" dirty="0"/>
          </a:p>
        </p:txBody>
      </p:sp>
      <p:sp>
        <p:nvSpPr>
          <p:cNvPr id="7" name="Označba mesta besedila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l-SI" dirty="0" smtClean="0"/>
              <a:t>podkožje</a:t>
            </a:r>
            <a:endParaRPr lang="sl-SI" dirty="0"/>
          </a:p>
        </p:txBody>
      </p:sp>
      <p:sp>
        <p:nvSpPr>
          <p:cNvPr id="8" name="Označba mesta besedila 7"/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r>
              <a:rPr lang="sl-SI" dirty="0" smtClean="0"/>
              <a:t>Podkožno maščevje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309952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build="p"/>
      <p:bldP spid="6" grpId="0" build="p"/>
      <p:bldP spid="7" grpId="0" build="p"/>
      <p:bldP spid="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enoceličarji</a:t>
            </a:r>
            <a:endParaRPr lang="sl-SI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771844" y="1756881"/>
            <a:ext cx="6379916" cy="4284323"/>
          </a:xfrm>
          <a:prstGeom prst="rect">
            <a:avLst/>
          </a:prstGeom>
        </p:spPr>
      </p:pic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sl-SI" dirty="0" smtClean="0"/>
              <a:t>Krovna struktura je celična membrana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071908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mnogoceličarji</a:t>
            </a:r>
            <a:endParaRPr lang="sl-SI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078413" y="1278652"/>
            <a:ext cx="6199187" cy="3843495"/>
          </a:xfrm>
          <a:prstGeom prst="rect">
            <a:avLst/>
          </a:prstGeom>
        </p:spPr>
      </p:pic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sl-SI" dirty="0" smtClean="0"/>
              <a:t>V neposrednem stiku z okoljem  so le zunanje celice</a:t>
            </a:r>
          </a:p>
          <a:p>
            <a:r>
              <a:rPr lang="sl-SI" dirty="0" smtClean="0"/>
              <a:t>Posebna povrhnjica, ki pokriva telo</a:t>
            </a:r>
          </a:p>
          <a:p>
            <a:r>
              <a:rPr lang="sl-SI" dirty="0" smtClean="0"/>
              <a:t>Tesno povezane celice, ki preprečujejo uhajanje snovi iz telesa in v telo.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654175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členonožci</a:t>
            </a:r>
            <a:endParaRPr lang="sl-SI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558631" y="1233487"/>
            <a:ext cx="5238750" cy="3933825"/>
          </a:xfrm>
          <a:prstGeom prst="rect">
            <a:avLst/>
          </a:prstGeom>
        </p:spPr>
      </p:pic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sl-SI" dirty="0" smtClean="0"/>
              <a:t>Povrhnjica izloča Hitinjačo</a:t>
            </a:r>
          </a:p>
          <a:p>
            <a:r>
              <a:rPr lang="sl-SI" dirty="0" smtClean="0"/>
              <a:t>Zunanji skelet</a:t>
            </a:r>
          </a:p>
          <a:p>
            <a:r>
              <a:rPr lang="sl-SI" dirty="0" smtClean="0"/>
              <a:t>levitev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9228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mehkužci</a:t>
            </a:r>
            <a:endParaRPr lang="sl-SI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078413" y="875705"/>
            <a:ext cx="6199187" cy="4649390"/>
          </a:xfrm>
          <a:prstGeom prst="rect">
            <a:avLst/>
          </a:prstGeom>
        </p:spPr>
      </p:pic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sl-SI" dirty="0" smtClean="0"/>
              <a:t>Povrhnjica izloča apneno lupino</a:t>
            </a:r>
          </a:p>
          <a:p>
            <a:r>
              <a:rPr lang="sl-SI" dirty="0" smtClean="0"/>
              <a:t>Raste skupaj z živaljo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34158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vretenčarji</a:t>
            </a:r>
            <a:endParaRPr lang="sl-SI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290902" y="2116048"/>
            <a:ext cx="5644914" cy="2969660"/>
          </a:xfrm>
          <a:prstGeom prst="rect">
            <a:avLst/>
          </a:prstGeom>
        </p:spPr>
      </p:pic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sl-SI" dirty="0" smtClean="0"/>
              <a:t>Koža</a:t>
            </a:r>
          </a:p>
          <a:p>
            <a:r>
              <a:rPr lang="sl-SI" dirty="0" smtClean="0"/>
              <a:t>Iz 2 oz. 3 plasti</a:t>
            </a:r>
          </a:p>
          <a:p>
            <a:r>
              <a:rPr lang="sl-SI" dirty="0" smtClean="0"/>
              <a:t>Vrhnjica</a:t>
            </a:r>
          </a:p>
          <a:p>
            <a:r>
              <a:rPr lang="sl-SI" dirty="0" smtClean="0"/>
              <a:t>Usnjica</a:t>
            </a:r>
          </a:p>
          <a:p>
            <a:r>
              <a:rPr lang="sl-SI" dirty="0" smtClean="0"/>
              <a:t>(podkožje)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467579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ribe</a:t>
            </a:r>
            <a:endParaRPr lang="sl-SI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725306" y="1621226"/>
            <a:ext cx="4874615" cy="3214420"/>
          </a:xfrm>
          <a:prstGeom prst="rect">
            <a:avLst/>
          </a:prstGeom>
        </p:spPr>
      </p:pic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sl-SI" dirty="0" smtClean="0"/>
              <a:t>Dve plasti – vrhnjica usnjica</a:t>
            </a:r>
          </a:p>
          <a:p>
            <a:r>
              <a:rPr lang="sl-SI" dirty="0" smtClean="0"/>
              <a:t>Tanka</a:t>
            </a:r>
          </a:p>
          <a:p>
            <a:r>
              <a:rPr lang="sl-SI" dirty="0" smtClean="0"/>
              <a:t>Sluzasta</a:t>
            </a:r>
          </a:p>
          <a:p>
            <a:r>
              <a:rPr lang="sl-SI" dirty="0" smtClean="0">
                <a:solidFill>
                  <a:srgbClr val="FF0000"/>
                </a:solidFill>
              </a:rPr>
              <a:t>Luske</a:t>
            </a:r>
          </a:p>
          <a:p>
            <a:r>
              <a:rPr lang="sl-SI" dirty="0" smtClean="0"/>
              <a:t>(ploščate, stožčaste)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41524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dvoživke</a:t>
            </a:r>
            <a:endParaRPr lang="sl-SI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078413" y="1139170"/>
            <a:ext cx="6199187" cy="4122459"/>
          </a:xfrm>
          <a:prstGeom prst="rect">
            <a:avLst/>
          </a:prstGeom>
        </p:spPr>
      </p:pic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sl-SI" dirty="0" smtClean="0"/>
              <a:t>2 plasti – vrhnjica, usnjica</a:t>
            </a:r>
          </a:p>
          <a:p>
            <a:r>
              <a:rPr lang="sl-SI" dirty="0" smtClean="0"/>
              <a:t>Tanka</a:t>
            </a:r>
          </a:p>
          <a:p>
            <a:r>
              <a:rPr lang="sl-SI" dirty="0" smtClean="0"/>
              <a:t>Vlažna</a:t>
            </a:r>
          </a:p>
          <a:p>
            <a:r>
              <a:rPr lang="sl-SI" dirty="0" smtClean="0"/>
              <a:t>Sluzasta</a:t>
            </a:r>
          </a:p>
          <a:p>
            <a:r>
              <a:rPr lang="sl-SI" dirty="0" smtClean="0"/>
              <a:t>Omogoča </a:t>
            </a:r>
            <a:r>
              <a:rPr lang="sl-SI" dirty="0"/>
              <a:t>izmenjavo plinov</a:t>
            </a:r>
          </a:p>
          <a:p>
            <a:endParaRPr lang="sl-SI" dirty="0" smtClean="0"/>
          </a:p>
          <a:p>
            <a:r>
              <a:rPr lang="sl-SI" u="sng" dirty="0" smtClean="0"/>
              <a:t>Povrhnjica je tanka in roževinasta</a:t>
            </a:r>
          </a:p>
          <a:p>
            <a:r>
              <a:rPr lang="sl-SI" dirty="0" smtClean="0"/>
              <a:t>Strupne žleze</a:t>
            </a:r>
          </a:p>
        </p:txBody>
      </p:sp>
    </p:spTree>
    <p:extLst>
      <p:ext uri="{BB962C8B-B14F-4D97-AF65-F5344CB8AC3E}">
        <p14:creationId xmlns:p14="http://schemas.microsoft.com/office/powerpoint/2010/main" val="475972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plazilci</a:t>
            </a:r>
            <a:endParaRPr lang="sl-SI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017384" y="1471291"/>
            <a:ext cx="3999920" cy="3999920"/>
          </a:xfrm>
          <a:prstGeom prst="rect">
            <a:avLst/>
          </a:prstGeom>
        </p:spPr>
      </p:pic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sl-SI" dirty="0" smtClean="0"/>
              <a:t>2 plasti – vrhnjica, usnjica</a:t>
            </a:r>
          </a:p>
          <a:p>
            <a:r>
              <a:rPr lang="sl-SI" dirty="0" smtClean="0"/>
              <a:t>Tanke rožene </a:t>
            </a:r>
            <a:r>
              <a:rPr lang="sl-SI" dirty="0" smtClean="0">
                <a:solidFill>
                  <a:srgbClr val="FF0000"/>
                </a:solidFill>
              </a:rPr>
              <a:t>luske</a:t>
            </a:r>
            <a:r>
              <a:rPr lang="sl-SI" dirty="0" smtClean="0"/>
              <a:t> (lahko tudi oklep)</a:t>
            </a:r>
          </a:p>
          <a:p>
            <a:r>
              <a:rPr lang="sl-SI" dirty="0" smtClean="0"/>
              <a:t>Nima dihalne vloge</a:t>
            </a:r>
          </a:p>
          <a:p>
            <a:r>
              <a:rPr lang="sl-SI" dirty="0" smtClean="0"/>
              <a:t>Rožena plast ne raste skupaj z organizmom – se levijo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436480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heme/theme1.xml><?xml version="1.0" encoding="utf-8"?>
<a:theme xmlns:a="http://schemas.openxmlformats.org/drawingml/2006/main" name="Kapljica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TM04033925[[fn=Kapljica]]</Template>
  <TotalTime>53</TotalTime>
  <Words>211</Words>
  <Application>Microsoft Office PowerPoint</Application>
  <PresentationFormat>Širokozaslonsko</PresentationFormat>
  <Paragraphs>64</Paragraphs>
  <Slides>12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12</vt:i4>
      </vt:variant>
    </vt:vector>
  </HeadingPairs>
  <TitlesOfParts>
    <vt:vector size="15" baseType="lpstr">
      <vt:lpstr>Arial</vt:lpstr>
      <vt:lpstr>Tw Cen MT</vt:lpstr>
      <vt:lpstr>Kapljica</vt:lpstr>
      <vt:lpstr>Krovne strukture in založna tkiva</vt:lpstr>
      <vt:lpstr>enoceličarji</vt:lpstr>
      <vt:lpstr>mnogoceličarji</vt:lpstr>
      <vt:lpstr>členonožci</vt:lpstr>
      <vt:lpstr>mehkužci</vt:lpstr>
      <vt:lpstr>vretenčarji</vt:lpstr>
      <vt:lpstr>ribe</vt:lpstr>
      <vt:lpstr>dvoživke</vt:lpstr>
      <vt:lpstr>plazilci</vt:lpstr>
      <vt:lpstr>ptiči</vt:lpstr>
      <vt:lpstr>Sesalci</vt:lpstr>
      <vt:lpstr>Koža sesalcev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Krovne strukture in založna tkiva</dc:title>
  <dc:creator>Zlata Mikuz</dc:creator>
  <cp:lastModifiedBy>Zlata Mikuz</cp:lastModifiedBy>
  <cp:revision>8</cp:revision>
  <dcterms:created xsi:type="dcterms:W3CDTF">2020-04-15T09:28:50Z</dcterms:created>
  <dcterms:modified xsi:type="dcterms:W3CDTF">2020-04-16T07:22:26Z</dcterms:modified>
</cp:coreProperties>
</file>