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65" r:id="rId5"/>
    <p:sldId id="266" r:id="rId6"/>
    <p:sldId id="269" r:id="rId7"/>
    <p:sldId id="279" r:id="rId8"/>
    <p:sldId id="267" r:id="rId9"/>
    <p:sldId id="270" r:id="rId10"/>
    <p:sldId id="271" r:id="rId11"/>
    <p:sldId id="272" r:id="rId12"/>
    <p:sldId id="275" r:id="rId13"/>
    <p:sldId id="273" r:id="rId14"/>
    <p:sldId id="274" r:id="rId15"/>
    <p:sldId id="276" r:id="rId16"/>
    <p:sldId id="278" r:id="rId17"/>
    <p:sldId id="277" r:id="rId18"/>
    <p:sldId id="280" r:id="rId19"/>
    <p:sldId id="282" r:id="rId20"/>
    <p:sldId id="281" r:id="rId21"/>
    <p:sldId id="283" r:id="rId22"/>
  </p:sldIdLst>
  <p:sldSz cx="12188825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83" d="100"/>
          <a:sy n="83" d="100"/>
        </p:scale>
        <p:origin x="614" y="7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DB0954-4185-4850-ACFF-76DF407F5774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sl-SI"/>
        </a:p>
      </dgm:t>
    </dgm:pt>
    <dgm:pt modelId="{2C977B53-0A58-43E3-B571-2D461BC517F1}">
      <dgm:prSet/>
      <dgm:spPr/>
      <dgm:t>
        <a:bodyPr/>
        <a:lstStyle/>
        <a:p>
          <a:pPr rtl="0"/>
          <a:r>
            <a:rPr lang="sl-SI"/>
            <a:t>FORMATI ZAPISA ZVOČNIH DATOTEK</a:t>
          </a:r>
        </a:p>
      </dgm:t>
    </dgm:pt>
    <dgm:pt modelId="{F69CCFA1-9CF1-44A2-A42E-10DBB6A3B7F6}" type="parTrans" cxnId="{55F9AF02-F248-4C72-BB16-C581AB7D166C}">
      <dgm:prSet/>
      <dgm:spPr/>
      <dgm:t>
        <a:bodyPr/>
        <a:lstStyle/>
        <a:p>
          <a:endParaRPr lang="sl-SI"/>
        </a:p>
      </dgm:t>
    </dgm:pt>
    <dgm:pt modelId="{FC2B9362-B143-4C6E-8D45-B7A9DED3AB6E}" type="sibTrans" cxnId="{55F9AF02-F248-4C72-BB16-C581AB7D166C}">
      <dgm:prSet/>
      <dgm:spPr/>
      <dgm:t>
        <a:bodyPr/>
        <a:lstStyle/>
        <a:p>
          <a:endParaRPr lang="sl-SI"/>
        </a:p>
      </dgm:t>
    </dgm:pt>
    <dgm:pt modelId="{B9B9DF06-3F69-43EC-A6E5-205AA620F585}">
      <dgm:prSet/>
      <dgm:spPr/>
      <dgm:t>
        <a:bodyPr/>
        <a:lstStyle/>
        <a:p>
          <a:pPr rtl="0"/>
          <a:r>
            <a:rPr lang="sl-SI"/>
            <a:t>WAV: izredno kvaliteten a obsežen zapis, nestisnjen</a:t>
          </a:r>
        </a:p>
      </dgm:t>
    </dgm:pt>
    <dgm:pt modelId="{58F0FEF5-E7F1-4329-968F-13004B5C3D19}" type="parTrans" cxnId="{F0F6D245-EEA3-449B-A453-4184B94D0E50}">
      <dgm:prSet/>
      <dgm:spPr/>
      <dgm:t>
        <a:bodyPr/>
        <a:lstStyle/>
        <a:p>
          <a:endParaRPr lang="sl-SI"/>
        </a:p>
      </dgm:t>
    </dgm:pt>
    <dgm:pt modelId="{692759D5-4BFE-4074-A092-C58D8BE2178B}" type="sibTrans" cxnId="{F0F6D245-EEA3-449B-A453-4184B94D0E50}">
      <dgm:prSet/>
      <dgm:spPr/>
      <dgm:t>
        <a:bodyPr/>
        <a:lstStyle/>
        <a:p>
          <a:endParaRPr lang="sl-SI"/>
        </a:p>
      </dgm:t>
    </dgm:pt>
    <dgm:pt modelId="{E7E33F5E-FD9D-4F9E-A2AE-B6B485772619}">
      <dgm:prSet/>
      <dgm:spPr/>
      <dgm:t>
        <a:bodyPr/>
        <a:lstStyle/>
        <a:p>
          <a:pPr rtl="0"/>
          <a:r>
            <a:rPr lang="sl-SI"/>
            <a:t>MP3: stisnjen format zapisa, izguba kvalitete na račun manjše obsežnosti datoteke</a:t>
          </a:r>
        </a:p>
      </dgm:t>
    </dgm:pt>
    <dgm:pt modelId="{D521D4AD-A423-4670-B217-9A19C6840E7D}" type="parTrans" cxnId="{B9ECA28A-E0BD-4877-A69F-E934F6EC528F}">
      <dgm:prSet/>
      <dgm:spPr/>
      <dgm:t>
        <a:bodyPr/>
        <a:lstStyle/>
        <a:p>
          <a:endParaRPr lang="sl-SI"/>
        </a:p>
      </dgm:t>
    </dgm:pt>
    <dgm:pt modelId="{86364D83-6DEA-46E3-A424-AFA1255D1B40}" type="sibTrans" cxnId="{B9ECA28A-E0BD-4877-A69F-E934F6EC528F}">
      <dgm:prSet/>
      <dgm:spPr/>
      <dgm:t>
        <a:bodyPr/>
        <a:lstStyle/>
        <a:p>
          <a:endParaRPr lang="sl-SI"/>
        </a:p>
      </dgm:t>
    </dgm:pt>
    <dgm:pt modelId="{C832B542-43BB-435A-BD08-42E04D999F4A}">
      <dgm:prSet/>
      <dgm:spPr/>
      <dgm:t>
        <a:bodyPr/>
        <a:lstStyle/>
        <a:p>
          <a:pPr rtl="0"/>
          <a:r>
            <a:rPr lang="sl-SI"/>
            <a:t>WMA: stisnjen format zapisa, majhna izguba kvalitete na račun obsežnosti datoteke</a:t>
          </a:r>
        </a:p>
      </dgm:t>
    </dgm:pt>
    <dgm:pt modelId="{FFDB312E-7894-4BFF-9C4B-13CEBA652F90}" type="parTrans" cxnId="{45F5D023-004C-43A3-B28D-544FB2EDAC62}">
      <dgm:prSet/>
      <dgm:spPr/>
      <dgm:t>
        <a:bodyPr/>
        <a:lstStyle/>
        <a:p>
          <a:endParaRPr lang="sl-SI"/>
        </a:p>
      </dgm:t>
    </dgm:pt>
    <dgm:pt modelId="{89263FDF-0914-4BC2-BC03-789B2C4AFA74}" type="sibTrans" cxnId="{45F5D023-004C-43A3-B28D-544FB2EDAC62}">
      <dgm:prSet/>
      <dgm:spPr/>
      <dgm:t>
        <a:bodyPr/>
        <a:lstStyle/>
        <a:p>
          <a:endParaRPr lang="sl-SI"/>
        </a:p>
      </dgm:t>
    </dgm:pt>
    <dgm:pt modelId="{F1091BB2-7C36-41DC-8D6C-8238134C3A26}">
      <dgm:prSet/>
      <dgm:spPr/>
      <dgm:t>
        <a:bodyPr/>
        <a:lstStyle/>
        <a:p>
          <a:pPr rtl="0"/>
          <a:r>
            <a:rPr lang="sl-SI"/>
            <a:t>FLAC: stisnjen format, stiskanje brez izgube kvalitete</a:t>
          </a:r>
        </a:p>
      </dgm:t>
    </dgm:pt>
    <dgm:pt modelId="{811F908E-E4EE-4A7F-B5EC-CB2956D687E3}" type="parTrans" cxnId="{F76CD6B0-DB8D-4F8A-954F-08865DFC0971}">
      <dgm:prSet/>
      <dgm:spPr/>
      <dgm:t>
        <a:bodyPr/>
        <a:lstStyle/>
        <a:p>
          <a:endParaRPr lang="sl-SI"/>
        </a:p>
      </dgm:t>
    </dgm:pt>
    <dgm:pt modelId="{B0364D44-A19C-4E25-9F64-15B8A115A6A4}" type="sibTrans" cxnId="{F76CD6B0-DB8D-4F8A-954F-08865DFC0971}">
      <dgm:prSet/>
      <dgm:spPr/>
      <dgm:t>
        <a:bodyPr/>
        <a:lstStyle/>
        <a:p>
          <a:endParaRPr lang="sl-SI"/>
        </a:p>
      </dgm:t>
    </dgm:pt>
    <dgm:pt modelId="{0ECB1722-6A79-4F16-964B-78A17A58023E}" type="pres">
      <dgm:prSet presAssocID="{3BDB0954-4185-4850-ACFF-76DF407F5774}" presName="Name0" presStyleCnt="0">
        <dgm:presLayoutVars>
          <dgm:dir/>
          <dgm:animLvl val="lvl"/>
          <dgm:resizeHandles val="exact"/>
        </dgm:presLayoutVars>
      </dgm:prSet>
      <dgm:spPr/>
    </dgm:pt>
    <dgm:pt modelId="{8353B713-4263-415D-A024-62957A75E0A4}" type="pres">
      <dgm:prSet presAssocID="{2C977B53-0A58-43E3-B571-2D461BC517F1}" presName="linNode" presStyleCnt="0"/>
      <dgm:spPr/>
    </dgm:pt>
    <dgm:pt modelId="{64DAAD5E-E04F-4098-B63B-2D2FA95A649E}" type="pres">
      <dgm:prSet presAssocID="{2C977B53-0A58-43E3-B571-2D461BC517F1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11FA840B-87DC-493D-944F-DC5270ED3B53}" type="pres">
      <dgm:prSet presAssocID="{2C977B53-0A58-43E3-B571-2D461BC517F1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55F9AF02-F248-4C72-BB16-C581AB7D166C}" srcId="{3BDB0954-4185-4850-ACFF-76DF407F5774}" destId="{2C977B53-0A58-43E3-B571-2D461BC517F1}" srcOrd="0" destOrd="0" parTransId="{F69CCFA1-9CF1-44A2-A42E-10DBB6A3B7F6}" sibTransId="{FC2B9362-B143-4C6E-8D45-B7A9DED3AB6E}"/>
    <dgm:cxn modelId="{5CA92C1E-FA58-4674-9B3D-07C1034C709A}" type="presOf" srcId="{F1091BB2-7C36-41DC-8D6C-8238134C3A26}" destId="{11FA840B-87DC-493D-944F-DC5270ED3B53}" srcOrd="0" destOrd="3" presId="urn:microsoft.com/office/officeart/2005/8/layout/vList5"/>
    <dgm:cxn modelId="{DB89E220-F1E5-4EDB-92AA-1D4929E34A5D}" type="presOf" srcId="{E7E33F5E-FD9D-4F9E-A2AE-B6B485772619}" destId="{11FA840B-87DC-493D-944F-DC5270ED3B53}" srcOrd="0" destOrd="1" presId="urn:microsoft.com/office/officeart/2005/8/layout/vList5"/>
    <dgm:cxn modelId="{45F5D023-004C-43A3-B28D-544FB2EDAC62}" srcId="{2C977B53-0A58-43E3-B571-2D461BC517F1}" destId="{C832B542-43BB-435A-BD08-42E04D999F4A}" srcOrd="2" destOrd="0" parTransId="{FFDB312E-7894-4BFF-9C4B-13CEBA652F90}" sibTransId="{89263FDF-0914-4BC2-BC03-789B2C4AFA74}"/>
    <dgm:cxn modelId="{10D67262-7BE9-427E-A037-A828FD0508FF}" type="presOf" srcId="{3BDB0954-4185-4850-ACFF-76DF407F5774}" destId="{0ECB1722-6A79-4F16-964B-78A17A58023E}" srcOrd="0" destOrd="0" presId="urn:microsoft.com/office/officeart/2005/8/layout/vList5"/>
    <dgm:cxn modelId="{F0F6D245-EEA3-449B-A453-4184B94D0E50}" srcId="{2C977B53-0A58-43E3-B571-2D461BC517F1}" destId="{B9B9DF06-3F69-43EC-A6E5-205AA620F585}" srcOrd="0" destOrd="0" parTransId="{58F0FEF5-E7F1-4329-968F-13004B5C3D19}" sibTransId="{692759D5-4BFE-4074-A092-C58D8BE2178B}"/>
    <dgm:cxn modelId="{85AAE350-6679-4346-AA4C-C07464D1F573}" type="presOf" srcId="{B9B9DF06-3F69-43EC-A6E5-205AA620F585}" destId="{11FA840B-87DC-493D-944F-DC5270ED3B53}" srcOrd="0" destOrd="0" presId="urn:microsoft.com/office/officeart/2005/8/layout/vList5"/>
    <dgm:cxn modelId="{B9ECA28A-E0BD-4877-A69F-E934F6EC528F}" srcId="{2C977B53-0A58-43E3-B571-2D461BC517F1}" destId="{E7E33F5E-FD9D-4F9E-A2AE-B6B485772619}" srcOrd="1" destOrd="0" parTransId="{D521D4AD-A423-4670-B217-9A19C6840E7D}" sibTransId="{86364D83-6DEA-46E3-A424-AFA1255D1B40}"/>
    <dgm:cxn modelId="{F76CD6B0-DB8D-4F8A-954F-08865DFC0971}" srcId="{2C977B53-0A58-43E3-B571-2D461BC517F1}" destId="{F1091BB2-7C36-41DC-8D6C-8238134C3A26}" srcOrd="3" destOrd="0" parTransId="{811F908E-E4EE-4A7F-B5EC-CB2956D687E3}" sibTransId="{B0364D44-A19C-4E25-9F64-15B8A115A6A4}"/>
    <dgm:cxn modelId="{FA8503D1-E190-455F-A861-D0490DB55B8C}" type="presOf" srcId="{2C977B53-0A58-43E3-B571-2D461BC517F1}" destId="{64DAAD5E-E04F-4098-B63B-2D2FA95A649E}" srcOrd="0" destOrd="0" presId="urn:microsoft.com/office/officeart/2005/8/layout/vList5"/>
    <dgm:cxn modelId="{0CF850E4-B4EE-440B-82E4-ABC2D72D7345}" type="presOf" srcId="{C832B542-43BB-435A-BD08-42E04D999F4A}" destId="{11FA840B-87DC-493D-944F-DC5270ED3B53}" srcOrd="0" destOrd="2" presId="urn:microsoft.com/office/officeart/2005/8/layout/vList5"/>
    <dgm:cxn modelId="{E95F9882-CE11-4956-BA3C-B80212DDFD68}" type="presParOf" srcId="{0ECB1722-6A79-4F16-964B-78A17A58023E}" destId="{8353B713-4263-415D-A024-62957A75E0A4}" srcOrd="0" destOrd="0" presId="urn:microsoft.com/office/officeart/2005/8/layout/vList5"/>
    <dgm:cxn modelId="{A7272D07-24D2-4694-9295-89E90DD55F98}" type="presParOf" srcId="{8353B713-4263-415D-A024-62957A75E0A4}" destId="{64DAAD5E-E04F-4098-B63B-2D2FA95A649E}" srcOrd="0" destOrd="0" presId="urn:microsoft.com/office/officeart/2005/8/layout/vList5"/>
    <dgm:cxn modelId="{3E6352C3-001F-4FAD-B260-741E178588E3}" type="presParOf" srcId="{8353B713-4263-415D-A024-62957A75E0A4}" destId="{11FA840B-87DC-493D-944F-DC5270ED3B5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A840B-87DC-493D-944F-DC5270ED3B53}">
      <dsp:nvSpPr>
        <dsp:cNvPr id="0" name=""/>
        <dsp:cNvSpPr/>
      </dsp:nvSpPr>
      <dsp:spPr>
        <a:xfrm rot="5400000">
          <a:off x="4968945" y="-1026970"/>
          <a:ext cx="3364992" cy="62601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/>
            <a:t>WAV: izredno kvaliteten a obsežen zapis, nestisnjen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/>
            <a:t>MP3: stisnjen format zapisa, izguba kvalitete na račun manjše obsežnosti datoteke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/>
            <a:t>WMA: stisnjen format zapisa, majhna izguba kvalitete na račun obsežnosti datoteke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/>
            <a:t>FLAC: stisnjen format, stiskanje brez izgube kvalitete</a:t>
          </a:r>
        </a:p>
      </dsp:txBody>
      <dsp:txXfrm rot="-5400000">
        <a:off x="3521352" y="584888"/>
        <a:ext cx="6095915" cy="3036462"/>
      </dsp:txXfrm>
    </dsp:sp>
    <dsp:sp modelId="{64DAAD5E-E04F-4098-B63B-2D2FA95A649E}">
      <dsp:nvSpPr>
        <dsp:cNvPr id="0" name=""/>
        <dsp:cNvSpPr/>
      </dsp:nvSpPr>
      <dsp:spPr>
        <a:xfrm>
          <a:off x="0" y="0"/>
          <a:ext cx="3521351" cy="42062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0" lvl="0" indent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5200" kern="1200"/>
            <a:t>FORMATI ZAPISA ZVOČNIH DATOTEK</a:t>
          </a:r>
        </a:p>
      </dsp:txBody>
      <dsp:txXfrm>
        <a:off x="171898" y="171898"/>
        <a:ext cx="3177555" cy="3862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C0978134-6BF5-44DD-88BA-7BE44CFC60AC}" type="datetime1">
              <a:rPr lang="sl-SI" smtClean="0"/>
              <a:t>29. 03. 2019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sl-SI" smtClean="0"/>
              <a:pPr algn="r"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C43CB9F8-6DFC-469A-AD68-F8CF87A6D36F}" type="datetime1">
              <a:rPr lang="sl-SI" smtClean="0"/>
              <a:pPr/>
              <a:t>29. 03. 2019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1" y="2059012"/>
            <a:ext cx="1219249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664" y="2166365"/>
            <a:ext cx="11468578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5998" spc="150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996251"/>
            <a:ext cx="9141619" cy="1309255"/>
          </a:xfrm>
        </p:spPr>
        <p:txBody>
          <a:bodyPr>
            <a:normAutofit/>
          </a:bodyPr>
          <a:lstStyle>
            <a:lvl1pPr marL="0" indent="0" algn="ctr">
              <a:buNone/>
              <a:defRPr sz="19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9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52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B2DF1-8D75-453F-A428-636A7315B84B}" type="datetime1">
              <a:rPr lang="sl-SI" smtClean="0"/>
              <a:pPr/>
              <a:t>29. 03. 2019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9709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6963" y="0"/>
            <a:ext cx="274248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58239" y="274638"/>
            <a:ext cx="2401754" cy="5897562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1" y="274638"/>
            <a:ext cx="7971215" cy="589756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422855"/>
            <a:ext cx="2742482" cy="365125"/>
          </a:xfrm>
        </p:spPr>
        <p:txBody>
          <a:bodyPr/>
          <a:lstStyle/>
          <a:p>
            <a:fld id="{A731DDE2-2FA6-481E-AD4C-FCE592AF8D96}" type="datetime1">
              <a:rPr lang="sl-SI" smtClean="0"/>
              <a:pPr/>
              <a:t>29. 03. 2019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5152" y="6422855"/>
            <a:ext cx="4278555" cy="365125"/>
          </a:xfrm>
        </p:spPr>
        <p:txBody>
          <a:bodyPr/>
          <a:lstStyle/>
          <a:p>
            <a:pPr rtl="0"/>
            <a:endParaRPr lang="sl-S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0946" y="6422855"/>
            <a:ext cx="879530" cy="365125"/>
          </a:xfrm>
        </p:spPr>
        <p:txBody>
          <a:bodyPr/>
          <a:lstStyle/>
          <a:p>
            <a:fld id="{2A013F82-EE5E-44EE-A61D-E31C6657F26F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2541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A953-F6FA-44D6-92C3-F1F220CAA9D9}" type="datetime1">
              <a:rPr lang="sl-SI" smtClean="0"/>
              <a:pPr/>
              <a:t>29. 03. 2019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l-S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7739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1" y="2059012"/>
            <a:ext cx="12192492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974" y="2208879"/>
            <a:ext cx="10512862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5998" b="0" spc="150" baseline="0">
                <a:solidFill>
                  <a:schemeClr val="bg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974" y="4010335"/>
            <a:ext cx="10512862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1999">
                <a:solidFill>
                  <a:schemeClr val="tx2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B19B76-006D-49E3-A324-651ABE912936}" type="datetime1">
              <a:rPr lang="sl-SI" smtClean="0"/>
              <a:pPr/>
              <a:t>29. 03. 2019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sl-S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2A013F82-EE5E-44EE-A61D-E31C6657F26F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166032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030" y="2011680"/>
            <a:ext cx="4753642" cy="420624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768" y="2011680"/>
            <a:ext cx="4753642" cy="420624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C56D-B77A-4AC3-AA1F-7AA5E668F9DF}" type="datetime1">
              <a:rPr lang="sl-SI" smtClean="0"/>
              <a:pPr/>
              <a:t>29. 03. 2019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l-SI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49356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694" y="1913470"/>
            <a:ext cx="4753642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6694" y="2656566"/>
            <a:ext cx="4753642" cy="356616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9607" y="1913470"/>
            <a:ext cx="4753642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9607" y="2656564"/>
            <a:ext cx="4753642" cy="356616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145E-6539-4B79-AA83-9EFB042AD02A}" type="datetime1">
              <a:rPr lang="sl-SI" smtClean="0"/>
              <a:pPr/>
              <a:t>29. 03. 2019</a:t>
            </a:fld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l-SI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91869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4BAB-242C-4F06-9E3E-FB5F2C572FFA}" type="datetime1">
              <a:rPr lang="sl-SI" smtClean="0"/>
              <a:pPr/>
              <a:t>29. 03. 2019</a:t>
            </a:fld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6447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DDE2-2FA6-481E-AD4C-FCE592AF8D96}" type="datetime1">
              <a:rPr lang="sl-SI" smtClean="0"/>
              <a:pPr/>
              <a:t>29. 03. 2019</a:t>
            </a:fld>
            <a:endParaRPr lang="sl-S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l-SI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6980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693" y="2120054"/>
            <a:ext cx="6124885" cy="4114800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6994" y="2147487"/>
            <a:ext cx="3199567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FB1B-B496-4DF8-9410-2CEC6D0A97D3}" type="datetime1">
              <a:rPr lang="sl-SI" smtClean="0"/>
              <a:pPr/>
              <a:t>29. 03. 2019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5331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79826" y="2211494"/>
            <a:ext cx="6124885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199">
                <a:solidFill>
                  <a:schemeClr val="tx1">
                    <a:lumMod val="50000"/>
                  </a:schemeClr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8659" y="2150621"/>
            <a:ext cx="3199567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DDE2-2FA6-481E-AD4C-FCE592AF8D96}" type="datetime1">
              <a:rPr lang="sl-SI" smtClean="0"/>
              <a:pPr/>
              <a:t>29. 03. 2019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l-SI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6210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5778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606" y="284176"/>
            <a:ext cx="9781532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606" y="2011680"/>
            <a:ext cx="9781532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1953" y="6422855"/>
            <a:ext cx="300011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A731DDE2-2FA6-481E-AD4C-FCE592AF8D96}" type="datetime1">
              <a:rPr lang="sl-SI" smtClean="0"/>
              <a:pPr/>
              <a:t>29. 03. 2019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5014" y="6422855"/>
            <a:ext cx="50431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rtl="0"/>
            <a:endParaRPr lang="sl-S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6151" y="6422855"/>
            <a:ext cx="94601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sl-SI" smtClean="0"/>
              <a:pPr/>
              <a:t>‹#›</a:t>
            </a:fld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1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0054" y="6056082"/>
            <a:ext cx="726207" cy="80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230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4800" b="1" kern="1200" cap="all" baseline="0">
          <a:solidFill>
            <a:schemeClr val="bg2"/>
          </a:solidFill>
          <a:effectLst/>
          <a:latin typeface="+mj-lt"/>
          <a:ea typeface="+mj-ea"/>
          <a:cs typeface="+mj-cs"/>
        </a:defRPr>
      </a:lvl1pPr>
    </p:titleStyle>
    <p:bodyStyle>
      <a:lvl1pPr marL="182825" indent="-182825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357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3988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68419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51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215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358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8511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5658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televisiontunes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adobe.com/products/auditio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audacity.sourceforge.ne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l-SI" dirty="0"/>
              <a:t>UREJANJE ZVOČNIH POSNETKOV</a:t>
            </a:r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sl-SI" sz="3200" dirty="0"/>
              <a:t>izbirni predmet multimedija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Računalnik in ZVOK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POSTOPEK DIGITALIZACIJE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078" y="2492896"/>
            <a:ext cx="9783059" cy="3312899"/>
          </a:xfrm>
          <a:prstGeom prst="flowChartAlternateProcess">
            <a:avLst/>
          </a:prstGeom>
        </p:spPr>
      </p:pic>
      <p:sp>
        <p:nvSpPr>
          <p:cNvPr id="5" name="Zaobljeni pravokotnik 4"/>
          <p:cNvSpPr/>
          <p:nvPr/>
        </p:nvSpPr>
        <p:spPr>
          <a:xfrm>
            <a:off x="1201078" y="5893944"/>
            <a:ext cx="9781532" cy="847424"/>
          </a:xfrm>
          <a:prstGeom prst="roundRect">
            <a:avLst>
              <a:gd name="adj" fmla="val 3789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rgbClr val="00B0F0"/>
                </a:solidFill>
              </a:rPr>
              <a:t>Primer digitalizacije z 3 biti in frekvenco vzorčenja 21 HZ</a:t>
            </a:r>
            <a:r>
              <a:rPr lang="sl-SI" sz="2400" b="1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39010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RAČUNALNIK IN ZVOK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POSTOPEK DIGITALIZACIJE</a:t>
            </a:r>
          </a:p>
          <a:p>
            <a:pPr lvl="1"/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028" y="2636912"/>
            <a:ext cx="6480720" cy="395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3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Računalnik in ZVOK</a:t>
            </a: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444081"/>
              </p:ext>
            </p:extLst>
          </p:nvPr>
        </p:nvGraphicFramePr>
        <p:xfrm>
          <a:off x="1202606" y="2011680"/>
          <a:ext cx="9781532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524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Računalnik in ZVOK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/>
              <a:t>KODEK</a:t>
            </a:r>
          </a:p>
          <a:p>
            <a:pPr lvl="1"/>
            <a:r>
              <a:rPr lang="sl-SI" dirty="0"/>
              <a:t>Računalniški program, </a:t>
            </a:r>
            <a:r>
              <a:rPr lang="sl-SI" b="1" dirty="0">
                <a:solidFill>
                  <a:srgbClr val="C00000"/>
                </a:solidFill>
              </a:rPr>
              <a:t>ko</a:t>
            </a:r>
            <a:r>
              <a:rPr lang="sl-SI" dirty="0"/>
              <a:t>dira in </a:t>
            </a:r>
            <a:r>
              <a:rPr lang="sl-SI" b="1" dirty="0">
                <a:solidFill>
                  <a:srgbClr val="C00000"/>
                </a:solidFill>
              </a:rPr>
              <a:t>dek</a:t>
            </a:r>
            <a:r>
              <a:rPr lang="sl-SI" dirty="0"/>
              <a:t>odira glasbene datoteke, da ji lahko predvajamo na računalniku. </a:t>
            </a:r>
          </a:p>
          <a:p>
            <a:pPr lvl="1"/>
            <a:r>
              <a:rPr lang="sl-SI" dirty="0"/>
              <a:t>V njem je zapisan algoritem (recept) za stiskanje in razširjanje datotek</a:t>
            </a:r>
          </a:p>
        </p:txBody>
      </p:sp>
    </p:spTree>
    <p:extLst>
      <p:ext uri="{BB962C8B-B14F-4D97-AF65-F5344CB8AC3E}">
        <p14:creationId xmlns:p14="http://schemas.microsoft.com/office/powerpoint/2010/main" val="196883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RAČUNALNIK IN ZVOK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02606" y="2011680"/>
            <a:ext cx="6547990" cy="4565034"/>
          </a:xfrm>
        </p:spPr>
        <p:txBody>
          <a:bodyPr/>
          <a:lstStyle/>
          <a:p>
            <a:r>
              <a:rPr lang="sl-SI" dirty="0"/>
              <a:t>UVOZ ZVOČNIH DATOTEK IZ DRUGIH MEDIJEV</a:t>
            </a:r>
          </a:p>
          <a:p>
            <a:pPr lvl="1"/>
            <a:r>
              <a:rPr lang="sl-SI" b="1" dirty="0"/>
              <a:t>Zajemanje s </a:t>
            </a:r>
            <a:r>
              <a:rPr lang="sl-SI" b="1" dirty="0" err="1"/>
              <a:t>CDja</a:t>
            </a:r>
            <a:endParaRPr lang="sl-SI" b="1" dirty="0"/>
          </a:p>
          <a:p>
            <a:pPr lvl="2"/>
            <a:r>
              <a:rPr lang="sl-SI" dirty="0"/>
              <a:t>programska oprema (na primer Windows </a:t>
            </a:r>
            <a:r>
              <a:rPr lang="sl-SI" dirty="0" err="1"/>
              <a:t>Media</a:t>
            </a:r>
            <a:r>
              <a:rPr lang="sl-SI" dirty="0"/>
              <a:t> </a:t>
            </a:r>
            <a:r>
              <a:rPr lang="sl-SI" dirty="0" err="1"/>
              <a:t>Player</a:t>
            </a:r>
            <a:r>
              <a:rPr lang="sl-SI" dirty="0"/>
              <a:t>)</a:t>
            </a:r>
          </a:p>
          <a:p>
            <a:pPr lvl="2"/>
            <a:r>
              <a:rPr lang="sl-SI" dirty="0"/>
              <a:t>nastavitev stiskanja, izbira ustreznega kodeka (</a:t>
            </a:r>
            <a:r>
              <a:rPr lang="sl-SI" dirty="0" err="1"/>
              <a:t>wma</a:t>
            </a:r>
            <a:r>
              <a:rPr lang="sl-SI" dirty="0"/>
              <a:t> ali mp3)</a:t>
            </a:r>
          </a:p>
          <a:p>
            <a:pPr lvl="1"/>
            <a:r>
              <a:rPr lang="sl-SI" b="1" dirty="0"/>
              <a:t>Spletni viri</a:t>
            </a:r>
          </a:p>
          <a:p>
            <a:pPr lvl="2"/>
            <a:r>
              <a:rPr lang="sl-SI" dirty="0"/>
              <a:t>YouTube in podobni video portali</a:t>
            </a:r>
          </a:p>
          <a:p>
            <a:pPr lvl="2"/>
            <a:r>
              <a:rPr lang="sl-SI" dirty="0">
                <a:hlinkClick r:id="rId2"/>
              </a:rPr>
              <a:t>www.televisiontunes.com</a:t>
            </a:r>
            <a:endParaRPr lang="sl-SI" dirty="0"/>
          </a:p>
          <a:p>
            <a:pPr lvl="2"/>
            <a:endParaRPr lang="sl-SI" dirty="0"/>
          </a:p>
          <a:p>
            <a:pPr lvl="2"/>
            <a:endParaRPr lang="sl-SI" dirty="0"/>
          </a:p>
          <a:p>
            <a:pPr lvl="1"/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42322" t="6951" r="26376" b="19550"/>
          <a:stretch/>
        </p:blipFill>
        <p:spPr>
          <a:xfrm>
            <a:off x="7894612" y="2011679"/>
            <a:ext cx="3456384" cy="456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6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Računalnik in zvok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/>
              <a:t>MIDI</a:t>
            </a:r>
          </a:p>
          <a:p>
            <a:pPr lvl="1"/>
            <a:r>
              <a:rPr lang="sl-SI" dirty="0"/>
              <a:t>Standard za zapisovanje glasbe z računalnikom se imenuje MIDI</a:t>
            </a:r>
          </a:p>
          <a:p>
            <a:pPr lvl="1"/>
            <a:r>
              <a:rPr lang="sl-SI" dirty="0"/>
              <a:t>Z ustrezno programsko opremo zapišemo kodo</a:t>
            </a:r>
          </a:p>
          <a:p>
            <a:pPr lvl="2"/>
            <a:r>
              <a:rPr lang="sl-SI" dirty="0"/>
              <a:t>podatek o višini tona </a:t>
            </a:r>
          </a:p>
          <a:p>
            <a:pPr lvl="2"/>
            <a:r>
              <a:rPr lang="sl-SI" dirty="0"/>
              <a:t>podatek o glasnosti tona</a:t>
            </a:r>
          </a:p>
          <a:p>
            <a:pPr lvl="2"/>
            <a:r>
              <a:rPr lang="sl-SI" dirty="0"/>
              <a:t>način kako naj bo ton zaigran</a:t>
            </a:r>
          </a:p>
          <a:p>
            <a:pPr lvl="1"/>
            <a:endParaRPr lang="sl-SI" dirty="0"/>
          </a:p>
          <a:p>
            <a:pPr lvl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9393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RAČUNALNIK IN ZVOK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/>
              <a:t>MIDI</a:t>
            </a:r>
          </a:p>
          <a:p>
            <a:pPr lvl="1"/>
            <a:r>
              <a:rPr lang="sl-SI" dirty="0"/>
              <a:t>uporaben samo za glasbo</a:t>
            </a:r>
          </a:p>
          <a:p>
            <a:pPr lvl="2"/>
            <a:r>
              <a:rPr lang="sl-SI" dirty="0"/>
              <a:t>v isti datotek shranjena glasba zaigrana na več instrumentov</a:t>
            </a:r>
          </a:p>
          <a:p>
            <a:pPr lvl="2"/>
            <a:r>
              <a:rPr lang="sl-SI" dirty="0"/>
              <a:t>datoteke so zelo majhne </a:t>
            </a:r>
          </a:p>
          <a:p>
            <a:pPr lvl="2"/>
            <a:r>
              <a:rPr lang="sl-SI" dirty="0"/>
              <a:t>enostavno jih poiščemo v spletu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2802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Programska oprema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Programska oprema mora omogočati/omogoča</a:t>
            </a:r>
          </a:p>
          <a:p>
            <a:pPr lvl="1"/>
            <a:r>
              <a:rPr lang="sl-SI" b="1" dirty="0"/>
              <a:t>snemanje z želenega vira</a:t>
            </a:r>
          </a:p>
          <a:p>
            <a:pPr lvl="2"/>
            <a:r>
              <a:rPr lang="sl-SI" dirty="0"/>
              <a:t>zunanje naprave (kasetofon, gramofon)</a:t>
            </a:r>
          </a:p>
          <a:p>
            <a:pPr lvl="2"/>
            <a:r>
              <a:rPr lang="sl-SI" dirty="0"/>
              <a:t>pretočni avdio signal (glasba, ki jo predvajamo prek spleta)</a:t>
            </a:r>
          </a:p>
          <a:p>
            <a:pPr lvl="2"/>
            <a:r>
              <a:rPr lang="sl-SI" dirty="0"/>
              <a:t>…</a:t>
            </a:r>
          </a:p>
          <a:p>
            <a:pPr lvl="1"/>
            <a:r>
              <a:rPr lang="sl-SI" b="1" dirty="0"/>
              <a:t>urejanje zvočnih datotek</a:t>
            </a:r>
          </a:p>
          <a:p>
            <a:pPr lvl="2"/>
            <a:r>
              <a:rPr lang="sl-SI" dirty="0"/>
              <a:t>izrezovanje, montiranje, mešanje, </a:t>
            </a:r>
          </a:p>
          <a:p>
            <a:pPr lvl="2"/>
            <a:r>
              <a:rPr lang="sl-SI" dirty="0"/>
              <a:t>uporaba različnih efektov</a:t>
            </a:r>
          </a:p>
          <a:p>
            <a:pPr lvl="2"/>
            <a:r>
              <a:rPr lang="sl-SI" dirty="0"/>
              <a:t>pretvorba v različne formate zapisa</a:t>
            </a:r>
          </a:p>
          <a:p>
            <a:pPr lvl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1652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/>
              <a:t>Programska oprema</a:t>
            </a:r>
            <a:endParaRPr lang="sl-SI" sz="4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Primera:</a:t>
            </a:r>
          </a:p>
          <a:p>
            <a:pPr lvl="1"/>
            <a:r>
              <a:rPr lang="sl-SI" b="1" dirty="0" err="1"/>
              <a:t>Adobe</a:t>
            </a:r>
            <a:r>
              <a:rPr lang="sl-SI" b="1" dirty="0"/>
              <a:t> </a:t>
            </a:r>
            <a:r>
              <a:rPr lang="sl-SI" b="1" dirty="0" err="1"/>
              <a:t>Audition</a:t>
            </a:r>
            <a:endParaRPr lang="sl-SI" b="1" dirty="0"/>
          </a:p>
          <a:p>
            <a:pPr lvl="2"/>
            <a:r>
              <a:rPr lang="sl-SI" dirty="0"/>
              <a:t>plačljiva programska oprema</a:t>
            </a:r>
          </a:p>
          <a:p>
            <a:pPr lvl="2"/>
            <a:r>
              <a:rPr lang="sl-SI" dirty="0"/>
              <a:t>profesionalno orodje</a:t>
            </a:r>
            <a:br>
              <a:rPr lang="sl-SI" dirty="0"/>
            </a:br>
            <a:endParaRPr lang="sl-SI" dirty="0"/>
          </a:p>
          <a:p>
            <a:pPr lvl="1"/>
            <a:r>
              <a:rPr lang="sl-SI" b="1" dirty="0" err="1"/>
              <a:t>Audacitiy</a:t>
            </a:r>
            <a:r>
              <a:rPr lang="sl-SI" b="1" dirty="0"/>
              <a:t> </a:t>
            </a:r>
          </a:p>
          <a:p>
            <a:pPr lvl="2"/>
            <a:r>
              <a:rPr lang="sl-SI" dirty="0"/>
              <a:t>brezplačna programska oprema</a:t>
            </a:r>
          </a:p>
          <a:p>
            <a:pPr lvl="2"/>
            <a:r>
              <a:rPr lang="sl-SI" dirty="0"/>
              <a:t>slovenski jezikovni vmesnik</a:t>
            </a:r>
          </a:p>
          <a:p>
            <a:pPr lvl="2"/>
            <a:r>
              <a:rPr lang="sl-SI" dirty="0"/>
              <a:t>zadostuje povprečnemu uporabniku</a:t>
            </a:r>
          </a:p>
          <a:p>
            <a:pPr lvl="2"/>
            <a:endParaRPr lang="sl-SI" dirty="0"/>
          </a:p>
          <a:p>
            <a:pPr lvl="1"/>
            <a:endParaRPr lang="sl-SI" dirty="0"/>
          </a:p>
          <a:p>
            <a:endParaRPr lang="sl-SI" dirty="0"/>
          </a:p>
          <a:p>
            <a:pPr marL="514350" indent="-514350">
              <a:buFont typeface="Arial" pitchFamily="34" charset="0"/>
              <a:buChar char="•"/>
            </a:pPr>
            <a:endParaRPr lang="sl-SI" dirty="0"/>
          </a:p>
          <a:p>
            <a:endParaRPr lang="sl-SI" dirty="0"/>
          </a:p>
          <a:p>
            <a:endParaRPr lang="sl-SI" dirty="0"/>
          </a:p>
          <a:p>
            <a:pPr lvl="1"/>
            <a:endParaRPr lang="sl-SI" dirty="0"/>
          </a:p>
        </p:txBody>
      </p:sp>
      <p:pic>
        <p:nvPicPr>
          <p:cNvPr id="2051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2604" y="2391081"/>
            <a:ext cx="16561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50596" y="4437112"/>
            <a:ext cx="1656184" cy="146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5576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zvok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Kaj je zvok?</a:t>
            </a:r>
          </a:p>
          <a:p>
            <a:pPr lvl="1"/>
            <a:r>
              <a:rPr lang="sl-SI" dirty="0"/>
              <a:t>Valovanje, ki se širi po različnih sredstvih, človek ga zaznava z ušesi.</a:t>
            </a:r>
          </a:p>
          <a:p>
            <a:r>
              <a:rPr lang="sl-SI" b="1" dirty="0"/>
              <a:t>Frekvenca</a:t>
            </a:r>
            <a:r>
              <a:rPr lang="sl-SI" dirty="0"/>
              <a:t> </a:t>
            </a:r>
          </a:p>
          <a:p>
            <a:pPr lvl="1"/>
            <a:r>
              <a:rPr lang="sl-SI" dirty="0"/>
              <a:t>višina tona</a:t>
            </a:r>
          </a:p>
          <a:p>
            <a:r>
              <a:rPr lang="sl-SI" b="1" dirty="0"/>
              <a:t>Amplituda</a:t>
            </a:r>
            <a:r>
              <a:rPr lang="sl-SI" dirty="0"/>
              <a:t> </a:t>
            </a:r>
          </a:p>
          <a:p>
            <a:pPr lvl="1"/>
            <a:r>
              <a:rPr lang="sl-SI" dirty="0"/>
              <a:t>jakost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0476" y="2845174"/>
            <a:ext cx="4104456" cy="381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9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Računalnik in zvok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Zvok je </a:t>
            </a:r>
            <a:r>
              <a:rPr lang="sl-SI" b="1" dirty="0"/>
              <a:t>analogen</a:t>
            </a:r>
            <a:r>
              <a:rPr lang="sl-SI" dirty="0"/>
              <a:t> „signal“.</a:t>
            </a:r>
          </a:p>
          <a:p>
            <a:pPr lvl="1"/>
            <a:r>
              <a:rPr lang="sl-SI" dirty="0"/>
              <a:t>Neskončno mnogo različnih stanj</a:t>
            </a:r>
          </a:p>
          <a:p>
            <a:r>
              <a:rPr lang="sl-SI" dirty="0"/>
              <a:t>Računalnik lahko obdeluje samo </a:t>
            </a:r>
            <a:r>
              <a:rPr lang="sl-SI" b="1" dirty="0"/>
              <a:t>digitalne</a:t>
            </a:r>
            <a:r>
              <a:rPr lang="sl-SI" dirty="0"/>
              <a:t> signale.</a:t>
            </a:r>
          </a:p>
          <a:p>
            <a:pPr lvl="1"/>
            <a:r>
              <a:rPr lang="sl-SI" dirty="0"/>
              <a:t>Dve različni stanji – NI / JE (oziroma 0 in 1)</a:t>
            </a:r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43" b="100000" l="0" r="100000">
                        <a14:foregroundMark x1="31827" y1="84000" x2="31827" y2="84000"/>
                        <a14:foregroundMark x1="24951" y1="57143" x2="24951" y2="57143"/>
                        <a14:foregroundMark x1="47151" y1="56000" x2="47151" y2="56000"/>
                        <a14:foregroundMark x1="69941" y1="57143" x2="69941" y2="57143"/>
                        <a14:foregroundMark x1="85462" y1="80000" x2="85462" y2="80000"/>
                        <a14:foregroundMark x1="97642" y1="68571" x2="97642" y2="68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8348" y="4258033"/>
            <a:ext cx="6336704" cy="217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6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Računalnik in zvok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02606" y="2011680"/>
            <a:ext cx="7196062" cy="4206240"/>
          </a:xfrm>
        </p:spPr>
        <p:txBody>
          <a:bodyPr/>
          <a:lstStyle/>
          <a:p>
            <a:r>
              <a:rPr lang="sl-SI" dirty="0"/>
              <a:t>MONO , STEREO …</a:t>
            </a:r>
          </a:p>
          <a:p>
            <a:pPr lvl="1"/>
            <a:r>
              <a:rPr lang="sl-SI" dirty="0"/>
              <a:t>MONO – prenos in reprodukcija zvočnega signala poteka po enem kanalu. </a:t>
            </a:r>
          </a:p>
          <a:p>
            <a:pPr lvl="2"/>
            <a:r>
              <a:rPr lang="sl-SI" dirty="0"/>
              <a:t>En ali več zvočnikov predvaja popolnoma enak signal zvok</a:t>
            </a:r>
          </a:p>
          <a:p>
            <a:pPr lvl="2"/>
            <a:endParaRPr lang="sl-SI" dirty="0"/>
          </a:p>
          <a:p>
            <a:pPr lvl="1"/>
            <a:r>
              <a:rPr lang="sl-SI" dirty="0"/>
              <a:t>STEREO – prenos in reprodukcija zvočnega signala poteka po dveh ločenih kanalih.</a:t>
            </a:r>
          </a:p>
          <a:p>
            <a:pPr lvl="2"/>
            <a:r>
              <a:rPr lang="sl-SI" dirty="0"/>
              <a:t>zvočnika predvajata različne signale, ki se razlikujejo po glasnosti, smeri iz katere prihajajo,…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66" y="2011680"/>
            <a:ext cx="3692287" cy="281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4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Računalnik in zvok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Prve </a:t>
            </a:r>
            <a:r>
              <a:rPr lang="sl-SI" b="1" dirty="0"/>
              <a:t>zvočne kartice </a:t>
            </a:r>
            <a:r>
              <a:rPr lang="sl-SI" dirty="0"/>
              <a:t>se v osebnih računalnikih pojavijo konec 90.let  v prejšnjem stoletju (1988).</a:t>
            </a:r>
          </a:p>
          <a:p>
            <a:r>
              <a:rPr lang="sl-SI" dirty="0"/>
              <a:t>Zvočne kartice se v tistem času pojavljajo kot razširitvene kartice.</a:t>
            </a:r>
          </a:p>
          <a:p>
            <a:r>
              <a:rPr lang="sl-SI" dirty="0"/>
              <a:t>V sedanjem času so sestavni del vsakega računalnika.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8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5203" y="4653136"/>
            <a:ext cx="3953622" cy="194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0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Računalnik in zvok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Če želimo na računalniku obdelovati zvočne posnetke jih moramo </a:t>
            </a:r>
            <a:r>
              <a:rPr lang="sl-SI" b="1" dirty="0"/>
              <a:t>digitalizirati.</a:t>
            </a:r>
          </a:p>
          <a:p>
            <a:pPr lvl="1"/>
            <a:r>
              <a:rPr lang="sl-SI" dirty="0"/>
              <a:t>Postopek se imenje </a:t>
            </a:r>
            <a:r>
              <a:rPr lang="sl-SI" b="1" dirty="0"/>
              <a:t>digitalizacija</a:t>
            </a:r>
            <a:r>
              <a:rPr lang="sl-SI" dirty="0"/>
              <a:t>.</a:t>
            </a:r>
          </a:p>
          <a:p>
            <a:pPr lvl="1"/>
            <a:endParaRPr lang="sl-SI" dirty="0"/>
          </a:p>
          <a:p>
            <a:r>
              <a:rPr lang="sl-SI" dirty="0"/>
              <a:t>Zvočna kartica ima vlogo </a:t>
            </a:r>
            <a:r>
              <a:rPr lang="sl-SI" b="1" dirty="0"/>
              <a:t>analogno digitalnega pretvornika.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6001" y="5169537"/>
            <a:ext cx="3798137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4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RAČUNALNIK IN ZVOK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POSTOPEK DIGITALIZACIJE</a:t>
            </a:r>
          </a:p>
          <a:p>
            <a:pPr marL="685594" lvl="3" indent="0">
              <a:buNone/>
            </a:pPr>
            <a:r>
              <a:rPr lang="sl-SI" dirty="0"/>
              <a:t>(digitalizirati želimo zvok instrumenta, snemanje)</a:t>
            </a:r>
          </a:p>
          <a:p>
            <a:pPr lvl="1"/>
            <a:r>
              <a:rPr lang="sl-SI" dirty="0"/>
              <a:t>Oprema:</a:t>
            </a:r>
          </a:p>
          <a:p>
            <a:pPr lvl="2"/>
            <a:r>
              <a:rPr lang="sl-SI" b="1" dirty="0"/>
              <a:t>mikrofon vklopljen v </a:t>
            </a:r>
          </a:p>
          <a:p>
            <a:pPr lvl="2"/>
            <a:r>
              <a:rPr lang="sl-SI" b="1" dirty="0"/>
              <a:t>zvočno kartico računalnika</a:t>
            </a:r>
          </a:p>
          <a:p>
            <a:pPr lvl="2"/>
            <a:r>
              <a:rPr lang="sl-SI" b="1" dirty="0"/>
              <a:t>in ustrezno programsko opremo (snemalnik zvoka)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090F351-4F71-4D85-8E23-F22F6B331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156" y="5224250"/>
            <a:ext cx="4846856" cy="136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3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RAČUNALNIK IN ZVOK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POSTOPEK DIGITALIZACIJE</a:t>
            </a:r>
          </a:p>
          <a:p>
            <a:pPr lvl="1"/>
            <a:r>
              <a:rPr lang="sl-SI" dirty="0"/>
              <a:t>Na kvaliteto digitalizacije (posnetega zvoka) vplivata:</a:t>
            </a:r>
          </a:p>
          <a:p>
            <a:pPr lvl="2"/>
            <a:r>
              <a:rPr lang="sl-SI" dirty="0"/>
              <a:t>natančnost merjenja velikosti zvočnega vala – </a:t>
            </a:r>
            <a:r>
              <a:rPr lang="sl-SI" b="1" dirty="0"/>
              <a:t>bitna globina </a:t>
            </a:r>
            <a:r>
              <a:rPr lang="sl-SI" dirty="0"/>
              <a:t>(ta je odvisna od zmogljivosti zvočne kartice, ki vsebuje A/D in D/A pretvornika, </a:t>
            </a:r>
            <a:r>
              <a:rPr lang="sl-SI" dirty="0" err="1"/>
              <a:t>npr</a:t>
            </a:r>
            <a:r>
              <a:rPr lang="sl-SI" dirty="0"/>
              <a:t>, 8-, 16-, 24- ali 32- bitna zvočna kartica) in</a:t>
            </a:r>
          </a:p>
          <a:p>
            <a:pPr lvl="2"/>
            <a:r>
              <a:rPr lang="sl-SI" dirty="0"/>
              <a:t>pogostnost izvajanja meritev zvočnega vala , ki ji rečemo tudi </a:t>
            </a:r>
            <a:r>
              <a:rPr lang="sl-SI" b="1" dirty="0"/>
              <a:t>frekvenca vzorčenja</a:t>
            </a:r>
            <a:r>
              <a:rPr lang="sl-SI" dirty="0"/>
              <a:t> - ta se običajno izraža v kHz (kilohercih).</a:t>
            </a:r>
          </a:p>
          <a:p>
            <a:pPr lvl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0955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RAČUNALNIK IN ZVOK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POSTOPEK DIGITALIZACIJE</a:t>
            </a:r>
          </a:p>
          <a:p>
            <a:pPr lvl="1"/>
            <a:r>
              <a:rPr lang="sl-SI" dirty="0"/>
              <a:t>Na kvaliteto digitalizacije vplivata:</a:t>
            </a:r>
          </a:p>
          <a:p>
            <a:pPr lvl="2"/>
            <a:r>
              <a:rPr lang="sl-SI" dirty="0"/>
              <a:t>natančnost merjenja velikosti zvočnega vala</a:t>
            </a:r>
          </a:p>
          <a:p>
            <a:pPr lvl="3"/>
            <a:r>
              <a:rPr lang="sl-SI" dirty="0"/>
              <a:t>8 bit </a:t>
            </a:r>
            <a:r>
              <a:rPr lang="sl-SI" dirty="0">
                <a:sym typeface="Wingdings" panose="05000000000000000000" pitchFamily="2" charset="2"/>
              </a:rPr>
              <a:t> 256 različnih vrednosti; 16 bitov  65 536 različnih vrednosti; 32 bitov  4 294 967 296 različnih vrednosti</a:t>
            </a:r>
            <a:endParaRPr lang="sl-SI" dirty="0"/>
          </a:p>
          <a:p>
            <a:pPr lvl="2"/>
            <a:endParaRPr lang="sl-SI" dirty="0"/>
          </a:p>
          <a:p>
            <a:pPr lvl="2"/>
            <a:r>
              <a:rPr lang="sl-SI" dirty="0"/>
              <a:t> (pogostnost izvajanja meritev zvočnega vala , ki ji rečemo tudi frekvenca vzorčenja - ta se običajno izraža v kHz (kilohercih).</a:t>
            </a:r>
          </a:p>
          <a:p>
            <a:pPr lvl="3"/>
            <a:r>
              <a:rPr lang="sl-SI" dirty="0"/>
              <a:t>standardne vrednosti so: 11kHz, 22kHz, 44kHz</a:t>
            </a:r>
          </a:p>
          <a:p>
            <a:pPr lvl="3"/>
            <a:endParaRPr lang="sl-SI" dirty="0"/>
          </a:p>
          <a:p>
            <a:pPr lvl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6930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zdeljeno na pasove">
  <a:themeElements>
    <a:clrScheme name="Razdeljeno na pasove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Razdeljeno na pasov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azdeljeno na paso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ova tema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E41224-0370-4595-877C-23316CD80004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4873beb7-5857-4685-be1f-d57550cc96cc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TM03090430[[fn=Razdeljeno na pasove]]</Template>
  <TotalTime>0</TotalTime>
  <Words>635</Words>
  <Application>Microsoft Office PowerPoint</Application>
  <PresentationFormat>Po meri</PresentationFormat>
  <Paragraphs>111</Paragraphs>
  <Slides>18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2" baseType="lpstr">
      <vt:lpstr>Arial</vt:lpstr>
      <vt:lpstr>Corbel</vt:lpstr>
      <vt:lpstr>Wingdings</vt:lpstr>
      <vt:lpstr>Razdeljeno na pasove</vt:lpstr>
      <vt:lpstr>UREJANJE ZVOČNIH POSNETKOV</vt:lpstr>
      <vt:lpstr>zvok</vt:lpstr>
      <vt:lpstr>Računalnik in zvok</vt:lpstr>
      <vt:lpstr>Računalnik in zvok</vt:lpstr>
      <vt:lpstr>Računalnik in zvok</vt:lpstr>
      <vt:lpstr>Računalnik in zvok</vt:lpstr>
      <vt:lpstr>RAČUNALNIK IN ZVOK</vt:lpstr>
      <vt:lpstr>RAČUNALNIK IN ZVOK</vt:lpstr>
      <vt:lpstr>RAČUNALNIK IN ZVOK</vt:lpstr>
      <vt:lpstr>Računalnik in ZVOK</vt:lpstr>
      <vt:lpstr>RAČUNALNIK IN ZVOK</vt:lpstr>
      <vt:lpstr>Računalnik in ZVOK</vt:lpstr>
      <vt:lpstr>Računalnik in ZVOK</vt:lpstr>
      <vt:lpstr>RAČUNALNIK IN ZVOK</vt:lpstr>
      <vt:lpstr>Računalnik in zvok</vt:lpstr>
      <vt:lpstr>RAČUNALNIK IN ZVOK</vt:lpstr>
      <vt:lpstr>Programska oprema</vt:lpstr>
      <vt:lpstr>Programska oprema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2016-11-29T16:10:55Z</dcterms:created>
  <dcterms:modified xsi:type="dcterms:W3CDTF">2019-03-29T05:29:22Z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