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80EB1E-7E7F-4C6F-9ED4-A4C2EEBDE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6BCAA36-AB90-4699-978F-9427A27FC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9EB9ECA-FCB0-4665-964C-32277CFD4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5C16-CFBE-4FB2-A339-0F1E3AE9B473}" type="datetimeFigureOut">
              <a:rPr lang="sl-SI" smtClean="0"/>
              <a:t>28. 08. 2021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000E0F7-EC0C-492C-AB1A-11987826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5A15C03-A9E6-4215-9549-27F78EFFB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003-B4AC-46DE-B169-08C61E2E9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297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7D59AC-F069-46D2-BE4C-F08FD5ED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0662663-D883-4271-8031-1B227DB71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4A0B8C6-008F-4DF7-B5F0-61575C704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5C16-CFBE-4FB2-A339-0F1E3AE9B473}" type="datetimeFigureOut">
              <a:rPr lang="sl-SI" smtClean="0"/>
              <a:t>28. 08. 2021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6C32011-4B03-4DDF-9A22-8DA3DAF01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E8C0F2A-C226-4666-87F6-494961486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003-B4AC-46DE-B169-08C61E2E9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361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1C7F3DF1-7B88-4A17-B2A6-2C2E1989EE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6D2FA0C-53DC-4C1E-84D8-48C0EEBA6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9961122-CB36-4C9D-9915-3123C5A38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5C16-CFBE-4FB2-A339-0F1E3AE9B473}" type="datetimeFigureOut">
              <a:rPr lang="sl-SI" smtClean="0"/>
              <a:t>28. 08. 2021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4E9CD1E-A9EB-4F5D-8779-4F7067B00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9067913-64EA-402D-85BC-BD669603C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003-B4AC-46DE-B169-08C61E2E9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606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49D757-C67F-42C3-BEFB-01C48034B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9D175DF-FBED-4B40-87A3-C50DFE92B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BAE5534-663B-4C30-830F-D5EC6C07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5C16-CFBE-4FB2-A339-0F1E3AE9B473}" type="datetimeFigureOut">
              <a:rPr lang="sl-SI" smtClean="0"/>
              <a:t>28. 08. 2021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52EDC97-1D88-47E9-A65B-39FA45519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0D9D837-9E0F-41C1-98E7-4A0C48EAF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003-B4AC-46DE-B169-08C61E2E9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012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8F7AE0-D10D-4580-8BF1-C02FE3258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ED2943A-84F2-4DFA-A109-C9D29ECA3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96D036A-6266-46C2-964D-85689ACA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5C16-CFBE-4FB2-A339-0F1E3AE9B473}" type="datetimeFigureOut">
              <a:rPr lang="sl-SI" smtClean="0"/>
              <a:t>28. 08. 2021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0B19885-A856-4FE0-8E52-A155BC62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634BB43-F687-4B27-B793-BF5AD96F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003-B4AC-46DE-B169-08C61E2E9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064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79E688-4C88-44E4-ADC7-FFC03CD8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C8ABBA9-D56E-4D09-A340-C2835CE88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07F87A3-179C-47F3-9AAC-27445F204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3543E4A-21D8-48F3-A1D3-1316A18A3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5C16-CFBE-4FB2-A339-0F1E3AE9B473}" type="datetimeFigureOut">
              <a:rPr lang="sl-SI" smtClean="0"/>
              <a:t>28. 08. 2021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844B125-F638-4C93-95F3-E68A7034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D1433BC-7CB5-423A-B8E4-4EA54E399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003-B4AC-46DE-B169-08C61E2E9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098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7E8978-4C9A-4945-AC4F-C63BB4B0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89F72ED-8BD2-4F39-BA6E-42FCA9FF8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31B75CC-AF80-44AD-B5B7-B8086707D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8B746E89-87AD-4064-82EA-E127727BD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76AACABF-4500-47E1-960F-803971911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E63334E-DFBB-4864-980E-867D72594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5C16-CFBE-4FB2-A339-0F1E3AE9B473}" type="datetimeFigureOut">
              <a:rPr lang="sl-SI" smtClean="0"/>
              <a:t>28. 08. 2021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6E7B21DA-8BA4-42BB-8424-9E2C0FFC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70B5D49-9DA0-461D-9846-6195E4920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003-B4AC-46DE-B169-08C61E2E9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691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8A4D15-AB01-45A2-BAB8-FDEC0A057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8AE73CC2-1EFF-4844-AEEF-3E3F96C12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5C16-CFBE-4FB2-A339-0F1E3AE9B473}" type="datetimeFigureOut">
              <a:rPr lang="sl-SI" smtClean="0"/>
              <a:t>28. 08. 2021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EEE1FA8-CCEB-4B4E-92F0-A74859AD7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010CBE2-FFEB-408E-AF83-8A0B7DBC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003-B4AC-46DE-B169-08C61E2E9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686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D082B4E-29AB-44B1-AF34-E46CE9CAF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5C16-CFBE-4FB2-A339-0F1E3AE9B473}" type="datetimeFigureOut">
              <a:rPr lang="sl-SI" smtClean="0"/>
              <a:t>28. 08. 2021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27925D41-EA9D-4C15-85C7-03F205E24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FC87988-7A6C-472F-8918-3F8C4EFA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003-B4AC-46DE-B169-08C61E2E9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849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F2FACC-9AF8-4EC1-908B-57388E0D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0752D82-F120-47CF-AD21-C8C60916D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D1B9242-A77D-4E3E-98E4-501244363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1D1649E-115C-444D-844B-F10FC313D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5C16-CFBE-4FB2-A339-0F1E3AE9B473}" type="datetimeFigureOut">
              <a:rPr lang="sl-SI" smtClean="0"/>
              <a:t>28. 08. 2021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9B64645-3512-4E11-BC7E-CD5BB70CE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68D9808-C724-4079-8DD4-E227D658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003-B4AC-46DE-B169-08C61E2E9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445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72AA53-0BB9-4799-A3F9-46DA7C03B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B085EB45-DCD1-4A43-944E-F0E9AF3DF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D3D03A4-ECE7-4F04-9828-16F590981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5F55ADA-ABD8-4AFB-97A9-50C8F0476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5C16-CFBE-4FB2-A339-0F1E3AE9B473}" type="datetimeFigureOut">
              <a:rPr lang="sl-SI" smtClean="0"/>
              <a:t>28. 08. 2021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5631E1F-B945-4DD1-980B-8ABE5CF91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2788D34-43E0-4A9E-A4F2-7EB2926C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003-B4AC-46DE-B169-08C61E2E9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074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B0EDE77F-E810-4C83-8A50-9A0F1D995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3018208-9E13-4809-BAAD-63E9B604A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CEF72C7-E7C4-42C6-9612-10E57A8FF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D5C16-CFBE-4FB2-A339-0F1E3AE9B473}" type="datetimeFigureOut">
              <a:rPr lang="sl-SI" smtClean="0"/>
              <a:t>28. 08. 2021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59FCBE7-6FFD-49B8-8318-01C4C3C02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BA21997-13AC-4001-8310-BF1302339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C3003-B4AC-46DE-B169-08C61E2E9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290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s://www.instagram.com/vformizalenkokosir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anza.si/sl" TargetMode="Externa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C0D5ACB-FB69-4FE4-BA26-82D84D72D8FE}"/>
              </a:ext>
            </a:extLst>
          </p:cNvPr>
          <p:cNvSpPr txBox="1"/>
          <p:nvPr/>
        </p:nvSpPr>
        <p:spPr>
          <a:xfrm>
            <a:off x="4748461" y="513347"/>
            <a:ext cx="248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1.2 NAKUPNI PROCES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C355BF5-C493-46BD-A44A-8FD90AE75103}"/>
              </a:ext>
            </a:extLst>
          </p:cNvPr>
          <p:cNvSpPr txBox="1"/>
          <p:nvPr/>
        </p:nvSpPr>
        <p:spPr>
          <a:xfrm>
            <a:off x="320842" y="1324020"/>
            <a:ext cx="112695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2" action="ppaction://hlinksldjump"/>
              </a:rPr>
              <a:t>1. Kaj moramo opredeliti za pravilno načrtovanje in uspešno izvedbo kampanje digitalnega marketinga?</a:t>
            </a:r>
            <a:endParaRPr lang="sl-SI" dirty="0"/>
          </a:p>
          <a:p>
            <a:r>
              <a:rPr lang="sl-SI" dirty="0">
                <a:hlinkClick r:id="rId3" action="ppaction://hlinksldjump"/>
              </a:rPr>
              <a:t>2. Od česa je odvisna dolžina nakupnega procesa v zvezi s ponudbo?</a:t>
            </a:r>
            <a:endParaRPr lang="sl-SI" dirty="0"/>
          </a:p>
          <a:p>
            <a:r>
              <a:rPr lang="sl-SI" dirty="0">
                <a:hlinkClick r:id="rId4" action="ppaction://hlinksldjump"/>
              </a:rPr>
              <a:t>3. Kaj je ključ do uspeha, da močno povečamo prodajo?</a:t>
            </a: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342900" indent="-342900">
              <a:buAutoNum type="arabicPeriod"/>
            </a:pPr>
            <a:endParaRPr lang="sl-SI" dirty="0"/>
          </a:p>
          <a:p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3703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  <a:extLst>
              <a:ext uri="{FF2B5EF4-FFF2-40B4-BE49-F238E27FC236}">
                <a16:creationId xmlns:a16="http://schemas.microsoft.com/office/drawing/2014/main" id="{C1B8A6F7-6642-4F24-8017-336997E66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11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75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  <a:extLst>
              <a:ext uri="{FF2B5EF4-FFF2-40B4-BE49-F238E27FC236}">
                <a16:creationId xmlns:a16="http://schemas.microsoft.com/office/drawing/2014/main" id="{186AFEB1-9DB9-4768-9845-705B1AB67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16" y="353927"/>
            <a:ext cx="9457400" cy="210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83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  <a:extLst>
              <a:ext uri="{FF2B5EF4-FFF2-40B4-BE49-F238E27FC236}">
                <a16:creationId xmlns:a16="http://schemas.microsoft.com/office/drawing/2014/main" id="{2571EB34-1154-4DA3-A30F-CFF317135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66" y="317333"/>
            <a:ext cx="77343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36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  <a:extLst>
              <a:ext uri="{FF2B5EF4-FFF2-40B4-BE49-F238E27FC236}">
                <a16:creationId xmlns:a16="http://schemas.microsoft.com/office/drawing/2014/main" id="{5625CCC7-4D42-403F-8136-0B0E56187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55" y="244892"/>
            <a:ext cx="11540694" cy="40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88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  <a:extLst>
              <a:ext uri="{FF2B5EF4-FFF2-40B4-BE49-F238E27FC236}">
                <a16:creationId xmlns:a16="http://schemas.microsoft.com/office/drawing/2014/main" id="{7C6D2FA3-110E-46A8-BFE5-CB7DC80A5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81" y="290262"/>
            <a:ext cx="11702097" cy="72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53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  <a:extLst>
              <a:ext uri="{FF2B5EF4-FFF2-40B4-BE49-F238E27FC236}">
                <a16:creationId xmlns:a16="http://schemas.microsoft.com/office/drawing/2014/main" id="{A69DAF51-4B82-4A8B-A152-6E4CDA1DB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07" y="372226"/>
            <a:ext cx="11453578" cy="82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58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  <a:extLst>
              <a:ext uri="{FF2B5EF4-FFF2-40B4-BE49-F238E27FC236}">
                <a16:creationId xmlns:a16="http://schemas.microsoft.com/office/drawing/2014/main" id="{06D6E2DF-956A-4A98-9642-B4AA046BF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79" y="0"/>
            <a:ext cx="10277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67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  <a:extLst>
              <a:ext uri="{FF2B5EF4-FFF2-40B4-BE49-F238E27FC236}">
                <a16:creationId xmlns:a16="http://schemas.microsoft.com/office/drawing/2014/main" id="{27DFB182-BF9E-45DD-8032-F1C259851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23" y="340893"/>
            <a:ext cx="9860388" cy="886327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FCD1A40-AA38-492F-9927-9F1CC314C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23" y="1098383"/>
            <a:ext cx="893445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74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  <a:extLst>
              <a:ext uri="{FF2B5EF4-FFF2-40B4-BE49-F238E27FC236}">
                <a16:creationId xmlns:a16="http://schemas.microsoft.com/office/drawing/2014/main" id="{68596FE5-206B-47B5-92E8-40DB698925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25" b="86967"/>
          <a:stretch/>
        </p:blipFill>
        <p:spPr>
          <a:xfrm>
            <a:off x="315326" y="385010"/>
            <a:ext cx="13485185" cy="360948"/>
          </a:xfrm>
          <a:prstGeom prst="rect">
            <a:avLst/>
          </a:prstGeom>
        </p:spPr>
      </p:pic>
      <p:pic>
        <p:nvPicPr>
          <p:cNvPr id="4" name="Slika 3">
            <a:hlinkClick r:id="rId4"/>
            <a:extLst>
              <a:ext uri="{FF2B5EF4-FFF2-40B4-BE49-F238E27FC236}">
                <a16:creationId xmlns:a16="http://schemas.microsoft.com/office/drawing/2014/main" id="{EF4E0F27-8E0C-49EB-938C-CCFCA49B3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557" y="827109"/>
            <a:ext cx="7329073" cy="608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83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  <a:extLst>
              <a:ext uri="{FF2B5EF4-FFF2-40B4-BE49-F238E27FC236}">
                <a16:creationId xmlns:a16="http://schemas.microsoft.com/office/drawing/2014/main" id="{89B3ACB8-D9F1-49F0-AF08-298980AEF1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871" b="69992"/>
          <a:stretch/>
        </p:blipFill>
        <p:spPr>
          <a:xfrm>
            <a:off x="475749" y="593557"/>
            <a:ext cx="10162748" cy="24063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BBFBFA60-A914-4F12-8753-63E5C034F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49" y="926180"/>
            <a:ext cx="857250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8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C0D5ACB-FB69-4FE4-BA26-82D84D72D8FE}"/>
              </a:ext>
            </a:extLst>
          </p:cNvPr>
          <p:cNvSpPr txBox="1"/>
          <p:nvPr/>
        </p:nvSpPr>
        <p:spPr>
          <a:xfrm>
            <a:off x="2939539" y="354321"/>
            <a:ext cx="712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cap="all" dirty="0"/>
              <a:t>1.2.1 PRVI CILJ MARKETINGA JE PRIDOBITEV KONTAKTOV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C355BF5-C493-46BD-A44A-8FD90AE75103}"/>
              </a:ext>
            </a:extLst>
          </p:cNvPr>
          <p:cNvSpPr txBox="1"/>
          <p:nvPr/>
        </p:nvSpPr>
        <p:spPr>
          <a:xfrm>
            <a:off x="296778" y="1028343"/>
            <a:ext cx="1126957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2" action="ppaction://hlinksldjump"/>
              </a:rPr>
              <a:t>1. Kaj je prvi cilj marketinga?</a:t>
            </a:r>
            <a:endParaRPr lang="sl-SI" dirty="0"/>
          </a:p>
          <a:p>
            <a:r>
              <a:rPr lang="sl-SI" dirty="0">
                <a:hlinkClick r:id="rId2" action="ppaction://hlinksldjump"/>
              </a:rPr>
              <a:t>2 Kaj je cilj procesa ustvarjanja znamke, uporabe družbenih omrežij in oglaševanja?</a:t>
            </a:r>
            <a:r>
              <a:rPr lang="sl-SI" dirty="0"/>
              <a:t> -&gt; </a:t>
            </a:r>
            <a:r>
              <a:rPr lang="sl-SI" dirty="0">
                <a:hlinkClick r:id="rId3"/>
              </a:rPr>
              <a:t>Rdeča oranža, </a:t>
            </a:r>
            <a:r>
              <a:rPr lang="sl-SI" dirty="0" err="1">
                <a:hlinkClick r:id="rId3"/>
              </a:rPr>
              <a:t>d.o.o</a:t>
            </a:r>
            <a:r>
              <a:rPr lang="sl-SI" dirty="0">
                <a:hlinkClick r:id="rId3"/>
              </a:rPr>
              <a:t>.</a:t>
            </a:r>
            <a:endParaRPr lang="sl-SI" dirty="0"/>
          </a:p>
          <a:p>
            <a:r>
              <a:rPr lang="sl-SI" dirty="0">
                <a:hlinkClick r:id="rId4" action="ppaction://hlinksldjump"/>
              </a:rPr>
              <a:t>3 Kaj dobijo ljudje na spletni strani ponudnika?</a:t>
            </a:r>
            <a:endParaRPr lang="sl-SI" dirty="0"/>
          </a:p>
          <a:p>
            <a:r>
              <a:rPr lang="sl-SI" dirty="0"/>
              <a:t>4 Kaj se moramo zavedati glede nakupa na vaši spletni strani?</a:t>
            </a:r>
          </a:p>
          <a:p>
            <a:r>
              <a:rPr lang="sl-SI" dirty="0"/>
              <a:t>5 Koliko nakupov lahko pričakujete od 100 obiskovalcev?</a:t>
            </a:r>
          </a:p>
          <a:p>
            <a:r>
              <a:rPr lang="sl-SI" dirty="0">
                <a:hlinkClick r:id="rId5" action="ppaction://hlinksldjump"/>
              </a:rPr>
              <a:t>6 Kaj pa narediti s preostalimi 99 ljudmi?</a:t>
            </a: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342900" indent="-342900">
              <a:buAutoNum type="arabicPeriod"/>
            </a:pPr>
            <a:endParaRPr lang="sl-SI" dirty="0"/>
          </a:p>
          <a:p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737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  <a:extLst>
              <a:ext uri="{FF2B5EF4-FFF2-40B4-BE49-F238E27FC236}">
                <a16:creationId xmlns:a16="http://schemas.microsoft.com/office/drawing/2014/main" id="{F55F6230-EBC2-4BF2-A09E-5E18FF6942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177" b="46984"/>
          <a:stretch/>
        </p:blipFill>
        <p:spPr>
          <a:xfrm>
            <a:off x="339389" y="545432"/>
            <a:ext cx="10437609" cy="56949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F3C2DE7-6837-4A1F-BC03-2311DDB7A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74" y="1323893"/>
            <a:ext cx="6344654" cy="48925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E529FE2-CA9A-45D9-B518-C497BF4E0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1668" y="1387641"/>
            <a:ext cx="4772574" cy="397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28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  <a:extLst>
              <a:ext uri="{FF2B5EF4-FFF2-40B4-BE49-F238E27FC236}">
                <a16:creationId xmlns:a16="http://schemas.microsoft.com/office/drawing/2014/main" id="{F886DD94-9C31-4118-AC1A-EA036B483D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844" b="21967"/>
          <a:stretch/>
        </p:blipFill>
        <p:spPr>
          <a:xfrm>
            <a:off x="339392" y="368969"/>
            <a:ext cx="11801762" cy="82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45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  <a:extLst>
              <a:ext uri="{FF2B5EF4-FFF2-40B4-BE49-F238E27FC236}">
                <a16:creationId xmlns:a16="http://schemas.microsoft.com/office/drawing/2014/main" id="{A98789ED-407D-45B6-8F7A-19A9833013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298"/>
          <a:stretch/>
        </p:blipFill>
        <p:spPr>
          <a:xfrm>
            <a:off x="515853" y="673769"/>
            <a:ext cx="11431187" cy="72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4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C0D5ACB-FB69-4FE4-BA26-82D84D72D8FE}"/>
              </a:ext>
            </a:extLst>
          </p:cNvPr>
          <p:cNvSpPr txBox="1"/>
          <p:nvPr/>
        </p:nvSpPr>
        <p:spPr>
          <a:xfrm>
            <a:off x="320842" y="453712"/>
            <a:ext cx="1126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cap="all" dirty="0"/>
              <a:t>1.2.2 ŽIVLJENJSKA VREDNOST KUPCA (</a:t>
            </a:r>
            <a:r>
              <a:rPr lang="sl-SI" cap="all" dirty="0" err="1"/>
              <a:t>customer</a:t>
            </a:r>
            <a:r>
              <a:rPr lang="sl-SI" cap="all" dirty="0"/>
              <a:t> LIFE TIME VALUE (CLV)) 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C355BF5-C493-46BD-A44A-8FD90AE75103}"/>
              </a:ext>
            </a:extLst>
          </p:cNvPr>
          <p:cNvSpPr txBox="1"/>
          <p:nvPr/>
        </p:nvSpPr>
        <p:spPr>
          <a:xfrm>
            <a:off x="320842" y="1085481"/>
            <a:ext cx="11269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2" action="ppaction://hlinksldjump"/>
              </a:rPr>
              <a:t>1. O čem je treba vse razmisliti, da ugotovimo, koliko je kupec vreden za vaše podjetje?</a:t>
            </a:r>
            <a:endParaRPr lang="sl-SI" dirty="0"/>
          </a:p>
          <a:p>
            <a:r>
              <a:rPr lang="sl-SI" dirty="0">
                <a:hlinkClick r:id="rId3" action="ppaction://hlinksldjump"/>
              </a:rPr>
              <a:t>2. Kaj je potrebno izračunati pred določitvijo proračuna za oglaševanje?</a:t>
            </a:r>
            <a:r>
              <a:rPr lang="sl-SI" dirty="0"/>
              <a:t>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AD5EA2F-60B3-4A70-9985-841B1A45F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42" y="1994249"/>
            <a:ext cx="9862028" cy="278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0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C0D5ACB-FB69-4FE4-BA26-82D84D72D8FE}"/>
              </a:ext>
            </a:extLst>
          </p:cNvPr>
          <p:cNvSpPr txBox="1"/>
          <p:nvPr/>
        </p:nvSpPr>
        <p:spPr>
          <a:xfrm>
            <a:off x="320842" y="453712"/>
            <a:ext cx="1126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cap="all" dirty="0"/>
              <a:t>1.2.3 RAZŠIRITEV PONUDBE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C355BF5-C493-46BD-A44A-8FD90AE75103}"/>
              </a:ext>
            </a:extLst>
          </p:cNvPr>
          <p:cNvSpPr txBox="1"/>
          <p:nvPr/>
        </p:nvSpPr>
        <p:spPr>
          <a:xfrm>
            <a:off x="320842" y="1085481"/>
            <a:ext cx="112695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2" action="ppaction://hlinksldjump"/>
              </a:rPr>
              <a:t>1. Kaj narediti takrat, ko je ponudba takšna, da ponavljajočih se nakupov praktično ni?</a:t>
            </a:r>
            <a:r>
              <a:rPr lang="sl-SI" dirty="0"/>
              <a:t> -&gt; </a:t>
            </a:r>
            <a:r>
              <a:rPr lang="sl-SI" dirty="0">
                <a:hlinkClick r:id="rId3" action="ppaction://hlinksldjump"/>
              </a:rPr>
              <a:t>Primer: servis avtomobilov</a:t>
            </a:r>
            <a:endParaRPr lang="sl-SI" dirty="0"/>
          </a:p>
          <a:p>
            <a:r>
              <a:rPr lang="sl-SI" dirty="0"/>
              <a:t>2 O čem je potrebno razmisliti v zvezi z razširitvijo ponudbe?</a:t>
            </a:r>
          </a:p>
          <a:p>
            <a:endParaRPr lang="sl-SI" dirty="0"/>
          </a:p>
          <a:p>
            <a:pPr marL="342900" indent="-342900">
              <a:buAutoNum type="arabicPeriod"/>
            </a:pP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342900" indent="-342900">
              <a:buAutoNum type="arabicPeriod"/>
            </a:pPr>
            <a:endParaRPr lang="sl-SI" dirty="0"/>
          </a:p>
          <a:p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6767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C0D5ACB-FB69-4FE4-BA26-82D84D72D8FE}"/>
              </a:ext>
            </a:extLst>
          </p:cNvPr>
          <p:cNvSpPr txBox="1"/>
          <p:nvPr/>
        </p:nvSpPr>
        <p:spPr>
          <a:xfrm>
            <a:off x="320842" y="453712"/>
            <a:ext cx="1126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cap="all" dirty="0"/>
              <a:t>1.2.4 CROSS PROMOCIJA (navzkrižna promocija)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C355BF5-C493-46BD-A44A-8FD90AE75103}"/>
              </a:ext>
            </a:extLst>
          </p:cNvPr>
          <p:cNvSpPr txBox="1"/>
          <p:nvPr/>
        </p:nvSpPr>
        <p:spPr>
          <a:xfrm>
            <a:off x="320842" y="1085481"/>
            <a:ext cx="1126957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2" action="ppaction://hlinksldjump"/>
              </a:rPr>
              <a:t>1. Katero je najmočnejše marketinško orodje?</a:t>
            </a:r>
            <a:endParaRPr lang="sl-SI" dirty="0"/>
          </a:p>
          <a:p>
            <a:r>
              <a:rPr lang="sl-SI" dirty="0">
                <a:hlinkClick r:id="rId3" action="ppaction://hlinksldjump"/>
              </a:rPr>
              <a:t>2. S kom naj se poveže podjetje?</a:t>
            </a:r>
            <a:endParaRPr lang="sl-SI" dirty="0"/>
          </a:p>
          <a:p>
            <a:r>
              <a:rPr lang="sl-SI" dirty="0">
                <a:hlinkClick r:id="rId4" action="ppaction://hlinksldjump"/>
              </a:rPr>
              <a:t>3. O čem se je treba z njimi dogovoriti?</a:t>
            </a:r>
            <a:endParaRPr lang="sl-SI" dirty="0"/>
          </a:p>
          <a:p>
            <a:r>
              <a:rPr lang="sl-SI" dirty="0">
                <a:hlinkClick r:id="rId5" action="ppaction://hlinksldjump"/>
              </a:rPr>
              <a:t>4. Kaj je potrebno pripraviti za bazo </a:t>
            </a:r>
            <a:r>
              <a:rPr lang="sl-SI" dirty="0" err="1">
                <a:hlinkClick r:id="rId5" action="ppaction://hlinksldjump"/>
              </a:rPr>
              <a:t>cross</a:t>
            </a:r>
            <a:r>
              <a:rPr lang="sl-SI" dirty="0">
                <a:hlinkClick r:id="rId5" action="ppaction://hlinksldjump"/>
              </a:rPr>
              <a:t> promocijskega partnerja?</a:t>
            </a:r>
            <a:endParaRPr lang="sl-SI" dirty="0"/>
          </a:p>
          <a:p>
            <a:r>
              <a:rPr lang="sl-SI" dirty="0">
                <a:hlinkClick r:id="rId5" action="ppaction://hlinksldjump"/>
              </a:rPr>
              <a:t>5. Zakaj je </a:t>
            </a:r>
            <a:r>
              <a:rPr lang="sl-SI" dirty="0" err="1">
                <a:hlinkClick r:id="rId5" action="ppaction://hlinksldjump"/>
              </a:rPr>
              <a:t>cross</a:t>
            </a:r>
            <a:r>
              <a:rPr lang="sl-SI" dirty="0">
                <a:hlinkClick r:id="rId5" action="ppaction://hlinksldjump"/>
              </a:rPr>
              <a:t> promocija sodelovanja zelo učinkovita?</a:t>
            </a:r>
            <a:endParaRPr lang="sl-SI" dirty="0"/>
          </a:p>
          <a:p>
            <a:r>
              <a:rPr lang="sl-SI" dirty="0">
                <a:hlinkClick r:id="rId6" action="ppaction://hlinksldjump"/>
              </a:rPr>
              <a:t>6. Katera je </a:t>
            </a:r>
            <a:r>
              <a:rPr lang="sl-SI" dirty="0" err="1">
                <a:hlinkClick r:id="rId6" action="ppaction://hlinksldjump"/>
              </a:rPr>
              <a:t>najučinkoviteja</a:t>
            </a:r>
            <a:r>
              <a:rPr lang="sl-SI" dirty="0">
                <a:hlinkClick r:id="rId6" action="ppaction://hlinksldjump"/>
              </a:rPr>
              <a:t> oblika </a:t>
            </a:r>
            <a:r>
              <a:rPr lang="sl-SI" dirty="0" err="1">
                <a:hlinkClick r:id="rId6" action="ppaction://hlinksldjump"/>
              </a:rPr>
              <a:t>crosspromocije</a:t>
            </a:r>
            <a:r>
              <a:rPr lang="sl-SI" dirty="0">
                <a:hlinkClick r:id="rId6" action="ppaction://hlinksldjump"/>
              </a:rPr>
              <a:t>?</a:t>
            </a:r>
            <a:endParaRPr lang="sl-SI" dirty="0"/>
          </a:p>
          <a:p>
            <a:endParaRPr lang="sl-SI" dirty="0"/>
          </a:p>
          <a:p>
            <a:pPr marL="342900" indent="-342900">
              <a:buAutoNum type="arabicPeriod"/>
            </a:pP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342900" indent="-342900">
              <a:buAutoNum type="arabicPeriod"/>
            </a:pPr>
            <a:endParaRPr lang="sl-SI" dirty="0"/>
          </a:p>
          <a:p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0175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  <a:extLst>
              <a:ext uri="{FF2B5EF4-FFF2-40B4-BE49-F238E27FC236}">
                <a16:creationId xmlns:a16="http://schemas.microsoft.com/office/drawing/2014/main" id="{4633D199-4AC3-4629-9C93-6F6E36757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44" y="345657"/>
            <a:ext cx="11673203" cy="139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22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  <a:extLst>
              <a:ext uri="{FF2B5EF4-FFF2-40B4-BE49-F238E27FC236}">
                <a16:creationId xmlns:a16="http://schemas.microsoft.com/office/drawing/2014/main" id="{5B00E789-F60E-403E-85B2-F136AE84D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20" y="322346"/>
            <a:ext cx="11667472" cy="169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25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  <a:extLst>
              <a:ext uri="{FF2B5EF4-FFF2-40B4-BE49-F238E27FC236}">
                <a16:creationId xmlns:a16="http://schemas.microsoft.com/office/drawing/2014/main" id="{847C48D4-4652-4DA0-B02B-8A7B9EF29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08" y="213560"/>
            <a:ext cx="6319471" cy="479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58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  <a:extLst>
              <a:ext uri="{FF2B5EF4-FFF2-40B4-BE49-F238E27FC236}">
                <a16:creationId xmlns:a16="http://schemas.microsoft.com/office/drawing/2014/main" id="{8F96CD6A-56DE-4306-BF5A-7E7CF59C2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5882"/>
            <a:ext cx="12192000" cy="466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25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274</Words>
  <Application>Microsoft Office PowerPoint</Application>
  <PresentationFormat>Širokozaslonsko</PresentationFormat>
  <Paragraphs>73</Paragraphs>
  <Slides>22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Janez Černilec</dc:creator>
  <cp:lastModifiedBy>Janez Černilec</cp:lastModifiedBy>
  <cp:revision>18</cp:revision>
  <dcterms:created xsi:type="dcterms:W3CDTF">2021-08-28T10:46:52Z</dcterms:created>
  <dcterms:modified xsi:type="dcterms:W3CDTF">2021-08-28T21:11:35Z</dcterms:modified>
</cp:coreProperties>
</file>