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980" r:id="rId3"/>
    <p:sldId id="981" r:id="rId4"/>
    <p:sldId id="982" r:id="rId5"/>
    <p:sldId id="983" r:id="rId6"/>
    <p:sldId id="984" r:id="rId7"/>
    <p:sldId id="985"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C03-6E97-420E-AF12-3D3A8FC0BAF3}" type="datetimeFigureOut">
              <a:rPr lang="sl-SI" smtClean="0"/>
              <a:t>27. 04. 2024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A61-EB58-4F0C-A167-6453503F8774}" type="slidenum">
              <a:rPr lang="sl-SI" smtClean="0"/>
              <a:t>‹#›</a:t>
            </a:fld>
            <a:endParaRPr lang="sl-SI"/>
          </a:p>
        </p:txBody>
      </p:sp>
    </p:spTree>
    <p:extLst>
      <p:ext uri="{BB962C8B-B14F-4D97-AF65-F5344CB8AC3E}">
        <p14:creationId xmlns:p14="http://schemas.microsoft.com/office/powerpoint/2010/main" val="24988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27. 04. 2024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3526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27. 04. 2024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270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27. 04. 2024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103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8ED83-C335-4FA4-BDA6-179399F756AF}"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37986633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D372B-98C9-45C1-B3E4-0BB45466FF19}"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659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FC54D-B943-45B3-B5E2-99D8C109FCA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926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95B58-2672-420F-A83F-490BC50CA27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4371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11E4B-E72E-4AA2-ADB0-98F0264233B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614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E36E0-6D9A-4190-9200-1A7B025678ED}"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0703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1BB38-EF53-41DB-B574-B2714CC5853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1238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A22FC-E472-4603-8085-7E8C7182AB6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9599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27. 04. 2024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71829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CC9E-CCC7-4B27-9C8A-D0E9DAFC469C}"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09155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803D-59A1-47A9-A29E-85B68C4F61F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2566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67A5-1DA1-48F3-B53A-014B6633B53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748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27. 04. 2024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8126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AE5B2D3-E92A-43A6-B56B-D75458889EF5}" type="datetimeFigureOut">
              <a:rPr lang="sl-SI" smtClean="0"/>
              <a:t>27. 04. 2024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1121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AE5B2D3-E92A-43A6-B56B-D75458889EF5}" type="datetimeFigureOut">
              <a:rPr lang="sl-SI" smtClean="0"/>
              <a:t>27. 04. 2024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0039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AE5B2D3-E92A-43A6-B56B-D75458889EF5}" type="datetimeFigureOut">
              <a:rPr lang="sl-SI" smtClean="0"/>
              <a:t>27. 04. 2024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0707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AE5B2D3-E92A-43A6-B56B-D75458889EF5}" type="datetimeFigureOut">
              <a:rPr lang="sl-SI" smtClean="0"/>
              <a:t>27. 04. 2024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286318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27. 04. 2024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85155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27. 04. 2024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16029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B2D3-E92A-43A6-B56B-D75458889EF5}" type="datetimeFigureOut">
              <a:rPr lang="sl-SI" smtClean="0"/>
              <a:t>27. 04. 2024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063-8523-477E-8762-FE2D02B0EB80}" type="slidenum">
              <a:rPr lang="sl-SI" smtClean="0"/>
              <a:t>‹#›</a:t>
            </a:fld>
            <a:endParaRPr lang="sl-SI"/>
          </a:p>
        </p:txBody>
      </p:sp>
    </p:spTree>
    <p:extLst>
      <p:ext uri="{BB962C8B-B14F-4D97-AF65-F5344CB8AC3E}">
        <p14:creationId xmlns:p14="http://schemas.microsoft.com/office/powerpoint/2010/main" val="187243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51A5B0-DD74-4BC7-96D3-901634CACEF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27. 04. 2024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405048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3778F2-81F3-C8DE-8938-B62069922A75}"/>
              </a:ext>
            </a:extLst>
          </p:cNvPr>
          <p:cNvSpPr>
            <a:spLocks noGrp="1"/>
          </p:cNvSpPr>
          <p:nvPr>
            <p:ph type="title"/>
          </p:nvPr>
        </p:nvSpPr>
        <p:spPr>
          <a:xfrm>
            <a:off x="1261872" y="294198"/>
            <a:ext cx="9692640" cy="698860"/>
          </a:xfrm>
        </p:spPr>
        <p:txBody>
          <a:bodyPr>
            <a:normAutofit/>
          </a:bodyPr>
          <a:lstStyle/>
          <a:p>
            <a:pPr algn="ctr"/>
            <a:r>
              <a:rPr lang="sl-SI" dirty="0"/>
              <a:t>1.4 OSI IN GREDI</a:t>
            </a:r>
          </a:p>
        </p:txBody>
      </p:sp>
      <p:sp>
        <p:nvSpPr>
          <p:cNvPr id="3" name="Označba mesta vsebine 2">
            <a:extLst>
              <a:ext uri="{FF2B5EF4-FFF2-40B4-BE49-F238E27FC236}">
                <a16:creationId xmlns:a16="http://schemas.microsoft.com/office/drawing/2014/main" id="{D475A6CD-1C41-FA96-2354-8CA48827E188}"/>
              </a:ext>
            </a:extLst>
          </p:cNvPr>
          <p:cNvSpPr>
            <a:spLocks noGrp="1"/>
          </p:cNvSpPr>
          <p:nvPr>
            <p:ph idx="1"/>
          </p:nvPr>
        </p:nvSpPr>
        <p:spPr>
          <a:xfrm>
            <a:off x="802432" y="993058"/>
            <a:ext cx="10152079" cy="5437239"/>
          </a:xfrm>
        </p:spPr>
        <p:txBody>
          <a:bodyPr>
            <a:normAutofit fontScale="92500"/>
          </a:bodyPr>
          <a:lstStyle/>
          <a:p>
            <a:pPr marL="0" indent="0">
              <a:buNone/>
            </a:pPr>
            <a:r>
              <a:rPr lang="sl-SI" dirty="0">
                <a:solidFill>
                  <a:schemeClr val="tx2">
                    <a:lumMod val="50000"/>
                  </a:schemeClr>
                </a:solidFill>
              </a:rPr>
              <a:t>Pri vseh strojih, pri katerih obstaja vrtilno gibanje, so potrebni tudi elementi, ki omogočajo vrtenje. Takšni elementi so osi in gredi. Geometrijske osi teh elementov so istočasno tudi geometrijske osi elementov, ki so na osi ali gredi pritrjeni in se vrtijo.</a:t>
            </a:r>
          </a:p>
          <a:p>
            <a:pPr marL="0" indent="0">
              <a:buNone/>
            </a:pPr>
            <a:r>
              <a:rPr lang="sl-SI" dirty="0">
                <a:solidFill>
                  <a:schemeClr val="tx2">
                    <a:lumMod val="50000"/>
                  </a:schemeClr>
                </a:solidFill>
              </a:rPr>
              <a:t>Osi in gredi imajo po dolžini različne prereze zaradi nastavkov, ki preprečujejo njim ter delom na njih aksialni premik.</a:t>
            </a:r>
          </a:p>
          <a:p>
            <a:pPr marL="0" indent="0">
              <a:buNone/>
            </a:pPr>
            <a:r>
              <a:rPr lang="sl-SI" dirty="0">
                <a:solidFill>
                  <a:schemeClr val="tx2">
                    <a:lumMod val="50000"/>
                  </a:schemeClr>
                </a:solidFill>
              </a:rPr>
              <a:t>Osi in gredi ločujemo med seboj po načinu obremenitve. </a:t>
            </a:r>
            <a:r>
              <a:rPr lang="sl-SI" b="1" dirty="0">
                <a:solidFill>
                  <a:schemeClr val="tx2">
                    <a:lumMod val="50000"/>
                  </a:schemeClr>
                </a:solidFill>
              </a:rPr>
              <a:t>Osi so obremenjene s prečnimi silami, ki jih obremenjujejo na upogib. Gredi pa pripadajo vrtečim elementom, ki so obremenjeni s prečnimi silami in še s torzijskim momentom.</a:t>
            </a:r>
          </a:p>
          <a:p>
            <a:pPr marL="0" indent="0">
              <a:buNone/>
            </a:pPr>
            <a:r>
              <a:rPr lang="sl-SI" dirty="0">
                <a:solidFill>
                  <a:schemeClr val="tx2">
                    <a:lumMod val="50000"/>
                  </a:schemeClr>
                </a:solidFill>
              </a:rPr>
              <a:t>Prečne sile izhajajo iz obremenitev med obratovanjem, iz teže delov, ki so na gredi ali osi in iz teže gredi in osi. Pojavijo pa se tudi osne sile na gredi, ki gred obremenjujejo na uklon. Torzijski moment izhaja iz delovnega stroja, ki prenaša moč in vrtenje na gredi s pomočjo jermenic, zobnikov itd. </a:t>
            </a:r>
          </a:p>
          <a:p>
            <a:pPr marL="0" indent="0">
              <a:buNone/>
            </a:pPr>
            <a:r>
              <a:rPr lang="sl-SI" dirty="0">
                <a:solidFill>
                  <a:schemeClr val="tx2">
                    <a:lumMod val="50000"/>
                  </a:schemeClr>
                </a:solidFill>
              </a:rPr>
              <a:t>Osi in gredi se najpogosteje izdelujejo iz jekla, ki ga grobo oblikujemo v želeno obliko s kovanjem ali s stiskanjem. Končno obliko pa damo osi ali gredi s struženjem in brušenjem zlasti na površinah, na katere so pritrjeni ležaji ali drugi rotirajoči deli.</a:t>
            </a:r>
          </a:p>
        </p:txBody>
      </p:sp>
      <p:sp>
        <p:nvSpPr>
          <p:cNvPr id="4" name="Označba mesta številke diapozitiva 3">
            <a:extLst>
              <a:ext uri="{FF2B5EF4-FFF2-40B4-BE49-F238E27FC236}">
                <a16:creationId xmlns:a16="http://schemas.microsoft.com/office/drawing/2014/main" id="{C63DB73B-47DD-95E7-3EF0-837180AF7AA8}"/>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83706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buNone/>
            </a:pPr>
            <a:r>
              <a:rPr lang="sl-SI" b="1" dirty="0">
                <a:solidFill>
                  <a:schemeClr val="accent1"/>
                </a:solidFill>
              </a:rPr>
              <a:t>GRADIVA</a:t>
            </a:r>
          </a:p>
          <a:p>
            <a:pPr marL="0" indent="0">
              <a:buNone/>
            </a:pPr>
            <a:r>
              <a:rPr lang="sl-SI" dirty="0">
                <a:solidFill>
                  <a:schemeClr val="tx2"/>
                </a:solidFill>
              </a:rPr>
              <a:t>Gradiva za osi in gredi izbiramo z veliko pozornostjo. </a:t>
            </a:r>
          </a:p>
          <a:p>
            <a:pPr marL="0" indent="0">
              <a:buNone/>
            </a:pPr>
            <a:r>
              <a:rPr lang="sl-SI" dirty="0">
                <a:solidFill>
                  <a:schemeClr val="tx2"/>
                </a:solidFill>
              </a:rPr>
              <a:t>Za osi in gredi uporabljamo predvsem konstrukcijska jekla in jekla za poboljšanje, v izjemnih primerih pa tudi jekla za cementiranje.</a:t>
            </a: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2"/>
          <a:stretch>
            <a:fillRect/>
          </a:stretch>
        </p:blipFill>
        <p:spPr>
          <a:xfrm>
            <a:off x="7096219" y="3623728"/>
            <a:ext cx="3935575" cy="2940072"/>
          </a:xfrm>
          <a:prstGeom prst="rect">
            <a:avLst/>
          </a:prstGeom>
        </p:spPr>
      </p:pic>
      <p:pic>
        <p:nvPicPr>
          <p:cNvPr id="5" name="Slika 4"/>
          <p:cNvPicPr>
            <a:picLocks noChangeAspect="1"/>
          </p:cNvPicPr>
          <p:nvPr/>
        </p:nvPicPr>
        <p:blipFill>
          <a:blip r:embed="rId3"/>
          <a:stretch>
            <a:fillRect/>
          </a:stretch>
        </p:blipFill>
        <p:spPr>
          <a:xfrm>
            <a:off x="2419349" y="2204512"/>
            <a:ext cx="3195845" cy="4653488"/>
          </a:xfrm>
          <a:prstGeom prst="rect">
            <a:avLst/>
          </a:prstGeom>
        </p:spPr>
      </p:pic>
    </p:spTree>
    <p:extLst>
      <p:ext uri="{BB962C8B-B14F-4D97-AF65-F5344CB8AC3E}">
        <p14:creationId xmlns:p14="http://schemas.microsoft.com/office/powerpoint/2010/main" val="116777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buNone/>
                </a:pPr>
                <a:r>
                  <a:rPr lang="sl-SI" b="1" dirty="0">
                    <a:solidFill>
                      <a:schemeClr val="accent1"/>
                    </a:solidFill>
                  </a:rPr>
                  <a:t>OSI</a:t>
                </a:r>
              </a:p>
              <a:p>
                <a:pPr marL="0" indent="0">
                  <a:buNone/>
                </a:pPr>
                <a:r>
                  <a:rPr lang="sl-SI" dirty="0">
                    <a:solidFill>
                      <a:schemeClr val="tx2"/>
                    </a:solidFill>
                  </a:rPr>
                  <a:t>Osi uporabljamo pri vrvenicah, bobnih za navijanje jeklene žice, tekalnih kolesih idr. Razlikujemo mirujoče osi, na katerih se deli vrtijo, os pa je trdno vpeta v ohišje ter v ležajih vrteče se (rotirajoče) osi, drugi deli pa so trdno nasajeni na osi.</a:t>
                </a:r>
              </a:p>
              <a:p>
                <a:pPr marL="457200" indent="-457200">
                  <a:buAutoNum type="arabicPeriod"/>
                </a:pPr>
                <a:r>
                  <a:rPr lang="sl-SI" b="1" dirty="0">
                    <a:solidFill>
                      <a:schemeClr val="accent1"/>
                    </a:solidFill>
                  </a:rPr>
                  <a:t>MIRUJOČE OSI </a:t>
                </a:r>
                <a:r>
                  <a:rPr lang="sl-SI" dirty="0">
                    <a:solidFill>
                      <a:schemeClr val="tx2"/>
                    </a:solidFill>
                  </a:rPr>
                  <a:t>so v najneugodnejšem primeru obremenjene z utripno obremenitvijo (odvisno od spreminjanja sile). Uporabljajo se pri gradnji dvigal, transportnih naprav in pri vozilih (pritrditev kolesa).</a:t>
                </a:r>
              </a:p>
              <a:p>
                <a:pPr marL="0" indent="0">
                  <a:buNone/>
                </a:pPr>
                <a:r>
                  <a:rPr lang="sl-SI" dirty="0">
                    <a:solidFill>
                      <a:schemeClr val="tx2"/>
                    </a:solidFill>
                  </a:rPr>
                  <a:t>Za dimenzioniranje mirujočih osi je odločujoča napetost, ki jo povzroča zunanja obremenitev. V podporah osi pa je odločujoč površinski pritisk med osjo in podporo. Običajno dimenzioniramo širino podpore na izračunan premer osi pri dani obremenitvi.</a:t>
                </a:r>
              </a:p>
              <a:p>
                <a:pPr marL="0" indent="0">
                  <a:buNone/>
                </a:pPr>
                <a:r>
                  <a:rPr lang="sl-SI" dirty="0">
                    <a:solidFill>
                      <a:schemeClr val="tx2"/>
                    </a:solidFill>
                  </a:rPr>
                  <a:t>Na mestu največjega upogibnega momenta </a:t>
                </a:r>
                <a14:m>
                  <m:oMath xmlns:m="http://schemas.openxmlformats.org/officeDocument/2006/math">
                    <m:sSub>
                      <m:sSubPr>
                        <m:ctrlPr>
                          <a:rPr lang="sl-SI" i="1" smtClean="0">
                            <a:solidFill>
                              <a:schemeClr val="tx2"/>
                            </a:solidFill>
                            <a:latin typeface="Cambria Math" panose="02040503050406030204" pitchFamily="18" charset="0"/>
                          </a:rPr>
                        </m:ctrlPr>
                      </m:sSubPr>
                      <m:e>
                        <m:r>
                          <a:rPr lang="sl-SI" b="0" i="1" smtClean="0">
                            <a:solidFill>
                              <a:schemeClr val="tx2"/>
                            </a:solidFill>
                            <a:latin typeface="Cambria Math" panose="02040503050406030204" pitchFamily="18" charset="0"/>
                          </a:rPr>
                          <m:t>𝑀</m:t>
                        </m:r>
                      </m:e>
                      <m:sub>
                        <m:r>
                          <a:rPr lang="sl-SI" b="0" i="1" smtClean="0">
                            <a:solidFill>
                              <a:schemeClr val="tx2"/>
                            </a:solidFill>
                            <a:latin typeface="Cambria Math" panose="02040503050406030204" pitchFamily="18" charset="0"/>
                          </a:rPr>
                          <m:t>𝑚𝑎𝑥</m:t>
                        </m:r>
                      </m:sub>
                    </m:sSub>
                  </m:oMath>
                </a14:m>
                <a:r>
                  <a:rPr lang="sl-SI" dirty="0">
                    <a:solidFill>
                      <a:schemeClr val="tx2"/>
                    </a:solidFill>
                  </a:rPr>
                  <a:t> izračunamo upogibno napetost:</a:t>
                </a:r>
              </a:p>
              <a:p>
                <a:pPr marL="0" indent="0">
                  <a:buNone/>
                </a:pPr>
                <a14:m>
                  <m:oMath xmlns:m="http://schemas.openxmlformats.org/officeDocument/2006/math">
                    <m:sSub>
                      <m:sSubPr>
                        <m:ctrlPr>
                          <a:rPr lang="sl-SI" b="1" i="1" smtClean="0">
                            <a:solidFill>
                              <a:schemeClr val="tx2"/>
                            </a:solidFill>
                            <a:latin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𝝈</m:t>
                        </m:r>
                      </m:e>
                      <m:sub>
                        <m:r>
                          <a:rPr lang="sl-SI" b="1" i="1" smtClean="0">
                            <a:solidFill>
                              <a:schemeClr val="tx2"/>
                            </a:solidFill>
                            <a:latin typeface="Cambria Math" panose="02040503050406030204" pitchFamily="18" charset="0"/>
                          </a:rPr>
                          <m:t>𝒖</m:t>
                        </m:r>
                      </m:sub>
                    </m:sSub>
                    <m:r>
                      <a:rPr lang="sl-SI" b="1" i="1" smtClean="0">
                        <a:solidFill>
                          <a:schemeClr val="tx2"/>
                        </a:solidFill>
                        <a:latin typeface="Cambria Math" panose="02040503050406030204" pitchFamily="18" charset="0"/>
                      </a:rPr>
                      <m:t>=</m:t>
                    </m:r>
                    <m:f>
                      <m:fPr>
                        <m:ctrlPr>
                          <a:rPr lang="sl-SI" b="1" i="1" smtClean="0">
                            <a:solidFill>
                              <a:schemeClr val="tx2"/>
                            </a:solidFill>
                            <a:latin typeface="Cambria Math" panose="02040503050406030204" pitchFamily="18" charset="0"/>
                          </a:rPr>
                        </m:ctrlPr>
                      </m:fPr>
                      <m:num>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𝑴</m:t>
                            </m:r>
                          </m:e>
                          <m:sub>
                            <m:r>
                              <a:rPr lang="sl-SI" b="1" i="1">
                                <a:solidFill>
                                  <a:schemeClr val="tx2"/>
                                </a:solidFill>
                                <a:latin typeface="Cambria Math" panose="02040503050406030204" pitchFamily="18" charset="0"/>
                              </a:rPr>
                              <m:t>𝒎𝒂𝒙</m:t>
                            </m:r>
                          </m:sub>
                        </m:sSub>
                      </m:num>
                      <m:den>
                        <m:r>
                          <a:rPr lang="sl-SI" b="1" i="1" smtClean="0">
                            <a:solidFill>
                              <a:schemeClr val="tx2"/>
                            </a:solidFill>
                            <a:latin typeface="Cambria Math" panose="02040503050406030204" pitchFamily="18" charset="0"/>
                          </a:rPr>
                          <m:t>𝑾</m:t>
                        </m:r>
                      </m:den>
                    </m:f>
                    <m:r>
                      <a:rPr lang="sl-SI" b="1" i="0" smtClean="0">
                        <a:solidFill>
                          <a:schemeClr val="tx2"/>
                        </a:solidFill>
                        <a:latin typeface="Cambria Math" panose="02040503050406030204" pitchFamily="18" charset="0"/>
                      </a:rPr>
                      <m:t>=</m:t>
                    </m:r>
                    <m:sSub>
                      <m:sSubPr>
                        <m:ctrlPr>
                          <a:rPr lang="sl-SI" b="1" i="1" smtClean="0">
                            <a:solidFill>
                              <a:schemeClr val="tx2"/>
                            </a:solidFill>
                            <a:latin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𝝈</m:t>
                        </m:r>
                      </m:e>
                      <m:sub>
                        <m:r>
                          <a:rPr lang="sl-SI" b="1" i="1" smtClean="0">
                            <a:solidFill>
                              <a:schemeClr val="tx2"/>
                            </a:solidFill>
                            <a:latin typeface="Cambria Math" panose="02040503050406030204" pitchFamily="18" charset="0"/>
                          </a:rPr>
                          <m:t>𝒅𝒐𝒑</m:t>
                        </m:r>
                      </m:sub>
                    </m:sSub>
                  </m:oMath>
                </a14:m>
                <a:r>
                  <a:rPr lang="sl-SI" dirty="0">
                    <a:solidFill>
                      <a:schemeClr val="tx2"/>
                    </a:solidFill>
                  </a:rPr>
                  <a:t>; pri čemer je za okrogli prerez </a:t>
                </a:r>
                <a14:m>
                  <m:oMath xmlns:m="http://schemas.openxmlformats.org/officeDocument/2006/math">
                    <m:r>
                      <a:rPr lang="sl-SI" b="1" i="1" smtClean="0">
                        <a:solidFill>
                          <a:schemeClr val="tx2"/>
                        </a:solidFill>
                        <a:latin typeface="Cambria Math" panose="02040503050406030204" pitchFamily="18" charset="0"/>
                      </a:rPr>
                      <m:t>𝑾</m:t>
                    </m:r>
                    <m:r>
                      <a:rPr lang="sl-SI" b="1" i="1" smtClean="0">
                        <a:solidFill>
                          <a:schemeClr val="tx2"/>
                        </a:solidFill>
                        <a:latin typeface="Cambria Math" panose="02040503050406030204" pitchFamily="18" charset="0"/>
                      </a:rPr>
                      <m:t>=</m:t>
                    </m:r>
                    <m:f>
                      <m:fPr>
                        <m:ctrlPr>
                          <a:rPr lang="sl-SI" b="1" i="1" smtClean="0">
                            <a:solidFill>
                              <a:schemeClr val="tx2"/>
                            </a:solidFill>
                            <a:latin typeface="Cambria Math" panose="02040503050406030204" pitchFamily="18" charset="0"/>
                          </a:rPr>
                        </m:ctrlPr>
                      </m:fPr>
                      <m:num>
                        <m:r>
                          <a:rPr lang="sl-SI" b="1" i="1" smtClean="0">
                            <a:solidFill>
                              <a:schemeClr val="tx2"/>
                            </a:solidFill>
                            <a:latin typeface="Cambria Math" panose="02040503050406030204" pitchFamily="18" charset="0"/>
                            <a:ea typeface="Cambria Math" panose="02040503050406030204" pitchFamily="18" charset="0"/>
                          </a:rPr>
                          <m:t>𝝅</m:t>
                        </m:r>
                        <m:r>
                          <a:rPr lang="sl-SI" b="1" i="1" smtClean="0">
                            <a:solidFill>
                              <a:schemeClr val="tx2"/>
                            </a:solidFill>
                            <a:latin typeface="Cambria Math" panose="02040503050406030204" pitchFamily="18" charset="0"/>
                            <a:ea typeface="Cambria Math" panose="02040503050406030204" pitchFamily="18" charset="0"/>
                          </a:rPr>
                          <m:t>∙</m:t>
                        </m:r>
                        <m:sSup>
                          <m:sSupPr>
                            <m:ctrlPr>
                              <a:rPr lang="sl-SI" b="1" i="1" smtClean="0">
                                <a:solidFill>
                                  <a:schemeClr val="tx2"/>
                                </a:solidFill>
                                <a:latin typeface="Cambria Math" panose="02040503050406030204" pitchFamily="18" charset="0"/>
                                <a:ea typeface="Cambria Math" panose="02040503050406030204" pitchFamily="18" charset="0"/>
                              </a:rPr>
                            </m:ctrlPr>
                          </m:sSupPr>
                          <m:e>
                            <m:r>
                              <a:rPr lang="sl-SI" b="1" i="1" smtClean="0">
                                <a:solidFill>
                                  <a:schemeClr val="tx2"/>
                                </a:solidFill>
                                <a:latin typeface="Cambria Math" panose="02040503050406030204" pitchFamily="18" charset="0"/>
                                <a:ea typeface="Cambria Math" panose="02040503050406030204" pitchFamily="18" charset="0"/>
                              </a:rPr>
                              <m:t>𝒅</m:t>
                            </m:r>
                          </m:e>
                          <m:sup>
                            <m:r>
                              <a:rPr lang="sl-SI" b="1" i="1" smtClean="0">
                                <a:solidFill>
                                  <a:schemeClr val="tx2"/>
                                </a:solidFill>
                                <a:latin typeface="Cambria Math" panose="02040503050406030204" pitchFamily="18" charset="0"/>
                                <a:ea typeface="Cambria Math" panose="02040503050406030204" pitchFamily="18" charset="0"/>
                              </a:rPr>
                              <m:t>𝟑</m:t>
                            </m:r>
                          </m:sup>
                        </m:sSup>
                      </m:num>
                      <m:den>
                        <m:r>
                          <a:rPr lang="sl-SI" b="1" i="1" smtClean="0">
                            <a:solidFill>
                              <a:schemeClr val="tx2"/>
                            </a:solidFill>
                            <a:latin typeface="Cambria Math" panose="02040503050406030204" pitchFamily="18" charset="0"/>
                          </a:rPr>
                          <m:t>𝟑𝟐</m:t>
                        </m:r>
                      </m:den>
                    </m:f>
                  </m:oMath>
                </a14:m>
                <a:endParaRPr lang="sl-SI" b="1"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p:txBody>
          </p:sp>
        </mc:Choice>
        <mc:Fallback xmlns="">
          <p:sp>
            <p:nvSpPr>
              <p:cNvPr id="3" name="Označba mesta vsebine 2">
                <a:extLst>
                  <a:ext uri="{FF2B5EF4-FFF2-40B4-BE49-F238E27FC236}">
                    <a16:creationId xmlns:a16="http://schemas.microsoft.com/office/drawing/2014/main" id="{0FB8B7DF-6949-26BE-BF15-0FBBA51B23FD}"/>
                  </a:ext>
                </a:extLst>
              </p:cNvPr>
              <p:cNvSpPr>
                <a:spLocks noGrp="1" noRot="1" noChangeAspect="1" noMove="1" noResize="1" noEditPoints="1" noAdjustHandles="1" noChangeArrowheads="1" noChangeShapeType="1" noTextEdit="1"/>
              </p:cNvSpPr>
              <p:nvPr>
                <p:ph idx="1"/>
              </p:nvPr>
            </p:nvSpPr>
            <p:spPr>
              <a:xfrm>
                <a:off x="819421" y="503853"/>
                <a:ext cx="10212373" cy="6059947"/>
              </a:xfrm>
              <a:blipFill>
                <a:blip r:embed="rId2"/>
                <a:stretch>
                  <a:fillRect l="-597" t="-905"/>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60808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buNone/>
                </a:pPr>
                <a:r>
                  <a:rPr lang="sl-SI" dirty="0">
                    <a:solidFill>
                      <a:schemeClr val="tx2"/>
                    </a:solidFill>
                  </a:rPr>
                  <a:t>Ker se v večini primerov obremenitev osi spreminja, je za dimenzioniranje odločujoča trajna utripna trdnost </a:t>
                </a:r>
                <a14:m>
                  <m:oMath xmlns:m="http://schemas.openxmlformats.org/officeDocument/2006/math">
                    <m:sSub>
                      <m:sSubPr>
                        <m:ctrlPr>
                          <a:rPr lang="sl-SI" i="1" smtClean="0">
                            <a:solidFill>
                              <a:schemeClr val="tx2"/>
                            </a:solidFill>
                            <a:latin typeface="Cambria Math" panose="02040503050406030204" pitchFamily="18" charset="0"/>
                          </a:rPr>
                        </m:ctrlPr>
                      </m:sSubPr>
                      <m:e>
                        <m:r>
                          <a:rPr lang="sl-SI" i="1" smtClean="0">
                            <a:solidFill>
                              <a:schemeClr val="tx2"/>
                            </a:solidFill>
                            <a:latin typeface="Cambria Math" panose="02040503050406030204" pitchFamily="18" charset="0"/>
                            <a:ea typeface="Cambria Math" panose="02040503050406030204" pitchFamily="18" charset="0"/>
                          </a:rPr>
                          <m:t>𝜎</m:t>
                        </m:r>
                      </m:e>
                      <m:sub>
                        <m:r>
                          <a:rPr lang="sl-SI" b="0" i="1" smtClean="0">
                            <a:solidFill>
                              <a:schemeClr val="tx2"/>
                            </a:solidFill>
                            <a:latin typeface="Cambria Math" panose="02040503050406030204" pitchFamily="18" charset="0"/>
                          </a:rPr>
                          <m:t>𝐷</m:t>
                        </m:r>
                        <m:r>
                          <a:rPr lang="sl-SI" b="0" i="1" smtClean="0">
                            <a:solidFill>
                              <a:schemeClr val="tx2"/>
                            </a:solidFill>
                            <a:latin typeface="Cambria Math" panose="02040503050406030204" pitchFamily="18" charset="0"/>
                          </a:rPr>
                          <m:t> </m:t>
                        </m:r>
                        <m:r>
                          <a:rPr lang="sl-SI" b="0" i="1" smtClean="0">
                            <a:solidFill>
                              <a:schemeClr val="tx2"/>
                            </a:solidFill>
                            <a:latin typeface="Cambria Math" panose="02040503050406030204" pitchFamily="18" charset="0"/>
                          </a:rPr>
                          <m:t>𝑢𝑡𝑟</m:t>
                        </m:r>
                      </m:sub>
                    </m:sSub>
                  </m:oMath>
                </a14:m>
                <a:r>
                  <a:rPr lang="sl-SI" dirty="0">
                    <a:solidFill>
                      <a:schemeClr val="tx2"/>
                    </a:solidFill>
                  </a:rPr>
                  <a:t>. Z upoštevanjem varnosti </a:t>
                </a:r>
                <a14:m>
                  <m:oMath xmlns:m="http://schemas.openxmlformats.org/officeDocument/2006/math">
                    <m:sSub>
                      <m:sSubPr>
                        <m:ctrlPr>
                          <a:rPr lang="sl-SI" i="1" smtClean="0">
                            <a:solidFill>
                              <a:schemeClr val="tx2"/>
                            </a:solidFill>
                            <a:latin typeface="Cambria Math" panose="02040503050406030204" pitchFamily="18" charset="0"/>
                          </a:rPr>
                        </m:ctrlPr>
                      </m:sSubPr>
                      <m:e>
                        <m:r>
                          <a:rPr lang="sl-SI" b="0" i="1" smtClean="0">
                            <a:solidFill>
                              <a:schemeClr val="tx2"/>
                            </a:solidFill>
                            <a:latin typeface="Cambria Math" panose="02040503050406030204" pitchFamily="18" charset="0"/>
                          </a:rPr>
                          <m:t>𝑣</m:t>
                        </m:r>
                      </m:e>
                      <m:sub>
                        <m:r>
                          <a:rPr lang="sl-SI" b="0" i="1" smtClean="0">
                            <a:solidFill>
                              <a:schemeClr val="tx2"/>
                            </a:solidFill>
                            <a:latin typeface="Cambria Math" panose="02040503050406030204" pitchFamily="18" charset="0"/>
                          </a:rPr>
                          <m:t>𝑀</m:t>
                        </m:r>
                      </m:sub>
                    </m:sSub>
                    <m:r>
                      <a:rPr lang="sl-SI" b="0" i="0" smtClean="0">
                        <a:solidFill>
                          <a:schemeClr val="tx2"/>
                        </a:solidFill>
                        <a:latin typeface="Cambria Math" panose="02040503050406030204" pitchFamily="18" charset="0"/>
                      </a:rPr>
                      <m:t>=3 …5</m:t>
                    </m:r>
                  </m:oMath>
                </a14:m>
                <a:r>
                  <a:rPr lang="sl-SI" dirty="0">
                    <a:solidFill>
                      <a:schemeClr val="tx2"/>
                    </a:solidFill>
                  </a:rPr>
                  <a:t> izračunamo dopustno napetost v osi po enačbi:</a:t>
                </a:r>
              </a:p>
              <a:p>
                <a:pPr marL="0" indent="0">
                  <a:buNone/>
                </a:pPr>
                <a14:m>
                  <m:oMathPara xmlns:m="http://schemas.openxmlformats.org/officeDocument/2006/math">
                    <m:oMathParaPr>
                      <m:jc m:val="centerGroup"/>
                    </m:oMathParaPr>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ea typeface="Cambria Math" panose="02040503050406030204" pitchFamily="18" charset="0"/>
                            </a:rPr>
                            <m:t>𝝈</m:t>
                          </m:r>
                        </m:e>
                        <m:sub>
                          <m:r>
                            <a:rPr lang="sl-SI" b="1" i="1" smtClean="0">
                              <a:solidFill>
                                <a:schemeClr val="tx2"/>
                              </a:solidFill>
                              <a:latin typeface="Cambria Math" panose="02040503050406030204" pitchFamily="18" charset="0"/>
                              <a:ea typeface="Cambria Math" panose="02040503050406030204" pitchFamily="18" charset="0"/>
                            </a:rPr>
                            <m:t>𝒅𝒐𝒑</m:t>
                          </m:r>
                        </m:sub>
                      </m:sSub>
                      <m:r>
                        <a:rPr lang="sl-SI" b="1" i="1">
                          <a:solidFill>
                            <a:schemeClr val="tx2"/>
                          </a:solidFill>
                          <a:latin typeface="Cambria Math" panose="02040503050406030204" pitchFamily="18" charset="0"/>
                        </a:rPr>
                        <m:t>=</m:t>
                      </m:r>
                      <m:f>
                        <m:fPr>
                          <m:ctrlPr>
                            <a:rPr lang="sl-SI" b="1" i="1">
                              <a:solidFill>
                                <a:schemeClr val="tx2"/>
                              </a:solidFill>
                              <a:latin typeface="Cambria Math" panose="02040503050406030204" pitchFamily="18" charset="0"/>
                            </a:rPr>
                          </m:ctrlPr>
                        </m:fPr>
                        <m:num>
                          <m:sSub>
                            <m:sSubPr>
                              <m:ctrlPr>
                                <a:rPr lang="sl-SI" b="1" i="1">
                                  <a:solidFill>
                                    <a:schemeClr val="tx2"/>
                                  </a:solidFill>
                                  <a:latin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𝝈</m:t>
                              </m:r>
                            </m:e>
                            <m:sub>
                              <m:r>
                                <a:rPr lang="sl-SI" b="1" i="1" smtClean="0">
                                  <a:solidFill>
                                    <a:schemeClr val="tx2"/>
                                  </a:solidFill>
                                  <a:latin typeface="Cambria Math" panose="02040503050406030204" pitchFamily="18" charset="0"/>
                                </a:rPr>
                                <m:t>𝑫</m:t>
                              </m:r>
                              <m:r>
                                <a:rPr lang="sl-SI" b="1" i="1" smtClean="0">
                                  <a:solidFill>
                                    <a:schemeClr val="tx2"/>
                                  </a:solidFill>
                                  <a:latin typeface="Cambria Math" panose="02040503050406030204" pitchFamily="18" charset="0"/>
                                </a:rPr>
                                <m:t> </m:t>
                              </m:r>
                              <m:r>
                                <a:rPr lang="sl-SI" b="1" i="1" smtClean="0">
                                  <a:solidFill>
                                    <a:schemeClr val="tx2"/>
                                  </a:solidFill>
                                  <a:latin typeface="Cambria Math" panose="02040503050406030204" pitchFamily="18" charset="0"/>
                                </a:rPr>
                                <m:t>𝒖𝒕𝒓</m:t>
                              </m:r>
                            </m:sub>
                          </m:sSub>
                        </m:num>
                        <m:den>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𝒗</m:t>
                              </m:r>
                            </m:e>
                            <m:sub>
                              <m:r>
                                <a:rPr lang="sl-SI" b="1" i="1">
                                  <a:solidFill>
                                    <a:schemeClr val="tx2"/>
                                  </a:solidFill>
                                  <a:latin typeface="Cambria Math" panose="02040503050406030204" pitchFamily="18" charset="0"/>
                                </a:rPr>
                                <m:t>𝑴</m:t>
                              </m:r>
                            </m:sub>
                          </m:sSub>
                        </m:den>
                      </m:f>
                    </m:oMath>
                  </m:oMathPara>
                </a14:m>
                <a:endParaRPr lang="sl-SI" b="1" dirty="0">
                  <a:solidFill>
                    <a:schemeClr val="tx2"/>
                  </a:solidFill>
                </a:endParaRPr>
              </a:p>
              <a:p>
                <a:pPr marL="0" indent="0">
                  <a:buNone/>
                </a:pPr>
                <a:r>
                  <a:rPr lang="sl-SI" dirty="0">
                    <a:solidFill>
                      <a:schemeClr val="tx2"/>
                    </a:solidFill>
                  </a:rPr>
                  <a:t>Premer osi je pri znani zunanji obremenitvi enak:</a:t>
                </a:r>
              </a:p>
              <a:p>
                <a:pPr marL="0" indent="0">
                  <a:buNone/>
                </a:pPr>
                <a14:m>
                  <m:oMath xmlns:m="http://schemas.openxmlformats.org/officeDocument/2006/math">
                    <m:r>
                      <a:rPr lang="sl-SI" b="1" i="1" smtClean="0">
                        <a:solidFill>
                          <a:schemeClr val="tx2"/>
                        </a:solidFill>
                        <a:latin typeface="Cambria Math" panose="02040503050406030204" pitchFamily="18" charset="0"/>
                      </a:rPr>
                      <m:t>𝒅</m:t>
                    </m:r>
                    <m:r>
                      <a:rPr lang="sl-SI" b="1" i="1" smtClean="0">
                        <a:solidFill>
                          <a:schemeClr val="tx2"/>
                        </a:solidFill>
                        <a:latin typeface="Cambria Math" panose="02040503050406030204" pitchFamily="18" charset="0"/>
                      </a:rPr>
                      <m:t>=</m:t>
                    </m:r>
                    <m:rad>
                      <m:radPr>
                        <m:ctrlPr>
                          <a:rPr lang="sl-SI" b="1" i="1" smtClean="0">
                            <a:solidFill>
                              <a:schemeClr val="tx2"/>
                            </a:solidFill>
                            <a:latin typeface="Cambria Math" panose="02040503050406030204" pitchFamily="18" charset="0"/>
                          </a:rPr>
                        </m:ctrlPr>
                      </m:radPr>
                      <m:deg>
                        <m:r>
                          <m:rPr>
                            <m:brk m:alnAt="7"/>
                          </m:rPr>
                          <a:rPr lang="sl-SI" b="1" i="1" smtClean="0">
                            <a:solidFill>
                              <a:schemeClr val="tx2"/>
                            </a:solidFill>
                            <a:latin typeface="Cambria Math" panose="02040503050406030204" pitchFamily="18" charset="0"/>
                          </a:rPr>
                          <m:t>𝟑</m:t>
                        </m:r>
                      </m:deg>
                      <m:e>
                        <m:f>
                          <m:fPr>
                            <m:ctrlPr>
                              <a:rPr lang="sl-SI" b="1" i="1" smtClean="0">
                                <a:solidFill>
                                  <a:schemeClr val="tx2"/>
                                </a:solidFill>
                                <a:latin typeface="Cambria Math" panose="02040503050406030204" pitchFamily="18" charset="0"/>
                              </a:rPr>
                            </m:ctrlPr>
                          </m:fPr>
                          <m:num>
                            <m:r>
                              <a:rPr lang="sl-SI" b="1" i="1" smtClean="0">
                                <a:solidFill>
                                  <a:schemeClr val="tx2"/>
                                </a:solidFill>
                                <a:latin typeface="Cambria Math" panose="02040503050406030204" pitchFamily="18" charset="0"/>
                              </a:rPr>
                              <m:t>𝟑𝟐</m:t>
                            </m:r>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𝑴</m:t>
                                </m:r>
                              </m:e>
                              <m:sub>
                                <m:r>
                                  <a:rPr lang="sl-SI" b="1" i="1" smtClean="0">
                                    <a:solidFill>
                                      <a:schemeClr val="tx2"/>
                                    </a:solidFill>
                                    <a:latin typeface="Cambria Math" panose="02040503050406030204" pitchFamily="18" charset="0"/>
                                    <a:ea typeface="Cambria Math" panose="02040503050406030204" pitchFamily="18" charset="0"/>
                                  </a:rPr>
                                  <m:t>𝒎𝒂𝒙</m:t>
                                </m:r>
                              </m:sub>
                            </m:sSub>
                          </m:num>
                          <m:den>
                            <m:r>
                              <a:rPr lang="sl-SI" b="1" i="1" smtClean="0">
                                <a:solidFill>
                                  <a:schemeClr val="tx2"/>
                                </a:solidFill>
                                <a:latin typeface="Cambria Math" panose="02040503050406030204" pitchFamily="18" charset="0"/>
                                <a:ea typeface="Cambria Math" panose="02040503050406030204" pitchFamily="18" charset="0"/>
                              </a:rPr>
                              <m:t>𝝅</m:t>
                            </m:r>
                            <m:r>
                              <a:rPr lang="sl-SI" b="1" i="1" smtClean="0">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ea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𝝈</m:t>
                                </m:r>
                              </m:e>
                              <m:sub>
                                <m:r>
                                  <a:rPr lang="sl-SI" b="1" i="1" smtClean="0">
                                    <a:solidFill>
                                      <a:schemeClr val="tx2"/>
                                    </a:solidFill>
                                    <a:latin typeface="Cambria Math" panose="02040503050406030204" pitchFamily="18" charset="0"/>
                                    <a:ea typeface="Cambria Math" panose="02040503050406030204" pitchFamily="18" charset="0"/>
                                  </a:rPr>
                                  <m:t>𝒅𝒐𝒑</m:t>
                                </m:r>
                              </m:sub>
                            </m:sSub>
                          </m:den>
                        </m:f>
                      </m:e>
                    </m:rad>
                  </m:oMath>
                </a14:m>
                <a:r>
                  <a:rPr lang="sl-SI" dirty="0">
                    <a:solidFill>
                      <a:schemeClr val="tx2"/>
                    </a:solidFill>
                  </a:rPr>
                  <a:t>; pri čemer je za okrogli prerez </a:t>
                </a:r>
                <a14:m>
                  <m:oMath xmlns:m="http://schemas.openxmlformats.org/officeDocument/2006/math">
                    <m:r>
                      <a:rPr lang="sl-SI" b="1" i="1" smtClean="0">
                        <a:solidFill>
                          <a:schemeClr val="tx2"/>
                        </a:solidFill>
                        <a:latin typeface="Cambria Math" panose="02040503050406030204" pitchFamily="18" charset="0"/>
                      </a:rPr>
                      <m:t>𝑾</m:t>
                    </m:r>
                    <m:r>
                      <a:rPr lang="sl-SI" b="1" i="1" smtClean="0">
                        <a:solidFill>
                          <a:schemeClr val="tx2"/>
                        </a:solidFill>
                        <a:latin typeface="Cambria Math" panose="02040503050406030204" pitchFamily="18" charset="0"/>
                      </a:rPr>
                      <m:t>=</m:t>
                    </m:r>
                    <m:f>
                      <m:fPr>
                        <m:ctrlPr>
                          <a:rPr lang="sl-SI" b="1" i="1" smtClean="0">
                            <a:solidFill>
                              <a:schemeClr val="tx2"/>
                            </a:solidFill>
                            <a:latin typeface="Cambria Math" panose="02040503050406030204" pitchFamily="18" charset="0"/>
                          </a:rPr>
                        </m:ctrlPr>
                      </m:fPr>
                      <m:num>
                        <m:r>
                          <a:rPr lang="sl-SI" b="1" i="1" smtClean="0">
                            <a:solidFill>
                              <a:schemeClr val="tx2"/>
                            </a:solidFill>
                            <a:latin typeface="Cambria Math" panose="02040503050406030204" pitchFamily="18" charset="0"/>
                            <a:ea typeface="Cambria Math" panose="02040503050406030204" pitchFamily="18" charset="0"/>
                          </a:rPr>
                          <m:t>𝝅</m:t>
                        </m:r>
                        <m:r>
                          <a:rPr lang="sl-SI" b="1" i="1" smtClean="0">
                            <a:solidFill>
                              <a:schemeClr val="tx2"/>
                            </a:solidFill>
                            <a:latin typeface="Cambria Math" panose="02040503050406030204" pitchFamily="18" charset="0"/>
                            <a:ea typeface="Cambria Math" panose="02040503050406030204" pitchFamily="18" charset="0"/>
                          </a:rPr>
                          <m:t>∙</m:t>
                        </m:r>
                        <m:sSup>
                          <m:sSupPr>
                            <m:ctrlPr>
                              <a:rPr lang="sl-SI" b="1" i="1" smtClean="0">
                                <a:solidFill>
                                  <a:schemeClr val="tx2"/>
                                </a:solidFill>
                                <a:latin typeface="Cambria Math" panose="02040503050406030204" pitchFamily="18" charset="0"/>
                                <a:ea typeface="Cambria Math" panose="02040503050406030204" pitchFamily="18" charset="0"/>
                              </a:rPr>
                            </m:ctrlPr>
                          </m:sSupPr>
                          <m:e>
                            <m:r>
                              <a:rPr lang="sl-SI" b="1" i="1" smtClean="0">
                                <a:solidFill>
                                  <a:schemeClr val="tx2"/>
                                </a:solidFill>
                                <a:latin typeface="Cambria Math" panose="02040503050406030204" pitchFamily="18" charset="0"/>
                                <a:ea typeface="Cambria Math" panose="02040503050406030204" pitchFamily="18" charset="0"/>
                              </a:rPr>
                              <m:t>𝒅</m:t>
                            </m:r>
                          </m:e>
                          <m:sup>
                            <m:r>
                              <a:rPr lang="sl-SI" b="1" i="1" smtClean="0">
                                <a:solidFill>
                                  <a:schemeClr val="tx2"/>
                                </a:solidFill>
                                <a:latin typeface="Cambria Math" panose="02040503050406030204" pitchFamily="18" charset="0"/>
                                <a:ea typeface="Cambria Math" panose="02040503050406030204" pitchFamily="18" charset="0"/>
                              </a:rPr>
                              <m:t>𝟑</m:t>
                            </m:r>
                          </m:sup>
                        </m:sSup>
                      </m:num>
                      <m:den>
                        <m:r>
                          <a:rPr lang="sl-SI" b="1" i="1" smtClean="0">
                            <a:solidFill>
                              <a:schemeClr val="tx2"/>
                            </a:solidFill>
                            <a:latin typeface="Cambria Math" panose="02040503050406030204" pitchFamily="18" charset="0"/>
                          </a:rPr>
                          <m:t>𝟑𝟐</m:t>
                        </m:r>
                      </m:den>
                    </m:f>
                  </m:oMath>
                </a14:m>
                <a:endParaRPr lang="sl-SI" b="1" dirty="0">
                  <a:solidFill>
                    <a:schemeClr val="tx2"/>
                  </a:solidFill>
                </a:endParaRPr>
              </a:p>
              <a:p>
                <a:pPr marL="0" indent="0">
                  <a:buNone/>
                </a:pPr>
                <a:r>
                  <a:rPr lang="sl-SI" dirty="0">
                    <a:solidFill>
                      <a:schemeClr val="tx2"/>
                    </a:solidFill>
                  </a:rPr>
                  <a:t>Os je navadno vstavljena v konstrukcijski del in na tem mestu nastopi površinski pritisk med osjo in oporo. Površinski pritisk na opornem mestu osi mora biti v dopustnih mejah in je</a:t>
                </a:r>
              </a:p>
              <a:p>
                <a:pPr marL="0" indent="0">
                  <a:buNone/>
                </a:pPr>
                <a14:m>
                  <m:oMath xmlns:m="http://schemas.openxmlformats.org/officeDocument/2006/math">
                    <m:r>
                      <a:rPr lang="sl-SI" b="1" i="1" smtClean="0">
                        <a:solidFill>
                          <a:schemeClr val="tx2"/>
                        </a:solidFill>
                        <a:latin typeface="Cambria Math" panose="02040503050406030204" pitchFamily="18" charset="0"/>
                      </a:rPr>
                      <m:t>𝒑</m:t>
                    </m:r>
                    <m:r>
                      <a:rPr lang="sl-SI" b="1" i="1" smtClean="0">
                        <a:solidFill>
                          <a:schemeClr val="tx2"/>
                        </a:solidFill>
                        <a:latin typeface="Cambria Math" panose="02040503050406030204" pitchFamily="18" charset="0"/>
                      </a:rPr>
                      <m:t>=</m:t>
                    </m:r>
                    <m:f>
                      <m:fPr>
                        <m:ctrlPr>
                          <a:rPr lang="sl-SI" b="1" i="1" smtClean="0">
                            <a:solidFill>
                              <a:schemeClr val="tx2"/>
                            </a:solidFill>
                            <a:latin typeface="Cambria Math" panose="02040503050406030204" pitchFamily="18" charset="0"/>
                          </a:rPr>
                        </m:ctrlPr>
                      </m:fPr>
                      <m:num>
                        <m:r>
                          <a:rPr lang="sl-SI" b="1" i="1" smtClean="0">
                            <a:solidFill>
                              <a:schemeClr val="tx2"/>
                            </a:solidFill>
                            <a:latin typeface="Cambria Math" panose="02040503050406030204" pitchFamily="18" charset="0"/>
                          </a:rPr>
                          <m:t>𝑭</m:t>
                        </m:r>
                      </m:num>
                      <m:den>
                        <m:r>
                          <a:rPr lang="sl-SI" b="1" i="1" smtClean="0">
                            <a:solidFill>
                              <a:schemeClr val="tx2"/>
                            </a:solidFill>
                            <a:latin typeface="Cambria Math" panose="02040503050406030204" pitchFamily="18" charset="0"/>
                          </a:rPr>
                          <m:t>𝒅</m:t>
                        </m:r>
                        <m:r>
                          <a:rPr lang="sl-SI" b="1" i="1" smtClean="0">
                            <a:solidFill>
                              <a:schemeClr val="tx2"/>
                            </a:solidFill>
                            <a:latin typeface="Cambria Math" panose="02040503050406030204" pitchFamily="18" charset="0"/>
                            <a:ea typeface="Cambria Math" panose="02040503050406030204" pitchFamily="18" charset="0"/>
                          </a:rPr>
                          <m:t>∙</m:t>
                        </m:r>
                        <m:r>
                          <a:rPr lang="sl-SI" b="1" i="1" smtClean="0">
                            <a:solidFill>
                              <a:schemeClr val="tx2"/>
                            </a:solidFill>
                            <a:latin typeface="Cambria Math" panose="02040503050406030204" pitchFamily="18" charset="0"/>
                            <a:ea typeface="Cambria Math" panose="02040503050406030204" pitchFamily="18" charset="0"/>
                          </a:rPr>
                          <m:t>𝒃</m:t>
                        </m:r>
                      </m:den>
                    </m:f>
                    <m:r>
                      <a:rPr lang="sl-SI" b="1" i="0" smtClean="0">
                        <a:solidFill>
                          <a:schemeClr val="tx2"/>
                        </a:solidFill>
                        <a:latin typeface="Cambria Math" panose="02040503050406030204" pitchFamily="18" charset="0"/>
                      </a:rPr>
                      <m:t>=</m:t>
                    </m:r>
                    <m:sSub>
                      <m:sSubPr>
                        <m:ctrlPr>
                          <a:rPr lang="sl-SI" b="1" i="1" smtClean="0">
                            <a:solidFill>
                              <a:schemeClr val="tx2"/>
                            </a:solidFill>
                            <a:latin typeface="Cambria Math" panose="02040503050406030204" pitchFamily="18" charset="0"/>
                          </a:rPr>
                        </m:ctrlPr>
                      </m:sSubPr>
                      <m:e>
                        <m:r>
                          <a:rPr lang="sl-SI" b="1" i="1" smtClean="0">
                            <a:solidFill>
                              <a:schemeClr val="tx2"/>
                            </a:solidFill>
                            <a:latin typeface="Cambria Math" panose="02040503050406030204" pitchFamily="18" charset="0"/>
                          </a:rPr>
                          <m:t>𝒑</m:t>
                        </m:r>
                      </m:e>
                      <m:sub>
                        <m:r>
                          <a:rPr lang="sl-SI" b="1" i="1" smtClean="0">
                            <a:solidFill>
                              <a:schemeClr val="tx2"/>
                            </a:solidFill>
                            <a:latin typeface="Cambria Math" panose="02040503050406030204" pitchFamily="18" charset="0"/>
                          </a:rPr>
                          <m:t>𝒅𝒐𝒑</m:t>
                        </m:r>
                      </m:sub>
                    </m:sSub>
                    <m:r>
                      <a:rPr lang="sl-SI" b="1" i="0" smtClean="0">
                        <a:solidFill>
                          <a:schemeClr val="tx2"/>
                        </a:solidFill>
                        <a:latin typeface="Cambria Math" panose="02040503050406030204" pitchFamily="18" charset="0"/>
                      </a:rPr>
                      <m:t>;</m:t>
                    </m:r>
                  </m:oMath>
                </a14:m>
                <a:r>
                  <a:rPr lang="sl-SI" b="1" dirty="0">
                    <a:solidFill>
                      <a:schemeClr val="tx2"/>
                    </a:solidFill>
                  </a:rPr>
                  <a:t> </a:t>
                </a:r>
                <a:r>
                  <a:rPr lang="sl-SI" dirty="0">
                    <a:solidFill>
                      <a:schemeClr val="tx2"/>
                    </a:solidFill>
                  </a:rPr>
                  <a:t>pri čemer pomeni</a:t>
                </a:r>
              </a:p>
              <a:p>
                <a:pPr marL="0" indent="0">
                  <a:buNone/>
                </a:pPr>
                <a:r>
                  <a:rPr lang="sl-SI" sz="1600" dirty="0">
                    <a:solidFill>
                      <a:schemeClr val="tx2"/>
                    </a:solidFill>
                  </a:rPr>
                  <a:t>F … sila na podpori,</a:t>
                </a:r>
              </a:p>
              <a:p>
                <a:pPr marL="0" indent="0">
                  <a:buNone/>
                </a:pPr>
                <a:r>
                  <a:rPr lang="sl-SI" sz="1600" dirty="0">
                    <a:solidFill>
                      <a:schemeClr val="tx2"/>
                    </a:solidFill>
                  </a:rPr>
                  <a:t>d … premer osi v podpori in</a:t>
                </a:r>
              </a:p>
              <a:p>
                <a:pPr marL="0" indent="0">
                  <a:buNone/>
                </a:pPr>
                <a:r>
                  <a:rPr lang="sl-SI" sz="1600" dirty="0">
                    <a:solidFill>
                      <a:schemeClr val="tx2"/>
                    </a:solidFill>
                  </a:rPr>
                  <a:t>b … širino podpore.</a:t>
                </a:r>
              </a:p>
              <a:p>
                <a:pPr marL="0" indent="0">
                  <a:buNone/>
                </a:pPr>
                <a:endParaRPr lang="sl-SI" dirty="0">
                  <a:solidFill>
                    <a:schemeClr val="tx2"/>
                  </a:solidFill>
                </a:endParaRPr>
              </a:p>
              <a:p>
                <a:pPr marL="0" indent="0">
                  <a:buNone/>
                </a:pPr>
                <a:endParaRPr lang="sl-SI" dirty="0">
                  <a:solidFill>
                    <a:schemeClr val="tx2"/>
                  </a:solidFill>
                </a:endParaRPr>
              </a:p>
            </p:txBody>
          </p:sp>
        </mc:Choice>
        <mc:Fallback xmlns="">
          <p:sp>
            <p:nvSpPr>
              <p:cNvPr id="3" name="Označba mesta vsebine 2">
                <a:extLst>
                  <a:ext uri="{FF2B5EF4-FFF2-40B4-BE49-F238E27FC236}">
                    <a16:creationId xmlns:a16="http://schemas.microsoft.com/office/drawing/2014/main" id="{0FB8B7DF-6949-26BE-BF15-0FBBA51B23FD}"/>
                  </a:ext>
                </a:extLst>
              </p:cNvPr>
              <p:cNvSpPr>
                <a:spLocks noGrp="1" noRot="1" noChangeAspect="1" noMove="1" noResize="1" noEditPoints="1" noAdjustHandles="1" noChangeArrowheads="1" noChangeShapeType="1" noTextEdit="1"/>
              </p:cNvSpPr>
              <p:nvPr>
                <p:ph idx="1"/>
              </p:nvPr>
            </p:nvSpPr>
            <p:spPr>
              <a:xfrm>
                <a:off x="819421" y="503853"/>
                <a:ext cx="10212373" cy="6059947"/>
              </a:xfrm>
              <a:blipFill>
                <a:blip r:embed="rId2"/>
                <a:stretch>
                  <a:fillRect l="-597" t="-805"/>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82567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buNone/>
                </a:pPr>
                <a:r>
                  <a:rPr lang="sl-SI" dirty="0">
                    <a:solidFill>
                      <a:schemeClr val="tx2"/>
                    </a:solidFill>
                  </a:rPr>
                  <a:t>Dopustni površinski pritisk </a:t>
                </a:r>
                <a14:m>
                  <m:oMath xmlns:m="http://schemas.openxmlformats.org/officeDocument/2006/math">
                    <m:sSub>
                      <m:sSubPr>
                        <m:ctrlPr>
                          <a:rPr lang="sl-SI" i="1" smtClean="0">
                            <a:solidFill>
                              <a:schemeClr val="tx2"/>
                            </a:solidFill>
                            <a:latin typeface="Cambria Math" panose="02040503050406030204" pitchFamily="18" charset="0"/>
                          </a:rPr>
                        </m:ctrlPr>
                      </m:sSubPr>
                      <m:e>
                        <m:r>
                          <a:rPr lang="sl-SI" b="0" i="1" smtClean="0">
                            <a:solidFill>
                              <a:schemeClr val="tx2"/>
                            </a:solidFill>
                            <a:latin typeface="Cambria Math" panose="02040503050406030204" pitchFamily="18" charset="0"/>
                          </a:rPr>
                          <m:t>𝑝</m:t>
                        </m:r>
                      </m:e>
                      <m:sub>
                        <m:r>
                          <a:rPr lang="sl-SI" b="0" i="1" smtClean="0">
                            <a:solidFill>
                              <a:schemeClr val="tx2"/>
                            </a:solidFill>
                            <a:latin typeface="Cambria Math" panose="02040503050406030204" pitchFamily="18" charset="0"/>
                          </a:rPr>
                          <m:t>𝑑𝑜𝑝</m:t>
                        </m:r>
                      </m:sub>
                    </m:sSub>
                  </m:oMath>
                </a14:m>
                <a:r>
                  <a:rPr lang="sl-SI" sz="1600" dirty="0">
                    <a:solidFill>
                      <a:schemeClr val="tx2"/>
                    </a:solidFill>
                  </a:rPr>
                  <a:t> </a:t>
                </a:r>
                <a:r>
                  <a:rPr lang="sl-SI" dirty="0">
                    <a:solidFill>
                      <a:schemeClr val="tx2"/>
                    </a:solidFill>
                  </a:rPr>
                  <a:t>za različna gradiva je podan v tabeli.</a:t>
                </a: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p:txBody>
          </p:sp>
        </mc:Choice>
        <mc:Fallback xmlns="">
          <p:sp>
            <p:nvSpPr>
              <p:cNvPr id="3" name="Označba mesta vsebine 2">
                <a:extLst>
                  <a:ext uri="{FF2B5EF4-FFF2-40B4-BE49-F238E27FC236}">
                    <a16:creationId xmlns:a16="http://schemas.microsoft.com/office/drawing/2014/main" id="{0FB8B7DF-6949-26BE-BF15-0FBBA51B23FD}"/>
                  </a:ext>
                </a:extLst>
              </p:cNvPr>
              <p:cNvSpPr>
                <a:spLocks noGrp="1" noRot="1" noChangeAspect="1" noMove="1" noResize="1" noEditPoints="1" noAdjustHandles="1" noChangeArrowheads="1" noChangeShapeType="1" noTextEdit="1"/>
              </p:cNvSpPr>
              <p:nvPr>
                <p:ph idx="1"/>
              </p:nvPr>
            </p:nvSpPr>
            <p:spPr>
              <a:xfrm>
                <a:off x="819421" y="503853"/>
                <a:ext cx="10212373" cy="6059947"/>
              </a:xfrm>
              <a:blipFill>
                <a:blip r:embed="rId2"/>
                <a:stretch>
                  <a:fillRect l="-597" t="-905"/>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3"/>
          <a:stretch>
            <a:fillRect/>
          </a:stretch>
        </p:blipFill>
        <p:spPr>
          <a:xfrm rot="16200000">
            <a:off x="4385550" y="-2106075"/>
            <a:ext cx="3080114" cy="9808165"/>
          </a:xfrm>
          <a:prstGeom prst="rect">
            <a:avLst/>
          </a:prstGeom>
        </p:spPr>
      </p:pic>
    </p:spTree>
    <p:extLst>
      <p:ext uri="{BB962C8B-B14F-4D97-AF65-F5344CB8AC3E}">
        <p14:creationId xmlns:p14="http://schemas.microsoft.com/office/powerpoint/2010/main" val="347673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buNone/>
                </a:pPr>
                <a:r>
                  <a:rPr lang="sl-SI" b="1" dirty="0">
                    <a:solidFill>
                      <a:schemeClr val="accent1"/>
                    </a:solidFill>
                  </a:rPr>
                  <a:t>2. ROTIRAJOČE OSI. </a:t>
                </a:r>
                <a:r>
                  <a:rPr lang="sl-SI" dirty="0">
                    <a:solidFill>
                      <a:schemeClr val="tx2"/>
                    </a:solidFill>
                  </a:rPr>
                  <a:t>Kolesa in drugi rotacijski deli so trdno vezani na os, ki se vrti v ležajih, na primer pri oseh tirničnih vozil.</a:t>
                </a:r>
              </a:p>
              <a:p>
                <a:pPr marL="0" indent="0">
                  <a:buNone/>
                </a:pPr>
                <a:r>
                  <a:rPr lang="sl-SI" dirty="0">
                    <a:solidFill>
                      <a:schemeClr val="tx2"/>
                    </a:solidFill>
                  </a:rPr>
                  <a:t>Zunanja mirujoča sila, ki obremenjuje rotirajočo os na upogib, vedno povzroča v osi izmenično upogibno napetost, ki mora biti v dopustnih mejah.</a:t>
                </a:r>
              </a:p>
              <a:p>
                <a:pPr marL="0" indent="0">
                  <a:buNone/>
                </a:pPr>
                <a:r>
                  <a:rPr lang="sl-SI" dirty="0">
                    <a:solidFill>
                      <a:schemeClr val="tx2"/>
                    </a:solidFill>
                  </a:rPr>
                  <a:t>Največja upogibna napetost:</a:t>
                </a:r>
              </a:p>
              <a:p>
                <a:pPr marL="0" indent="0">
                  <a:buNone/>
                </a:pPr>
                <a14:m>
                  <m:oMathPara xmlns:m="http://schemas.openxmlformats.org/officeDocument/2006/math">
                    <m:oMathParaPr>
                      <m:jc m:val="centerGroup"/>
                    </m:oMathParaPr>
                    <m:oMath xmlns:m="http://schemas.openxmlformats.org/officeDocument/2006/math">
                      <m:sSub>
                        <m:sSubPr>
                          <m:ctrlPr>
                            <a:rPr lang="sl-SI" b="1" i="1" smtClean="0">
                              <a:solidFill>
                                <a:schemeClr val="tx2"/>
                              </a:solidFill>
                              <a:latin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𝝈</m:t>
                          </m:r>
                        </m:e>
                        <m:sub>
                          <m:r>
                            <a:rPr lang="sl-SI" b="1" i="1" smtClean="0">
                              <a:solidFill>
                                <a:schemeClr val="tx2"/>
                              </a:solidFill>
                              <a:latin typeface="Cambria Math" panose="02040503050406030204" pitchFamily="18" charset="0"/>
                            </a:rPr>
                            <m:t>𝒖</m:t>
                          </m:r>
                        </m:sub>
                      </m:sSub>
                      <m:r>
                        <a:rPr lang="sl-SI" b="1" i="1" smtClean="0">
                          <a:solidFill>
                            <a:schemeClr val="tx2"/>
                          </a:solidFill>
                          <a:latin typeface="Cambria Math" panose="02040503050406030204" pitchFamily="18" charset="0"/>
                        </a:rPr>
                        <m:t>=</m:t>
                      </m:r>
                      <m:f>
                        <m:fPr>
                          <m:ctrlPr>
                            <a:rPr lang="sl-SI" b="1" i="1" smtClean="0">
                              <a:solidFill>
                                <a:schemeClr val="tx2"/>
                              </a:solidFill>
                              <a:latin typeface="Cambria Math" panose="02040503050406030204" pitchFamily="18" charset="0"/>
                            </a:rPr>
                          </m:ctrlPr>
                        </m:fPr>
                        <m:num>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𝑴</m:t>
                              </m:r>
                            </m:e>
                            <m:sub>
                              <m:r>
                                <a:rPr lang="sl-SI" b="1" i="1">
                                  <a:solidFill>
                                    <a:schemeClr val="tx2"/>
                                  </a:solidFill>
                                  <a:latin typeface="Cambria Math" panose="02040503050406030204" pitchFamily="18" charset="0"/>
                                </a:rPr>
                                <m:t>𝒎𝒂𝒙</m:t>
                              </m:r>
                            </m:sub>
                          </m:sSub>
                        </m:num>
                        <m:den>
                          <m:r>
                            <a:rPr lang="sl-SI" b="1" i="1" smtClean="0">
                              <a:solidFill>
                                <a:schemeClr val="tx2"/>
                              </a:solidFill>
                              <a:latin typeface="Cambria Math" panose="02040503050406030204" pitchFamily="18" charset="0"/>
                            </a:rPr>
                            <m:t>𝑾</m:t>
                          </m:r>
                        </m:den>
                      </m:f>
                      <m:r>
                        <a:rPr lang="sl-SI" b="1">
                          <a:solidFill>
                            <a:schemeClr val="tx2"/>
                          </a:solidFill>
                          <a:latin typeface="Cambria Math" panose="02040503050406030204" pitchFamily="18" charset="0"/>
                          <a:ea typeface="Cambria Math" panose="02040503050406030204" pitchFamily="18" charset="0"/>
                        </a:rPr>
                        <m:t>≤</m:t>
                      </m:r>
                      <m:sSub>
                        <m:sSubPr>
                          <m:ctrlPr>
                            <a:rPr lang="sl-SI" b="1" i="1" smtClean="0">
                              <a:solidFill>
                                <a:schemeClr val="tx2"/>
                              </a:solidFill>
                              <a:latin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𝝈</m:t>
                          </m:r>
                        </m:e>
                        <m:sub>
                          <m:r>
                            <a:rPr lang="sl-SI" b="1" i="1" smtClean="0">
                              <a:solidFill>
                                <a:schemeClr val="tx2"/>
                              </a:solidFill>
                              <a:latin typeface="Cambria Math" panose="02040503050406030204" pitchFamily="18" charset="0"/>
                            </a:rPr>
                            <m:t>𝒅𝒐𝒑</m:t>
                          </m:r>
                        </m:sub>
                      </m:sSub>
                    </m:oMath>
                  </m:oMathPara>
                </a14:m>
                <a:endParaRPr lang="sl-SI" b="1" dirty="0">
                  <a:solidFill>
                    <a:schemeClr val="tx2"/>
                  </a:solidFill>
                </a:endParaRPr>
              </a:p>
              <a:p>
                <a:pPr marL="0" indent="0">
                  <a:buNone/>
                </a:pPr>
                <a:r>
                  <a:rPr lang="sl-SI" dirty="0">
                    <a:solidFill>
                      <a:schemeClr val="tx2"/>
                    </a:solidFill>
                  </a:rPr>
                  <a:t>Dopustno napetost dobimo tako, da izmenično trajno trdnost </a:t>
                </a:r>
                <a14:m>
                  <m:oMath xmlns:m="http://schemas.openxmlformats.org/officeDocument/2006/math">
                    <m:sSub>
                      <m:sSubPr>
                        <m:ctrlPr>
                          <a:rPr lang="sl-SI" i="1" smtClean="0">
                            <a:solidFill>
                              <a:schemeClr val="tx2"/>
                            </a:solidFill>
                            <a:latin typeface="Cambria Math" panose="02040503050406030204" pitchFamily="18" charset="0"/>
                          </a:rPr>
                        </m:ctrlPr>
                      </m:sSubPr>
                      <m:e>
                        <m:r>
                          <a:rPr lang="sl-SI" i="1" smtClean="0">
                            <a:solidFill>
                              <a:schemeClr val="tx2"/>
                            </a:solidFill>
                            <a:latin typeface="Cambria Math" panose="02040503050406030204" pitchFamily="18" charset="0"/>
                            <a:ea typeface="Cambria Math" panose="02040503050406030204" pitchFamily="18" charset="0"/>
                          </a:rPr>
                          <m:t>𝜎</m:t>
                        </m:r>
                      </m:e>
                      <m:sub>
                        <m:r>
                          <a:rPr lang="sl-SI" b="0" i="1" smtClean="0">
                            <a:solidFill>
                              <a:schemeClr val="tx2"/>
                            </a:solidFill>
                            <a:latin typeface="Cambria Math" panose="02040503050406030204" pitchFamily="18" charset="0"/>
                          </a:rPr>
                          <m:t>𝐷𝑖𝑧𝑚</m:t>
                        </m:r>
                      </m:sub>
                    </m:sSub>
                  </m:oMath>
                </a14:m>
                <a:r>
                  <a:rPr lang="sl-SI" dirty="0">
                    <a:solidFill>
                      <a:schemeClr val="tx2"/>
                    </a:solidFill>
                  </a:rPr>
                  <a:t> delimo z varnostjo, v kateri so zarezni vplivi že upoštevani,</a:t>
                </a:r>
              </a:p>
              <a:p>
                <a:pPr marL="0" indent="0">
                  <a:buNone/>
                </a:pPr>
                <a14:m>
                  <m:oMathPara xmlns:m="http://schemas.openxmlformats.org/officeDocument/2006/math">
                    <m:oMathParaPr>
                      <m:jc m:val="centerGroup"/>
                    </m:oMathParaPr>
                    <m:oMath xmlns:m="http://schemas.openxmlformats.org/officeDocument/2006/math">
                      <m:sSub>
                        <m:sSubPr>
                          <m:ctrlPr>
                            <a:rPr lang="sl-SI" b="1" i="1" smtClean="0">
                              <a:solidFill>
                                <a:schemeClr val="tx2"/>
                              </a:solidFill>
                              <a:latin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𝝈</m:t>
                          </m:r>
                        </m:e>
                        <m:sub>
                          <m:r>
                            <a:rPr lang="sl-SI" b="1" i="1" smtClean="0">
                              <a:solidFill>
                                <a:schemeClr val="tx2"/>
                              </a:solidFill>
                              <a:latin typeface="Cambria Math" panose="02040503050406030204" pitchFamily="18" charset="0"/>
                            </a:rPr>
                            <m:t>𝒅𝒐𝒑</m:t>
                          </m:r>
                        </m:sub>
                      </m:sSub>
                      <m:r>
                        <a:rPr lang="sl-SI" b="1" i="1" smtClean="0">
                          <a:solidFill>
                            <a:schemeClr val="tx2"/>
                          </a:solidFill>
                          <a:latin typeface="Cambria Math" panose="02040503050406030204" pitchFamily="18" charset="0"/>
                        </a:rPr>
                        <m:t>=</m:t>
                      </m:r>
                      <m:f>
                        <m:fPr>
                          <m:ctrlPr>
                            <a:rPr lang="sl-SI" b="1" i="1" smtClean="0">
                              <a:solidFill>
                                <a:schemeClr val="tx2"/>
                              </a:solidFill>
                              <a:latin typeface="Cambria Math" panose="02040503050406030204" pitchFamily="18" charset="0"/>
                            </a:rPr>
                          </m:ctrlPr>
                        </m:fPr>
                        <m:num>
                          <m:sSub>
                            <m:sSubPr>
                              <m:ctrlPr>
                                <a:rPr lang="sl-SI" b="1" i="1" smtClean="0">
                                  <a:solidFill>
                                    <a:schemeClr val="tx2"/>
                                  </a:solidFill>
                                  <a:latin typeface="Cambria Math" panose="02040503050406030204" pitchFamily="18" charset="0"/>
                                </a:rPr>
                              </m:ctrlPr>
                            </m:sSubPr>
                            <m:e>
                              <m:r>
                                <a:rPr lang="sl-SI" b="1" i="1" smtClean="0">
                                  <a:solidFill>
                                    <a:schemeClr val="tx2"/>
                                  </a:solidFill>
                                  <a:latin typeface="Cambria Math" panose="02040503050406030204" pitchFamily="18" charset="0"/>
                                  <a:ea typeface="Cambria Math" panose="02040503050406030204" pitchFamily="18" charset="0"/>
                                </a:rPr>
                                <m:t>𝝈</m:t>
                              </m:r>
                            </m:e>
                            <m:sub>
                              <m:r>
                                <a:rPr lang="sl-SI" b="1" i="1" smtClean="0">
                                  <a:solidFill>
                                    <a:schemeClr val="tx2"/>
                                  </a:solidFill>
                                  <a:latin typeface="Cambria Math" panose="02040503050406030204" pitchFamily="18" charset="0"/>
                                </a:rPr>
                                <m:t>𝑫𝒊𝒛𝒎</m:t>
                              </m:r>
                            </m:sub>
                          </m:sSub>
                        </m:num>
                        <m:den>
                          <m:sSub>
                            <m:sSubPr>
                              <m:ctrlPr>
                                <a:rPr lang="sl-SI" b="1" i="1" smtClean="0">
                                  <a:solidFill>
                                    <a:schemeClr val="tx2"/>
                                  </a:solidFill>
                                  <a:latin typeface="Cambria Math" panose="02040503050406030204" pitchFamily="18" charset="0"/>
                                </a:rPr>
                              </m:ctrlPr>
                            </m:sSubPr>
                            <m:e>
                              <m:r>
                                <a:rPr lang="sl-SI" b="1" i="1" smtClean="0">
                                  <a:solidFill>
                                    <a:schemeClr val="tx2"/>
                                  </a:solidFill>
                                  <a:latin typeface="Cambria Math" panose="02040503050406030204" pitchFamily="18" charset="0"/>
                                </a:rPr>
                                <m:t>𝒗</m:t>
                              </m:r>
                            </m:e>
                            <m:sub>
                              <m:r>
                                <a:rPr lang="sl-SI" b="1" i="1" smtClean="0">
                                  <a:solidFill>
                                    <a:schemeClr val="tx2"/>
                                  </a:solidFill>
                                  <a:latin typeface="Cambria Math" panose="02040503050406030204" pitchFamily="18" charset="0"/>
                                </a:rPr>
                                <m:t>𝑴</m:t>
                              </m:r>
                            </m:sub>
                          </m:sSub>
                        </m:den>
                      </m:f>
                    </m:oMath>
                  </m:oMathPara>
                </a14:m>
                <a:endParaRPr lang="sl-SI" b="1" dirty="0">
                  <a:solidFill>
                    <a:schemeClr val="tx2"/>
                  </a:solidFill>
                </a:endParaRPr>
              </a:p>
              <a:p>
                <a:pPr marL="0" indent="0">
                  <a:buNone/>
                </a:pPr>
                <a:r>
                  <a:rPr lang="sl-SI" dirty="0">
                    <a:solidFill>
                      <a:schemeClr val="tx2"/>
                    </a:solidFill>
                  </a:rPr>
                  <a:t>Varnost za rotirajoče osi je </a:t>
                </a:r>
                <a14:m>
                  <m:oMath xmlns:m="http://schemas.openxmlformats.org/officeDocument/2006/math">
                    <m:sSub>
                      <m:sSubPr>
                        <m:ctrlPr>
                          <a:rPr lang="sl-SI" i="1" smtClean="0">
                            <a:solidFill>
                              <a:schemeClr val="tx2"/>
                            </a:solidFill>
                            <a:latin typeface="Cambria Math" panose="02040503050406030204" pitchFamily="18" charset="0"/>
                          </a:rPr>
                        </m:ctrlPr>
                      </m:sSubPr>
                      <m:e>
                        <m:r>
                          <a:rPr lang="sl-SI" b="0" i="1" smtClean="0">
                            <a:solidFill>
                              <a:schemeClr val="tx2"/>
                            </a:solidFill>
                            <a:latin typeface="Cambria Math" panose="02040503050406030204" pitchFamily="18" charset="0"/>
                          </a:rPr>
                          <m:t>𝑣</m:t>
                        </m:r>
                      </m:e>
                      <m:sub>
                        <m:r>
                          <a:rPr lang="sl-SI" b="0" i="1" smtClean="0">
                            <a:solidFill>
                              <a:schemeClr val="tx2"/>
                            </a:solidFill>
                            <a:latin typeface="Cambria Math" panose="02040503050406030204" pitchFamily="18" charset="0"/>
                          </a:rPr>
                          <m:t>𝑀</m:t>
                        </m:r>
                      </m:sub>
                    </m:sSub>
                    <m:r>
                      <a:rPr lang="sl-SI" b="0" i="0" smtClean="0">
                        <a:solidFill>
                          <a:schemeClr val="tx2"/>
                        </a:solidFill>
                        <a:latin typeface="Cambria Math" panose="02040503050406030204" pitchFamily="18" charset="0"/>
                      </a:rPr>
                      <m:t>=4 …6</m:t>
                    </m:r>
                  </m:oMath>
                </a14:m>
                <a:r>
                  <a:rPr lang="sl-SI" dirty="0">
                    <a:solidFill>
                      <a:schemeClr val="tx2"/>
                    </a:solidFill>
                  </a:rPr>
                  <a:t>.</a:t>
                </a: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p:txBody>
          </p:sp>
        </mc:Choice>
        <mc:Fallback xmlns="">
          <p:sp>
            <p:nvSpPr>
              <p:cNvPr id="3" name="Označba mesta vsebine 2">
                <a:extLst>
                  <a:ext uri="{FF2B5EF4-FFF2-40B4-BE49-F238E27FC236}">
                    <a16:creationId xmlns:a16="http://schemas.microsoft.com/office/drawing/2014/main" id="{0FB8B7DF-6949-26BE-BF15-0FBBA51B23FD}"/>
                  </a:ext>
                </a:extLst>
              </p:cNvPr>
              <p:cNvSpPr>
                <a:spLocks noGrp="1" noRot="1" noChangeAspect="1" noMove="1" noResize="1" noEditPoints="1" noAdjustHandles="1" noChangeArrowheads="1" noChangeShapeType="1" noTextEdit="1"/>
              </p:cNvSpPr>
              <p:nvPr>
                <p:ph idx="1"/>
              </p:nvPr>
            </p:nvSpPr>
            <p:spPr>
              <a:xfrm>
                <a:off x="819421" y="503853"/>
                <a:ext cx="10212373" cy="6059947"/>
              </a:xfrm>
              <a:blipFill>
                <a:blip r:embed="rId2"/>
                <a:stretch>
                  <a:fillRect l="-597" t="-905"/>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08758321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638</Words>
  <Application>Microsoft Office PowerPoint</Application>
  <PresentationFormat>Širokozaslonsko</PresentationFormat>
  <Paragraphs>43</Paragraphs>
  <Slides>6</Slides>
  <Notes>0</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6</vt:i4>
      </vt:variant>
    </vt:vector>
  </HeadingPairs>
  <TitlesOfParts>
    <vt:vector size="14" baseType="lpstr">
      <vt:lpstr>Arial</vt:lpstr>
      <vt:lpstr>Calibri</vt:lpstr>
      <vt:lpstr>Calibri Light</vt:lpstr>
      <vt:lpstr>Cambria Math</vt:lpstr>
      <vt:lpstr>Century Schoolbook</vt:lpstr>
      <vt:lpstr>Wingdings 2</vt:lpstr>
      <vt:lpstr>Officeova tema</vt:lpstr>
      <vt:lpstr>3_View</vt:lpstr>
      <vt:lpstr>1.4 OSI IN GREDI</vt:lpstr>
      <vt:lpstr>PowerPointova predstavitev</vt:lpstr>
      <vt:lpstr>PowerPointova predstavitev</vt:lpstr>
      <vt:lpstr>PowerPointova predstavitev</vt:lpstr>
      <vt:lpstr>PowerPointova predstavitev</vt:lpstr>
      <vt:lpstr>PowerPointova predstavitev</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SILA IN POSPEŠEK</dc:title>
  <dc:creator>Tanja</dc:creator>
  <cp:lastModifiedBy>Gaja Vouk</cp:lastModifiedBy>
  <cp:revision>59</cp:revision>
  <dcterms:created xsi:type="dcterms:W3CDTF">2022-12-12T14:37:12Z</dcterms:created>
  <dcterms:modified xsi:type="dcterms:W3CDTF">2024-04-27T17:52:55Z</dcterms:modified>
</cp:coreProperties>
</file>