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24" Type="http://schemas.openxmlformats.org/officeDocument/2006/relationships/slide" Target="slides/slide19.xml"/><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12748f7de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12748f7de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12748f7de5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12748f7de5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12748f7de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12748f7de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12748f7de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12748f7de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12748f7de5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12748f7de5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12748f7de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12748f7de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12748f7de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12748f7de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12748f7de5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12748f7de5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12748f7de5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12748f7de5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12748f7de5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12748f7de5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12748f7de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12748f7d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12748f7de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12748f7de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12748f7de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12748f7de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12748f7de5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12748f7de5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12748f7de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12748f7de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12748f7de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12748f7de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12748f7de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12748f7de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12748f7de5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12748f7de5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kzoo.edu/about/"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tc.columbia.edu/arts-and-humanities/applied-linguistics-tesol/degrees--requirements/tesol-ma/"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www.youtube.com/watch?v=_sDoqAKHHvA" TargetMode="Externa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hyperlink" Target="https://tinyurl.com/kwlaosk"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tinyurl.com/convoNA" TargetMode="Externa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USA Education System</a:t>
            </a:r>
            <a:endParaRPr/>
          </a:p>
          <a:p>
            <a:pPr indent="0" lvl="0" marL="0" rtl="0" algn="ctr">
              <a:spcBef>
                <a:spcPts val="0"/>
              </a:spcBef>
              <a:spcAft>
                <a:spcPts val="0"/>
              </a:spcAft>
              <a:buNone/>
            </a:pPr>
            <a:r>
              <a:rPr lang="en"/>
              <a:t>AOŠK</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40000" lnSpcReduction="20000"/>
          </a:bodyPr>
          <a:lstStyle/>
          <a:p>
            <a:pPr indent="0" lvl="0" marL="0" rtl="0" algn="ctr">
              <a:spcBef>
                <a:spcPts val="0"/>
              </a:spcBef>
              <a:spcAft>
                <a:spcPts val="0"/>
              </a:spcAft>
              <a:buNone/>
            </a:pPr>
            <a:r>
              <a:rPr lang="en"/>
              <a:t>Edwin Harris</a:t>
            </a:r>
            <a:endParaRPr/>
          </a:p>
          <a:p>
            <a:pPr indent="0" lvl="0" marL="0" rtl="0" algn="ctr">
              <a:spcBef>
                <a:spcPts val="0"/>
              </a:spcBef>
              <a:spcAft>
                <a:spcPts val="0"/>
              </a:spcAft>
              <a:buNone/>
            </a:pPr>
            <a:r>
              <a:rPr lang="en"/>
              <a:t>28 February 2023</a:t>
            </a:r>
            <a:endParaRPr/>
          </a:p>
          <a:p>
            <a:pPr indent="0" lvl="0" marL="0" rtl="0" algn="ctr">
              <a:spcBef>
                <a:spcPts val="0"/>
              </a:spcBef>
              <a:spcAft>
                <a:spcPts val="0"/>
              </a:spcAft>
              <a:buNone/>
            </a:pPr>
            <a:r>
              <a:rPr lang="en"/>
              <a:t>University of Ljubljana </a:t>
            </a:r>
            <a:endParaRPr/>
          </a:p>
          <a:p>
            <a:pPr indent="0" lvl="0" marL="0" rtl="0" algn="ctr">
              <a:spcBef>
                <a:spcPts val="0"/>
              </a:spcBef>
              <a:spcAft>
                <a:spcPts val="0"/>
              </a:spcAft>
              <a:buNone/>
            </a:pPr>
            <a:r>
              <a:rPr lang="en"/>
              <a:t>Faculty of Education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Kalamazoo College</a:t>
            </a:r>
            <a:endParaRPr/>
          </a:p>
        </p:txBody>
      </p:sp>
      <p:sp>
        <p:nvSpPr>
          <p:cNvPr id="113" name="Google Shape;113;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Here’s my transcript (all of the classes that I took). Do you have any questions about what these things mean? How do you think the school would describe itself? </a:t>
            </a:r>
            <a:r>
              <a:rPr lang="en" u="sng">
                <a:solidFill>
                  <a:schemeClr val="hlink"/>
                </a:solidFill>
                <a:hlinkClick r:id="rId3"/>
              </a:rPr>
              <a:t>https://www.kzoo.edu/about/</a:t>
            </a:r>
            <a:r>
              <a:rPr lang="en"/>
              <a:t> </a:t>
            </a:r>
            <a:endParaRPr/>
          </a:p>
          <a:p>
            <a:pPr indent="0" lvl="0" marL="0" rtl="0" algn="l">
              <a:spcBef>
                <a:spcPts val="1200"/>
              </a:spcBef>
              <a:spcAft>
                <a:spcPts val="1200"/>
              </a:spcAft>
              <a:buNone/>
            </a:pPr>
            <a:r>
              <a:t/>
            </a:r>
            <a:endParaRPr/>
          </a:p>
        </p:txBody>
      </p:sp>
      <p:pic>
        <p:nvPicPr>
          <p:cNvPr id="114" name="Google Shape;114;p22"/>
          <p:cNvPicPr preferRelativeResize="0"/>
          <p:nvPr/>
        </p:nvPicPr>
        <p:blipFill>
          <a:blip r:embed="rId4">
            <a:alphaModFix/>
          </a:blip>
          <a:stretch>
            <a:fillRect/>
          </a:stretch>
        </p:blipFill>
        <p:spPr>
          <a:xfrm>
            <a:off x="3143250" y="2286000"/>
            <a:ext cx="2857500" cy="2857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Kalamazoo College</a:t>
            </a:r>
            <a:endParaRPr/>
          </a:p>
        </p:txBody>
      </p:sp>
      <p:sp>
        <p:nvSpPr>
          <p:cNvPr id="120" name="Google Shape;120;p23"/>
          <p:cNvSpPr txBox="1"/>
          <p:nvPr>
            <p:ph idx="1" type="body"/>
          </p:nvPr>
        </p:nvSpPr>
        <p:spPr>
          <a:xfrm>
            <a:off x="311700" y="1152475"/>
            <a:ext cx="4648200" cy="34164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Char char="●"/>
            </a:pPr>
            <a:r>
              <a:rPr lang="en"/>
              <a:t>Small liberal arts college in Michigan, 1,369 students from 37 states and 28 countries</a:t>
            </a:r>
            <a:endParaRPr/>
          </a:p>
          <a:p>
            <a:pPr indent="-325755" lvl="0" marL="457200" rtl="0" algn="l">
              <a:spcBef>
                <a:spcPts val="0"/>
              </a:spcBef>
              <a:spcAft>
                <a:spcPts val="0"/>
              </a:spcAft>
              <a:buSzPct val="100000"/>
              <a:buChar char="●"/>
            </a:pPr>
            <a:r>
              <a:rPr lang="en"/>
              <a:t>Annual tuition, fees, room and board for 2022-23: $67,752. National average: $35,551 (educationdata.org)</a:t>
            </a:r>
            <a:endParaRPr/>
          </a:p>
          <a:p>
            <a:pPr indent="-325755" lvl="0" marL="457200" rtl="0" algn="l">
              <a:spcBef>
                <a:spcPts val="0"/>
              </a:spcBef>
              <a:spcAft>
                <a:spcPts val="0"/>
              </a:spcAft>
              <a:buSzPct val="100000"/>
              <a:buChar char="●"/>
            </a:pPr>
            <a:r>
              <a:rPr lang="en"/>
              <a:t>Study abroad is </a:t>
            </a:r>
            <a:r>
              <a:rPr i="1" lang="en"/>
              <a:t>very </a:t>
            </a:r>
            <a:r>
              <a:rPr lang="en"/>
              <a:t>common</a:t>
            </a:r>
            <a:endParaRPr/>
          </a:p>
          <a:p>
            <a:pPr indent="-325755" lvl="0" marL="457200" rtl="0" algn="l">
              <a:spcBef>
                <a:spcPts val="0"/>
              </a:spcBef>
              <a:spcAft>
                <a:spcPts val="0"/>
              </a:spcAft>
              <a:buSzPct val="100000"/>
              <a:buChar char="●"/>
            </a:pPr>
            <a:r>
              <a:rPr lang="en"/>
              <a:t>Senior project is required. It’s usually a big paper, but you can do other things too (like planting a garden).</a:t>
            </a:r>
            <a:endParaRPr/>
          </a:p>
          <a:p>
            <a:pPr indent="-325755" lvl="0" marL="457200" rtl="0" algn="l">
              <a:spcBef>
                <a:spcPts val="0"/>
              </a:spcBef>
              <a:spcAft>
                <a:spcPts val="0"/>
              </a:spcAft>
              <a:buSzPct val="100000"/>
              <a:buChar char="●"/>
            </a:pPr>
            <a:r>
              <a:rPr lang="en"/>
              <a:t>Typical grade breakdown in class might be something like: </a:t>
            </a:r>
            <a:endParaRPr/>
          </a:p>
          <a:p>
            <a:pPr indent="-304165" lvl="1" marL="914400" rtl="0" algn="l">
              <a:spcBef>
                <a:spcPts val="0"/>
              </a:spcBef>
              <a:spcAft>
                <a:spcPts val="0"/>
              </a:spcAft>
              <a:buSzPct val="100000"/>
              <a:buChar char="○"/>
            </a:pPr>
            <a:r>
              <a:rPr lang="en"/>
              <a:t>20% participation/attendance</a:t>
            </a:r>
            <a:endParaRPr/>
          </a:p>
          <a:p>
            <a:pPr indent="-304165" lvl="1" marL="914400" rtl="0" algn="l">
              <a:spcBef>
                <a:spcPts val="0"/>
              </a:spcBef>
              <a:spcAft>
                <a:spcPts val="0"/>
              </a:spcAft>
              <a:buSzPct val="100000"/>
              <a:buChar char="○"/>
            </a:pPr>
            <a:r>
              <a:rPr lang="en"/>
              <a:t>40% midterm/final exams</a:t>
            </a:r>
            <a:endParaRPr/>
          </a:p>
          <a:p>
            <a:pPr indent="-304165" lvl="1" marL="914400" rtl="0" algn="l">
              <a:spcBef>
                <a:spcPts val="0"/>
              </a:spcBef>
              <a:spcAft>
                <a:spcPts val="0"/>
              </a:spcAft>
              <a:buSzPct val="100000"/>
              <a:buChar char="○"/>
            </a:pPr>
            <a:r>
              <a:rPr lang="en"/>
              <a:t>(10% x 4) 3 - 5 page essays</a:t>
            </a:r>
            <a:endParaRPr/>
          </a:p>
        </p:txBody>
      </p:sp>
      <p:pic>
        <p:nvPicPr>
          <p:cNvPr id="121" name="Google Shape;121;p23"/>
          <p:cNvPicPr preferRelativeResize="0"/>
          <p:nvPr/>
        </p:nvPicPr>
        <p:blipFill>
          <a:blip r:embed="rId3">
            <a:alphaModFix/>
          </a:blip>
          <a:stretch>
            <a:fillRect/>
          </a:stretch>
        </p:blipFill>
        <p:spPr>
          <a:xfrm>
            <a:off x="5007800" y="950188"/>
            <a:ext cx="3824506" cy="3820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Teachers College, Columbia University</a:t>
            </a:r>
            <a:endParaRPr/>
          </a:p>
        </p:txBody>
      </p:sp>
      <p:sp>
        <p:nvSpPr>
          <p:cNvPr id="127" name="Google Shape;127;p24"/>
          <p:cNvSpPr txBox="1"/>
          <p:nvPr>
            <p:ph idx="1" type="body"/>
          </p:nvPr>
        </p:nvSpPr>
        <p:spPr>
          <a:xfrm>
            <a:off x="311700" y="1152475"/>
            <a:ext cx="5627700" cy="3416400"/>
          </a:xfrm>
          <a:prstGeom prst="rect">
            <a:avLst/>
          </a:prstGeom>
        </p:spPr>
        <p:txBody>
          <a:bodyPr anchorCtr="0" anchor="t" bIns="91425" lIns="91425" spcFirstLastPara="1" rIns="91425" wrap="square" tIns="91425">
            <a:normAutofit fontScale="77500"/>
          </a:bodyPr>
          <a:lstStyle/>
          <a:p>
            <a:pPr indent="-317182" lvl="0" marL="457200" rtl="0" algn="l">
              <a:spcBef>
                <a:spcPts val="0"/>
              </a:spcBef>
              <a:spcAft>
                <a:spcPts val="0"/>
              </a:spcAft>
              <a:buSzPct val="100000"/>
              <a:buChar char="●"/>
            </a:pPr>
            <a:r>
              <a:rPr lang="en" u="sng">
                <a:solidFill>
                  <a:schemeClr val="hlink"/>
                </a:solidFill>
                <a:hlinkClick r:id="rId3"/>
              </a:rPr>
              <a:t>https://www.tc.columbia.edu/arts-and-humanities/applied-linguistics-tesol/degrees--requirements/tesol-ma/</a:t>
            </a:r>
            <a:r>
              <a:rPr lang="en"/>
              <a:t> </a:t>
            </a:r>
            <a:endParaRPr/>
          </a:p>
          <a:p>
            <a:pPr indent="-317182" lvl="0" marL="457200" rtl="0" algn="l">
              <a:spcBef>
                <a:spcPts val="0"/>
              </a:spcBef>
              <a:spcAft>
                <a:spcPts val="0"/>
              </a:spcAft>
              <a:buSzPct val="100000"/>
              <a:buChar char="●"/>
            </a:pPr>
            <a:r>
              <a:rPr lang="en"/>
              <a:t>Largest graduate school of education in the US (5,299 students)</a:t>
            </a:r>
            <a:endParaRPr/>
          </a:p>
          <a:p>
            <a:pPr indent="-317182" lvl="0" marL="457200" rtl="0" algn="l">
              <a:spcBef>
                <a:spcPts val="0"/>
              </a:spcBef>
              <a:spcAft>
                <a:spcPts val="0"/>
              </a:spcAft>
              <a:buSzPct val="100000"/>
              <a:buChar char="●"/>
            </a:pPr>
            <a:r>
              <a:rPr lang="en"/>
              <a:t>Example grade breakdown in Language Assessment class:</a:t>
            </a:r>
            <a:endParaRPr/>
          </a:p>
          <a:p>
            <a:pPr indent="-297497" lvl="1" marL="914400" rtl="0" algn="l">
              <a:spcBef>
                <a:spcPts val="0"/>
              </a:spcBef>
              <a:spcAft>
                <a:spcPts val="0"/>
              </a:spcAft>
              <a:buSzPct val="100000"/>
              <a:buChar char="○"/>
            </a:pPr>
            <a:r>
              <a:rPr lang="en"/>
              <a:t>Assignments 1 and 2 (3 pages max, each) (10%) </a:t>
            </a:r>
            <a:endParaRPr/>
          </a:p>
          <a:p>
            <a:pPr indent="-297497" lvl="1" marL="914400" rtl="0" algn="l">
              <a:spcBef>
                <a:spcPts val="0"/>
              </a:spcBef>
              <a:spcAft>
                <a:spcPts val="0"/>
              </a:spcAft>
              <a:buSzPct val="100000"/>
              <a:buChar char="○"/>
            </a:pPr>
            <a:r>
              <a:rPr lang="en"/>
              <a:t>Midterm Paper (Part 1 of your final paper) (20%): The introduction, research questions, literature reviews, test design, &amp; the draft of the test.</a:t>
            </a:r>
            <a:endParaRPr/>
          </a:p>
          <a:p>
            <a:pPr indent="-297497" lvl="1" marL="914400" rtl="0" algn="l">
              <a:spcBef>
                <a:spcPts val="0"/>
              </a:spcBef>
              <a:spcAft>
                <a:spcPts val="0"/>
              </a:spcAft>
              <a:buSzPct val="100000"/>
              <a:buChar char="○"/>
            </a:pPr>
            <a:r>
              <a:rPr lang="en"/>
              <a:t>Final Project (Part 2 of your final paper) &amp; Presentation (65%): Revision of the midterm, test administration, test analyses &amp; conclusions.</a:t>
            </a:r>
            <a:endParaRPr/>
          </a:p>
          <a:p>
            <a:pPr indent="-297497" lvl="1" marL="914400" rtl="0" algn="l">
              <a:spcBef>
                <a:spcPts val="0"/>
              </a:spcBef>
              <a:spcAft>
                <a:spcPts val="0"/>
              </a:spcAft>
              <a:buSzPct val="100000"/>
              <a:buChar char="○"/>
            </a:pPr>
            <a:r>
              <a:rPr lang="en"/>
              <a:t>Participation: Active participation in class discussions is expected. (5%)</a:t>
            </a:r>
            <a:endParaRPr/>
          </a:p>
          <a:p>
            <a:pPr indent="-317182" lvl="0" marL="457200" rtl="0" algn="l">
              <a:spcBef>
                <a:spcPts val="0"/>
              </a:spcBef>
              <a:spcAft>
                <a:spcPts val="0"/>
              </a:spcAft>
              <a:buSzPct val="100000"/>
              <a:buChar char="●"/>
            </a:pPr>
            <a:r>
              <a:rPr lang="en"/>
              <a:t>Typical homework assignments: read 1 - 2 academic articles and/or 1 - 2 book chapters and be ready to discuss in class</a:t>
            </a:r>
            <a:endParaRPr/>
          </a:p>
        </p:txBody>
      </p:sp>
      <p:pic>
        <p:nvPicPr>
          <p:cNvPr id="128" name="Google Shape;128;p24"/>
          <p:cNvPicPr preferRelativeResize="0"/>
          <p:nvPr/>
        </p:nvPicPr>
        <p:blipFill>
          <a:blip r:embed="rId4">
            <a:alphaModFix/>
          </a:blip>
          <a:stretch>
            <a:fillRect/>
          </a:stretch>
        </p:blipFill>
        <p:spPr>
          <a:xfrm>
            <a:off x="6056325" y="1017725"/>
            <a:ext cx="3161125" cy="1651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College Admissions</a:t>
            </a:r>
            <a:endParaRPr/>
          </a:p>
        </p:txBody>
      </p:sp>
      <p:sp>
        <p:nvSpPr>
          <p:cNvPr id="134" name="Google Shape;134;p25"/>
          <p:cNvSpPr txBox="1"/>
          <p:nvPr>
            <p:ph idx="1" type="body"/>
          </p:nvPr>
        </p:nvSpPr>
        <p:spPr>
          <a:xfrm>
            <a:off x="311700" y="1152475"/>
            <a:ext cx="42603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Things that are considered with your application:</a:t>
            </a:r>
            <a:endParaRPr/>
          </a:p>
          <a:p>
            <a:pPr indent="-342900" lvl="0" marL="457200" rtl="0" algn="l">
              <a:spcBef>
                <a:spcPts val="1200"/>
              </a:spcBef>
              <a:spcAft>
                <a:spcPts val="0"/>
              </a:spcAft>
              <a:buSzPts val="1800"/>
              <a:buChar char="●"/>
            </a:pPr>
            <a:r>
              <a:rPr lang="en"/>
              <a:t>Grades from high school</a:t>
            </a:r>
            <a:endParaRPr/>
          </a:p>
          <a:p>
            <a:pPr indent="-342900" lvl="0" marL="457200" rtl="0" algn="l">
              <a:spcBef>
                <a:spcPts val="0"/>
              </a:spcBef>
              <a:spcAft>
                <a:spcPts val="0"/>
              </a:spcAft>
              <a:buSzPts val="1800"/>
              <a:buChar char="●"/>
            </a:pPr>
            <a:r>
              <a:rPr lang="en"/>
              <a:t>References from 2 teachers</a:t>
            </a:r>
            <a:endParaRPr/>
          </a:p>
          <a:p>
            <a:pPr indent="-342900" lvl="0" marL="457200" rtl="0" algn="l">
              <a:spcBef>
                <a:spcPts val="0"/>
              </a:spcBef>
              <a:spcAft>
                <a:spcPts val="0"/>
              </a:spcAft>
              <a:buSzPts val="1800"/>
              <a:buChar char="●"/>
            </a:pPr>
            <a:r>
              <a:rPr lang="en"/>
              <a:t>One or more essays</a:t>
            </a:r>
            <a:endParaRPr/>
          </a:p>
          <a:p>
            <a:pPr indent="-342900" lvl="0" marL="457200" rtl="0" algn="l">
              <a:spcBef>
                <a:spcPts val="0"/>
              </a:spcBef>
              <a:spcAft>
                <a:spcPts val="0"/>
              </a:spcAft>
              <a:buSzPts val="1800"/>
              <a:buChar char="●"/>
            </a:pPr>
            <a:r>
              <a:rPr lang="en"/>
              <a:t>List of extracurricular activities (clubs, sports, etc)</a:t>
            </a:r>
            <a:endParaRPr/>
          </a:p>
          <a:p>
            <a:pPr indent="-342900" lvl="0" marL="457200" rtl="0" algn="l">
              <a:spcBef>
                <a:spcPts val="0"/>
              </a:spcBef>
              <a:spcAft>
                <a:spcPts val="0"/>
              </a:spcAft>
              <a:buSzPts val="1800"/>
              <a:buChar char="●"/>
            </a:pPr>
            <a:r>
              <a:rPr lang="en"/>
              <a:t>SAT score (optional)</a:t>
            </a:r>
            <a:endParaRPr/>
          </a:p>
          <a:p>
            <a:pPr indent="-342900" lvl="0" marL="457200" rtl="0" algn="l">
              <a:spcBef>
                <a:spcPts val="0"/>
              </a:spcBef>
              <a:spcAft>
                <a:spcPts val="0"/>
              </a:spcAft>
              <a:buSzPts val="1800"/>
              <a:buChar char="●"/>
            </a:pPr>
            <a:r>
              <a:rPr lang="en"/>
              <a:t>Interviews (optional)</a:t>
            </a:r>
            <a:endParaRPr/>
          </a:p>
          <a:p>
            <a:pPr indent="-342900" lvl="0" marL="457200" rtl="0" algn="l">
              <a:spcBef>
                <a:spcPts val="0"/>
              </a:spcBef>
              <a:spcAft>
                <a:spcPts val="0"/>
              </a:spcAft>
              <a:buSzPts val="1800"/>
              <a:buChar char="●"/>
            </a:pPr>
            <a:r>
              <a:rPr lang="en"/>
              <a:t>Race/ethnicity/background</a:t>
            </a:r>
            <a:endParaRPr/>
          </a:p>
        </p:txBody>
      </p:sp>
      <p:pic>
        <p:nvPicPr>
          <p:cNvPr descr="A few years ago Harvard was sued regarding its admissions policy. In light of the lawsuit, documents regarding how Harvard rates applicants were released. Today, we will reveal this secret rating system as well as revealing what Harvard looks for in its applicants.&#10;&#10;If you're new to the channel: Welcome! - We are Mahad and Omar, two rising juniors at Harvard. We started this channel to document our days in college before they are over, and we're excited to bring you all along for the ride! We post videos about the admissions process, college life, and a lot more so stay tuned for some more content in the upcoming weeks. See y'all in the next one!&#10;&#10;Instagrams: @mahadk23 &amp; @oshareef1025&#10;&#10;Chapters:&#10;00:00 - Intro&#10;00:49 - Academic Rating&#10;02:48 - Extracurricular Rating&#10;04:56 - Athletic Rating&#10;06:40 - Personal Rating&#10;8:40 - Overall Rating&#10;9:46 - Interesting Statistics" id="135" name="Google Shape;135;p25" title="How Does Harvard Evaluate Applicants? (Secret Rating Scale)">
            <a:hlinkClick r:id="rId3"/>
          </p:cNvPr>
          <p:cNvPicPr preferRelativeResize="0"/>
          <p:nvPr/>
        </p:nvPicPr>
        <p:blipFill>
          <a:blip r:embed="rId4">
            <a:alphaModFix/>
          </a:blip>
          <a:stretch>
            <a:fillRect/>
          </a:stretch>
        </p:blipFill>
        <p:spPr>
          <a:xfrm>
            <a:off x="4572000" y="114617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SAT</a:t>
            </a:r>
            <a:endParaRPr/>
          </a:p>
        </p:txBody>
      </p:sp>
      <p:sp>
        <p:nvSpPr>
          <p:cNvPr id="141" name="Google Shape;141;p26"/>
          <p:cNvSpPr txBox="1"/>
          <p:nvPr>
            <p:ph idx="1" type="body"/>
          </p:nvPr>
        </p:nvSpPr>
        <p:spPr>
          <a:xfrm>
            <a:off x="311700" y="9260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The SAT is a 3 hour 50 minute exam (including an optional essay which takes 50 minutes), consisting of five sections: Reading, Writing, Math (with calculator), and Math (no calculator).</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pic>
        <p:nvPicPr>
          <p:cNvPr id="142" name="Google Shape;142;p26"/>
          <p:cNvPicPr preferRelativeResize="0"/>
          <p:nvPr/>
        </p:nvPicPr>
        <p:blipFill>
          <a:blip r:embed="rId3">
            <a:alphaModFix/>
          </a:blip>
          <a:stretch>
            <a:fillRect/>
          </a:stretch>
        </p:blipFill>
        <p:spPr>
          <a:xfrm>
            <a:off x="0" y="2022413"/>
            <a:ext cx="9144003" cy="2759274"/>
          </a:xfrm>
          <a:prstGeom prst="rect">
            <a:avLst/>
          </a:prstGeom>
          <a:noFill/>
          <a:ln>
            <a:noFill/>
          </a:ln>
        </p:spPr>
      </p:pic>
      <p:sp>
        <p:nvSpPr>
          <p:cNvPr id="143" name="Google Shape;143;p26"/>
          <p:cNvSpPr txBox="1"/>
          <p:nvPr/>
        </p:nvSpPr>
        <p:spPr>
          <a:xfrm>
            <a:off x="668550" y="4781675"/>
            <a:ext cx="7947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https://www.latutors123.com/tutoring-resources/sat/format-dates/#:~:text=The%20SAT%20is%20a%203,and%20Math%20(no%20calculator).&amp;text=The%20SAT%20is%20a%20paper,select%20dates%20throughout%20the%20year.</a:t>
            </a:r>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SAT </a:t>
            </a:r>
            <a:endParaRPr/>
          </a:p>
        </p:txBody>
      </p:sp>
      <p:pic>
        <p:nvPicPr>
          <p:cNvPr id="149" name="Google Shape;149;p27"/>
          <p:cNvPicPr preferRelativeResize="0"/>
          <p:nvPr/>
        </p:nvPicPr>
        <p:blipFill>
          <a:blip r:embed="rId3">
            <a:alphaModFix/>
          </a:blip>
          <a:stretch>
            <a:fillRect/>
          </a:stretch>
        </p:blipFill>
        <p:spPr>
          <a:xfrm>
            <a:off x="152400" y="1170125"/>
            <a:ext cx="4448175" cy="3048000"/>
          </a:xfrm>
          <a:prstGeom prst="rect">
            <a:avLst/>
          </a:prstGeom>
          <a:noFill/>
          <a:ln>
            <a:noFill/>
          </a:ln>
        </p:spPr>
      </p:pic>
      <p:pic>
        <p:nvPicPr>
          <p:cNvPr id="150" name="Google Shape;150;p27"/>
          <p:cNvPicPr preferRelativeResize="0"/>
          <p:nvPr/>
        </p:nvPicPr>
        <p:blipFill>
          <a:blip r:embed="rId4">
            <a:alphaModFix/>
          </a:blip>
          <a:stretch>
            <a:fillRect/>
          </a:stretch>
        </p:blipFill>
        <p:spPr>
          <a:xfrm>
            <a:off x="4752975" y="1170125"/>
            <a:ext cx="4238625" cy="2665058"/>
          </a:xfrm>
          <a:prstGeom prst="rect">
            <a:avLst/>
          </a:prstGeom>
          <a:noFill/>
          <a:ln>
            <a:noFill/>
          </a:ln>
        </p:spPr>
      </p:pic>
      <p:sp>
        <p:nvSpPr>
          <p:cNvPr id="151" name="Google Shape;151;p27"/>
          <p:cNvSpPr/>
          <p:nvPr/>
        </p:nvSpPr>
        <p:spPr>
          <a:xfrm>
            <a:off x="4927850" y="3170200"/>
            <a:ext cx="301800" cy="183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7"/>
          <p:cNvSpPr/>
          <p:nvPr/>
        </p:nvSpPr>
        <p:spPr>
          <a:xfrm>
            <a:off x="357275" y="3581375"/>
            <a:ext cx="301800" cy="183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Design a college admissions process</a:t>
            </a:r>
            <a:endParaRPr/>
          </a:p>
        </p:txBody>
      </p:sp>
      <p:sp>
        <p:nvSpPr>
          <p:cNvPr id="158" name="Google Shape;158;p28"/>
          <p:cNvSpPr txBox="1"/>
          <p:nvPr>
            <p:ph idx="1" type="body"/>
          </p:nvPr>
        </p:nvSpPr>
        <p:spPr>
          <a:xfrm>
            <a:off x="311700" y="1152475"/>
            <a:ext cx="8520600" cy="1241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What’s the college admissions process like in your country?</a:t>
            </a:r>
            <a:endParaRPr/>
          </a:p>
          <a:p>
            <a:pPr indent="-342900" lvl="0" marL="457200" rtl="0" algn="l">
              <a:spcBef>
                <a:spcPts val="0"/>
              </a:spcBef>
              <a:spcAft>
                <a:spcPts val="0"/>
              </a:spcAft>
              <a:buSzPts val="1800"/>
              <a:buChar char="●"/>
            </a:pPr>
            <a:r>
              <a:rPr lang="en"/>
              <a:t>How is it the same/different than the process in USA?</a:t>
            </a:r>
            <a:endParaRPr/>
          </a:p>
          <a:p>
            <a:pPr indent="-342900" lvl="0" marL="457200" rtl="0" algn="l">
              <a:spcBef>
                <a:spcPts val="0"/>
              </a:spcBef>
              <a:spcAft>
                <a:spcPts val="0"/>
              </a:spcAft>
              <a:buSzPts val="1800"/>
              <a:buChar char="●"/>
            </a:pPr>
            <a:r>
              <a:rPr lang="en"/>
              <a:t>Which do you think is more fair? Why?</a:t>
            </a:r>
            <a:endParaRPr/>
          </a:p>
        </p:txBody>
      </p:sp>
      <p:sp>
        <p:nvSpPr>
          <p:cNvPr id="159" name="Google Shape;159;p28"/>
          <p:cNvSpPr txBox="1"/>
          <p:nvPr/>
        </p:nvSpPr>
        <p:spPr>
          <a:xfrm>
            <a:off x="528375" y="2674200"/>
            <a:ext cx="59847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In groups, design a college admissions process</a:t>
            </a:r>
            <a:endParaRPr/>
          </a:p>
          <a:p>
            <a:pPr indent="-317500" lvl="0" marL="457200" rtl="0" algn="l">
              <a:spcBef>
                <a:spcPts val="0"/>
              </a:spcBef>
              <a:spcAft>
                <a:spcPts val="0"/>
              </a:spcAft>
              <a:buSzPts val="1400"/>
              <a:buChar char="●"/>
            </a:pPr>
            <a:r>
              <a:rPr lang="en"/>
              <a:t>Will you require…</a:t>
            </a:r>
            <a:endParaRPr/>
          </a:p>
          <a:p>
            <a:pPr indent="-317500" lvl="1" marL="914400" rtl="0" algn="l">
              <a:spcBef>
                <a:spcPts val="0"/>
              </a:spcBef>
              <a:spcAft>
                <a:spcPts val="0"/>
              </a:spcAft>
              <a:buSzPts val="1400"/>
              <a:buChar char="○"/>
            </a:pPr>
            <a:r>
              <a:rPr lang="en"/>
              <a:t>tests?</a:t>
            </a:r>
            <a:endParaRPr/>
          </a:p>
          <a:p>
            <a:pPr indent="-317500" lvl="1" marL="914400" rtl="0" algn="l">
              <a:spcBef>
                <a:spcPts val="0"/>
              </a:spcBef>
              <a:spcAft>
                <a:spcPts val="0"/>
              </a:spcAft>
              <a:buSzPts val="1400"/>
              <a:buChar char="○"/>
            </a:pPr>
            <a:r>
              <a:rPr lang="en"/>
              <a:t>Interviews?</a:t>
            </a:r>
            <a:endParaRPr/>
          </a:p>
          <a:p>
            <a:pPr indent="-317500" lvl="1" marL="914400" rtl="0" algn="l">
              <a:spcBef>
                <a:spcPts val="0"/>
              </a:spcBef>
              <a:spcAft>
                <a:spcPts val="0"/>
              </a:spcAft>
              <a:buSzPts val="1400"/>
              <a:buChar char="○"/>
            </a:pPr>
            <a:r>
              <a:rPr lang="en"/>
              <a:t>Essays?</a:t>
            </a:r>
            <a:endParaRPr/>
          </a:p>
          <a:p>
            <a:pPr indent="-317500" lvl="1" marL="914400" rtl="0" algn="l">
              <a:spcBef>
                <a:spcPts val="0"/>
              </a:spcBef>
              <a:spcAft>
                <a:spcPts val="0"/>
              </a:spcAft>
              <a:buSzPts val="1400"/>
              <a:buChar char="○"/>
            </a:pPr>
            <a:r>
              <a:rPr lang="en"/>
              <a:t>Extracurricular activities?</a:t>
            </a:r>
            <a:endParaRPr/>
          </a:p>
          <a:p>
            <a:pPr indent="-317500" lvl="0" marL="457200" rtl="0" algn="l">
              <a:spcBef>
                <a:spcPts val="0"/>
              </a:spcBef>
              <a:spcAft>
                <a:spcPts val="0"/>
              </a:spcAft>
              <a:buSzPts val="1400"/>
              <a:buChar char="●"/>
            </a:pPr>
            <a:r>
              <a:rPr lang="en"/>
              <a:t>How much weight will you put on each criteria?</a:t>
            </a: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Do you know what these words mean in the context of education in the US? Here are the answers!</a:t>
            </a:r>
            <a:endParaRPr/>
          </a:p>
        </p:txBody>
      </p:sp>
      <p:sp>
        <p:nvSpPr>
          <p:cNvPr id="165" name="Google Shape;165;p29"/>
          <p:cNvSpPr txBox="1"/>
          <p:nvPr>
            <p:ph idx="1" type="body"/>
          </p:nvPr>
        </p:nvSpPr>
        <p:spPr>
          <a:xfrm>
            <a:off x="311700" y="1389700"/>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a:t>Charter</a:t>
            </a:r>
            <a:r>
              <a:rPr lang="en"/>
              <a:t>– “publicly funded independent school established by teachers, parents, or community groups under the terms of a charter with a local or national authority.”</a:t>
            </a:r>
            <a:endParaRPr/>
          </a:p>
          <a:p>
            <a:pPr indent="0" lvl="0" marL="0" rtl="0" algn="l">
              <a:spcBef>
                <a:spcPts val="1200"/>
              </a:spcBef>
              <a:spcAft>
                <a:spcPts val="0"/>
              </a:spcAft>
              <a:buNone/>
            </a:pPr>
            <a:r>
              <a:rPr b="1" lang="en"/>
              <a:t>Magnet</a:t>
            </a:r>
            <a:r>
              <a:rPr lang="en"/>
              <a:t>– “a school designed to attract pupils from various areas or groups, especially one offering specialist tuition in a particular subject alongside the standard curriculum.”</a:t>
            </a:r>
            <a:endParaRPr/>
          </a:p>
          <a:p>
            <a:pPr indent="0" lvl="0" marL="0" rtl="0" algn="l">
              <a:spcBef>
                <a:spcPts val="1200"/>
              </a:spcBef>
              <a:spcAft>
                <a:spcPts val="0"/>
              </a:spcAft>
              <a:buNone/>
            </a:pPr>
            <a:r>
              <a:rPr b="1" lang="en"/>
              <a:t>Liberal arts college</a:t>
            </a:r>
            <a:r>
              <a:rPr lang="en"/>
              <a:t>–small 4-year school focused on undergraduate studies</a:t>
            </a:r>
            <a:endParaRPr/>
          </a:p>
          <a:p>
            <a:pPr indent="0" lvl="0" marL="0" rtl="0" algn="l">
              <a:spcBef>
                <a:spcPts val="1200"/>
              </a:spcBef>
              <a:spcAft>
                <a:spcPts val="0"/>
              </a:spcAft>
              <a:buNone/>
            </a:pPr>
            <a:r>
              <a:rPr b="1" lang="en"/>
              <a:t>SAT</a:t>
            </a:r>
            <a:r>
              <a:rPr lang="en"/>
              <a:t>–Scholastic Aptitude Test. Big test that many college-bound HS students take</a:t>
            </a:r>
            <a:endParaRPr/>
          </a:p>
          <a:p>
            <a:pPr indent="0" lvl="0" marL="0" rtl="0" algn="l">
              <a:spcBef>
                <a:spcPts val="1200"/>
              </a:spcBef>
              <a:spcAft>
                <a:spcPts val="0"/>
              </a:spcAft>
              <a:buNone/>
            </a:pPr>
            <a:r>
              <a:rPr b="1" lang="en"/>
              <a:t>GPA</a:t>
            </a:r>
            <a:r>
              <a:rPr lang="en"/>
              <a:t>–Grade Point Average. 0 - 4 scale to show your grades</a:t>
            </a:r>
            <a:endParaRPr/>
          </a:p>
          <a:p>
            <a:pPr indent="0" lvl="0" marL="0" rtl="0" algn="l">
              <a:spcBef>
                <a:spcPts val="1200"/>
              </a:spcBef>
              <a:spcAft>
                <a:spcPts val="1200"/>
              </a:spcAft>
              <a:buNone/>
            </a:pPr>
            <a:r>
              <a:rPr b="1" lang="en"/>
              <a:t>AP</a:t>
            </a:r>
            <a:r>
              <a:rPr lang="en"/>
              <a:t>–Advanced Placement. College-level courses you can take in High School</a:t>
            </a:r>
            <a:endParaRPr/>
          </a:p>
        </p:txBody>
      </p:sp>
      <p:sp>
        <p:nvSpPr>
          <p:cNvPr id="166" name="Google Shape;166;p29"/>
          <p:cNvSpPr txBox="1"/>
          <p:nvPr/>
        </p:nvSpPr>
        <p:spPr>
          <a:xfrm>
            <a:off x="281675" y="4714875"/>
            <a:ext cx="609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Definitions from Oxford Languages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KWL</a:t>
            </a:r>
            <a:endParaRPr/>
          </a:p>
        </p:txBody>
      </p:sp>
      <p:pic>
        <p:nvPicPr>
          <p:cNvPr id="172" name="Google Shape;172;p30"/>
          <p:cNvPicPr preferRelativeResize="0"/>
          <p:nvPr/>
        </p:nvPicPr>
        <p:blipFill>
          <a:blip r:embed="rId3">
            <a:alphaModFix/>
          </a:blip>
          <a:stretch>
            <a:fillRect/>
          </a:stretch>
        </p:blipFill>
        <p:spPr>
          <a:xfrm>
            <a:off x="3219166" y="1180737"/>
            <a:ext cx="2705675" cy="2782024"/>
          </a:xfrm>
          <a:prstGeom prst="rect">
            <a:avLst/>
          </a:prstGeom>
          <a:noFill/>
          <a:ln>
            <a:noFill/>
          </a:ln>
        </p:spPr>
      </p:pic>
      <p:sp>
        <p:nvSpPr>
          <p:cNvPr id="173" name="Google Shape;173;p30"/>
          <p:cNvSpPr txBox="1"/>
          <p:nvPr/>
        </p:nvSpPr>
        <p:spPr>
          <a:xfrm>
            <a:off x="2889850" y="3962750"/>
            <a:ext cx="62109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u="sng">
                <a:solidFill>
                  <a:schemeClr val="hlink"/>
                </a:solidFill>
                <a:hlinkClick r:id="rId4"/>
              </a:rPr>
              <a:t>https://tinyurl.com/kwlaosk</a:t>
            </a:r>
            <a:endParaRPr sz="2200"/>
          </a:p>
          <a:p>
            <a:pPr indent="0" lvl="0" marL="0" rtl="0" algn="l">
              <a:spcBef>
                <a:spcPts val="0"/>
              </a:spcBef>
              <a:spcAft>
                <a:spcPts val="0"/>
              </a:spcAft>
              <a:buNone/>
            </a:pPr>
            <a:r>
              <a:t/>
            </a:r>
            <a:endParaRPr sz="2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Conversation Club!</a:t>
            </a:r>
            <a:endParaRPr/>
          </a:p>
        </p:txBody>
      </p:sp>
      <p:sp>
        <p:nvSpPr>
          <p:cNvPr id="179" name="Google Shape;179;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Fridays</a:t>
            </a:r>
            <a:r>
              <a:rPr lang="en"/>
              <a:t> 9:30 - 11</a:t>
            </a:r>
            <a:endParaRPr/>
          </a:p>
          <a:p>
            <a:pPr indent="-334327" lvl="0" marL="457200" rtl="0" algn="l">
              <a:spcBef>
                <a:spcPts val="0"/>
              </a:spcBef>
              <a:spcAft>
                <a:spcPts val="0"/>
              </a:spcAft>
              <a:buSzPct val="100000"/>
              <a:buChar char="●"/>
            </a:pPr>
            <a:r>
              <a:rPr lang="en"/>
              <a:t>BUT we might find an additional time</a:t>
            </a:r>
            <a:endParaRPr/>
          </a:p>
          <a:p>
            <a:pPr indent="-334327" lvl="0" marL="457200" rtl="0" algn="l">
              <a:spcBef>
                <a:spcPts val="0"/>
              </a:spcBef>
              <a:spcAft>
                <a:spcPts val="0"/>
              </a:spcAft>
              <a:buSzPct val="100000"/>
              <a:buChar char="●"/>
            </a:pPr>
            <a:r>
              <a:rPr lang="en"/>
              <a:t>Fill out the form if you’re interested</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ctr">
              <a:lnSpc>
                <a:spcPct val="100000"/>
              </a:lnSpc>
              <a:spcBef>
                <a:spcPts val="1200"/>
              </a:spcBef>
              <a:spcAft>
                <a:spcPts val="0"/>
              </a:spcAft>
              <a:buNone/>
            </a:pPr>
            <a:r>
              <a:t/>
            </a:r>
            <a:endParaRPr/>
          </a:p>
          <a:p>
            <a:pPr indent="0" lvl="0" marL="0" rtl="0" algn="ctr">
              <a:lnSpc>
                <a:spcPct val="100000"/>
              </a:lnSpc>
              <a:spcBef>
                <a:spcPts val="0"/>
              </a:spcBef>
              <a:spcAft>
                <a:spcPts val="0"/>
              </a:spcAft>
              <a:buNone/>
            </a:pPr>
            <a:r>
              <a:t/>
            </a:r>
            <a:endParaRPr/>
          </a:p>
          <a:p>
            <a:pPr indent="0" lvl="0" marL="0" rtl="0" algn="ctr">
              <a:lnSpc>
                <a:spcPct val="100000"/>
              </a:lnSpc>
              <a:spcBef>
                <a:spcPts val="0"/>
              </a:spcBef>
              <a:spcAft>
                <a:spcPts val="0"/>
              </a:spcAft>
              <a:buNone/>
            </a:pPr>
            <a:r>
              <a:rPr lang="en" sz="2000" u="sng">
                <a:solidFill>
                  <a:srgbClr val="0097A7"/>
                </a:solidFill>
                <a:hlinkClick r:id="rId3">
                  <a:extLst>
                    <a:ext uri="{A12FA001-AC4F-418D-AE19-62706E023703}">
                      <ahyp:hlinkClr val="tx"/>
                    </a:ext>
                  </a:extLst>
                </a:hlinkClick>
              </a:rPr>
              <a:t>https://tinyurl.com/convoNA</a:t>
            </a:r>
            <a:endParaRPr sz="2000">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spcBef>
                <a:spcPts val="0"/>
              </a:spcBef>
              <a:spcAft>
                <a:spcPts val="1200"/>
              </a:spcAft>
              <a:buNone/>
            </a:pPr>
            <a:r>
              <a:t/>
            </a:r>
            <a:endParaRPr/>
          </a:p>
        </p:txBody>
      </p:sp>
      <p:pic>
        <p:nvPicPr>
          <p:cNvPr id="180" name="Google Shape;180;p31"/>
          <p:cNvPicPr preferRelativeResize="0"/>
          <p:nvPr/>
        </p:nvPicPr>
        <p:blipFill>
          <a:blip r:embed="rId4">
            <a:alphaModFix/>
          </a:blip>
          <a:stretch>
            <a:fillRect/>
          </a:stretch>
        </p:blipFill>
        <p:spPr>
          <a:xfrm>
            <a:off x="5903725" y="753450"/>
            <a:ext cx="2857500" cy="2857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Today’s plan</a:t>
            </a:r>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Look at an overview of education in the US</a:t>
            </a:r>
            <a:endParaRPr/>
          </a:p>
          <a:p>
            <a:pPr indent="-342900" lvl="0" marL="457200" rtl="0" algn="l">
              <a:spcBef>
                <a:spcPts val="0"/>
              </a:spcBef>
              <a:spcAft>
                <a:spcPts val="0"/>
              </a:spcAft>
              <a:buSzPts val="1800"/>
              <a:buChar char="●"/>
            </a:pPr>
            <a:r>
              <a:rPr lang="en"/>
              <a:t>Listen to my educational journey</a:t>
            </a:r>
            <a:endParaRPr/>
          </a:p>
          <a:p>
            <a:pPr indent="-342900" lvl="0" marL="457200" rtl="0" algn="l">
              <a:spcBef>
                <a:spcPts val="0"/>
              </a:spcBef>
              <a:spcAft>
                <a:spcPts val="0"/>
              </a:spcAft>
              <a:buSzPts val="1800"/>
              <a:buChar char="●"/>
            </a:pPr>
            <a:r>
              <a:rPr lang="en"/>
              <a:t>Learn details of college admissions process in the US</a:t>
            </a:r>
            <a:endParaRPr/>
          </a:p>
          <a:p>
            <a:pPr indent="-342900" lvl="0" marL="457200" rtl="0" algn="l">
              <a:spcBef>
                <a:spcPts val="0"/>
              </a:spcBef>
              <a:spcAft>
                <a:spcPts val="0"/>
              </a:spcAft>
              <a:buSzPts val="1800"/>
              <a:buChar char="●"/>
            </a:pPr>
            <a:r>
              <a:rPr lang="en"/>
              <a:t>Design your own college admissions process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KWL</a:t>
            </a:r>
            <a:endParaRPr/>
          </a:p>
        </p:txBody>
      </p:sp>
      <p:pic>
        <p:nvPicPr>
          <p:cNvPr id="67" name="Google Shape;67;p15"/>
          <p:cNvPicPr preferRelativeResize="0"/>
          <p:nvPr/>
        </p:nvPicPr>
        <p:blipFill>
          <a:blip r:embed="rId3">
            <a:alphaModFix/>
          </a:blip>
          <a:stretch>
            <a:fillRect/>
          </a:stretch>
        </p:blipFill>
        <p:spPr>
          <a:xfrm>
            <a:off x="3219166" y="1180737"/>
            <a:ext cx="2705675" cy="2782024"/>
          </a:xfrm>
          <a:prstGeom prst="rect">
            <a:avLst/>
          </a:prstGeom>
          <a:noFill/>
          <a:ln>
            <a:noFill/>
          </a:ln>
        </p:spPr>
      </p:pic>
      <p:sp>
        <p:nvSpPr>
          <p:cNvPr id="68" name="Google Shape;68;p15"/>
          <p:cNvSpPr txBox="1"/>
          <p:nvPr/>
        </p:nvSpPr>
        <p:spPr>
          <a:xfrm>
            <a:off x="2889850" y="3962750"/>
            <a:ext cx="6210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https://tinyurl.com/kwlaosk</a:t>
            </a:r>
            <a:endParaRPr sz="2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Do you know what these words mean in the context of education in the US? Write down your guesses</a:t>
            </a:r>
            <a:endParaRPr/>
          </a:p>
        </p:txBody>
      </p:sp>
      <p:sp>
        <p:nvSpPr>
          <p:cNvPr id="74" name="Google Shape;74;p16"/>
          <p:cNvSpPr txBox="1"/>
          <p:nvPr>
            <p:ph idx="1" type="body"/>
          </p:nvPr>
        </p:nvSpPr>
        <p:spPr>
          <a:xfrm>
            <a:off x="311700" y="13897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Charter</a:t>
            </a:r>
            <a:endParaRPr b="1"/>
          </a:p>
          <a:p>
            <a:pPr indent="0" lvl="0" marL="0" rtl="0" algn="l">
              <a:spcBef>
                <a:spcPts val="1200"/>
              </a:spcBef>
              <a:spcAft>
                <a:spcPts val="0"/>
              </a:spcAft>
              <a:buNone/>
            </a:pPr>
            <a:r>
              <a:rPr b="1" lang="en"/>
              <a:t>Magnet</a:t>
            </a:r>
            <a:endParaRPr b="1"/>
          </a:p>
          <a:p>
            <a:pPr indent="0" lvl="0" marL="0" rtl="0" algn="l">
              <a:spcBef>
                <a:spcPts val="1200"/>
              </a:spcBef>
              <a:spcAft>
                <a:spcPts val="0"/>
              </a:spcAft>
              <a:buNone/>
            </a:pPr>
            <a:r>
              <a:rPr b="1" lang="en"/>
              <a:t>Liberal arts college</a:t>
            </a:r>
            <a:endParaRPr b="1"/>
          </a:p>
          <a:p>
            <a:pPr indent="0" lvl="0" marL="0" rtl="0" algn="l">
              <a:spcBef>
                <a:spcPts val="1200"/>
              </a:spcBef>
              <a:spcAft>
                <a:spcPts val="0"/>
              </a:spcAft>
              <a:buNone/>
            </a:pPr>
            <a:r>
              <a:rPr b="1" lang="en"/>
              <a:t>SAT</a:t>
            </a:r>
            <a:endParaRPr b="1"/>
          </a:p>
          <a:p>
            <a:pPr indent="0" lvl="0" marL="0" rtl="0" algn="l">
              <a:spcBef>
                <a:spcPts val="1200"/>
              </a:spcBef>
              <a:spcAft>
                <a:spcPts val="0"/>
              </a:spcAft>
              <a:buNone/>
            </a:pPr>
            <a:r>
              <a:rPr b="1" lang="en"/>
              <a:t>GPA</a:t>
            </a:r>
            <a:endParaRPr b="1"/>
          </a:p>
          <a:p>
            <a:pPr indent="0" lvl="0" marL="0" rtl="0" algn="l">
              <a:spcBef>
                <a:spcPts val="1200"/>
              </a:spcBef>
              <a:spcAft>
                <a:spcPts val="1200"/>
              </a:spcAft>
              <a:buNone/>
            </a:pPr>
            <a:r>
              <a:rPr b="1" lang="en"/>
              <a:t>AP</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a:blip r:embed="rId3">
            <a:alphaModFix/>
          </a:blip>
          <a:stretch>
            <a:fillRect/>
          </a:stretch>
        </p:blipFill>
        <p:spPr>
          <a:xfrm>
            <a:off x="1604596" y="0"/>
            <a:ext cx="5934807" cy="5143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Wiley International Magnet Elementary School</a:t>
            </a:r>
            <a:endParaRPr/>
          </a:p>
        </p:txBody>
      </p:sp>
      <p:sp>
        <p:nvSpPr>
          <p:cNvPr id="85" name="Google Shape;85;p18"/>
          <p:cNvSpPr txBox="1"/>
          <p:nvPr>
            <p:ph idx="1" type="body"/>
          </p:nvPr>
        </p:nvSpPr>
        <p:spPr>
          <a:xfrm>
            <a:off x="311700" y="1152475"/>
            <a:ext cx="4968600" cy="3416400"/>
          </a:xfrm>
          <a:prstGeom prst="rect">
            <a:avLst/>
          </a:prstGeom>
        </p:spPr>
        <p:txBody>
          <a:bodyPr anchorCtr="0" anchor="t" bIns="91425" lIns="91425" spcFirstLastPara="1" rIns="91425" wrap="square" tIns="91425">
            <a:normAutofit fontScale="92500" lnSpcReduction="10000"/>
          </a:bodyPr>
          <a:lstStyle/>
          <a:p>
            <a:pPr indent="-334327" lvl="0" marL="457200" rtl="0" algn="l">
              <a:spcBef>
                <a:spcPts val="0"/>
              </a:spcBef>
              <a:spcAft>
                <a:spcPts val="0"/>
              </a:spcAft>
              <a:buSzPct val="100000"/>
              <a:buChar char="●"/>
            </a:pPr>
            <a:r>
              <a:rPr lang="en"/>
              <a:t>Grades K - 5. Ages 5 - 11</a:t>
            </a:r>
            <a:endParaRPr/>
          </a:p>
          <a:p>
            <a:pPr indent="-334327" lvl="0" marL="457200" rtl="0" algn="l">
              <a:spcBef>
                <a:spcPts val="0"/>
              </a:spcBef>
              <a:spcAft>
                <a:spcPts val="0"/>
              </a:spcAft>
              <a:buSzPct val="100000"/>
              <a:buChar char="●"/>
            </a:pPr>
            <a:r>
              <a:rPr lang="en"/>
              <a:t>International magnet school</a:t>
            </a:r>
            <a:endParaRPr/>
          </a:p>
          <a:p>
            <a:pPr indent="-310832" lvl="1" marL="914400" rtl="0" algn="l">
              <a:spcBef>
                <a:spcPts val="0"/>
              </a:spcBef>
              <a:spcAft>
                <a:spcPts val="0"/>
              </a:spcAft>
              <a:buSzPct val="116666"/>
              <a:buChar char="○"/>
            </a:pPr>
            <a:r>
              <a:rPr lang="en" sz="1200">
                <a:solidFill>
                  <a:srgbClr val="333333"/>
                </a:solidFill>
              </a:rPr>
              <a:t>include[s] </a:t>
            </a:r>
            <a:r>
              <a:rPr b="1" lang="en" sz="1200">
                <a:solidFill>
                  <a:srgbClr val="333333"/>
                </a:solidFill>
              </a:rPr>
              <a:t>world</a:t>
            </a:r>
            <a:r>
              <a:rPr lang="en" sz="1200">
                <a:solidFill>
                  <a:srgbClr val="333333"/>
                </a:solidFill>
              </a:rPr>
              <a:t> investigations, </a:t>
            </a:r>
            <a:r>
              <a:rPr b="1" lang="en" sz="1200">
                <a:solidFill>
                  <a:srgbClr val="333333"/>
                </a:solidFill>
              </a:rPr>
              <a:t>global</a:t>
            </a:r>
            <a:r>
              <a:rPr lang="en" sz="1200">
                <a:solidFill>
                  <a:srgbClr val="333333"/>
                </a:solidFill>
              </a:rPr>
              <a:t> perspectives, communication of ideas, and local and global action.</a:t>
            </a:r>
            <a:endParaRPr sz="1200">
              <a:solidFill>
                <a:srgbClr val="333333"/>
              </a:solidFill>
            </a:endParaRPr>
          </a:p>
          <a:p>
            <a:pPr indent="-310832" lvl="1" marL="914400" rtl="0" algn="l">
              <a:spcBef>
                <a:spcPts val="0"/>
              </a:spcBef>
              <a:spcAft>
                <a:spcPts val="0"/>
              </a:spcAft>
              <a:buSzPct val="116666"/>
              <a:buChar char="○"/>
            </a:pPr>
            <a:r>
              <a:rPr b="1" lang="en" sz="1200">
                <a:solidFill>
                  <a:srgbClr val="333333"/>
                </a:solidFill>
              </a:rPr>
              <a:t>study world language choices</a:t>
            </a:r>
            <a:r>
              <a:rPr lang="en" sz="1200">
                <a:solidFill>
                  <a:srgbClr val="333333"/>
                </a:solidFill>
              </a:rPr>
              <a:t> beginning in kindergarten through fifth grade. Language classes are </a:t>
            </a:r>
            <a:r>
              <a:rPr b="1" lang="en" sz="1200">
                <a:solidFill>
                  <a:srgbClr val="333333"/>
                </a:solidFill>
              </a:rPr>
              <a:t>forty minutes per day four days a week </a:t>
            </a:r>
            <a:r>
              <a:rPr lang="en" sz="1200">
                <a:solidFill>
                  <a:srgbClr val="333333"/>
                </a:solidFill>
              </a:rPr>
              <a:t>and currently include </a:t>
            </a:r>
            <a:r>
              <a:rPr b="1" lang="en" sz="1200">
                <a:solidFill>
                  <a:srgbClr val="333333"/>
                </a:solidFill>
              </a:rPr>
              <a:t>Chinese, French, Spanish, Japanese and German</a:t>
            </a:r>
            <a:r>
              <a:rPr lang="en" sz="1200">
                <a:solidFill>
                  <a:srgbClr val="333333"/>
                </a:solidFill>
              </a:rPr>
              <a:t>. </a:t>
            </a:r>
            <a:endParaRPr sz="1200">
              <a:solidFill>
                <a:srgbClr val="333333"/>
              </a:solidFill>
            </a:endParaRPr>
          </a:p>
          <a:p>
            <a:pPr indent="-310832" lvl="1" marL="914400" rtl="0" algn="l">
              <a:spcBef>
                <a:spcPts val="0"/>
              </a:spcBef>
              <a:spcAft>
                <a:spcPts val="0"/>
              </a:spcAft>
              <a:buSzPct val="116666"/>
              <a:buChar char="○"/>
            </a:pPr>
            <a:r>
              <a:rPr b="1" lang="en" sz="1200">
                <a:solidFill>
                  <a:srgbClr val="333333"/>
                </a:solidFill>
              </a:rPr>
              <a:t>internationally focused Art, Music, and PE courses</a:t>
            </a:r>
            <a:r>
              <a:rPr lang="en" sz="1200">
                <a:solidFill>
                  <a:srgbClr val="333333"/>
                </a:solidFill>
              </a:rPr>
              <a:t> for forty minutes per day five days a week. </a:t>
            </a:r>
            <a:endParaRPr sz="1200">
              <a:solidFill>
                <a:srgbClr val="333333"/>
              </a:solidFill>
            </a:endParaRPr>
          </a:p>
          <a:p>
            <a:pPr indent="-310832" lvl="1" marL="914400" rtl="0" algn="l">
              <a:spcBef>
                <a:spcPts val="0"/>
              </a:spcBef>
              <a:spcAft>
                <a:spcPts val="0"/>
              </a:spcAft>
              <a:buSzPct val="116666"/>
              <a:buChar char="○"/>
            </a:pPr>
            <a:r>
              <a:rPr lang="en" sz="1200">
                <a:solidFill>
                  <a:srgbClr val="333333"/>
                </a:solidFill>
              </a:rPr>
              <a:t>Twenty-first century tools assist students in learning about the rich world around them and various means of communicating across cultures to become global ambassadors. </a:t>
            </a:r>
            <a:endParaRPr sz="1200">
              <a:solidFill>
                <a:srgbClr val="333333"/>
              </a:solidFill>
            </a:endParaRPr>
          </a:p>
          <a:p>
            <a:pPr indent="-299085" lvl="1" marL="914400" rtl="0" algn="l">
              <a:spcBef>
                <a:spcPts val="0"/>
              </a:spcBef>
              <a:spcAft>
                <a:spcPts val="0"/>
              </a:spcAft>
              <a:buClr>
                <a:srgbClr val="333333"/>
              </a:buClr>
              <a:buSzPct val="100000"/>
              <a:buChar char="○"/>
            </a:pPr>
            <a:r>
              <a:rPr lang="en" sz="1200">
                <a:solidFill>
                  <a:srgbClr val="333333"/>
                </a:solidFill>
              </a:rPr>
              <a:t>Big ESL program</a:t>
            </a:r>
            <a:endParaRPr sz="1200">
              <a:solidFill>
                <a:srgbClr val="333333"/>
              </a:solidFill>
            </a:endParaRPr>
          </a:p>
          <a:p>
            <a:pPr indent="0" lvl="0" marL="0" rtl="0" algn="l">
              <a:spcBef>
                <a:spcPts val="1200"/>
              </a:spcBef>
              <a:spcAft>
                <a:spcPts val="1200"/>
              </a:spcAft>
              <a:buNone/>
            </a:pPr>
            <a:r>
              <a:t/>
            </a:r>
            <a:endParaRPr sz="1200">
              <a:solidFill>
                <a:srgbClr val="333333"/>
              </a:solidFill>
            </a:endParaRPr>
          </a:p>
        </p:txBody>
      </p:sp>
      <p:pic>
        <p:nvPicPr>
          <p:cNvPr id="86" name="Google Shape;86;p18"/>
          <p:cNvPicPr preferRelativeResize="0"/>
          <p:nvPr/>
        </p:nvPicPr>
        <p:blipFill>
          <a:blip r:embed="rId3">
            <a:alphaModFix/>
          </a:blip>
          <a:stretch>
            <a:fillRect/>
          </a:stretch>
        </p:blipFill>
        <p:spPr>
          <a:xfrm>
            <a:off x="5506450" y="1431838"/>
            <a:ext cx="3415476" cy="2279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Exploris </a:t>
            </a:r>
            <a:r>
              <a:rPr lang="en"/>
              <a:t>Middle School</a:t>
            </a:r>
            <a:endParaRPr/>
          </a:p>
        </p:txBody>
      </p:sp>
      <p:sp>
        <p:nvSpPr>
          <p:cNvPr id="92" name="Google Shape;92;p19"/>
          <p:cNvSpPr txBox="1"/>
          <p:nvPr>
            <p:ph idx="1" type="body"/>
          </p:nvPr>
        </p:nvSpPr>
        <p:spPr>
          <a:xfrm>
            <a:off x="156900" y="1062825"/>
            <a:ext cx="7933800" cy="3416400"/>
          </a:xfrm>
          <a:prstGeom prst="rect">
            <a:avLst/>
          </a:prstGeom>
        </p:spPr>
        <p:txBody>
          <a:bodyPr anchorCtr="0" anchor="t" bIns="91425" lIns="91425" spcFirstLastPara="1" rIns="91425" wrap="square" tIns="91425">
            <a:normAutofit fontScale="70000" lnSpcReduction="20000"/>
          </a:bodyPr>
          <a:lstStyle/>
          <a:p>
            <a:pPr indent="-308610" lvl="0" marL="457200" rtl="0" algn="l">
              <a:spcBef>
                <a:spcPts val="0"/>
              </a:spcBef>
              <a:spcAft>
                <a:spcPts val="0"/>
              </a:spcAft>
              <a:buSzPct val="100000"/>
              <a:buChar char="●"/>
            </a:pPr>
            <a:r>
              <a:rPr lang="en"/>
              <a:t>The Exploris School is a </a:t>
            </a:r>
            <a:r>
              <a:rPr b="1" lang="en"/>
              <a:t>diverse learning community</a:t>
            </a:r>
            <a:r>
              <a:rPr lang="en"/>
              <a:t> that engages students in a </a:t>
            </a:r>
            <a:r>
              <a:rPr b="1" lang="en"/>
              <a:t>challenging, relevant, relationship-based education</a:t>
            </a:r>
            <a:r>
              <a:rPr lang="en"/>
              <a:t>. </a:t>
            </a:r>
            <a:endParaRPr/>
          </a:p>
          <a:p>
            <a:pPr indent="-308610" lvl="0" marL="457200" rtl="0" algn="l">
              <a:spcBef>
                <a:spcPts val="0"/>
              </a:spcBef>
              <a:spcAft>
                <a:spcPts val="0"/>
              </a:spcAft>
              <a:buSzPct val="100000"/>
              <a:buChar char="●"/>
            </a:pPr>
            <a:r>
              <a:rPr lang="en"/>
              <a:t>Through </a:t>
            </a:r>
            <a:r>
              <a:rPr b="1" lang="en"/>
              <a:t>experiential, project-based learning</a:t>
            </a:r>
            <a:r>
              <a:rPr lang="en"/>
              <a:t> we empower students to f</a:t>
            </a:r>
            <a:r>
              <a:rPr b="1" lang="en"/>
              <a:t>oster a just and sustainable world</a:t>
            </a:r>
            <a:r>
              <a:rPr lang="en"/>
              <a:t>. </a:t>
            </a:r>
            <a:endParaRPr/>
          </a:p>
          <a:p>
            <a:pPr indent="-308610" lvl="0" marL="457200" rtl="0" algn="l">
              <a:spcBef>
                <a:spcPts val="0"/>
              </a:spcBef>
              <a:spcAft>
                <a:spcPts val="0"/>
              </a:spcAft>
              <a:buSzPct val="100000"/>
              <a:buChar char="●"/>
            </a:pPr>
            <a:r>
              <a:rPr lang="en"/>
              <a:t>Our educational program is built around four core pillars: </a:t>
            </a:r>
            <a:r>
              <a:rPr b="1" lang="en"/>
              <a:t>Global Education, Project-Based Learning, Co-Teaching, </a:t>
            </a:r>
            <a:r>
              <a:rPr lang="en"/>
              <a:t>and</a:t>
            </a:r>
            <a:r>
              <a:rPr b="1" lang="en"/>
              <a:t> Responsive Classroom</a:t>
            </a:r>
            <a:r>
              <a:rPr lang="en"/>
              <a:t>.</a:t>
            </a:r>
            <a:endParaRPr/>
          </a:p>
          <a:p>
            <a:pPr indent="-308610" lvl="0" marL="457200" rtl="0" algn="l">
              <a:spcBef>
                <a:spcPts val="0"/>
              </a:spcBef>
              <a:spcAft>
                <a:spcPts val="0"/>
              </a:spcAft>
              <a:buSzPct val="100000"/>
              <a:buChar char="●"/>
            </a:pPr>
            <a:r>
              <a:rPr lang="en"/>
              <a:t>Students learn through </a:t>
            </a:r>
            <a:r>
              <a:rPr b="1" lang="en"/>
              <a:t>hands-on activities, service learning, field experiences, and competency-based grading</a:t>
            </a:r>
            <a:r>
              <a:rPr lang="en"/>
              <a:t> that allows all students the opportunity to grow and master skills.</a:t>
            </a:r>
            <a:endParaRPr/>
          </a:p>
          <a:p>
            <a:pPr indent="-308610" lvl="0" marL="457200" rtl="0" algn="l">
              <a:spcBef>
                <a:spcPts val="0"/>
              </a:spcBef>
              <a:spcAft>
                <a:spcPts val="0"/>
              </a:spcAft>
              <a:buSzPct val="100000"/>
              <a:buChar char="●"/>
            </a:pPr>
            <a:r>
              <a:rPr lang="en"/>
              <a:t>Charter schools are public schools operated by private nonprofit boards. The primary funding sources for charter schools are local, state, and federal tax dollars. The schools have open enrollment with no discrimination, no religious associations, and no tuition. In short, charter schools are public schools serving public students with public dollars for the public benefit.</a:t>
            </a:r>
            <a:endParaRPr/>
          </a:p>
          <a:p>
            <a:pPr indent="-308610" lvl="0" marL="457200" rtl="0" algn="l">
              <a:spcBef>
                <a:spcPts val="0"/>
              </a:spcBef>
              <a:spcAft>
                <a:spcPts val="0"/>
              </a:spcAft>
              <a:buSzPct val="100000"/>
              <a:buChar char="●"/>
            </a:pPr>
            <a:r>
              <a:rPr lang="en"/>
              <a:t>I couldn’t find info about foreign languages offered. I took Spanish for 3 years.</a:t>
            </a:r>
            <a:endParaRPr/>
          </a:p>
          <a:p>
            <a:pPr indent="-308610" lvl="0" marL="457200" rtl="0" algn="l">
              <a:spcBef>
                <a:spcPts val="0"/>
              </a:spcBef>
              <a:spcAft>
                <a:spcPts val="0"/>
              </a:spcAft>
              <a:buSzPct val="100000"/>
              <a:buChar char="●"/>
            </a:pPr>
            <a:r>
              <a:rPr lang="en"/>
              <a:t>Language classes are offered via </a:t>
            </a:r>
            <a:r>
              <a:rPr i="1" lang="en"/>
              <a:t>Rosetta Stone</a:t>
            </a:r>
            <a:r>
              <a:rPr lang="en"/>
              <a:t>?</a:t>
            </a:r>
            <a:r>
              <a:rPr i="1" lang="en"/>
              <a:t> </a:t>
            </a:r>
            <a:r>
              <a:rPr lang="en"/>
              <a:t>:-(</a:t>
            </a:r>
            <a:endParaRPr/>
          </a:p>
          <a:p>
            <a:pPr indent="-308610" lvl="0" marL="457200" rtl="0" algn="l">
              <a:spcBef>
                <a:spcPts val="0"/>
              </a:spcBef>
              <a:spcAft>
                <a:spcPts val="0"/>
              </a:spcAft>
              <a:buSzPct val="100000"/>
              <a:buChar char="●"/>
            </a:pPr>
            <a:r>
              <a:rPr lang="en"/>
              <a:t>Call teachers by their first names</a:t>
            </a:r>
            <a:endParaRPr/>
          </a:p>
          <a:p>
            <a:pPr indent="0" lvl="0" marL="457200" rtl="0" algn="l">
              <a:spcBef>
                <a:spcPts val="1200"/>
              </a:spcBef>
              <a:spcAft>
                <a:spcPts val="1200"/>
              </a:spcAft>
              <a:buNone/>
            </a:pPr>
            <a:r>
              <a:t/>
            </a:r>
            <a:endParaRPr/>
          </a:p>
        </p:txBody>
      </p:sp>
      <p:pic>
        <p:nvPicPr>
          <p:cNvPr id="93" name="Google Shape;93;p19"/>
          <p:cNvPicPr preferRelativeResize="0"/>
          <p:nvPr/>
        </p:nvPicPr>
        <p:blipFill>
          <a:blip r:embed="rId3">
            <a:alphaModFix/>
          </a:blip>
          <a:stretch>
            <a:fillRect/>
          </a:stretch>
        </p:blipFill>
        <p:spPr>
          <a:xfrm>
            <a:off x="6591375" y="3361795"/>
            <a:ext cx="2240924" cy="16806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Raleigh Charter High School</a:t>
            </a:r>
            <a:endParaRPr/>
          </a:p>
        </p:txBody>
      </p:sp>
      <p:sp>
        <p:nvSpPr>
          <p:cNvPr id="99" name="Google Shape;99;p20"/>
          <p:cNvSpPr txBox="1"/>
          <p:nvPr>
            <p:ph idx="1" type="body"/>
          </p:nvPr>
        </p:nvSpPr>
        <p:spPr>
          <a:xfrm>
            <a:off x="65175" y="1410200"/>
            <a:ext cx="6389400" cy="3901500"/>
          </a:xfrm>
          <a:prstGeom prst="rect">
            <a:avLst/>
          </a:prstGeom>
        </p:spPr>
        <p:txBody>
          <a:bodyPr anchorCtr="0" anchor="t" bIns="91425" lIns="91425" spcFirstLastPara="1" rIns="91425" wrap="square" tIns="91425">
            <a:normAutofit fontScale="70000" lnSpcReduction="10000"/>
          </a:bodyPr>
          <a:lstStyle/>
          <a:p>
            <a:pPr indent="-308610" lvl="0" marL="457200" rtl="0" algn="l">
              <a:spcBef>
                <a:spcPts val="0"/>
              </a:spcBef>
              <a:spcAft>
                <a:spcPts val="0"/>
              </a:spcAft>
              <a:buSzPct val="100000"/>
              <a:buChar char="●"/>
            </a:pPr>
            <a:r>
              <a:rPr lang="en"/>
              <a:t>Raleigh Charter High School challenges </a:t>
            </a:r>
            <a:r>
              <a:rPr b="1" lang="en"/>
              <a:t>college-bound students </a:t>
            </a:r>
            <a:r>
              <a:rPr lang="en"/>
              <a:t>in a creative and supportive atmosphere to become </a:t>
            </a:r>
            <a:r>
              <a:rPr b="1" lang="en"/>
              <a:t>knowledgeable, thoughtful, contributing citizens</a:t>
            </a:r>
            <a:r>
              <a:rPr lang="en"/>
              <a:t>. Our students learn to be citizens in a </a:t>
            </a:r>
            <a:r>
              <a:rPr b="1" lang="en"/>
              <a:t>challenging academic setting</a:t>
            </a:r>
            <a:r>
              <a:rPr lang="en"/>
              <a:t>.</a:t>
            </a:r>
            <a:endParaRPr/>
          </a:p>
          <a:p>
            <a:pPr indent="-308610" lvl="0" marL="457200" rtl="0" algn="l">
              <a:spcBef>
                <a:spcPts val="0"/>
              </a:spcBef>
              <a:spcAft>
                <a:spcPts val="0"/>
              </a:spcAft>
              <a:buSzPct val="100000"/>
              <a:buChar char="●"/>
            </a:pPr>
            <a:r>
              <a:rPr lang="en"/>
              <a:t>The majority of our courses are Honors, Enriched Honors, and </a:t>
            </a:r>
            <a:r>
              <a:rPr b="1" lang="en"/>
              <a:t>Advanced Placement</a:t>
            </a:r>
            <a:r>
              <a:rPr lang="en"/>
              <a:t>. Students who have solid study habits will find this level of curriculum to be appropriate. Since we </a:t>
            </a:r>
            <a:r>
              <a:rPr b="1" lang="en"/>
              <a:t>assign homework every evening (30 minutes per night in most courses and 30-45 minutes per night in Advanced Placement courses)</a:t>
            </a:r>
            <a:r>
              <a:rPr lang="en"/>
              <a:t>, students who possess the discipline to complete homework every evening and to arrive prepared for each class the following day will do well at RCHS.</a:t>
            </a:r>
            <a:endParaRPr/>
          </a:p>
          <a:p>
            <a:pPr indent="-308610" lvl="0" marL="457200" rtl="0" algn="l">
              <a:spcBef>
                <a:spcPts val="0"/>
              </a:spcBef>
              <a:spcAft>
                <a:spcPts val="0"/>
              </a:spcAft>
              <a:buSzPct val="100000"/>
              <a:buChar char="●"/>
            </a:pPr>
            <a:r>
              <a:rPr lang="en"/>
              <a:t>Was rated 6th best public high school in the country when I was a student!</a:t>
            </a:r>
            <a:endParaRPr/>
          </a:p>
          <a:p>
            <a:pPr indent="-308610" lvl="0" marL="457200" rtl="0" algn="l">
              <a:spcBef>
                <a:spcPts val="0"/>
              </a:spcBef>
              <a:spcAft>
                <a:spcPts val="0"/>
              </a:spcAft>
              <a:buSzPct val="100000"/>
              <a:buChar char="●"/>
            </a:pPr>
            <a:r>
              <a:rPr lang="en"/>
              <a:t>Common assignments: worksheets, lab reports, tests, writing 3 - 5 page essays, one essay in US History was 15+ pages</a:t>
            </a:r>
            <a:endParaRPr/>
          </a:p>
          <a:p>
            <a:pPr indent="0" lvl="0" marL="457200" rtl="0" algn="l">
              <a:spcBef>
                <a:spcPts val="1200"/>
              </a:spcBef>
              <a:spcAft>
                <a:spcPts val="0"/>
              </a:spcAft>
              <a:buNone/>
            </a:pPr>
            <a:r>
              <a:t/>
            </a:r>
            <a:endParaRPr/>
          </a:p>
          <a:p>
            <a:pPr indent="0" lvl="0" marL="457200" rtl="0" algn="l">
              <a:spcBef>
                <a:spcPts val="1200"/>
              </a:spcBef>
              <a:spcAft>
                <a:spcPts val="1200"/>
              </a:spcAft>
              <a:buNone/>
            </a:pPr>
            <a:r>
              <a:t/>
            </a:r>
            <a:endParaRPr/>
          </a:p>
        </p:txBody>
      </p:sp>
      <p:pic>
        <p:nvPicPr>
          <p:cNvPr id="100" name="Google Shape;100;p20"/>
          <p:cNvPicPr preferRelativeResize="0"/>
          <p:nvPr/>
        </p:nvPicPr>
        <p:blipFill>
          <a:blip r:embed="rId3">
            <a:alphaModFix/>
          </a:blip>
          <a:stretch>
            <a:fillRect/>
          </a:stretch>
        </p:blipFill>
        <p:spPr>
          <a:xfrm>
            <a:off x="6555425" y="238925"/>
            <a:ext cx="2434227" cy="18256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Raleigh Charter High School</a:t>
            </a:r>
            <a:endParaRPr/>
          </a:p>
        </p:txBody>
      </p:sp>
      <p:pic>
        <p:nvPicPr>
          <p:cNvPr id="106" name="Google Shape;106;p21"/>
          <p:cNvPicPr preferRelativeResize="0"/>
          <p:nvPr/>
        </p:nvPicPr>
        <p:blipFill>
          <a:blip r:embed="rId3">
            <a:alphaModFix/>
          </a:blip>
          <a:stretch>
            <a:fillRect/>
          </a:stretch>
        </p:blipFill>
        <p:spPr>
          <a:xfrm>
            <a:off x="2667347" y="1170400"/>
            <a:ext cx="6164948" cy="3771401"/>
          </a:xfrm>
          <a:prstGeom prst="rect">
            <a:avLst/>
          </a:prstGeom>
          <a:noFill/>
          <a:ln>
            <a:noFill/>
          </a:ln>
        </p:spPr>
      </p:pic>
      <p:pic>
        <p:nvPicPr>
          <p:cNvPr id="107" name="Google Shape;107;p21"/>
          <p:cNvPicPr preferRelativeResize="0"/>
          <p:nvPr/>
        </p:nvPicPr>
        <p:blipFill>
          <a:blip r:embed="rId4">
            <a:alphaModFix/>
          </a:blip>
          <a:stretch>
            <a:fillRect/>
          </a:stretch>
        </p:blipFill>
        <p:spPr>
          <a:xfrm>
            <a:off x="164650" y="1390475"/>
            <a:ext cx="2362547" cy="236254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