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3" r:id="rId6"/>
    <p:sldId id="271" r:id="rId7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4016C-9D96-4CA3-8486-8A1EC5672DC3}" type="doc">
      <dgm:prSet loTypeId="urn:microsoft.com/office/officeart/2005/8/layout/cycle8" loCatId="cycle" qsTypeId="urn:microsoft.com/office/officeart/2005/8/quickstyle/simple5" qsCatId="simple" csTypeId="urn:microsoft.com/office/officeart/2005/8/colors/colorful4" csCatId="colorful" phldr="1"/>
      <dgm:spPr/>
    </dgm:pt>
    <dgm:pt modelId="{A76D1BB0-6E28-4EFF-9608-B254A1680CEA}">
      <dgm:prSet phldrT="[besedilo]" custT="1"/>
      <dgm:spPr/>
      <dgm:t>
        <a:bodyPr/>
        <a:lstStyle/>
        <a:p>
          <a:r>
            <a:rPr lang="sl-SI" sz="2000" b="1" dirty="0"/>
            <a:t>Romanizacija</a:t>
          </a:r>
        </a:p>
      </dgm:t>
    </dgm:pt>
    <dgm:pt modelId="{E943E798-D99F-4BD1-B7AA-155AA76F29E4}" type="parTrans" cxnId="{B6A51263-54B2-40E0-9BA4-93B68B3FA992}">
      <dgm:prSet/>
      <dgm:spPr/>
      <dgm:t>
        <a:bodyPr/>
        <a:lstStyle/>
        <a:p>
          <a:endParaRPr lang="sl-SI"/>
        </a:p>
      </dgm:t>
    </dgm:pt>
    <dgm:pt modelId="{E68AC950-16D4-4186-AD5C-BDE95A4ABDE7}" type="sibTrans" cxnId="{B6A51263-54B2-40E0-9BA4-93B68B3FA992}">
      <dgm:prSet/>
      <dgm:spPr/>
      <dgm:t>
        <a:bodyPr/>
        <a:lstStyle/>
        <a:p>
          <a:endParaRPr lang="sl-SI"/>
        </a:p>
      </dgm:t>
    </dgm:pt>
    <dgm:pt modelId="{72C07027-F50C-4318-B643-50378039BEEF}">
      <dgm:prSet phldrT="[besedilo]"/>
      <dgm:spPr/>
      <dgm:t>
        <a:bodyPr/>
        <a:lstStyle/>
        <a:p>
          <a:r>
            <a:rPr lang="sl-SI" b="1" dirty="0"/>
            <a:t>Gospodarstvo</a:t>
          </a:r>
        </a:p>
      </dgm:t>
    </dgm:pt>
    <dgm:pt modelId="{97AF5EDD-BF13-43D2-81FC-DBC7A3557869}" type="parTrans" cxnId="{406148B1-09D9-4A90-8CB4-5BE87A889EF3}">
      <dgm:prSet/>
      <dgm:spPr/>
      <dgm:t>
        <a:bodyPr/>
        <a:lstStyle/>
        <a:p>
          <a:endParaRPr lang="sl-SI"/>
        </a:p>
      </dgm:t>
    </dgm:pt>
    <dgm:pt modelId="{3D586486-585B-4236-AB4D-70421A5FE0AC}" type="sibTrans" cxnId="{406148B1-09D9-4A90-8CB4-5BE87A889EF3}">
      <dgm:prSet/>
      <dgm:spPr/>
      <dgm:t>
        <a:bodyPr/>
        <a:lstStyle/>
        <a:p>
          <a:endParaRPr lang="sl-SI"/>
        </a:p>
      </dgm:t>
    </dgm:pt>
    <dgm:pt modelId="{E5FFCDCB-9160-4B62-BFED-002F60CB3205}">
      <dgm:prSet phldrT="[besedilo]"/>
      <dgm:spPr/>
      <dgm:t>
        <a:bodyPr/>
        <a:lstStyle/>
        <a:p>
          <a:r>
            <a:rPr lang="sl-SI" b="1" dirty="0"/>
            <a:t>Brezmejni rimski imperij</a:t>
          </a:r>
        </a:p>
      </dgm:t>
    </dgm:pt>
    <dgm:pt modelId="{158E518A-D905-4671-A008-C9A2F3681EA4}" type="parTrans" cxnId="{FC5B2C38-796D-4226-885D-EFB85008F475}">
      <dgm:prSet/>
      <dgm:spPr/>
      <dgm:t>
        <a:bodyPr/>
        <a:lstStyle/>
        <a:p>
          <a:endParaRPr lang="sl-SI"/>
        </a:p>
      </dgm:t>
    </dgm:pt>
    <dgm:pt modelId="{E001C213-A050-4DED-881F-60DF179E888C}" type="sibTrans" cxnId="{FC5B2C38-796D-4226-885D-EFB85008F475}">
      <dgm:prSet/>
      <dgm:spPr/>
      <dgm:t>
        <a:bodyPr/>
        <a:lstStyle/>
        <a:p>
          <a:endParaRPr lang="sl-SI"/>
        </a:p>
      </dgm:t>
    </dgm:pt>
    <dgm:pt modelId="{E1D14C3D-4FAC-4D1F-9CF7-CFFB0094329E}" type="pres">
      <dgm:prSet presAssocID="{4034016C-9D96-4CA3-8486-8A1EC5672DC3}" presName="compositeShape" presStyleCnt="0">
        <dgm:presLayoutVars>
          <dgm:chMax val="7"/>
          <dgm:dir/>
          <dgm:resizeHandles val="exact"/>
        </dgm:presLayoutVars>
      </dgm:prSet>
      <dgm:spPr/>
    </dgm:pt>
    <dgm:pt modelId="{760EC9B3-054A-4C1A-8F82-9E0EC76F9AA8}" type="pres">
      <dgm:prSet presAssocID="{4034016C-9D96-4CA3-8486-8A1EC5672DC3}" presName="wedge1" presStyleLbl="node1" presStyleIdx="0" presStyleCnt="3"/>
      <dgm:spPr/>
      <dgm:t>
        <a:bodyPr/>
        <a:lstStyle/>
        <a:p>
          <a:endParaRPr lang="sl-SI"/>
        </a:p>
      </dgm:t>
    </dgm:pt>
    <dgm:pt modelId="{D4316422-C7D0-405B-9ECB-B56E3B1706F0}" type="pres">
      <dgm:prSet presAssocID="{4034016C-9D96-4CA3-8486-8A1EC5672DC3}" presName="dummy1a" presStyleCnt="0"/>
      <dgm:spPr/>
    </dgm:pt>
    <dgm:pt modelId="{CCA097B0-BB33-4BE3-BFE9-433A1AF4B23C}" type="pres">
      <dgm:prSet presAssocID="{4034016C-9D96-4CA3-8486-8A1EC5672DC3}" presName="dummy1b" presStyleCnt="0"/>
      <dgm:spPr/>
    </dgm:pt>
    <dgm:pt modelId="{7DF20FF9-1EEF-4834-B293-FFA89B51CEC5}" type="pres">
      <dgm:prSet presAssocID="{4034016C-9D96-4CA3-8486-8A1EC5672DC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33E9E95-F573-4602-BA17-E9D347A3ADCC}" type="pres">
      <dgm:prSet presAssocID="{4034016C-9D96-4CA3-8486-8A1EC5672DC3}" presName="wedge2" presStyleLbl="node1" presStyleIdx="1" presStyleCnt="3"/>
      <dgm:spPr/>
      <dgm:t>
        <a:bodyPr/>
        <a:lstStyle/>
        <a:p>
          <a:endParaRPr lang="sl-SI"/>
        </a:p>
      </dgm:t>
    </dgm:pt>
    <dgm:pt modelId="{FB00F626-2AF2-479C-BB8F-11C9BB914479}" type="pres">
      <dgm:prSet presAssocID="{4034016C-9D96-4CA3-8486-8A1EC5672DC3}" presName="dummy2a" presStyleCnt="0"/>
      <dgm:spPr/>
    </dgm:pt>
    <dgm:pt modelId="{0F0EC99A-81D8-4253-8D2F-D338157A2BC9}" type="pres">
      <dgm:prSet presAssocID="{4034016C-9D96-4CA3-8486-8A1EC5672DC3}" presName="dummy2b" presStyleCnt="0"/>
      <dgm:spPr/>
    </dgm:pt>
    <dgm:pt modelId="{AA9EE196-7443-4CFF-A6BA-B3C75C955B31}" type="pres">
      <dgm:prSet presAssocID="{4034016C-9D96-4CA3-8486-8A1EC5672DC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FF4EAEA-AE0B-47E2-915C-F4CE295C35E4}" type="pres">
      <dgm:prSet presAssocID="{4034016C-9D96-4CA3-8486-8A1EC5672DC3}" presName="wedge3" presStyleLbl="node1" presStyleIdx="2" presStyleCnt="3"/>
      <dgm:spPr/>
      <dgm:t>
        <a:bodyPr/>
        <a:lstStyle/>
        <a:p>
          <a:endParaRPr lang="sl-SI"/>
        </a:p>
      </dgm:t>
    </dgm:pt>
    <dgm:pt modelId="{A7B78504-7081-4F75-95A3-BBDAF1AC7867}" type="pres">
      <dgm:prSet presAssocID="{4034016C-9D96-4CA3-8486-8A1EC5672DC3}" presName="dummy3a" presStyleCnt="0"/>
      <dgm:spPr/>
    </dgm:pt>
    <dgm:pt modelId="{905BB2DC-7417-4073-9FF9-01195F6301FF}" type="pres">
      <dgm:prSet presAssocID="{4034016C-9D96-4CA3-8486-8A1EC5672DC3}" presName="dummy3b" presStyleCnt="0"/>
      <dgm:spPr/>
    </dgm:pt>
    <dgm:pt modelId="{10BF0551-760D-4917-A3AD-C00669F26D8E}" type="pres">
      <dgm:prSet presAssocID="{4034016C-9D96-4CA3-8486-8A1EC5672DC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FAE05EF-C6F7-4A0D-AAF4-DF6FD62F4377}" type="pres">
      <dgm:prSet presAssocID="{E68AC950-16D4-4186-AD5C-BDE95A4ABDE7}" presName="arrowWedge1" presStyleLbl="fgSibTrans2D1" presStyleIdx="0" presStyleCnt="3"/>
      <dgm:spPr/>
    </dgm:pt>
    <dgm:pt modelId="{EFA8CCE1-58FE-48A7-9B1B-012168A3633C}" type="pres">
      <dgm:prSet presAssocID="{3D586486-585B-4236-AB4D-70421A5FE0AC}" presName="arrowWedge2" presStyleLbl="fgSibTrans2D1" presStyleIdx="1" presStyleCnt="3"/>
      <dgm:spPr/>
    </dgm:pt>
    <dgm:pt modelId="{F3B907F4-DF18-45A5-AD86-E5F282E0C45B}" type="pres">
      <dgm:prSet presAssocID="{E001C213-A050-4DED-881F-60DF179E888C}" presName="arrowWedge3" presStyleLbl="fgSibTrans2D1" presStyleIdx="2" presStyleCnt="3"/>
      <dgm:spPr/>
    </dgm:pt>
  </dgm:ptLst>
  <dgm:cxnLst>
    <dgm:cxn modelId="{9E74AC3E-2714-454F-A68A-1D525F5C0CC6}" type="presOf" srcId="{4034016C-9D96-4CA3-8486-8A1EC5672DC3}" destId="{E1D14C3D-4FAC-4D1F-9CF7-CFFB0094329E}" srcOrd="0" destOrd="0" presId="urn:microsoft.com/office/officeart/2005/8/layout/cycle8"/>
    <dgm:cxn modelId="{0924E50C-A7EB-4DD7-AFFE-87A1881F2811}" type="presOf" srcId="{E5FFCDCB-9160-4B62-BFED-002F60CB3205}" destId="{10BF0551-760D-4917-A3AD-C00669F26D8E}" srcOrd="1" destOrd="0" presId="urn:microsoft.com/office/officeart/2005/8/layout/cycle8"/>
    <dgm:cxn modelId="{406148B1-09D9-4A90-8CB4-5BE87A889EF3}" srcId="{4034016C-9D96-4CA3-8486-8A1EC5672DC3}" destId="{72C07027-F50C-4318-B643-50378039BEEF}" srcOrd="1" destOrd="0" parTransId="{97AF5EDD-BF13-43D2-81FC-DBC7A3557869}" sibTransId="{3D586486-585B-4236-AB4D-70421A5FE0AC}"/>
    <dgm:cxn modelId="{9577D48D-08A9-4D7E-A2DB-DE11FDBB8020}" type="presOf" srcId="{72C07027-F50C-4318-B643-50378039BEEF}" destId="{AA9EE196-7443-4CFF-A6BA-B3C75C955B31}" srcOrd="1" destOrd="0" presId="urn:microsoft.com/office/officeart/2005/8/layout/cycle8"/>
    <dgm:cxn modelId="{DF919B11-96BF-4F93-9A0F-C4810DD53FA7}" type="presOf" srcId="{72C07027-F50C-4318-B643-50378039BEEF}" destId="{233E9E95-F573-4602-BA17-E9D347A3ADCC}" srcOrd="0" destOrd="0" presId="urn:microsoft.com/office/officeart/2005/8/layout/cycle8"/>
    <dgm:cxn modelId="{FC5B2C38-796D-4226-885D-EFB85008F475}" srcId="{4034016C-9D96-4CA3-8486-8A1EC5672DC3}" destId="{E5FFCDCB-9160-4B62-BFED-002F60CB3205}" srcOrd="2" destOrd="0" parTransId="{158E518A-D905-4671-A008-C9A2F3681EA4}" sibTransId="{E001C213-A050-4DED-881F-60DF179E888C}"/>
    <dgm:cxn modelId="{BBA6F4D7-378F-4BCF-B0D7-96ED824BD84B}" type="presOf" srcId="{A76D1BB0-6E28-4EFF-9608-B254A1680CEA}" destId="{7DF20FF9-1EEF-4834-B293-FFA89B51CEC5}" srcOrd="1" destOrd="0" presId="urn:microsoft.com/office/officeart/2005/8/layout/cycle8"/>
    <dgm:cxn modelId="{17B0FE27-D899-45DF-B588-5FC159764745}" type="presOf" srcId="{A76D1BB0-6E28-4EFF-9608-B254A1680CEA}" destId="{760EC9B3-054A-4C1A-8F82-9E0EC76F9AA8}" srcOrd="0" destOrd="0" presId="urn:microsoft.com/office/officeart/2005/8/layout/cycle8"/>
    <dgm:cxn modelId="{41BABAAC-D3E2-4D53-B217-831DD37939FA}" type="presOf" srcId="{E5FFCDCB-9160-4B62-BFED-002F60CB3205}" destId="{2FF4EAEA-AE0B-47E2-915C-F4CE295C35E4}" srcOrd="0" destOrd="0" presId="urn:microsoft.com/office/officeart/2005/8/layout/cycle8"/>
    <dgm:cxn modelId="{B6A51263-54B2-40E0-9BA4-93B68B3FA992}" srcId="{4034016C-9D96-4CA3-8486-8A1EC5672DC3}" destId="{A76D1BB0-6E28-4EFF-9608-B254A1680CEA}" srcOrd="0" destOrd="0" parTransId="{E943E798-D99F-4BD1-B7AA-155AA76F29E4}" sibTransId="{E68AC950-16D4-4186-AD5C-BDE95A4ABDE7}"/>
    <dgm:cxn modelId="{49920403-7740-4989-B3A7-D3F7FB42DB5A}" type="presParOf" srcId="{E1D14C3D-4FAC-4D1F-9CF7-CFFB0094329E}" destId="{760EC9B3-054A-4C1A-8F82-9E0EC76F9AA8}" srcOrd="0" destOrd="0" presId="urn:microsoft.com/office/officeart/2005/8/layout/cycle8"/>
    <dgm:cxn modelId="{A9E8957A-B6DF-4322-8939-D2D25A7A4696}" type="presParOf" srcId="{E1D14C3D-4FAC-4D1F-9CF7-CFFB0094329E}" destId="{D4316422-C7D0-405B-9ECB-B56E3B1706F0}" srcOrd="1" destOrd="0" presId="urn:microsoft.com/office/officeart/2005/8/layout/cycle8"/>
    <dgm:cxn modelId="{A7AB5E46-CD40-4EFB-94A3-28131CE8A511}" type="presParOf" srcId="{E1D14C3D-4FAC-4D1F-9CF7-CFFB0094329E}" destId="{CCA097B0-BB33-4BE3-BFE9-433A1AF4B23C}" srcOrd="2" destOrd="0" presId="urn:microsoft.com/office/officeart/2005/8/layout/cycle8"/>
    <dgm:cxn modelId="{8309D63A-1DA0-4A79-BC12-524505D3B9AA}" type="presParOf" srcId="{E1D14C3D-4FAC-4D1F-9CF7-CFFB0094329E}" destId="{7DF20FF9-1EEF-4834-B293-FFA89B51CEC5}" srcOrd="3" destOrd="0" presId="urn:microsoft.com/office/officeart/2005/8/layout/cycle8"/>
    <dgm:cxn modelId="{66438E29-01B5-49B7-ABAB-39062EA95F4C}" type="presParOf" srcId="{E1D14C3D-4FAC-4D1F-9CF7-CFFB0094329E}" destId="{233E9E95-F573-4602-BA17-E9D347A3ADCC}" srcOrd="4" destOrd="0" presId="urn:microsoft.com/office/officeart/2005/8/layout/cycle8"/>
    <dgm:cxn modelId="{F4571B64-B064-4D38-AE66-05C2017965DC}" type="presParOf" srcId="{E1D14C3D-4FAC-4D1F-9CF7-CFFB0094329E}" destId="{FB00F626-2AF2-479C-BB8F-11C9BB914479}" srcOrd="5" destOrd="0" presId="urn:microsoft.com/office/officeart/2005/8/layout/cycle8"/>
    <dgm:cxn modelId="{B22001B8-F278-4D77-A46A-CA46180764F7}" type="presParOf" srcId="{E1D14C3D-4FAC-4D1F-9CF7-CFFB0094329E}" destId="{0F0EC99A-81D8-4253-8D2F-D338157A2BC9}" srcOrd="6" destOrd="0" presId="urn:microsoft.com/office/officeart/2005/8/layout/cycle8"/>
    <dgm:cxn modelId="{6E39DA18-71A6-41D9-ABFE-12E88C16DA79}" type="presParOf" srcId="{E1D14C3D-4FAC-4D1F-9CF7-CFFB0094329E}" destId="{AA9EE196-7443-4CFF-A6BA-B3C75C955B31}" srcOrd="7" destOrd="0" presId="urn:microsoft.com/office/officeart/2005/8/layout/cycle8"/>
    <dgm:cxn modelId="{5D28BA8F-FF84-4F22-95A0-A671CF039898}" type="presParOf" srcId="{E1D14C3D-4FAC-4D1F-9CF7-CFFB0094329E}" destId="{2FF4EAEA-AE0B-47E2-915C-F4CE295C35E4}" srcOrd="8" destOrd="0" presId="urn:microsoft.com/office/officeart/2005/8/layout/cycle8"/>
    <dgm:cxn modelId="{ED962EBF-8104-4C3B-BC7F-56AD8E32231A}" type="presParOf" srcId="{E1D14C3D-4FAC-4D1F-9CF7-CFFB0094329E}" destId="{A7B78504-7081-4F75-95A3-BBDAF1AC7867}" srcOrd="9" destOrd="0" presId="urn:microsoft.com/office/officeart/2005/8/layout/cycle8"/>
    <dgm:cxn modelId="{EAC5F491-4F05-4559-928F-C6ECC04C542A}" type="presParOf" srcId="{E1D14C3D-4FAC-4D1F-9CF7-CFFB0094329E}" destId="{905BB2DC-7417-4073-9FF9-01195F6301FF}" srcOrd="10" destOrd="0" presId="urn:microsoft.com/office/officeart/2005/8/layout/cycle8"/>
    <dgm:cxn modelId="{08E7A284-7A4E-4B1D-B2B1-E097A1ABDBC6}" type="presParOf" srcId="{E1D14C3D-4FAC-4D1F-9CF7-CFFB0094329E}" destId="{10BF0551-760D-4917-A3AD-C00669F26D8E}" srcOrd="11" destOrd="0" presId="urn:microsoft.com/office/officeart/2005/8/layout/cycle8"/>
    <dgm:cxn modelId="{776798B1-CDED-4D90-8DE6-CF3D0EF24E4E}" type="presParOf" srcId="{E1D14C3D-4FAC-4D1F-9CF7-CFFB0094329E}" destId="{8FAE05EF-C6F7-4A0D-AAF4-DF6FD62F4377}" srcOrd="12" destOrd="0" presId="urn:microsoft.com/office/officeart/2005/8/layout/cycle8"/>
    <dgm:cxn modelId="{5DAD1CBF-B516-47DF-AB7A-6755F9974582}" type="presParOf" srcId="{E1D14C3D-4FAC-4D1F-9CF7-CFFB0094329E}" destId="{EFA8CCE1-58FE-48A7-9B1B-012168A3633C}" srcOrd="13" destOrd="0" presId="urn:microsoft.com/office/officeart/2005/8/layout/cycle8"/>
    <dgm:cxn modelId="{2377318A-59F9-4C4D-AF76-585FDFCC96DE}" type="presParOf" srcId="{E1D14C3D-4FAC-4D1F-9CF7-CFFB0094329E}" destId="{F3B907F4-DF18-45A5-AD86-E5F282E0C4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0EC9B3-054A-4C1A-8F82-9E0EC76F9AA8}">
      <dsp:nvSpPr>
        <dsp:cNvPr id="0" name=""/>
        <dsp:cNvSpPr/>
      </dsp:nvSpPr>
      <dsp:spPr>
        <a:xfrm>
          <a:off x="1101334" y="246099"/>
          <a:ext cx="3180357" cy="318035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/>
            <a:t>Romanizacija</a:t>
          </a:r>
        </a:p>
      </dsp:txBody>
      <dsp:txXfrm>
        <a:off x="2777459" y="920032"/>
        <a:ext cx="1135842" cy="946535"/>
      </dsp:txXfrm>
    </dsp:sp>
    <dsp:sp modelId="{233E9E95-F573-4602-BA17-E9D347A3ADCC}">
      <dsp:nvSpPr>
        <dsp:cNvPr id="0" name=""/>
        <dsp:cNvSpPr/>
      </dsp:nvSpPr>
      <dsp:spPr>
        <a:xfrm>
          <a:off x="1035834" y="359683"/>
          <a:ext cx="3180357" cy="318035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/>
            <a:t>Gospodarstvo</a:t>
          </a:r>
        </a:p>
      </dsp:txBody>
      <dsp:txXfrm>
        <a:off x="1793062" y="2423129"/>
        <a:ext cx="1703763" cy="832950"/>
      </dsp:txXfrm>
    </dsp:sp>
    <dsp:sp modelId="{2FF4EAEA-AE0B-47E2-915C-F4CE295C35E4}">
      <dsp:nvSpPr>
        <dsp:cNvPr id="0" name=""/>
        <dsp:cNvSpPr/>
      </dsp:nvSpPr>
      <dsp:spPr>
        <a:xfrm>
          <a:off x="970334" y="246099"/>
          <a:ext cx="3180357" cy="318035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/>
            <a:t>Brezmejni rimski imperij</a:t>
          </a:r>
        </a:p>
      </dsp:txBody>
      <dsp:txXfrm>
        <a:off x="1338725" y="920032"/>
        <a:ext cx="1135842" cy="946535"/>
      </dsp:txXfrm>
    </dsp:sp>
    <dsp:sp modelId="{8FAE05EF-C6F7-4A0D-AAF4-DF6FD62F4377}">
      <dsp:nvSpPr>
        <dsp:cNvPr id="0" name=""/>
        <dsp:cNvSpPr/>
      </dsp:nvSpPr>
      <dsp:spPr>
        <a:xfrm>
          <a:off x="904718" y="49219"/>
          <a:ext cx="3574116" cy="35741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A8CCE1-58FE-48A7-9B1B-012168A3633C}">
      <dsp:nvSpPr>
        <dsp:cNvPr id="0" name=""/>
        <dsp:cNvSpPr/>
      </dsp:nvSpPr>
      <dsp:spPr>
        <a:xfrm>
          <a:off x="838955" y="162602"/>
          <a:ext cx="3574116" cy="35741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B907F4-DF18-45A5-AD86-E5F282E0C45B}">
      <dsp:nvSpPr>
        <dsp:cNvPr id="0" name=""/>
        <dsp:cNvSpPr/>
      </dsp:nvSpPr>
      <dsp:spPr>
        <a:xfrm>
          <a:off x="773192" y="49219"/>
          <a:ext cx="3574116" cy="35741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FAEF-97F2-451B-9CFF-6ACEFD9E973C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0294-8458-4747-8160-18E029D065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1493-F982-4826-A780-8DDE9D5900DE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D6A9-4F3F-4A87-82B4-BBDC30B72F3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4C9F-1A16-4CAE-82E3-7FAD6D997773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CAD4-48D8-4643-8579-8A1E9FE647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1F9F-751A-4497-B970-371E0E5345D4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7D14-3A4F-4A33-99EF-3527C2B4EE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B3CA-773B-46B7-8243-19892ACDE6D3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83D2-8A96-4CAD-AED5-6762E70BA0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64E4-98B8-4312-93A9-903DC24296B8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0C1F-F087-40E1-9460-F8272E8B3E1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E8B8-AA15-4C07-BB0A-5F22C2AAC157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3704-F19C-4137-A9AF-FA52987648E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1B59-A56D-43A7-B662-B10979CF1685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87EE-6723-40A7-81B2-4CC9D25EBC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03F9-965E-44AA-B798-7CDAEBC7441E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D179-9B2F-46A7-83BE-0ED7BA9F4A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3243E-A33D-485D-B257-0D5792645A67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C5A8-030A-4E51-87CD-F6BAEEEB18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01B0-061E-4432-896F-6759ED8ABBE5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14E5-598A-4811-8540-91E7D710C5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značba mesta besedil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BBDBAB-8D6B-4793-95CC-71DCE2CD88DD}" type="datetimeFigureOut">
              <a:rPr lang="sl-SI"/>
              <a:pPr>
                <a:defRPr/>
              </a:pPr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0544AD-896C-4A00-88A4-4819D40287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2"/>
          <p:cNvSpPr txBox="1">
            <a:spLocks/>
          </p:cNvSpPr>
          <p:nvPr/>
        </p:nvSpPr>
        <p:spPr>
          <a:xfrm>
            <a:off x="731838" y="2370138"/>
            <a:ext cx="10812462" cy="14017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4400" b="1" dirty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400" b="1" dirty="0">
                <a:solidFill>
                  <a:srgbClr val="C00000"/>
                </a:solidFill>
              </a:rPr>
              <a:t>GOSPODARSKI RAZCVET RIMSKEGA IMPERIJA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5550" y="241300"/>
            <a:ext cx="6929438" cy="571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b="1" dirty="0"/>
              <a:t>1. </a:t>
            </a:r>
            <a:r>
              <a:rPr lang="sl-SI" sz="3200" b="1" dirty="0"/>
              <a:t>Brezmejni rimski imperij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3189288" y="5756275"/>
            <a:ext cx="5778500" cy="811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/>
              <a:t>Rimljani so svoj imperij imenovali brezmejni imperij, saj njegove meje niso bile jasno začrtane.</a:t>
            </a:r>
          </a:p>
        </p:txBody>
      </p:sp>
      <p:pic>
        <p:nvPicPr>
          <p:cNvPr id="3076" name="Slika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1117600"/>
            <a:ext cx="692943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lak 6"/>
          <p:cNvSpPr/>
          <p:nvPr/>
        </p:nvSpPr>
        <p:spPr>
          <a:xfrm>
            <a:off x="280988" y="1246188"/>
            <a:ext cx="2119312" cy="1819275"/>
          </a:xfrm>
          <a:prstGeom prst="cloudCallout">
            <a:avLst>
              <a:gd name="adj1" fmla="val 83579"/>
              <a:gd name="adj2" fmla="val 185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LIMES</a:t>
            </a:r>
          </a:p>
        </p:txBody>
      </p:sp>
      <p:sp>
        <p:nvSpPr>
          <p:cNvPr id="8" name="Oblak 7"/>
          <p:cNvSpPr/>
          <p:nvPr/>
        </p:nvSpPr>
        <p:spPr>
          <a:xfrm>
            <a:off x="9809163" y="2757488"/>
            <a:ext cx="2151062" cy="2049462"/>
          </a:xfrm>
          <a:prstGeom prst="cloudCallout">
            <a:avLst>
              <a:gd name="adj1" fmla="val -104891"/>
              <a:gd name="adj2" fmla="val 690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NOVE PROVINCE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275" y="185738"/>
            <a:ext cx="6929438" cy="571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b="1" dirty="0"/>
              <a:t>2. </a:t>
            </a:r>
            <a:r>
              <a:rPr lang="sl-SI" sz="3200" b="1" dirty="0"/>
              <a:t>Romanizacija</a:t>
            </a:r>
          </a:p>
        </p:txBody>
      </p:sp>
      <p:pic>
        <p:nvPicPr>
          <p:cNvPr id="4099" name="Slika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1763" y="1966913"/>
            <a:ext cx="420528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4"/>
          <p:cNvGrpSpPr>
            <a:grpSpLocks/>
          </p:cNvGrpSpPr>
          <p:nvPr/>
        </p:nvGrpSpPr>
        <p:grpSpPr bwMode="auto">
          <a:xfrm>
            <a:off x="188913" y="4064000"/>
            <a:ext cx="5857875" cy="2544763"/>
            <a:chOff x="168547" y="4549131"/>
            <a:chExt cx="4902217" cy="2204960"/>
          </a:xfrm>
        </p:grpSpPr>
        <p:pic>
          <p:nvPicPr>
            <p:cNvPr id="4104" name="Slika 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549" y="4549131"/>
              <a:ext cx="4902215" cy="2037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5" name="Skupina 12"/>
            <p:cNvGrpSpPr>
              <a:grpSpLocks/>
            </p:cNvGrpSpPr>
            <p:nvPr/>
          </p:nvGrpSpPr>
          <p:grpSpPr bwMode="auto">
            <a:xfrm>
              <a:off x="168547" y="6504771"/>
              <a:ext cx="2636997" cy="249320"/>
              <a:chOff x="168548" y="6500471"/>
              <a:chExt cx="2234700" cy="163400"/>
            </a:xfrm>
          </p:grpSpPr>
          <p:pic>
            <p:nvPicPr>
              <p:cNvPr id="4106" name="Slika 10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8548" y="6509071"/>
                <a:ext cx="1306440" cy="15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Slika 11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74988" y="6500471"/>
                <a:ext cx="928260" cy="16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113" y="941388"/>
            <a:ext cx="45402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8450" y="941388"/>
            <a:ext cx="50911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ravokotnik 15"/>
          <p:cNvSpPr/>
          <p:nvPr/>
        </p:nvSpPr>
        <p:spPr>
          <a:xfrm>
            <a:off x="7426325" y="136525"/>
            <a:ext cx="4502150" cy="1203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C00000"/>
                </a:solidFill>
              </a:rPr>
              <a:t>Je širjenje rimskega načina življenja, kulture, običajev, uporabe latinskega </a:t>
            </a:r>
            <a:r>
              <a:rPr lang="sl-SI" sz="2000" b="1">
                <a:solidFill>
                  <a:srgbClr val="C00000"/>
                </a:solidFill>
              </a:rPr>
              <a:t>jezika.</a:t>
            </a:r>
            <a:endParaRPr lang="sl-SI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5038" y="349250"/>
            <a:ext cx="7745412" cy="496093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Zaobljeni pravokotnik 5"/>
          <p:cNvSpPr/>
          <p:nvPr/>
        </p:nvSpPr>
        <p:spPr>
          <a:xfrm>
            <a:off x="6869113" y="5600700"/>
            <a:ext cx="4789487" cy="9461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Zahodne province so se hitro romanizirale, vzhodne pa le počasi, ali pa sploh ne.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7" name="Zaobljeni pravokotnik 6"/>
          <p:cNvSpPr/>
          <p:nvPr/>
        </p:nvSpPr>
        <p:spPr>
          <a:xfrm>
            <a:off x="331788" y="5475288"/>
            <a:ext cx="5641975" cy="11953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C00000"/>
                </a:solidFill>
              </a:rPr>
              <a:t>Rimski način življenja so po imperiju širili rimski vojaki, uradniki, trgovci, priseljenci 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8275" y="185738"/>
            <a:ext cx="6929438" cy="5715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600" b="1" dirty="0"/>
              <a:t>3. </a:t>
            </a:r>
            <a:r>
              <a:rPr lang="sl-SI" sz="3200" b="1" dirty="0"/>
              <a:t>Gospodarstvo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8913" y="4954588"/>
            <a:ext cx="3394075" cy="17795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Zaobljeni pravokotnik 6"/>
          <p:cNvSpPr/>
          <p:nvPr/>
        </p:nvSpPr>
        <p:spPr>
          <a:xfrm>
            <a:off x="4100513" y="3868738"/>
            <a:ext cx="3230562" cy="8683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Najpomembnejša gospodarska dejavnost je bila </a:t>
            </a:r>
            <a:r>
              <a:rPr lang="sl-SI" dirty="0">
                <a:solidFill>
                  <a:srgbClr val="C00000"/>
                </a:solidFill>
              </a:rPr>
              <a:t>kmetijstvo</a:t>
            </a:r>
            <a:r>
              <a:rPr lang="sl-SI" dirty="0"/>
              <a:t>.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7429500" y="185738"/>
            <a:ext cx="4579938" cy="14239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Z obdobjem rimskega miru je nastopil </a:t>
            </a:r>
            <a:r>
              <a:rPr lang="sl-SI" dirty="0">
                <a:solidFill>
                  <a:srgbClr val="C00000"/>
                </a:solidFill>
              </a:rPr>
              <a:t>gospodarski razcvet </a:t>
            </a:r>
            <a:r>
              <a:rPr lang="sl-SI" dirty="0"/>
              <a:t>v Sredozemlju, v katerem so pomembno vlogo imele tudi province.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275" y="2209800"/>
            <a:ext cx="3713163" cy="4376738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Zaobljeni pravokotnik 11"/>
          <p:cNvSpPr/>
          <p:nvPr/>
        </p:nvSpPr>
        <p:spPr>
          <a:xfrm>
            <a:off x="4440238" y="922338"/>
            <a:ext cx="2824162" cy="1246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Uvažali so mnogo surovin in izdelkov, zaradi česar se je razmahnila </a:t>
            </a:r>
            <a:r>
              <a:rPr lang="sl-SI" dirty="0">
                <a:solidFill>
                  <a:srgbClr val="C00000"/>
                </a:solidFill>
              </a:rPr>
              <a:t>trgovina</a:t>
            </a:r>
            <a:r>
              <a:rPr lang="sl-SI" dirty="0"/>
              <a:t>.</a:t>
            </a:r>
          </a:p>
        </p:txBody>
      </p:sp>
      <p:sp>
        <p:nvSpPr>
          <p:cNvPr id="13" name="Zaobljeni pravokotnik 12"/>
          <p:cNvSpPr/>
          <p:nvPr/>
        </p:nvSpPr>
        <p:spPr>
          <a:xfrm>
            <a:off x="3998913" y="2463800"/>
            <a:ext cx="3233737" cy="11080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Razvile so se mnoge </a:t>
            </a:r>
            <a:r>
              <a:rPr lang="sl-SI" dirty="0">
                <a:solidFill>
                  <a:srgbClr val="C00000"/>
                </a:solidFill>
              </a:rPr>
              <a:t>obrti</a:t>
            </a:r>
            <a:r>
              <a:rPr lang="sl-SI" dirty="0"/>
              <a:t>: kovaštvo, keramična obrt, steklarstvo, tekstilna obrt</a:t>
            </a:r>
            <a:r>
              <a:rPr lang="sl-SI"/>
              <a:t>, ladjedelništvo …</a:t>
            </a:r>
            <a:endParaRPr lang="sl-SI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00" y="1827213"/>
            <a:ext cx="4606925" cy="3371850"/>
          </a:xfrm>
          <a:prstGeom prst="rect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Zaobljeni pravokotnik 14"/>
          <p:cNvSpPr/>
          <p:nvPr/>
        </p:nvSpPr>
        <p:spPr>
          <a:xfrm>
            <a:off x="7591425" y="5435600"/>
            <a:ext cx="4283075" cy="8191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Rimska mesta in dežele so povezovale številne </a:t>
            </a:r>
            <a:r>
              <a:rPr lang="sl-SI" dirty="0">
                <a:solidFill>
                  <a:srgbClr val="C00000"/>
                </a:solidFill>
              </a:rPr>
              <a:t>pomorske in kopenske poti</a:t>
            </a:r>
            <a:r>
              <a:rPr lang="sl-SI" dirty="0"/>
              <a:t>.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00" y="893763"/>
            <a:ext cx="4252913" cy="1179512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08746" y="1356014"/>
          <a:ext cx="5252027" cy="378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lak 3"/>
          <p:cNvSpPr/>
          <p:nvPr/>
        </p:nvSpPr>
        <p:spPr>
          <a:xfrm>
            <a:off x="103188" y="134938"/>
            <a:ext cx="3616325" cy="3013075"/>
          </a:xfrm>
          <a:prstGeom prst="cloudCallout">
            <a:avLst>
              <a:gd name="adj1" fmla="val 62733"/>
              <a:gd name="adj2" fmla="val 25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dirty="0"/>
              <a:t>?</a:t>
            </a:r>
          </a:p>
        </p:txBody>
      </p:sp>
      <p:sp>
        <p:nvSpPr>
          <p:cNvPr id="5" name="Oblak 4"/>
          <p:cNvSpPr/>
          <p:nvPr/>
        </p:nvSpPr>
        <p:spPr>
          <a:xfrm>
            <a:off x="7335838" y="0"/>
            <a:ext cx="3376612" cy="2711450"/>
          </a:xfrm>
          <a:prstGeom prst="cloudCallout">
            <a:avLst>
              <a:gd name="adj1" fmla="val -74679"/>
              <a:gd name="adj2" fmla="val 3682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dirty="0"/>
              <a:t>?</a:t>
            </a:r>
          </a:p>
        </p:txBody>
      </p:sp>
      <p:sp>
        <p:nvSpPr>
          <p:cNvPr id="6" name="Oblak 5"/>
          <p:cNvSpPr/>
          <p:nvPr/>
        </p:nvSpPr>
        <p:spPr>
          <a:xfrm>
            <a:off x="7678738" y="3294063"/>
            <a:ext cx="4114800" cy="3117850"/>
          </a:xfrm>
          <a:prstGeom prst="cloudCallout">
            <a:avLst>
              <a:gd name="adj1" fmla="val -74116"/>
              <a:gd name="adj2" fmla="val -68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dirty="0"/>
              <a:t>?</a:t>
            </a:r>
          </a:p>
        </p:txBody>
      </p:sp>
      <p:sp>
        <p:nvSpPr>
          <p:cNvPr id="9" name="Pergament 2 8"/>
          <p:cNvSpPr/>
          <p:nvPr/>
        </p:nvSpPr>
        <p:spPr>
          <a:xfrm>
            <a:off x="374650" y="5278438"/>
            <a:ext cx="3895725" cy="113347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/>
              <a:t>PONOVIMO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161</Words>
  <Application>Microsoft Office PowerPoint</Application>
  <PresentationFormat>Po meri</PresentationFormat>
  <Paragraphs>25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Calibri</vt:lpstr>
      <vt:lpstr>Arial</vt:lpstr>
      <vt:lpstr>Calibri Light</vt:lpstr>
      <vt:lpstr>Officeova tema</vt:lpstr>
      <vt:lpstr>Diapozitiv 1</vt:lpstr>
      <vt:lpstr>1. Brezmejni rimski imperij</vt:lpstr>
      <vt:lpstr>2. Romanizacija</vt:lpstr>
      <vt:lpstr>Diapozitiv 4</vt:lpstr>
      <vt:lpstr>3. Gospodarstvo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IMPERIJ:  mogočna vojaška moč in tehnika</dc:title>
  <dc:creator>Helena Pačnik</dc:creator>
  <cp:lastModifiedBy>Lidija</cp:lastModifiedBy>
  <cp:revision>44</cp:revision>
  <dcterms:created xsi:type="dcterms:W3CDTF">2015-01-05T15:31:59Z</dcterms:created>
  <dcterms:modified xsi:type="dcterms:W3CDTF">2020-03-23T08:12:55Z</dcterms:modified>
</cp:coreProperties>
</file>