
<file path=[Content_Types].xml><?xml version="1.0" encoding="utf-8"?>
<Types xmlns="http://schemas.openxmlformats.org/package/2006/content-types">
  <Default Extension="png" ContentType="image/png"/>
  <Default Extension="tmp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0" r:id="rId11"/>
    <p:sldId id="266" r:id="rId12"/>
    <p:sldId id="267" r:id="rId13"/>
    <p:sldId id="268" r:id="rId14"/>
    <p:sldId id="269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da uredite slog podnaslova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2297-5022-46D4-89D0-76FAF48BFC4B}" type="datetimeFigureOut">
              <a:rPr lang="sl-SI" smtClean="0"/>
              <a:t>23. 11. 2021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FF15F-D469-4A60-B80A-579CE24A096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3942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2297-5022-46D4-89D0-76FAF48BFC4B}" type="datetimeFigureOut">
              <a:rPr lang="sl-SI" smtClean="0"/>
              <a:t>23. 11. 2021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FF15F-D469-4A60-B80A-579CE24A096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44540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2297-5022-46D4-89D0-76FAF48BFC4B}" type="datetimeFigureOut">
              <a:rPr lang="sl-SI" smtClean="0"/>
              <a:t>23. 11. 2021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FF15F-D469-4A60-B80A-579CE24A096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36268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2297-5022-46D4-89D0-76FAF48BFC4B}" type="datetimeFigureOut">
              <a:rPr lang="sl-SI" smtClean="0"/>
              <a:t>23. 11. 2021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FF15F-D469-4A60-B80A-579CE24A096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04246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2297-5022-46D4-89D0-76FAF48BFC4B}" type="datetimeFigureOut">
              <a:rPr lang="sl-SI" smtClean="0"/>
              <a:t>23. 11. 2021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FF15F-D469-4A60-B80A-579CE24A096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45138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2297-5022-46D4-89D0-76FAF48BFC4B}" type="datetimeFigureOut">
              <a:rPr lang="sl-SI" smtClean="0"/>
              <a:t>23. 11. 2021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FF15F-D469-4A60-B80A-579CE24A096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19958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2297-5022-46D4-89D0-76FAF48BFC4B}" type="datetimeFigureOut">
              <a:rPr lang="sl-SI" smtClean="0"/>
              <a:t>23. 11. 2021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FF15F-D469-4A60-B80A-579CE24A096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36133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2297-5022-46D4-89D0-76FAF48BFC4B}" type="datetimeFigureOut">
              <a:rPr lang="sl-SI" smtClean="0"/>
              <a:t>23. 11. 2021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FF15F-D469-4A60-B80A-579CE24A096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30059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2297-5022-46D4-89D0-76FAF48BFC4B}" type="datetimeFigureOut">
              <a:rPr lang="sl-SI" smtClean="0"/>
              <a:t>23. 11. 2021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FF15F-D469-4A60-B80A-579CE24A096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47117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2297-5022-46D4-89D0-76FAF48BFC4B}" type="datetimeFigureOut">
              <a:rPr lang="sl-SI" smtClean="0"/>
              <a:t>23. 11. 2021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FF15F-D469-4A60-B80A-579CE24A096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68785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2297-5022-46D4-89D0-76FAF48BFC4B}" type="datetimeFigureOut">
              <a:rPr lang="sl-SI" smtClean="0"/>
              <a:t>23. 11. 2021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FF15F-D469-4A60-B80A-579CE24A096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71034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42297-5022-46D4-89D0-76FAF48BFC4B}" type="datetimeFigureOut">
              <a:rPr lang="sl-SI" smtClean="0"/>
              <a:t>23. 11. 2021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FF15F-D469-4A60-B80A-579CE24A096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78875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5.tmp"/><Relationship Id="rId5" Type="http://schemas.openxmlformats.org/officeDocument/2006/relationships/image" Target="../media/image24.tmp"/><Relationship Id="rId4" Type="http://schemas.openxmlformats.org/officeDocument/2006/relationships/image" Target="../media/image23.tm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41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42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tm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tm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11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12.tm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5.png"/><Relationship Id="rId5" Type="http://schemas.openxmlformats.org/officeDocument/2006/relationships/image" Target="../media/image14.tmp"/><Relationship Id="rId4" Type="http://schemas.openxmlformats.org/officeDocument/2006/relationships/image" Target="../media/image13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0.tmp"/><Relationship Id="rId5" Type="http://schemas.openxmlformats.org/officeDocument/2006/relationships/hyperlink" Target="https://www.youtube.com/watch?v=mpMiXYYGvKk" TargetMode="External"/><Relationship Id="rId4" Type="http://schemas.openxmlformats.org/officeDocument/2006/relationships/hyperlink" Target="http://alpske-pokrajine.splet.arnes.si/files/2014/03/kmetijstvo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2.png"/><Relationship Id="rId5" Type="http://schemas.openxmlformats.org/officeDocument/2006/relationships/hyperlink" Target="https://www.youtube.com/watch?v=tq_N0yLMOCw" TargetMode="External"/><Relationship Id="rId4" Type="http://schemas.openxmlformats.org/officeDocument/2006/relationships/image" Target="../media/image21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354667" y="2235200"/>
            <a:ext cx="9144000" cy="2387600"/>
          </a:xfrm>
        </p:spPr>
        <p:txBody>
          <a:bodyPr/>
          <a:lstStyle/>
          <a:p>
            <a:r>
              <a:rPr lang="sl-SI" b="1" dirty="0">
                <a:solidFill>
                  <a:schemeClr val="accent6">
                    <a:lumMod val="50000"/>
                  </a:schemeClr>
                </a:solidFill>
              </a:rPr>
              <a:t>ŽIVLJENJE V ALPSKIH POKRAJINAH</a:t>
            </a:r>
          </a:p>
        </p:txBody>
      </p:sp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2C1DE1D8-E6C1-4D1C-AC60-3576D5550D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6667" y="0"/>
            <a:ext cx="7518400" cy="2661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C9630F44-A863-4FA5-8254-E07A011815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1733" y="4652962"/>
            <a:ext cx="4410075" cy="2205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741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89"/>
    </mc:Choice>
    <mc:Fallback xmlns="">
      <p:transition spd="slow" advTm="7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Obrezovanje zaslona 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357" y="2323475"/>
            <a:ext cx="5810952" cy="4250338"/>
          </a:xfrm>
          <a:prstGeom prst="rect">
            <a:avLst/>
          </a:prstGeom>
        </p:spPr>
      </p:pic>
      <p:pic>
        <p:nvPicPr>
          <p:cNvPr id="3" name="Slika 2" descr="Obrezovanje zaslona 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41" y="400776"/>
            <a:ext cx="5561355" cy="3845398"/>
          </a:xfrm>
          <a:prstGeom prst="rect">
            <a:avLst/>
          </a:prstGeom>
        </p:spPr>
      </p:pic>
      <p:pic>
        <p:nvPicPr>
          <p:cNvPr id="4" name="Slika 3" descr="Obrezovanje zaslona 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83" y="4270222"/>
            <a:ext cx="4589463" cy="2303591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2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52"/>
    </mc:Choice>
    <mc:Fallback xmlns="">
      <p:transition spd="slow" advTm="49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chemeClr val="accent6">
                    <a:lumMod val="75000"/>
                  </a:schemeClr>
                </a:solidFill>
              </a:rPr>
              <a:t>3. GOSPODARSTVO DANES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/>
              <a:t>Najpomembnejša gospodarska dejavnost v Alpskih pokrajinah je danes TURIZEM. Poletje je primerno za :</a:t>
            </a:r>
          </a:p>
          <a:p>
            <a:r>
              <a:rPr lang="sl-SI" dirty="0"/>
              <a:t>gorništvo</a:t>
            </a:r>
          </a:p>
          <a:p>
            <a:r>
              <a:rPr lang="sl-SI" dirty="0"/>
              <a:t>pohodništvo</a:t>
            </a:r>
          </a:p>
          <a:p>
            <a:r>
              <a:rPr lang="sl-SI" dirty="0"/>
              <a:t>alpinizem</a:t>
            </a:r>
          </a:p>
          <a:p>
            <a:r>
              <a:rPr lang="sl-SI" dirty="0"/>
              <a:t>gorsko kolesarjenje</a:t>
            </a:r>
          </a:p>
          <a:p>
            <a:r>
              <a:rPr lang="sl-SI" dirty="0" err="1"/>
              <a:t>soteskanje</a:t>
            </a:r>
            <a:endParaRPr lang="sl-SI" dirty="0"/>
          </a:p>
          <a:p>
            <a:r>
              <a:rPr lang="sl-SI" dirty="0"/>
              <a:t>jadralno padalstvo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719" y="2698229"/>
            <a:ext cx="2802498" cy="181724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5"/>
          <a:srcRect l="11481" r="23189"/>
          <a:stretch/>
        </p:blipFill>
        <p:spPr>
          <a:xfrm>
            <a:off x="4487057" y="4667602"/>
            <a:ext cx="2803160" cy="195036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3377" y="2366060"/>
            <a:ext cx="3356812" cy="18952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3377" y="4515474"/>
            <a:ext cx="3209600" cy="2139733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9994" y="257002"/>
            <a:ext cx="2436695" cy="1568623"/>
          </a:xfrm>
          <a:prstGeom prst="rect">
            <a:avLst/>
          </a:prstGeom>
        </p:spPr>
      </p:pic>
      <p:pic>
        <p:nvPicPr>
          <p:cNvPr id="9" name="Zvok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75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58"/>
    </mc:Choice>
    <mc:Fallback xmlns="">
      <p:transition spd="slow" advTm="28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174107" y="299803"/>
            <a:ext cx="47818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/>
              <a:t>Zima je v alpskih pokrajinah najprimernejša za smučanje.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867" y="1483609"/>
            <a:ext cx="4610102" cy="3073401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5254992" y="3402767"/>
            <a:ext cx="4143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V zadnjem času je zelo pomemben turizem na kmetiji.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4992" y="798415"/>
            <a:ext cx="3908971" cy="260435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7658" y="4233764"/>
            <a:ext cx="2916834" cy="255223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8833" y="341121"/>
            <a:ext cx="2639206" cy="3518941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7157" y="4233764"/>
            <a:ext cx="3402973" cy="2552230"/>
          </a:xfrm>
          <a:prstGeom prst="rect">
            <a:avLst/>
          </a:prstGeom>
        </p:spPr>
      </p:pic>
      <p:sp>
        <p:nvSpPr>
          <p:cNvPr id="10" name="PoljeZBesedilom 9"/>
          <p:cNvSpPr txBox="1"/>
          <p:nvPr/>
        </p:nvSpPr>
        <p:spPr>
          <a:xfrm>
            <a:off x="464695" y="4661941"/>
            <a:ext cx="35676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Smučišča v Kranjski gori, </a:t>
            </a:r>
          </a:p>
          <a:p>
            <a:r>
              <a:rPr lang="sl-SI" dirty="0"/>
              <a:t>Planica – tek na smučeh, smučarski skoki</a:t>
            </a:r>
          </a:p>
        </p:txBody>
      </p:sp>
      <p:pic>
        <p:nvPicPr>
          <p:cNvPr id="11" name="Zvok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32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54"/>
    </mc:Choice>
    <mc:Fallback xmlns="">
      <p:transition spd="slow" advTm="58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524656" y="344774"/>
            <a:ext cx="11152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Pomembni panogi sta tudi GOZDARSTVO in z njim povezana LESNA INDUSTRIJA, na Jesenicah pa je velika ŽELEZARNA. 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389" y="1512285"/>
            <a:ext cx="4752819" cy="355782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8549" y="1043457"/>
            <a:ext cx="4005184" cy="300388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8549" y="4167265"/>
            <a:ext cx="3972950" cy="2548406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10762938" y="3657600"/>
            <a:ext cx="1109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nekoč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10658007" y="6310859"/>
            <a:ext cx="1019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danes</a:t>
            </a:r>
          </a:p>
        </p:txBody>
      </p:sp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5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09"/>
    </mc:Choice>
    <mc:Fallback xmlns="">
      <p:transition spd="slow" advTm="28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chemeClr val="accent6">
                    <a:lumMod val="75000"/>
                  </a:schemeClr>
                </a:solidFill>
              </a:rPr>
              <a:t>4. PROMET V ALPAH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68377" y="1465861"/>
            <a:ext cx="10515600" cy="1742034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Alpske pokrajine so zaradi velikih nadmorskih višin in strmih pobočij </a:t>
            </a:r>
            <a:r>
              <a:rPr lang="sl-SI" u="sng" dirty="0"/>
              <a:t>težko prehodne</a:t>
            </a:r>
            <a:r>
              <a:rPr lang="sl-SI" dirty="0"/>
              <a:t>. V preteklosti je promet potekal po dolinah rek in čez gorske prelaze. Danes si pri prečkanju gora pomagamo z viadukti in predori.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377" y="3207895"/>
            <a:ext cx="5383342" cy="331282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2147" y="3207895"/>
            <a:ext cx="4918639" cy="3279748"/>
          </a:xfrm>
          <a:prstGeom prst="rect">
            <a:avLst/>
          </a:prstGeom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5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21"/>
    </mc:Choice>
    <mc:Fallback xmlns="">
      <p:transition spd="slow" advTm="24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Obrezovanje zaslona 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044" y="627975"/>
            <a:ext cx="8554381" cy="5723964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209862" y="1227799"/>
            <a:ext cx="25483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Predor Karavanke je avtocestni predor med Slovenijo in Avstrijo. Poteka pod Karavankami. Dolžina predora je 7864 metrov, s katero so Karavanke najdaljši cestni predor v Sloveniji. </a:t>
            </a:r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98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58"/>
    </mc:Choice>
    <mc:Fallback xmlns="">
      <p:transition spd="slow" advTm="36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269823" y="179882"/>
            <a:ext cx="2503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Zapis v zvezek</a:t>
            </a:r>
          </a:p>
        </p:txBody>
      </p:sp>
      <p:pic>
        <p:nvPicPr>
          <p:cNvPr id="3" name="Slika 2" descr="Obrezovanje zaslona 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544" y="1349115"/>
            <a:ext cx="6748913" cy="3713205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2394060" y="302833"/>
            <a:ext cx="6181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PREPIŠI MISELNI VZOREC IN GA DOPOLNI. POMAGAJ SI Z S PPT IN UČBENIKOM, STR. 44 IN 45. </a:t>
            </a:r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30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13"/>
    </mc:Choice>
    <mc:Fallback xmlns="">
      <p:transition spd="slow" advTm="32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89D6AD46-D3B3-40EA-8DD4-262C211F5799}"/>
              </a:ext>
            </a:extLst>
          </p:cNvPr>
          <p:cNvSpPr txBox="1"/>
          <p:nvPr/>
        </p:nvSpPr>
        <p:spPr>
          <a:xfrm>
            <a:off x="2920754" y="248575"/>
            <a:ext cx="65073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dirty="0"/>
              <a:t>REŠEVANJE DELOVNEGA ZVEZKA NA STRANI 47, 48 in 49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EA9EA511-54AD-46D2-9D60-B7D99129D7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17" t="14886" r="20995" b="12362"/>
          <a:stretch/>
        </p:blipFill>
        <p:spPr>
          <a:xfrm>
            <a:off x="4962617" y="1868749"/>
            <a:ext cx="7057748" cy="4989251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C5941D2C-A024-45A2-A490-FC1C0C4843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990" t="49062" r="21286" b="11585"/>
          <a:stretch/>
        </p:blipFill>
        <p:spPr>
          <a:xfrm>
            <a:off x="79899" y="2277122"/>
            <a:ext cx="4528121" cy="375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05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chemeClr val="accent6">
                    <a:lumMod val="50000"/>
                  </a:schemeClr>
                </a:solidFill>
              </a:rPr>
              <a:t>1. POSELITEV ALPSKIH POKRAJIN</a:t>
            </a:r>
            <a:br>
              <a:rPr lang="sl-SI" b="1" dirty="0">
                <a:solidFill>
                  <a:schemeClr val="accent6">
                    <a:lumMod val="50000"/>
                  </a:schemeClr>
                </a:solidFill>
              </a:rPr>
            </a:br>
            <a:endParaRPr lang="sl-SI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2446" y="3815113"/>
            <a:ext cx="6057275" cy="2946744"/>
          </a:xfrm>
        </p:spPr>
        <p:txBody>
          <a:bodyPr>
            <a:normAutofit/>
          </a:bodyPr>
          <a:lstStyle/>
          <a:p>
            <a:r>
              <a:rPr lang="sl-SI" dirty="0"/>
              <a:t>Alpske pokrajine so zaradi strmih pobočij, velikih nadmorskih višin in nizkih temperatur REDKO POSELJENE.</a:t>
            </a:r>
          </a:p>
          <a:p>
            <a:r>
              <a:rPr lang="sl-SI" dirty="0"/>
              <a:t>Najvišji deli Alpskih pokrajin niso stalno poseljeni. Tu najdemo le planine, na katerih se pase živina in </a:t>
            </a:r>
            <a:r>
              <a:rPr lang="sl-SI" u="sng" dirty="0"/>
              <a:t>planinske koče </a:t>
            </a:r>
            <a:r>
              <a:rPr lang="sl-SI" dirty="0"/>
              <a:t>ter </a:t>
            </a:r>
            <a:r>
              <a:rPr lang="sl-SI" u="sng" dirty="0"/>
              <a:t>samotne kmetije</a:t>
            </a:r>
            <a:r>
              <a:rPr lang="sl-SI" dirty="0"/>
              <a:t>.</a:t>
            </a:r>
          </a:p>
        </p:txBody>
      </p:sp>
      <p:pic>
        <p:nvPicPr>
          <p:cNvPr id="4" name="Slika 3" descr="Obrezovanje zaslona 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953" y="1220897"/>
            <a:ext cx="4821441" cy="254049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546" y="1027906"/>
            <a:ext cx="3644641" cy="2733481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3863" y="3971473"/>
            <a:ext cx="3944030" cy="2634024"/>
          </a:xfrm>
          <a:prstGeom prst="rect">
            <a:avLst/>
          </a:prstGeom>
        </p:spPr>
      </p:pic>
      <p:pic>
        <p:nvPicPr>
          <p:cNvPr id="10" name="Zvok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82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82"/>
    </mc:Choice>
    <mc:Fallback xmlns="">
      <p:transition spd="slow" advTm="27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9092">
              <a:srgbClr val="E9F3E2"/>
            </a:gs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37754" y="545465"/>
            <a:ext cx="10515600" cy="1531529"/>
          </a:xfrm>
        </p:spPr>
        <p:txBody>
          <a:bodyPr/>
          <a:lstStyle/>
          <a:p>
            <a:pPr lvl="0"/>
            <a:r>
              <a:rPr lang="sl-SI" dirty="0">
                <a:solidFill>
                  <a:prstClr val="black"/>
                </a:solidFill>
              </a:rPr>
              <a:t>Večja naselja so v DOLINAH. V dolinah med gorami sta mesti </a:t>
            </a:r>
            <a:r>
              <a:rPr lang="sl-SI" u="sng" dirty="0">
                <a:solidFill>
                  <a:prstClr val="black"/>
                </a:solidFill>
              </a:rPr>
              <a:t>Jesenice</a:t>
            </a:r>
            <a:r>
              <a:rPr lang="sl-SI" dirty="0">
                <a:solidFill>
                  <a:prstClr val="black"/>
                </a:solidFill>
              </a:rPr>
              <a:t> in </a:t>
            </a:r>
            <a:r>
              <a:rPr lang="sl-SI" u="sng" dirty="0">
                <a:solidFill>
                  <a:prstClr val="black"/>
                </a:solidFill>
              </a:rPr>
              <a:t>Tržič</a:t>
            </a:r>
            <a:r>
              <a:rPr lang="sl-SI" dirty="0">
                <a:solidFill>
                  <a:prstClr val="black"/>
                </a:solidFill>
              </a:rPr>
              <a:t>, ob reki Soči pa je naselje </a:t>
            </a:r>
            <a:r>
              <a:rPr lang="sl-SI" u="sng" dirty="0">
                <a:solidFill>
                  <a:prstClr val="black"/>
                </a:solidFill>
              </a:rPr>
              <a:t>Bovec</a:t>
            </a:r>
            <a:r>
              <a:rPr lang="sl-SI" dirty="0">
                <a:solidFill>
                  <a:prstClr val="black"/>
                </a:solidFill>
              </a:rPr>
              <a:t>.</a:t>
            </a: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99" y="2314215"/>
            <a:ext cx="3700593" cy="2773920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380999" y="5325356"/>
            <a:ext cx="37005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/>
              <a:t>Prevladujejo GRUČASTA NASELJA. V  naseljih prevladuje staro prebivalstvo, saj se mladi izseljujejo v mesta. 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2331" y="1672046"/>
            <a:ext cx="3152503" cy="2364377"/>
          </a:xfrm>
          <a:prstGeom prst="rect">
            <a:avLst/>
          </a:prstGeom>
        </p:spPr>
      </p:pic>
      <p:sp>
        <p:nvSpPr>
          <p:cNvPr id="8" name="PoljeZBesedilom 7"/>
          <p:cNvSpPr txBox="1"/>
          <p:nvPr/>
        </p:nvSpPr>
        <p:spPr>
          <a:xfrm>
            <a:off x="4911634" y="4036423"/>
            <a:ext cx="2586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Jesenice</a:t>
            </a:r>
          </a:p>
        </p:txBody>
      </p:sp>
      <p:pic>
        <p:nvPicPr>
          <p:cNvPr id="10" name="Slika 9" descr="Obrezovanje zaslona 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69" y="2498181"/>
            <a:ext cx="3599671" cy="2220622"/>
          </a:xfrm>
          <a:prstGeom prst="rect">
            <a:avLst/>
          </a:prstGeom>
        </p:spPr>
      </p:pic>
      <p:sp>
        <p:nvSpPr>
          <p:cNvPr id="11" name="PoljeZBesedilom 10"/>
          <p:cNvSpPr txBox="1"/>
          <p:nvPr/>
        </p:nvSpPr>
        <p:spPr>
          <a:xfrm>
            <a:off x="9183747" y="4718803"/>
            <a:ext cx="208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Bovec</a:t>
            </a: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1634" y="4792143"/>
            <a:ext cx="3892732" cy="2049767"/>
          </a:xfrm>
          <a:prstGeom prst="rect">
            <a:avLst/>
          </a:prstGeom>
        </p:spPr>
      </p:pic>
      <p:sp>
        <p:nvSpPr>
          <p:cNvPr id="13" name="PoljeZBesedilom 12"/>
          <p:cNvSpPr txBox="1"/>
          <p:nvPr/>
        </p:nvSpPr>
        <p:spPr>
          <a:xfrm>
            <a:off x="8934994" y="6270171"/>
            <a:ext cx="1476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Tržič</a:t>
            </a:r>
          </a:p>
        </p:txBody>
      </p:sp>
      <p:pic>
        <p:nvPicPr>
          <p:cNvPr id="14" name="Zvok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7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20"/>
    </mc:Choice>
    <mc:Fallback xmlns="">
      <p:transition spd="slow" advTm="32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chemeClr val="accent6">
                    <a:lumMod val="50000"/>
                  </a:schemeClr>
                </a:solidFill>
              </a:rPr>
              <a:t>KAKŠNE SO BILE HIŠE NEKOČ</a:t>
            </a:r>
          </a:p>
        </p:txBody>
      </p:sp>
      <p:pic>
        <p:nvPicPr>
          <p:cNvPr id="4" name="Označba mesta vsebine 3" descr="Obrezovanje zaslona 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925" y="1458974"/>
            <a:ext cx="6897063" cy="4334480"/>
          </a:xfrm>
        </p:spPr>
      </p:pic>
      <p:sp>
        <p:nvSpPr>
          <p:cNvPr id="5" name="PoljeZBesedilom 4"/>
          <p:cNvSpPr txBox="1"/>
          <p:nvPr/>
        </p:nvSpPr>
        <p:spPr>
          <a:xfrm>
            <a:off x="9203961" y="994725"/>
            <a:ext cx="262327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/>
              <a:t>Nekoč so bile hiše zgrajene iz kamna in lesa, ki so ga imeli v okolici. </a:t>
            </a:r>
          </a:p>
          <a:p>
            <a:endParaRPr lang="sl-SI" sz="2000" dirty="0"/>
          </a:p>
          <a:p>
            <a:r>
              <a:rPr lang="sl-SI" sz="2000" dirty="0"/>
              <a:t>Okna so bila majhna , zamrežena, strehe so bile pokrite s skodlami. Bile so strme, da je z njih hitro zdrsel sneg, saj bi se sicer lahko streha zaradi teže snega zrušila.</a:t>
            </a:r>
          </a:p>
          <a:p>
            <a:r>
              <a:rPr lang="sl-SI" sz="2000" dirty="0"/>
              <a:t>Imela je gank – pokrit balkon.</a:t>
            </a:r>
          </a:p>
          <a:p>
            <a:endParaRPr lang="sl-SI" dirty="0"/>
          </a:p>
          <a:p>
            <a:endParaRPr lang="sl-SI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599607" y="5751884"/>
            <a:ext cx="9609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SKODLE - lesene macesnove deske, ki jih obdelajo s posebnimi postopki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351020" y="6211669"/>
            <a:ext cx="11002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Premožnejše alpske hiše so lahko zelo bogato okrašene. Na fasadi imajo nabožne poslikave ter freske, na robovih zgradbe so poslikani vzorci, leseni deli so okrašeni z značilnimi vzorci...</a:t>
            </a:r>
          </a:p>
        </p:txBody>
      </p:sp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4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966"/>
    </mc:Choice>
    <mc:Fallback xmlns="">
      <p:transition spd="slow" advTm="72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389744" y="305228"/>
            <a:ext cx="11482466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b="1" i="0" dirty="0">
                <a:effectLst/>
                <a:latin typeface="Arial" panose="020B0604020202020204" pitchFamily="34" charset="0"/>
              </a:rPr>
              <a:t>NOTRANJOST STARE ALPSKE HIŠE</a:t>
            </a:r>
          </a:p>
          <a:p>
            <a:endParaRPr lang="sl-SI" b="0" i="0" dirty="0">
              <a:effectLst/>
              <a:latin typeface="Arial" panose="020B0604020202020204" pitchFamily="34" charset="0"/>
            </a:endParaRPr>
          </a:p>
          <a:p>
            <a:endParaRPr lang="sl-SI" dirty="0">
              <a:latin typeface="Arial" panose="020B0604020202020204" pitchFamily="34" charset="0"/>
            </a:endParaRPr>
          </a:p>
          <a:p>
            <a:endParaRPr lang="sl-SI" b="0" i="0" dirty="0">
              <a:effectLst/>
              <a:latin typeface="Arial" panose="020B0604020202020204" pitchFamily="34" charset="0"/>
            </a:endParaRPr>
          </a:p>
          <a:p>
            <a:endParaRPr lang="sl-SI" dirty="0">
              <a:latin typeface="Arial" panose="020B0604020202020204" pitchFamily="34" charset="0"/>
            </a:endParaRPr>
          </a:p>
          <a:p>
            <a:endParaRPr lang="sl-SI" b="0" i="0" dirty="0">
              <a:effectLst/>
              <a:latin typeface="Arial" panose="020B0604020202020204" pitchFamily="34" charset="0"/>
            </a:endParaRPr>
          </a:p>
          <a:p>
            <a:endParaRPr lang="sl-SI" b="0" i="0" dirty="0">
              <a:effectLst/>
              <a:latin typeface="Arial" panose="020B0604020202020204" pitchFamily="34" charset="0"/>
            </a:endParaRPr>
          </a:p>
          <a:p>
            <a:endParaRPr lang="sl-SI" b="0" i="0" dirty="0">
              <a:effectLst/>
              <a:latin typeface="Arial" panose="020B0604020202020204" pitchFamily="34" charset="0"/>
            </a:endParaRPr>
          </a:p>
          <a:p>
            <a:endParaRPr lang="sl-SI" sz="2000" b="0" i="0" dirty="0">
              <a:effectLst/>
              <a:latin typeface="Arial" panose="020B0604020202020204" pitchFamily="34" charset="0"/>
            </a:endParaRPr>
          </a:p>
          <a:p>
            <a:endParaRPr lang="sl-SI" sz="2000" dirty="0">
              <a:latin typeface="Arial" panose="020B0604020202020204" pitchFamily="34" charset="0"/>
            </a:endParaRPr>
          </a:p>
          <a:p>
            <a:endParaRPr lang="sl-SI" sz="2000" b="0" i="0" dirty="0">
              <a:effectLst/>
              <a:latin typeface="Arial" panose="020B0604020202020204" pitchFamily="34" charset="0"/>
            </a:endParaRPr>
          </a:p>
          <a:p>
            <a:r>
              <a:rPr lang="sl-SI" sz="2000" b="0" i="0" dirty="0">
                <a:effectLst/>
                <a:latin typeface="Arial" panose="020B0604020202020204" pitchFamily="34" charset="0"/>
              </a:rPr>
              <a:t>Nasproti vhoda je črna kuhinja, kjer gospodinja kuha hrano, suši meso, pripravlja ozimnico ipd. Posebnost črne kuhinje je v tem, da dim, ki nastaja pri peki in kuhi ni speljan skozi dimnik, temveč se nabira v prostoru. Posledica tega je, da stene počrnijo, od tod ime črna kuhinja.</a:t>
            </a:r>
          </a:p>
          <a:p>
            <a:r>
              <a:rPr lang="sl-SI" sz="2000" b="0" i="0" dirty="0">
                <a:effectLst/>
                <a:latin typeface="Arial" panose="020B0604020202020204" pitchFamily="34" charset="0"/>
              </a:rPr>
              <a:t>Glavna soba se je imenovala hiša. Tam se je družina zbirala pri obrokih. V hiši je peč, miza, klopi, včasih tudi postelja. </a:t>
            </a:r>
          </a:p>
          <a:p>
            <a:r>
              <a:rPr lang="sl-SI" sz="2000" b="0" i="0" dirty="0">
                <a:effectLst/>
                <a:latin typeface="Arial" panose="020B0604020202020204" pitchFamily="34" charset="0"/>
              </a:rPr>
              <a:t>Iz hiše pridemo v kamro, kjer so spali starši in majhni otroci. V kamri so v poslikanih skrinjah hranili  perilo in ostal tekstil.</a:t>
            </a:r>
          </a:p>
          <a:p>
            <a:r>
              <a:rPr lang="sl-SI" sz="2000" b="0" i="0" dirty="0">
                <a:effectLst/>
                <a:latin typeface="Arial" panose="020B0604020202020204" pitchFamily="34" charset="0"/>
              </a:rPr>
              <a:t>Na drugi strani veže pa je klet oz. shramba ali čumnata, kjer so imeli hrano. </a:t>
            </a:r>
          </a:p>
          <a:p>
            <a:r>
              <a:rPr lang="sl-SI" sz="2000" b="0" i="0" dirty="0">
                <a:effectLst/>
                <a:latin typeface="Arial" panose="020B0604020202020204" pitchFamily="34" charset="0"/>
              </a:rPr>
              <a:t>V prvem nadstropju in na podstrešju so po navadi hranili pridelke in različno orodje.</a:t>
            </a:r>
          </a:p>
        </p:txBody>
      </p:sp>
      <p:pic>
        <p:nvPicPr>
          <p:cNvPr id="3" name="Slika 2" descr="Obrezovanje zaslona 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161" y="779392"/>
            <a:ext cx="5442588" cy="2353551"/>
          </a:xfrm>
          <a:prstGeom prst="rect">
            <a:avLst/>
          </a:prstGeom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6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789"/>
    </mc:Choice>
    <mc:Fallback xmlns="">
      <p:transition spd="slow" advTm="88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Obrezovanje zaslona 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89" y="0"/>
            <a:ext cx="5439393" cy="3931090"/>
          </a:xfrm>
          <a:prstGeom prst="rect">
            <a:avLst/>
          </a:prstGeom>
        </p:spPr>
      </p:pic>
      <p:pic>
        <p:nvPicPr>
          <p:cNvPr id="3" name="Slika 2" descr="Obrezovanje zaslona 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421" y="0"/>
            <a:ext cx="5351967" cy="393109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7910" y="3945952"/>
            <a:ext cx="3876987" cy="2912048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10423161" y="6488668"/>
            <a:ext cx="1768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kamra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941" y="3945952"/>
            <a:ext cx="5532891" cy="2912048"/>
          </a:xfrm>
          <a:prstGeom prst="rect">
            <a:avLst/>
          </a:prstGeom>
        </p:spPr>
      </p:pic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238"/>
    </mc:Choice>
    <mc:Fallback xmlns="">
      <p:transition spd="slow" advTm="102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419725" y="269823"/>
            <a:ext cx="11467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KMEČKI DOM sestavljajo gospodarska poslopja (hlev, svinjak, kašča, klet, koruznica ipd.), stanovanjski objekt in dvorišče.</a:t>
            </a:r>
          </a:p>
        </p:txBody>
      </p:sp>
      <p:sp>
        <p:nvSpPr>
          <p:cNvPr id="3" name="PoljeZBesedilom 2"/>
          <p:cNvSpPr txBox="1"/>
          <p:nvPr/>
        </p:nvSpPr>
        <p:spPr>
          <a:xfrm>
            <a:off x="539646" y="1439054"/>
            <a:ext cx="36875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0" i="0" dirty="0">
                <a:solidFill>
                  <a:srgbClr val="2C5656"/>
                </a:solidFill>
                <a:effectLst/>
                <a:latin typeface="Times New Roman" panose="02020603050405020304" pitchFamily="18" charset="0"/>
              </a:rPr>
              <a:t>Kmečki dom v gruči je značilen za naš alpski svet in hribovita območja. </a:t>
            </a:r>
          </a:p>
          <a:p>
            <a:endParaRPr lang="sl-SI" sz="2400" dirty="0">
              <a:solidFill>
                <a:srgbClr val="2C5656"/>
              </a:solidFill>
              <a:latin typeface="Times New Roman" panose="02020603050405020304" pitchFamily="18" charset="0"/>
            </a:endParaRPr>
          </a:p>
          <a:p>
            <a:r>
              <a:rPr lang="sl-SI" sz="2400" b="0" i="1" dirty="0">
                <a:solidFill>
                  <a:srgbClr val="2C5656"/>
                </a:solidFill>
                <a:effectLst/>
                <a:latin typeface="Times New Roman" panose="02020603050405020304" pitchFamily="18" charset="0"/>
              </a:rPr>
              <a:t>Za kmečke domove so bili značilni tudi posebni gospodarski objekti. V alpskem svetu so potrebovali kozolce za sušenje in shrambo sena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/>
          <a:srcRect b="65607"/>
          <a:stretch/>
        </p:blipFill>
        <p:spPr>
          <a:xfrm>
            <a:off x="4227226" y="1650824"/>
            <a:ext cx="3852754" cy="284622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4879" y="993661"/>
            <a:ext cx="3509471" cy="233415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4879" y="3573124"/>
            <a:ext cx="3432321" cy="2570928"/>
          </a:xfrm>
          <a:prstGeom prst="rect">
            <a:avLst/>
          </a:prstGeom>
        </p:spPr>
      </p:pic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43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47"/>
    </mc:Choice>
    <mc:Fallback xmlns="">
      <p:transition spd="slow" advTm="40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chemeClr val="accent1">
                    <a:lumMod val="75000"/>
                  </a:schemeClr>
                </a:solidFill>
              </a:rPr>
              <a:t>2. </a:t>
            </a:r>
            <a:r>
              <a:rPr lang="sl-SI" sz="4800" b="1" dirty="0">
                <a:solidFill>
                  <a:schemeClr val="accent1">
                    <a:lumMod val="75000"/>
                  </a:schemeClr>
                </a:solidFill>
              </a:rPr>
              <a:t>GOSPODARSTVO NEKOČ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sl-SI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Domačini so se v preteklosti preživljali predvsem s kmetijstvom, največ z živinorejo in s skromnim poljedelstvom, pa tudi gozdarstvom</a:t>
            </a:r>
            <a:r>
              <a:rPr lang="sl-SI" dirty="0">
                <a:solidFill>
                  <a:srgbClr val="333333"/>
                </a:solidFill>
                <a:latin typeface="Georgia" panose="02040502050405020303" pitchFamily="18" charset="0"/>
              </a:rPr>
              <a:t>.</a:t>
            </a:r>
            <a:r>
              <a:rPr lang="sl-SI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</a:p>
          <a:p>
            <a:pPr marL="0" indent="0" fontAlgn="base">
              <a:buNone/>
            </a:pPr>
            <a:endParaRPr lang="sl-SI" b="0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  <a:p>
            <a:pPr fontAlgn="base"/>
            <a:r>
              <a:rPr lang="sl-SI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Pomembno dejavnost v okviru živinoreje je predstavljalo PLANINSKO PAŠNIŠTVO ali PLANŠARSTVO.  Na alpskih traviščih so kmetje od pomladi do jeseni pasli govedo, mleko pa so predelovali v mlečne izdelke. Tako so imeli v poletnih mesecih dovolj časa, da so pripravili krmo za živino skozi dolge zimske mesece.</a:t>
            </a:r>
          </a:p>
          <a:p>
            <a:pPr marL="0" indent="0">
              <a:buNone/>
            </a:pPr>
            <a:br>
              <a:rPr lang="sl-SI" b="0" i="0" dirty="0">
                <a:solidFill>
                  <a:srgbClr val="743399"/>
                </a:solidFill>
                <a:effectLst/>
                <a:latin typeface="Georgia" panose="02040502050405020303" pitchFamily="18" charset="0"/>
                <a:hlinkClick r:id="rId4"/>
              </a:rPr>
            </a:br>
            <a:endParaRPr lang="sl-SI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759501" y="5016363"/>
            <a:ext cx="467693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/>
              <a:t>Še danes na Veliki planini stoji planšarsko naselje, kjer so v kočah živeli planšarji in skozi poletne mesece pasli živino. </a:t>
            </a:r>
          </a:p>
          <a:p>
            <a:r>
              <a:rPr lang="sl-SI" sz="2000" dirty="0"/>
              <a:t>Kako je potekal  njihov vsakdan, si oglej v posnetku: </a:t>
            </a:r>
          </a:p>
        </p:txBody>
      </p:sp>
      <p:pic>
        <p:nvPicPr>
          <p:cNvPr id="5" name="Slika 4" descr="planinsko planšarstvo - YouTube – Google Chrome">
            <a:hlinkClick r:id="rId5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9" t="30188" r="54385" b="41721"/>
          <a:stretch/>
        </p:blipFill>
        <p:spPr>
          <a:xfrm>
            <a:off x="5436432" y="4910076"/>
            <a:ext cx="3177915" cy="1843790"/>
          </a:xfrm>
          <a:prstGeom prst="rect">
            <a:avLst/>
          </a:prstGeom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16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01"/>
    </mc:Choice>
    <mc:Fallback xmlns="">
      <p:transition spd="slow" advTm="68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404734" y="239843"/>
            <a:ext cx="111526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S planšarstvom so povezane številne šege, kot sta KRAVJI BAL v Bohinju in OVČARSKI BAL na Jezerskem. Z njima so obeležili vrnitev živine in planšarjev s planin. Danes sta oba dogodka predvsem zabava za turiste.</a:t>
            </a:r>
          </a:p>
        </p:txBody>
      </p:sp>
      <p:pic>
        <p:nvPicPr>
          <p:cNvPr id="3" name="Slika 2" descr="Obrezovanje zaslona 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47" y="1727567"/>
            <a:ext cx="5407161" cy="2812450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1783830" y="4661941"/>
            <a:ext cx="3207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hlinkClick r:id="rId5"/>
              </a:rPr>
              <a:t>Kravji bal v Bohinju</a:t>
            </a: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0616" y="2239702"/>
            <a:ext cx="4876800" cy="3248025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7585023" y="5487727"/>
            <a:ext cx="3102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Ovčarski bal na Jezerskem</a:t>
            </a:r>
          </a:p>
        </p:txBody>
      </p:sp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4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27"/>
    </mc:Choice>
    <mc:Fallback xmlns="">
      <p:transition spd="slow" advTm="40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759</Words>
  <Application>Microsoft Office PowerPoint</Application>
  <PresentationFormat>Širokozaslonsko</PresentationFormat>
  <Paragraphs>68</Paragraphs>
  <Slides>17</Slides>
  <Notes>0</Notes>
  <HiddenSlides>0</HiddenSlides>
  <MMClips>16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Georgia</vt:lpstr>
      <vt:lpstr>Times New Roman</vt:lpstr>
      <vt:lpstr>Officeova tema</vt:lpstr>
      <vt:lpstr>ŽIVLJENJE V ALPSKIH POKRAJINAH</vt:lpstr>
      <vt:lpstr>1. POSELITEV ALPSKIH POKRAJIN </vt:lpstr>
      <vt:lpstr>PowerPointova predstavitev</vt:lpstr>
      <vt:lpstr>KAKŠNE SO BILE HIŠE NEKOČ</vt:lpstr>
      <vt:lpstr>PowerPointova predstavitev</vt:lpstr>
      <vt:lpstr>PowerPointova predstavitev</vt:lpstr>
      <vt:lpstr>PowerPointova predstavitev</vt:lpstr>
      <vt:lpstr>2. GOSPODARSTVO NEKOČ</vt:lpstr>
      <vt:lpstr>PowerPointova predstavitev</vt:lpstr>
      <vt:lpstr>PowerPointova predstavitev</vt:lpstr>
      <vt:lpstr>3. GOSPODARSTVO DANES</vt:lpstr>
      <vt:lpstr>PowerPointova predstavitev</vt:lpstr>
      <vt:lpstr>PowerPointova predstavitev</vt:lpstr>
      <vt:lpstr>4. PROMET V ALPAH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ŽIVLJENJE V ALPSKIH POKRAJINAH</dc:title>
  <dc:creator>Mojca Pavlin</dc:creator>
  <cp:lastModifiedBy>OŠ Lenart 03</cp:lastModifiedBy>
  <cp:revision>21</cp:revision>
  <dcterms:created xsi:type="dcterms:W3CDTF">2020-12-13T13:49:48Z</dcterms:created>
  <dcterms:modified xsi:type="dcterms:W3CDTF">2021-11-23T09:43:13Z</dcterms:modified>
</cp:coreProperties>
</file>