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3" r:id="rId3"/>
    <p:sldId id="284" r:id="rId4"/>
    <p:sldId id="285" r:id="rId5"/>
    <p:sldId id="281" r:id="rId6"/>
    <p:sldId id="28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5572-EBA3-4C0A-A4E1-C59129209733}" type="datetimeFigureOut">
              <a:rPr lang="sl-SI" smtClean="0"/>
              <a:t>23. 10. 2020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9969-4893-4D5B-8EE2-B0697207A2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74033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5572-EBA3-4C0A-A4E1-C59129209733}" type="datetimeFigureOut">
              <a:rPr lang="sl-SI" smtClean="0"/>
              <a:t>23. 10. 2020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9969-4893-4D5B-8EE2-B0697207A2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0428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5572-EBA3-4C0A-A4E1-C59129209733}" type="datetimeFigureOut">
              <a:rPr lang="sl-SI" smtClean="0"/>
              <a:t>23. 10. 2020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9969-4893-4D5B-8EE2-B0697207A248}" type="slidenum">
              <a:rPr lang="sl-SI" smtClean="0"/>
              <a:t>‹#›</a:t>
            </a:fld>
            <a:endParaRPr lang="sl-S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53760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5572-EBA3-4C0A-A4E1-C59129209733}" type="datetimeFigureOut">
              <a:rPr lang="sl-SI" smtClean="0"/>
              <a:t>23. 10. 2020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9969-4893-4D5B-8EE2-B0697207A2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183268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5572-EBA3-4C0A-A4E1-C59129209733}" type="datetimeFigureOut">
              <a:rPr lang="sl-SI" smtClean="0"/>
              <a:t>23. 10. 2020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9969-4893-4D5B-8EE2-B0697207A248}" type="slidenum">
              <a:rPr lang="sl-SI" smtClean="0"/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1598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5572-EBA3-4C0A-A4E1-C59129209733}" type="datetimeFigureOut">
              <a:rPr lang="sl-SI" smtClean="0"/>
              <a:t>23. 10. 2020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9969-4893-4D5B-8EE2-B0697207A2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35411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5572-EBA3-4C0A-A4E1-C59129209733}" type="datetimeFigureOut">
              <a:rPr lang="sl-SI" smtClean="0"/>
              <a:t>23. 10. 2020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9969-4893-4D5B-8EE2-B0697207A2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855907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5572-EBA3-4C0A-A4E1-C59129209733}" type="datetimeFigureOut">
              <a:rPr lang="sl-SI" smtClean="0"/>
              <a:t>23. 10. 2020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9969-4893-4D5B-8EE2-B0697207A2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16560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5572-EBA3-4C0A-A4E1-C59129209733}" type="datetimeFigureOut">
              <a:rPr lang="sl-SI" smtClean="0"/>
              <a:t>23. 10. 2020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9969-4893-4D5B-8EE2-B0697207A2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9718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5572-EBA3-4C0A-A4E1-C59129209733}" type="datetimeFigureOut">
              <a:rPr lang="sl-SI" smtClean="0"/>
              <a:t>23. 10. 2020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9969-4893-4D5B-8EE2-B0697207A2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582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5572-EBA3-4C0A-A4E1-C59129209733}" type="datetimeFigureOut">
              <a:rPr lang="sl-SI" smtClean="0"/>
              <a:t>23. 10. 2020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9969-4893-4D5B-8EE2-B0697207A2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40966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5572-EBA3-4C0A-A4E1-C59129209733}" type="datetimeFigureOut">
              <a:rPr lang="sl-SI" smtClean="0"/>
              <a:t>23. 10. 2020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9969-4893-4D5B-8EE2-B0697207A2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34325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5572-EBA3-4C0A-A4E1-C59129209733}" type="datetimeFigureOut">
              <a:rPr lang="sl-SI" smtClean="0"/>
              <a:t>23. 10. 2020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9969-4893-4D5B-8EE2-B0697207A2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88268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5572-EBA3-4C0A-A4E1-C59129209733}" type="datetimeFigureOut">
              <a:rPr lang="sl-SI" smtClean="0"/>
              <a:t>23. 10. 2020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9969-4893-4D5B-8EE2-B0697207A2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34042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5572-EBA3-4C0A-A4E1-C59129209733}" type="datetimeFigureOut">
              <a:rPr lang="sl-SI" smtClean="0"/>
              <a:t>23. 10. 2020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9969-4893-4D5B-8EE2-B0697207A2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3132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55572-EBA3-4C0A-A4E1-C59129209733}" type="datetimeFigureOut">
              <a:rPr lang="sl-SI" smtClean="0"/>
              <a:t>23. 10. 2020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9969-4893-4D5B-8EE2-B0697207A2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371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55572-EBA3-4C0A-A4E1-C59129209733}" type="datetimeFigureOut">
              <a:rPr lang="sl-SI" smtClean="0"/>
              <a:t>23. 10. 2020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5F99969-4893-4D5B-8EE2-B0697207A24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26576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B7A6FA6-3C11-4145-9A13-196CA374DD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Skrajšan zapis elektronske konfiguracije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A37E33A-22F5-4055-BD29-15130AA37D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72830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7AAD1A-D0C0-4BF7-A31C-8BB576C7C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1026" name="Picture 2" descr="Leto 2019 je mednarodno leto periodnega sistema elementov">
            <a:extLst>
              <a:ext uri="{FF2B5EF4-FFF2-40B4-BE49-F238E27FC236}">
                <a16:creationId xmlns:a16="http://schemas.microsoft.com/office/drawing/2014/main" id="{B6D65254-D8ED-4E49-9B4F-5D91E989380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531" y="56729"/>
            <a:ext cx="10338937" cy="6744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ravokotnik 3">
            <a:extLst>
              <a:ext uri="{FF2B5EF4-FFF2-40B4-BE49-F238E27FC236}">
                <a16:creationId xmlns:a16="http://schemas.microsoft.com/office/drawing/2014/main" id="{FAB280B7-58B3-471E-9F8D-DD42072EE2E9}"/>
              </a:ext>
            </a:extLst>
          </p:cNvPr>
          <p:cNvSpPr/>
          <p:nvPr/>
        </p:nvSpPr>
        <p:spPr>
          <a:xfrm>
            <a:off x="10635449" y="1233995"/>
            <a:ext cx="506027" cy="57704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ravokotnik 6">
            <a:extLst>
              <a:ext uri="{FF2B5EF4-FFF2-40B4-BE49-F238E27FC236}">
                <a16:creationId xmlns:a16="http://schemas.microsoft.com/office/drawing/2014/main" id="{42B6F032-501D-4C30-A7A7-FEA157C75FB4}"/>
              </a:ext>
            </a:extLst>
          </p:cNvPr>
          <p:cNvSpPr/>
          <p:nvPr/>
        </p:nvSpPr>
        <p:spPr>
          <a:xfrm>
            <a:off x="1270986" y="1888466"/>
            <a:ext cx="9275685" cy="57704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3661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376EA29-DA82-48DC-9358-2038B36004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2946" y="603683"/>
            <a:ext cx="4184035" cy="53400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800" dirty="0"/>
              <a:t>Ne: </a:t>
            </a:r>
          </a:p>
          <a:p>
            <a:pPr marL="0" indent="0">
              <a:buNone/>
            </a:pPr>
            <a:r>
              <a:rPr lang="sl-SI" sz="2800" dirty="0"/>
              <a:t>Na:</a:t>
            </a:r>
            <a:endParaRPr lang="sl-SI" sz="2800" baseline="30000" dirty="0"/>
          </a:p>
          <a:p>
            <a:pPr marL="0" indent="0">
              <a:buNone/>
            </a:pPr>
            <a:r>
              <a:rPr lang="sl-SI" sz="2800" dirty="0"/>
              <a:t>Mg:</a:t>
            </a:r>
            <a:endParaRPr lang="sl-SI" sz="2800" baseline="30000" dirty="0"/>
          </a:p>
          <a:p>
            <a:pPr marL="0" indent="0">
              <a:buNone/>
            </a:pPr>
            <a:r>
              <a:rPr lang="sl-SI" sz="2800" dirty="0"/>
              <a:t>Al: </a:t>
            </a:r>
          </a:p>
          <a:p>
            <a:pPr marL="0" indent="0">
              <a:buNone/>
            </a:pPr>
            <a:r>
              <a:rPr lang="sl-SI" sz="2800" dirty="0"/>
              <a:t>Si: </a:t>
            </a:r>
          </a:p>
          <a:p>
            <a:pPr marL="0" indent="0">
              <a:buNone/>
            </a:pPr>
            <a:r>
              <a:rPr lang="sl-SI" sz="2800" dirty="0"/>
              <a:t>P:</a:t>
            </a:r>
          </a:p>
          <a:p>
            <a:pPr marL="0" indent="0">
              <a:buNone/>
            </a:pPr>
            <a:r>
              <a:rPr lang="sl-SI" sz="2800" dirty="0"/>
              <a:t>S:</a:t>
            </a:r>
          </a:p>
          <a:p>
            <a:pPr marL="0" indent="0">
              <a:buNone/>
            </a:pPr>
            <a:r>
              <a:rPr lang="sl-SI" sz="2800" dirty="0"/>
              <a:t>Cl: </a:t>
            </a:r>
          </a:p>
        </p:txBody>
      </p:sp>
      <p:sp>
        <p:nvSpPr>
          <p:cNvPr id="15" name="Označba mesta vsebine 14">
            <a:extLst>
              <a:ext uri="{FF2B5EF4-FFF2-40B4-BE49-F238E27FC236}">
                <a16:creationId xmlns:a16="http://schemas.microsoft.com/office/drawing/2014/main" id="{135444D0-78A3-4B06-B822-5A9BB50AAC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569962"/>
            <a:ext cx="4184034" cy="388077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l-SI" sz="2800" dirty="0"/>
              <a:t>[Ne] 3s</a:t>
            </a:r>
            <a:r>
              <a:rPr lang="sl-SI" sz="2800" baseline="30000" dirty="0"/>
              <a:t>1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l-SI" sz="2800" dirty="0"/>
              <a:t>[Ne] 3s</a:t>
            </a:r>
            <a:r>
              <a:rPr lang="sl-SI" sz="2800" baseline="30000" dirty="0"/>
              <a:t>2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l-SI" sz="2800" dirty="0"/>
              <a:t>[Ne] 3s</a:t>
            </a:r>
            <a:r>
              <a:rPr lang="sl-SI" sz="2800" baseline="30000" dirty="0"/>
              <a:t>2</a:t>
            </a:r>
            <a:r>
              <a:rPr lang="sl-SI" sz="2800" dirty="0"/>
              <a:t> 3p</a:t>
            </a:r>
            <a:r>
              <a:rPr lang="sl-SI" sz="2800" baseline="-25000" dirty="0"/>
              <a:t>x</a:t>
            </a:r>
            <a:r>
              <a:rPr lang="sl-SI" sz="2800" baseline="30000" dirty="0"/>
              <a:t>1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l-SI" sz="2800" dirty="0"/>
              <a:t>[Ne] 3s</a:t>
            </a:r>
            <a:r>
              <a:rPr lang="sl-SI" sz="2800" baseline="30000" dirty="0"/>
              <a:t>2</a:t>
            </a:r>
            <a:r>
              <a:rPr lang="sl-SI" sz="2800" dirty="0"/>
              <a:t> 3p</a:t>
            </a:r>
            <a:r>
              <a:rPr lang="sl-SI" sz="2800" baseline="-25000" dirty="0"/>
              <a:t>x</a:t>
            </a:r>
            <a:r>
              <a:rPr lang="sl-SI" sz="2800" baseline="30000" dirty="0"/>
              <a:t>1</a:t>
            </a:r>
            <a:r>
              <a:rPr lang="sl-SI" sz="2800" dirty="0"/>
              <a:t> 3p</a:t>
            </a:r>
            <a:r>
              <a:rPr lang="sl-SI" sz="2800" baseline="-25000" dirty="0"/>
              <a:t>y</a:t>
            </a:r>
            <a:r>
              <a:rPr lang="sl-SI" sz="2800" baseline="30000" dirty="0"/>
              <a:t>1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l-SI" sz="2800" dirty="0"/>
              <a:t>[Ne] 3s</a:t>
            </a:r>
            <a:r>
              <a:rPr lang="sl-SI" sz="2800" baseline="30000" dirty="0"/>
              <a:t>2</a:t>
            </a:r>
            <a:r>
              <a:rPr lang="sl-SI" sz="2800" dirty="0"/>
              <a:t> 3p</a:t>
            </a:r>
            <a:r>
              <a:rPr lang="sl-SI" sz="2800" baseline="-25000" dirty="0"/>
              <a:t>x</a:t>
            </a:r>
            <a:r>
              <a:rPr lang="sl-SI" sz="2800" baseline="30000" dirty="0"/>
              <a:t>1</a:t>
            </a:r>
            <a:r>
              <a:rPr lang="sl-SI" sz="2800" dirty="0"/>
              <a:t> 3p</a:t>
            </a:r>
            <a:r>
              <a:rPr lang="sl-SI" sz="2800" baseline="-25000" dirty="0"/>
              <a:t>y</a:t>
            </a:r>
            <a:r>
              <a:rPr lang="sl-SI" sz="2800" baseline="30000" dirty="0"/>
              <a:t>1 </a:t>
            </a:r>
            <a:r>
              <a:rPr lang="sl-SI" sz="2800" dirty="0"/>
              <a:t>3p</a:t>
            </a:r>
            <a:r>
              <a:rPr lang="sl-SI" sz="2800" baseline="-25000" dirty="0"/>
              <a:t>z</a:t>
            </a:r>
            <a:r>
              <a:rPr lang="sl-SI" sz="2800" baseline="30000" dirty="0"/>
              <a:t>1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l-SI" sz="2800" dirty="0"/>
              <a:t>[Ne] 3s</a:t>
            </a:r>
            <a:r>
              <a:rPr lang="sl-SI" sz="2800" baseline="30000" dirty="0"/>
              <a:t>2</a:t>
            </a:r>
            <a:r>
              <a:rPr lang="sl-SI" sz="2800" dirty="0"/>
              <a:t> 3p</a:t>
            </a:r>
            <a:r>
              <a:rPr lang="sl-SI" sz="2800" baseline="-25000" dirty="0"/>
              <a:t>x</a:t>
            </a:r>
            <a:r>
              <a:rPr lang="sl-SI" sz="2800" baseline="30000" dirty="0"/>
              <a:t>2</a:t>
            </a:r>
            <a:r>
              <a:rPr lang="sl-SI" sz="2800" dirty="0"/>
              <a:t> 3p</a:t>
            </a:r>
            <a:r>
              <a:rPr lang="sl-SI" sz="2800" baseline="-25000" dirty="0"/>
              <a:t>y</a:t>
            </a:r>
            <a:r>
              <a:rPr lang="sl-SI" sz="2800" baseline="30000" dirty="0"/>
              <a:t>1 </a:t>
            </a:r>
            <a:r>
              <a:rPr lang="sl-SI" sz="2800" dirty="0"/>
              <a:t>3p</a:t>
            </a:r>
            <a:r>
              <a:rPr lang="sl-SI" sz="2800" baseline="-25000" dirty="0"/>
              <a:t>z</a:t>
            </a:r>
            <a:r>
              <a:rPr lang="sl-SI" sz="2800" baseline="30000" dirty="0"/>
              <a:t>1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sl-SI" sz="2800" dirty="0"/>
              <a:t>[Ne] 3s</a:t>
            </a:r>
            <a:r>
              <a:rPr lang="sl-SI" sz="2800" baseline="30000" dirty="0"/>
              <a:t>2</a:t>
            </a:r>
            <a:r>
              <a:rPr lang="sl-SI" sz="2800" dirty="0"/>
              <a:t> 3p</a:t>
            </a:r>
            <a:r>
              <a:rPr lang="sl-SI" sz="2800" baseline="-25000" dirty="0"/>
              <a:t>x</a:t>
            </a:r>
            <a:r>
              <a:rPr lang="sl-SI" sz="2800" baseline="30000" dirty="0"/>
              <a:t>2</a:t>
            </a:r>
            <a:r>
              <a:rPr lang="sl-SI" sz="2800" dirty="0"/>
              <a:t> 3p</a:t>
            </a:r>
            <a:r>
              <a:rPr lang="sl-SI" sz="2800" baseline="-25000" dirty="0"/>
              <a:t>y</a:t>
            </a:r>
            <a:r>
              <a:rPr lang="sl-SI" sz="2800" baseline="30000" dirty="0"/>
              <a:t>2 </a:t>
            </a:r>
            <a:r>
              <a:rPr lang="sl-SI" sz="2800" dirty="0"/>
              <a:t>3p</a:t>
            </a:r>
            <a:r>
              <a:rPr lang="sl-SI" sz="2800" baseline="-25000" dirty="0"/>
              <a:t>z</a:t>
            </a:r>
            <a:r>
              <a:rPr lang="sl-SI" sz="2800" baseline="30000" dirty="0"/>
              <a:t>1</a:t>
            </a:r>
            <a:endParaRPr lang="sl-SI" sz="2800" dirty="0"/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C3A6DCF3-C0A2-498D-A7AF-2B8E19A7B9D1}"/>
              </a:ext>
            </a:extLst>
          </p:cNvPr>
          <p:cNvSpPr txBox="1"/>
          <p:nvPr/>
        </p:nvSpPr>
        <p:spPr>
          <a:xfrm>
            <a:off x="1326943" y="603683"/>
            <a:ext cx="3577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1s</a:t>
            </a:r>
            <a:r>
              <a:rPr lang="sl-SI" sz="2800" baseline="30000" dirty="0"/>
              <a:t>2</a:t>
            </a:r>
            <a:r>
              <a:rPr lang="sl-SI" sz="2800" dirty="0"/>
              <a:t> 2s</a:t>
            </a:r>
            <a:r>
              <a:rPr lang="sl-SI" sz="2800" baseline="30000" dirty="0"/>
              <a:t>2</a:t>
            </a:r>
            <a:r>
              <a:rPr lang="sl-SI" sz="2800" dirty="0"/>
              <a:t> 2p</a:t>
            </a:r>
            <a:r>
              <a:rPr lang="sl-SI" sz="2800" baseline="30000" dirty="0"/>
              <a:t>6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7EDEFB7B-36D8-4022-8645-141A7BC5E52C}"/>
              </a:ext>
            </a:extLst>
          </p:cNvPr>
          <p:cNvSpPr txBox="1"/>
          <p:nvPr/>
        </p:nvSpPr>
        <p:spPr>
          <a:xfrm>
            <a:off x="1326942" y="1156242"/>
            <a:ext cx="3577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1s</a:t>
            </a:r>
            <a:r>
              <a:rPr lang="sl-SI" sz="2800" baseline="30000" dirty="0"/>
              <a:t>2</a:t>
            </a:r>
            <a:r>
              <a:rPr lang="sl-SI" sz="2800" dirty="0"/>
              <a:t> 2s</a:t>
            </a:r>
            <a:r>
              <a:rPr lang="sl-SI" sz="2800" baseline="30000" dirty="0"/>
              <a:t>2</a:t>
            </a:r>
            <a:r>
              <a:rPr lang="sl-SI" sz="2800" dirty="0"/>
              <a:t> 2p</a:t>
            </a:r>
            <a:r>
              <a:rPr lang="sl-SI" sz="2800" baseline="30000" dirty="0"/>
              <a:t>6</a:t>
            </a:r>
            <a:r>
              <a:rPr lang="sl-SI" sz="2800" dirty="0"/>
              <a:t> 3s</a:t>
            </a:r>
            <a:r>
              <a:rPr lang="sl-SI" sz="2800" baseline="30000" dirty="0"/>
              <a:t>1</a:t>
            </a:r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A602E2E6-635E-45A7-AF84-5107062CBB65}"/>
              </a:ext>
            </a:extLst>
          </p:cNvPr>
          <p:cNvSpPr txBox="1"/>
          <p:nvPr/>
        </p:nvSpPr>
        <p:spPr>
          <a:xfrm>
            <a:off x="1326941" y="1708801"/>
            <a:ext cx="3577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1s</a:t>
            </a:r>
            <a:r>
              <a:rPr lang="sl-SI" sz="2800" baseline="30000" dirty="0"/>
              <a:t>2</a:t>
            </a:r>
            <a:r>
              <a:rPr lang="sl-SI" sz="2800" dirty="0"/>
              <a:t> 2s</a:t>
            </a:r>
            <a:r>
              <a:rPr lang="sl-SI" sz="2800" baseline="30000" dirty="0"/>
              <a:t>2</a:t>
            </a:r>
            <a:r>
              <a:rPr lang="sl-SI" sz="2800" dirty="0"/>
              <a:t> 2p</a:t>
            </a:r>
            <a:r>
              <a:rPr lang="sl-SI" sz="2800" baseline="30000" dirty="0"/>
              <a:t>6</a:t>
            </a:r>
            <a:r>
              <a:rPr lang="sl-SI" sz="2800" dirty="0"/>
              <a:t> 3s</a:t>
            </a:r>
            <a:r>
              <a:rPr lang="sl-SI" sz="2800" baseline="30000" dirty="0"/>
              <a:t>2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1D1EF783-FB89-4025-A72E-3795711CD5A0}"/>
              </a:ext>
            </a:extLst>
          </p:cNvPr>
          <p:cNvSpPr txBox="1"/>
          <p:nvPr/>
        </p:nvSpPr>
        <p:spPr>
          <a:xfrm>
            <a:off x="1326940" y="2261360"/>
            <a:ext cx="3577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1s</a:t>
            </a:r>
            <a:r>
              <a:rPr lang="sl-SI" sz="2800" baseline="30000" dirty="0"/>
              <a:t>2</a:t>
            </a:r>
            <a:r>
              <a:rPr lang="sl-SI" sz="2800" dirty="0"/>
              <a:t> 2s</a:t>
            </a:r>
            <a:r>
              <a:rPr lang="sl-SI" sz="2800" baseline="30000" dirty="0"/>
              <a:t>2</a:t>
            </a:r>
            <a:r>
              <a:rPr lang="sl-SI" sz="2800" dirty="0"/>
              <a:t> 2p</a:t>
            </a:r>
            <a:r>
              <a:rPr lang="sl-SI" sz="2800" baseline="30000" dirty="0"/>
              <a:t>6</a:t>
            </a:r>
            <a:r>
              <a:rPr lang="sl-SI" sz="2800" dirty="0"/>
              <a:t> 3s</a:t>
            </a:r>
            <a:r>
              <a:rPr lang="sl-SI" sz="2800" baseline="30000" dirty="0"/>
              <a:t>2</a:t>
            </a:r>
            <a:r>
              <a:rPr lang="sl-SI" sz="2800" dirty="0"/>
              <a:t> 3p</a:t>
            </a:r>
            <a:r>
              <a:rPr lang="sl-SI" sz="2800" baseline="-25000" dirty="0"/>
              <a:t>x</a:t>
            </a:r>
            <a:r>
              <a:rPr lang="sl-SI" sz="2800" baseline="30000" dirty="0"/>
              <a:t>1</a:t>
            </a:r>
          </a:p>
        </p:txBody>
      </p:sp>
      <p:sp>
        <p:nvSpPr>
          <p:cNvPr id="8" name="PoljeZBesedilom 7">
            <a:extLst>
              <a:ext uri="{FF2B5EF4-FFF2-40B4-BE49-F238E27FC236}">
                <a16:creationId xmlns:a16="http://schemas.microsoft.com/office/drawing/2014/main" id="{393749C7-F134-4F0D-9D39-1F86258AC26B}"/>
              </a:ext>
            </a:extLst>
          </p:cNvPr>
          <p:cNvSpPr txBox="1"/>
          <p:nvPr/>
        </p:nvSpPr>
        <p:spPr>
          <a:xfrm>
            <a:off x="1326940" y="2813919"/>
            <a:ext cx="4543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1s</a:t>
            </a:r>
            <a:r>
              <a:rPr lang="sl-SI" sz="2800" baseline="30000" dirty="0"/>
              <a:t>2</a:t>
            </a:r>
            <a:r>
              <a:rPr lang="sl-SI" sz="2800" dirty="0"/>
              <a:t> 2s</a:t>
            </a:r>
            <a:r>
              <a:rPr lang="sl-SI" sz="2800" baseline="30000" dirty="0"/>
              <a:t>2</a:t>
            </a:r>
            <a:r>
              <a:rPr lang="sl-SI" sz="2800" dirty="0"/>
              <a:t> 2p</a:t>
            </a:r>
            <a:r>
              <a:rPr lang="sl-SI" sz="2800" baseline="30000" dirty="0"/>
              <a:t>6</a:t>
            </a:r>
            <a:r>
              <a:rPr lang="sl-SI" sz="2800" dirty="0"/>
              <a:t> 3s</a:t>
            </a:r>
            <a:r>
              <a:rPr lang="sl-SI" sz="2800" baseline="30000" dirty="0"/>
              <a:t>2</a:t>
            </a:r>
            <a:r>
              <a:rPr lang="sl-SI" sz="2800" dirty="0"/>
              <a:t> 3p</a:t>
            </a:r>
            <a:r>
              <a:rPr lang="sl-SI" sz="2800" baseline="-25000" dirty="0"/>
              <a:t>x</a:t>
            </a:r>
            <a:r>
              <a:rPr lang="sl-SI" sz="2800" baseline="30000" dirty="0"/>
              <a:t>1</a:t>
            </a:r>
            <a:r>
              <a:rPr lang="sl-SI" sz="2800" dirty="0"/>
              <a:t> 3p</a:t>
            </a:r>
            <a:r>
              <a:rPr lang="sl-SI" sz="2800" baseline="-25000" dirty="0"/>
              <a:t>y</a:t>
            </a:r>
            <a:r>
              <a:rPr lang="sl-SI" sz="2800" baseline="30000" dirty="0"/>
              <a:t>1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1DCA47B7-B17D-4112-8F91-D3ADF417FAAA}"/>
              </a:ext>
            </a:extLst>
          </p:cNvPr>
          <p:cNvSpPr txBox="1"/>
          <p:nvPr/>
        </p:nvSpPr>
        <p:spPr>
          <a:xfrm>
            <a:off x="1326940" y="3404295"/>
            <a:ext cx="4543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1s</a:t>
            </a:r>
            <a:r>
              <a:rPr lang="sl-SI" sz="2800" baseline="30000" dirty="0"/>
              <a:t>2</a:t>
            </a:r>
            <a:r>
              <a:rPr lang="sl-SI" sz="2800" dirty="0"/>
              <a:t> 2s</a:t>
            </a:r>
            <a:r>
              <a:rPr lang="sl-SI" sz="2800" baseline="30000" dirty="0"/>
              <a:t>2</a:t>
            </a:r>
            <a:r>
              <a:rPr lang="sl-SI" sz="2800" dirty="0"/>
              <a:t> 2p</a:t>
            </a:r>
            <a:r>
              <a:rPr lang="sl-SI" sz="2800" baseline="30000" dirty="0"/>
              <a:t>6</a:t>
            </a:r>
            <a:r>
              <a:rPr lang="sl-SI" sz="2800" dirty="0"/>
              <a:t> 3s</a:t>
            </a:r>
            <a:r>
              <a:rPr lang="sl-SI" sz="2800" baseline="30000" dirty="0"/>
              <a:t>2</a:t>
            </a:r>
            <a:r>
              <a:rPr lang="sl-SI" sz="2800" dirty="0"/>
              <a:t> 3p</a:t>
            </a:r>
            <a:r>
              <a:rPr lang="sl-SI" sz="2800" baseline="-25000" dirty="0"/>
              <a:t>x</a:t>
            </a:r>
            <a:r>
              <a:rPr lang="sl-SI" sz="2800" baseline="30000" dirty="0"/>
              <a:t>1</a:t>
            </a:r>
            <a:r>
              <a:rPr lang="sl-SI" sz="2800" dirty="0"/>
              <a:t> 3p</a:t>
            </a:r>
            <a:r>
              <a:rPr lang="sl-SI" sz="2800" baseline="-25000" dirty="0"/>
              <a:t>y</a:t>
            </a:r>
            <a:r>
              <a:rPr lang="sl-SI" sz="2800" baseline="30000" dirty="0"/>
              <a:t>1 </a:t>
            </a:r>
            <a:r>
              <a:rPr lang="sl-SI" sz="2800" dirty="0"/>
              <a:t>3p</a:t>
            </a:r>
            <a:r>
              <a:rPr lang="sl-SI" sz="2800" baseline="-25000" dirty="0"/>
              <a:t>z</a:t>
            </a:r>
            <a:r>
              <a:rPr lang="sl-SI" sz="2800" baseline="30000" dirty="0"/>
              <a:t>1</a:t>
            </a:r>
          </a:p>
        </p:txBody>
      </p:sp>
      <p:sp>
        <p:nvSpPr>
          <p:cNvPr id="10" name="PoljeZBesedilom 9">
            <a:extLst>
              <a:ext uri="{FF2B5EF4-FFF2-40B4-BE49-F238E27FC236}">
                <a16:creationId xmlns:a16="http://schemas.microsoft.com/office/drawing/2014/main" id="{CDA5C655-2C49-4AD7-B851-7F62E1D8D784}"/>
              </a:ext>
            </a:extLst>
          </p:cNvPr>
          <p:cNvSpPr txBox="1"/>
          <p:nvPr/>
        </p:nvSpPr>
        <p:spPr>
          <a:xfrm>
            <a:off x="1326940" y="3927515"/>
            <a:ext cx="4543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1s</a:t>
            </a:r>
            <a:r>
              <a:rPr lang="sl-SI" sz="2800" baseline="30000" dirty="0"/>
              <a:t>2</a:t>
            </a:r>
            <a:r>
              <a:rPr lang="sl-SI" sz="2800" dirty="0"/>
              <a:t> 2s</a:t>
            </a:r>
            <a:r>
              <a:rPr lang="sl-SI" sz="2800" baseline="30000" dirty="0"/>
              <a:t>2</a:t>
            </a:r>
            <a:r>
              <a:rPr lang="sl-SI" sz="2800" dirty="0"/>
              <a:t> 2p</a:t>
            </a:r>
            <a:r>
              <a:rPr lang="sl-SI" sz="2800" baseline="30000" dirty="0"/>
              <a:t>6</a:t>
            </a:r>
            <a:r>
              <a:rPr lang="sl-SI" sz="2800" dirty="0"/>
              <a:t> 3s</a:t>
            </a:r>
            <a:r>
              <a:rPr lang="sl-SI" sz="2800" baseline="30000" dirty="0"/>
              <a:t>2</a:t>
            </a:r>
            <a:r>
              <a:rPr lang="sl-SI" sz="2800" dirty="0"/>
              <a:t> 3p</a:t>
            </a:r>
            <a:r>
              <a:rPr lang="sl-SI" sz="2800" baseline="-25000" dirty="0"/>
              <a:t>x</a:t>
            </a:r>
            <a:r>
              <a:rPr lang="sl-SI" sz="2800" baseline="30000" dirty="0"/>
              <a:t>2</a:t>
            </a:r>
            <a:r>
              <a:rPr lang="sl-SI" sz="2800" dirty="0"/>
              <a:t> 3p</a:t>
            </a:r>
            <a:r>
              <a:rPr lang="sl-SI" sz="2800" baseline="-25000" dirty="0"/>
              <a:t>y</a:t>
            </a:r>
            <a:r>
              <a:rPr lang="sl-SI" sz="2800" baseline="30000" dirty="0"/>
              <a:t>1 </a:t>
            </a:r>
            <a:r>
              <a:rPr lang="sl-SI" sz="2800" dirty="0"/>
              <a:t>3p</a:t>
            </a:r>
            <a:r>
              <a:rPr lang="sl-SI" sz="2800" baseline="-25000" dirty="0"/>
              <a:t>z</a:t>
            </a:r>
            <a:r>
              <a:rPr lang="sl-SI" sz="2800" baseline="30000" dirty="0"/>
              <a:t>1</a:t>
            </a:r>
          </a:p>
        </p:txBody>
      </p:sp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8F5A7C8B-3EAD-45E9-8867-55EAA87B2BB5}"/>
              </a:ext>
            </a:extLst>
          </p:cNvPr>
          <p:cNvSpPr txBox="1"/>
          <p:nvPr/>
        </p:nvSpPr>
        <p:spPr>
          <a:xfrm>
            <a:off x="1326940" y="4450735"/>
            <a:ext cx="4543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/>
              <a:t>1s</a:t>
            </a:r>
            <a:r>
              <a:rPr lang="sl-SI" sz="2800" baseline="30000" dirty="0"/>
              <a:t>2</a:t>
            </a:r>
            <a:r>
              <a:rPr lang="sl-SI" sz="2800" dirty="0"/>
              <a:t> 2s</a:t>
            </a:r>
            <a:r>
              <a:rPr lang="sl-SI" sz="2800" baseline="30000" dirty="0"/>
              <a:t>2</a:t>
            </a:r>
            <a:r>
              <a:rPr lang="sl-SI" sz="2800" dirty="0"/>
              <a:t> 2p</a:t>
            </a:r>
            <a:r>
              <a:rPr lang="sl-SI" sz="2800" baseline="30000" dirty="0"/>
              <a:t>6</a:t>
            </a:r>
            <a:r>
              <a:rPr lang="sl-SI" sz="2800" dirty="0"/>
              <a:t> 3s</a:t>
            </a:r>
            <a:r>
              <a:rPr lang="sl-SI" sz="2800" baseline="30000" dirty="0"/>
              <a:t>2</a:t>
            </a:r>
            <a:r>
              <a:rPr lang="sl-SI" sz="2800" dirty="0"/>
              <a:t> 3p</a:t>
            </a:r>
            <a:r>
              <a:rPr lang="sl-SI" sz="2800" baseline="-25000" dirty="0"/>
              <a:t>x</a:t>
            </a:r>
            <a:r>
              <a:rPr lang="sl-SI" sz="2800" baseline="30000" dirty="0"/>
              <a:t>2</a:t>
            </a:r>
            <a:r>
              <a:rPr lang="sl-SI" sz="2800" dirty="0"/>
              <a:t> 3p</a:t>
            </a:r>
            <a:r>
              <a:rPr lang="sl-SI" sz="2800" baseline="-25000" dirty="0"/>
              <a:t>y</a:t>
            </a:r>
            <a:r>
              <a:rPr lang="sl-SI" sz="2800" baseline="30000" dirty="0"/>
              <a:t>2 </a:t>
            </a:r>
            <a:r>
              <a:rPr lang="sl-SI" sz="2800" dirty="0"/>
              <a:t>3p</a:t>
            </a:r>
            <a:r>
              <a:rPr lang="sl-SI" sz="2800" baseline="-25000" dirty="0"/>
              <a:t>z</a:t>
            </a:r>
            <a:r>
              <a:rPr lang="sl-SI" sz="2800" baseline="30000" dirty="0"/>
              <a:t>1</a:t>
            </a:r>
          </a:p>
        </p:txBody>
      </p:sp>
      <p:sp>
        <p:nvSpPr>
          <p:cNvPr id="12" name="Pravokotnik 11">
            <a:extLst>
              <a:ext uri="{FF2B5EF4-FFF2-40B4-BE49-F238E27FC236}">
                <a16:creationId xmlns:a16="http://schemas.microsoft.com/office/drawing/2014/main" id="{399E0436-701D-4AE3-B604-42EF1238120E}"/>
              </a:ext>
            </a:extLst>
          </p:cNvPr>
          <p:cNvSpPr/>
          <p:nvPr/>
        </p:nvSpPr>
        <p:spPr>
          <a:xfrm>
            <a:off x="1393794" y="603683"/>
            <a:ext cx="1686757" cy="437027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763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" grpId="0" build="p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7AAD1A-D0C0-4BF7-A31C-8BB576C7C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1026" name="Picture 2" descr="Leto 2019 je mednarodno leto periodnega sistema elementov">
            <a:extLst>
              <a:ext uri="{FF2B5EF4-FFF2-40B4-BE49-F238E27FC236}">
                <a16:creationId xmlns:a16="http://schemas.microsoft.com/office/drawing/2014/main" id="{B6D65254-D8ED-4E49-9B4F-5D91E989380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531" y="56729"/>
            <a:ext cx="10338937" cy="6744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ravokotnik 3">
            <a:extLst>
              <a:ext uri="{FF2B5EF4-FFF2-40B4-BE49-F238E27FC236}">
                <a16:creationId xmlns:a16="http://schemas.microsoft.com/office/drawing/2014/main" id="{FAB280B7-58B3-471E-9F8D-DD42072EE2E9}"/>
              </a:ext>
            </a:extLst>
          </p:cNvPr>
          <p:cNvSpPr/>
          <p:nvPr/>
        </p:nvSpPr>
        <p:spPr>
          <a:xfrm>
            <a:off x="10626571" y="2521257"/>
            <a:ext cx="506027" cy="57704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ravokotnik 6">
            <a:extLst>
              <a:ext uri="{FF2B5EF4-FFF2-40B4-BE49-F238E27FC236}">
                <a16:creationId xmlns:a16="http://schemas.microsoft.com/office/drawing/2014/main" id="{42B6F032-501D-4C30-A7A7-FEA157C75FB4}"/>
              </a:ext>
            </a:extLst>
          </p:cNvPr>
          <p:cNvSpPr/>
          <p:nvPr/>
        </p:nvSpPr>
        <p:spPr>
          <a:xfrm>
            <a:off x="3889898" y="3193482"/>
            <a:ext cx="477915" cy="57704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5" name="Raven puščični povezovalnik 4">
            <a:extLst>
              <a:ext uri="{FF2B5EF4-FFF2-40B4-BE49-F238E27FC236}">
                <a16:creationId xmlns:a16="http://schemas.microsoft.com/office/drawing/2014/main" id="{11072248-EB16-4CF9-A00D-20E0F48EB146}"/>
              </a:ext>
            </a:extLst>
          </p:cNvPr>
          <p:cNvCxnSpPr>
            <a:stCxn id="7" idx="3"/>
          </p:cNvCxnSpPr>
          <p:nvPr/>
        </p:nvCxnSpPr>
        <p:spPr>
          <a:xfrm flipV="1">
            <a:off x="4367813" y="2688336"/>
            <a:ext cx="6230083" cy="793671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8" name="Pravokotnik 7">
            <a:extLst>
              <a:ext uri="{FF2B5EF4-FFF2-40B4-BE49-F238E27FC236}">
                <a16:creationId xmlns:a16="http://schemas.microsoft.com/office/drawing/2014/main" id="{49C65856-F9B2-4506-B810-37252EABB859}"/>
              </a:ext>
            </a:extLst>
          </p:cNvPr>
          <p:cNvSpPr/>
          <p:nvPr/>
        </p:nvSpPr>
        <p:spPr>
          <a:xfrm>
            <a:off x="10626571" y="3195780"/>
            <a:ext cx="506027" cy="57704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Pravokotnik 8">
            <a:extLst>
              <a:ext uri="{FF2B5EF4-FFF2-40B4-BE49-F238E27FC236}">
                <a16:creationId xmlns:a16="http://schemas.microsoft.com/office/drawing/2014/main" id="{F35C0D87-DC70-43BF-9FE9-63DD774A0D62}"/>
              </a:ext>
            </a:extLst>
          </p:cNvPr>
          <p:cNvSpPr/>
          <p:nvPr/>
        </p:nvSpPr>
        <p:spPr>
          <a:xfrm>
            <a:off x="6638631" y="3847713"/>
            <a:ext cx="477915" cy="57704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0" name="Raven puščični povezovalnik 9">
            <a:extLst>
              <a:ext uri="{FF2B5EF4-FFF2-40B4-BE49-F238E27FC236}">
                <a16:creationId xmlns:a16="http://schemas.microsoft.com/office/drawing/2014/main" id="{7283B5E8-0B20-4311-A9AB-59124C67064A}"/>
              </a:ext>
            </a:extLst>
          </p:cNvPr>
          <p:cNvCxnSpPr>
            <a:cxnSpLocks/>
            <a:stCxn id="9" idx="3"/>
            <a:endCxn id="8" idx="1"/>
          </p:cNvCxnSpPr>
          <p:nvPr/>
        </p:nvCxnSpPr>
        <p:spPr>
          <a:xfrm flipV="1">
            <a:off x="7116546" y="3484305"/>
            <a:ext cx="3510025" cy="65193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3" name="Pravokotnik 12">
            <a:extLst>
              <a:ext uri="{FF2B5EF4-FFF2-40B4-BE49-F238E27FC236}">
                <a16:creationId xmlns:a16="http://schemas.microsoft.com/office/drawing/2014/main" id="{20F2219E-B934-41D4-9A49-5EB17D9AFF11}"/>
              </a:ext>
            </a:extLst>
          </p:cNvPr>
          <p:cNvSpPr/>
          <p:nvPr/>
        </p:nvSpPr>
        <p:spPr>
          <a:xfrm>
            <a:off x="10626571" y="587340"/>
            <a:ext cx="506027" cy="57704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Pravokotnik 13">
            <a:extLst>
              <a:ext uri="{FF2B5EF4-FFF2-40B4-BE49-F238E27FC236}">
                <a16:creationId xmlns:a16="http://schemas.microsoft.com/office/drawing/2014/main" id="{E8DBB605-B940-481A-8015-4CFA271207BB}"/>
              </a:ext>
            </a:extLst>
          </p:cNvPr>
          <p:cNvSpPr/>
          <p:nvPr/>
        </p:nvSpPr>
        <p:spPr>
          <a:xfrm>
            <a:off x="8898990" y="1254412"/>
            <a:ext cx="477915" cy="57704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15" name="Raven puščični povezovalnik 14">
            <a:extLst>
              <a:ext uri="{FF2B5EF4-FFF2-40B4-BE49-F238E27FC236}">
                <a16:creationId xmlns:a16="http://schemas.microsoft.com/office/drawing/2014/main" id="{739A7298-0E13-4AEC-9783-9FF5B30A7B6E}"/>
              </a:ext>
            </a:extLst>
          </p:cNvPr>
          <p:cNvCxnSpPr>
            <a:cxnSpLocks/>
            <a:stCxn id="14" idx="3"/>
            <a:endCxn id="13" idx="1"/>
          </p:cNvCxnSpPr>
          <p:nvPr/>
        </p:nvCxnSpPr>
        <p:spPr>
          <a:xfrm flipV="1">
            <a:off x="9376905" y="875865"/>
            <a:ext cx="1249666" cy="667072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7" name="Pravokotnik 26">
            <a:extLst>
              <a:ext uri="{FF2B5EF4-FFF2-40B4-BE49-F238E27FC236}">
                <a16:creationId xmlns:a16="http://schemas.microsoft.com/office/drawing/2014/main" id="{FA464E51-A7C4-4418-9216-3D31B46F5ECF}"/>
              </a:ext>
            </a:extLst>
          </p:cNvPr>
          <p:cNvSpPr/>
          <p:nvPr/>
        </p:nvSpPr>
        <p:spPr>
          <a:xfrm>
            <a:off x="10625328" y="1880908"/>
            <a:ext cx="506027" cy="57704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8" name="Pravokotnik 27">
            <a:extLst>
              <a:ext uri="{FF2B5EF4-FFF2-40B4-BE49-F238E27FC236}">
                <a16:creationId xmlns:a16="http://schemas.microsoft.com/office/drawing/2014/main" id="{43F36AE2-EB28-47D0-AEDD-F36088FC46B6}"/>
              </a:ext>
            </a:extLst>
          </p:cNvPr>
          <p:cNvSpPr/>
          <p:nvPr/>
        </p:nvSpPr>
        <p:spPr>
          <a:xfrm>
            <a:off x="1284471" y="2547980"/>
            <a:ext cx="477915" cy="577049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cxnSp>
        <p:nvCxnSpPr>
          <p:cNvPr id="29" name="Raven puščični povezovalnik 28">
            <a:extLst>
              <a:ext uri="{FF2B5EF4-FFF2-40B4-BE49-F238E27FC236}">
                <a16:creationId xmlns:a16="http://schemas.microsoft.com/office/drawing/2014/main" id="{D9D13B39-600E-4C6B-B7EC-E1DF46C13B88}"/>
              </a:ext>
            </a:extLst>
          </p:cNvPr>
          <p:cNvCxnSpPr>
            <a:cxnSpLocks/>
            <a:stCxn id="28" idx="3"/>
            <a:endCxn id="27" idx="1"/>
          </p:cNvCxnSpPr>
          <p:nvPr/>
        </p:nvCxnSpPr>
        <p:spPr>
          <a:xfrm flipV="1">
            <a:off x="1762386" y="2169433"/>
            <a:ext cx="8862942" cy="667072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3625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  <p:bldP spid="13" grpId="0" animBg="1"/>
      <p:bldP spid="14" grpId="0" animBg="1"/>
      <p:bldP spid="27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sl-SI" altLang="sl-SI" sz="4000"/>
              <a:t>Skrajšan zapis elektronske konfiguracije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2136775" y="1600200"/>
            <a:ext cx="8153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altLang="sl-SI"/>
              <a:t>Del zapisa elektronske konfiguracije zapišemo s simbolom žlahtnega plina.</a:t>
            </a:r>
          </a:p>
          <a:p>
            <a:pPr eaLnBrk="1" hangingPunct="1">
              <a:lnSpc>
                <a:spcPct val="90000"/>
              </a:lnSpc>
            </a:pPr>
            <a:r>
              <a:rPr lang="sl-SI" altLang="sl-SI"/>
              <a:t>Uporabimo žlahtni plin, ki se nahaja v periodi nad elementom.</a:t>
            </a:r>
          </a:p>
          <a:p>
            <a:pPr eaLnBrk="1" hangingPunct="1">
              <a:lnSpc>
                <a:spcPct val="90000"/>
              </a:lnSpc>
            </a:pPr>
            <a:endParaRPr lang="sl-SI" altLang="sl-SI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/>
              <a:t>Te: </a:t>
            </a:r>
            <a:r>
              <a:rPr lang="sl-SI" altLang="sl-SI">
                <a:solidFill>
                  <a:srgbClr val="FF3300"/>
                </a:solidFill>
              </a:rPr>
              <a:t>1s</a:t>
            </a:r>
            <a:r>
              <a:rPr lang="sl-SI" altLang="sl-SI" baseline="30000">
                <a:solidFill>
                  <a:srgbClr val="FF3300"/>
                </a:solidFill>
              </a:rPr>
              <a:t>2</a:t>
            </a:r>
            <a:r>
              <a:rPr lang="sl-SI" altLang="sl-SI">
                <a:solidFill>
                  <a:srgbClr val="FF3300"/>
                </a:solidFill>
              </a:rPr>
              <a:t> 2s</a:t>
            </a:r>
            <a:r>
              <a:rPr lang="sl-SI" altLang="sl-SI" baseline="30000">
                <a:solidFill>
                  <a:srgbClr val="FF3300"/>
                </a:solidFill>
              </a:rPr>
              <a:t>2</a:t>
            </a:r>
            <a:r>
              <a:rPr lang="sl-SI" altLang="sl-SI">
                <a:solidFill>
                  <a:srgbClr val="FF3300"/>
                </a:solidFill>
              </a:rPr>
              <a:t> 2p</a:t>
            </a:r>
            <a:r>
              <a:rPr lang="sl-SI" altLang="sl-SI" baseline="30000">
                <a:solidFill>
                  <a:srgbClr val="FF3300"/>
                </a:solidFill>
              </a:rPr>
              <a:t>6</a:t>
            </a:r>
            <a:r>
              <a:rPr lang="sl-SI" altLang="sl-SI">
                <a:solidFill>
                  <a:srgbClr val="FF3300"/>
                </a:solidFill>
              </a:rPr>
              <a:t> 3s</a:t>
            </a:r>
            <a:r>
              <a:rPr lang="sl-SI" altLang="sl-SI" baseline="30000">
                <a:solidFill>
                  <a:srgbClr val="FF3300"/>
                </a:solidFill>
              </a:rPr>
              <a:t>2</a:t>
            </a:r>
            <a:r>
              <a:rPr lang="sl-SI" altLang="sl-SI">
                <a:solidFill>
                  <a:srgbClr val="FF3300"/>
                </a:solidFill>
              </a:rPr>
              <a:t> 3p</a:t>
            </a:r>
            <a:r>
              <a:rPr lang="sl-SI" altLang="sl-SI" baseline="30000">
                <a:solidFill>
                  <a:srgbClr val="FF3300"/>
                </a:solidFill>
              </a:rPr>
              <a:t>6</a:t>
            </a:r>
            <a:r>
              <a:rPr lang="sl-SI" altLang="sl-SI">
                <a:solidFill>
                  <a:srgbClr val="FF3300"/>
                </a:solidFill>
              </a:rPr>
              <a:t> 4s</a:t>
            </a:r>
            <a:r>
              <a:rPr lang="sl-SI" altLang="sl-SI" baseline="30000">
                <a:solidFill>
                  <a:srgbClr val="FF3300"/>
                </a:solidFill>
              </a:rPr>
              <a:t>2</a:t>
            </a:r>
            <a:r>
              <a:rPr lang="sl-SI" altLang="sl-SI">
                <a:solidFill>
                  <a:srgbClr val="FF3300"/>
                </a:solidFill>
              </a:rPr>
              <a:t> 3d</a:t>
            </a:r>
            <a:r>
              <a:rPr lang="sl-SI" altLang="sl-SI" baseline="30000">
                <a:solidFill>
                  <a:srgbClr val="FF3300"/>
                </a:solidFill>
              </a:rPr>
              <a:t>10</a:t>
            </a:r>
            <a:r>
              <a:rPr lang="sl-SI" altLang="sl-SI">
                <a:solidFill>
                  <a:srgbClr val="FF3300"/>
                </a:solidFill>
              </a:rPr>
              <a:t> 4p</a:t>
            </a:r>
            <a:r>
              <a:rPr lang="sl-SI" altLang="sl-SI" baseline="30000">
                <a:solidFill>
                  <a:srgbClr val="FF3300"/>
                </a:solidFill>
              </a:rPr>
              <a:t>6</a:t>
            </a:r>
            <a:r>
              <a:rPr lang="sl-SI" altLang="sl-SI"/>
              <a:t> 5s</a:t>
            </a:r>
            <a:r>
              <a:rPr lang="sl-SI" altLang="sl-SI" baseline="30000"/>
              <a:t>2</a:t>
            </a:r>
            <a:r>
              <a:rPr lang="sl-SI" altLang="sl-SI"/>
              <a:t>  4d</a:t>
            </a:r>
            <a:r>
              <a:rPr lang="sl-SI" altLang="sl-SI" baseline="30000"/>
              <a:t>10</a:t>
            </a:r>
            <a:r>
              <a:rPr lang="sl-SI" altLang="sl-SI"/>
              <a:t> 5px</a:t>
            </a:r>
            <a:r>
              <a:rPr lang="sl-SI" altLang="sl-SI" baseline="30000"/>
              <a:t>2</a:t>
            </a:r>
            <a:r>
              <a:rPr lang="sl-SI" altLang="sl-SI"/>
              <a:t> 5py</a:t>
            </a:r>
            <a:r>
              <a:rPr lang="sl-SI" altLang="sl-SI" baseline="30000"/>
              <a:t>1</a:t>
            </a:r>
            <a:r>
              <a:rPr lang="sl-SI" altLang="sl-SI"/>
              <a:t> 5pz</a:t>
            </a:r>
            <a:r>
              <a:rPr lang="sl-SI" altLang="sl-SI" baseline="30000"/>
              <a:t>1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l-SI" altLang="sl-SI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/>
              <a:t>Te: </a:t>
            </a:r>
            <a:r>
              <a:rPr lang="en-US" altLang="sl-SI">
                <a:solidFill>
                  <a:srgbClr val="FF3300"/>
                </a:solidFill>
                <a:cs typeface="Arial" panose="020B0604020202020204" pitchFamily="34" charset="0"/>
              </a:rPr>
              <a:t>[</a:t>
            </a:r>
            <a:r>
              <a:rPr lang="sl-SI" altLang="sl-SI">
                <a:solidFill>
                  <a:srgbClr val="FF3300"/>
                </a:solidFill>
                <a:cs typeface="Arial" panose="020B0604020202020204" pitchFamily="34" charset="0"/>
              </a:rPr>
              <a:t>Kr</a:t>
            </a:r>
            <a:r>
              <a:rPr lang="en-US" altLang="sl-SI">
                <a:solidFill>
                  <a:srgbClr val="FF3300"/>
                </a:solidFill>
                <a:cs typeface="Arial" panose="020B0604020202020204" pitchFamily="34" charset="0"/>
              </a:rPr>
              <a:t>]</a:t>
            </a:r>
            <a:r>
              <a:rPr lang="sl-SI" altLang="sl-SI"/>
              <a:t> 5s</a:t>
            </a:r>
            <a:r>
              <a:rPr lang="sl-SI" altLang="sl-SI" baseline="30000"/>
              <a:t>2</a:t>
            </a:r>
            <a:r>
              <a:rPr lang="sl-SI" altLang="sl-SI"/>
              <a:t>  4d</a:t>
            </a:r>
            <a:r>
              <a:rPr lang="sl-SI" altLang="sl-SI" baseline="30000"/>
              <a:t>10</a:t>
            </a:r>
            <a:r>
              <a:rPr lang="sl-SI" altLang="sl-SI"/>
              <a:t> 5px</a:t>
            </a:r>
            <a:r>
              <a:rPr lang="sl-SI" altLang="sl-SI" baseline="30000"/>
              <a:t>2</a:t>
            </a:r>
            <a:r>
              <a:rPr lang="sl-SI" altLang="sl-SI"/>
              <a:t> 5py</a:t>
            </a:r>
            <a:r>
              <a:rPr lang="sl-SI" altLang="sl-SI" baseline="30000"/>
              <a:t>1</a:t>
            </a:r>
            <a:r>
              <a:rPr lang="sl-SI" altLang="sl-SI"/>
              <a:t> 5pz</a:t>
            </a:r>
            <a:r>
              <a:rPr lang="sl-SI" altLang="sl-SI" baseline="30000"/>
              <a:t>1</a:t>
            </a:r>
          </a:p>
          <a:p>
            <a:pPr eaLnBrk="1" hangingPunct="1">
              <a:lnSpc>
                <a:spcPct val="90000"/>
              </a:lnSpc>
            </a:pPr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020065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704766" y="279401"/>
            <a:ext cx="8596668" cy="1320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sl-SI" altLang="sl-SI" sz="4000" dirty="0"/>
              <a:t>Zapišite skrajšano elektronsko konfiguracijo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981201" y="1600201"/>
            <a:ext cx="1450975" cy="4525963"/>
          </a:xfrm>
        </p:spPr>
        <p:txBody>
          <a:bodyPr/>
          <a:lstStyle/>
          <a:p>
            <a:pPr eaLnBrk="1" hangingPunct="1"/>
            <a:r>
              <a:rPr lang="sl-SI" altLang="sl-SI" sz="3200"/>
              <a:t>Fe:</a:t>
            </a:r>
            <a:endParaRPr lang="en-US" altLang="sl-SI" sz="3200">
              <a:cs typeface="Arial" panose="020B0604020202020204" pitchFamily="34" charset="0"/>
            </a:endParaRPr>
          </a:p>
          <a:p>
            <a:pPr eaLnBrk="1" hangingPunct="1"/>
            <a:r>
              <a:rPr lang="sl-SI" altLang="sl-SI" sz="3200"/>
              <a:t>Rh: </a:t>
            </a:r>
          </a:p>
          <a:p>
            <a:pPr eaLnBrk="1" hangingPunct="1"/>
            <a:r>
              <a:rPr lang="sl-SI" altLang="sl-SI" sz="3200"/>
              <a:t>Ge:</a:t>
            </a:r>
          </a:p>
          <a:p>
            <a:pPr eaLnBrk="1" hangingPunct="1"/>
            <a:r>
              <a:rPr lang="sl-SI" altLang="sl-SI" sz="3200"/>
              <a:t>Mo:</a:t>
            </a:r>
          </a:p>
          <a:p>
            <a:pPr eaLnBrk="1" hangingPunct="1"/>
            <a:r>
              <a:rPr lang="sl-SI" altLang="sl-SI" sz="3200"/>
              <a:t>S:</a:t>
            </a:r>
          </a:p>
          <a:p>
            <a:pPr eaLnBrk="1" hangingPunct="1"/>
            <a:r>
              <a:rPr lang="sl-SI" altLang="sl-SI" sz="3200"/>
              <a:t>Ca:</a:t>
            </a:r>
          </a:p>
          <a:p>
            <a:pPr eaLnBrk="1" hangingPunct="1"/>
            <a:r>
              <a:rPr lang="sl-SI" altLang="sl-SI" sz="3200"/>
              <a:t>Ba:</a:t>
            </a:r>
            <a:endParaRPr lang="sl-SI" altLang="sl-SI" sz="3200">
              <a:cs typeface="Arial" panose="020B0604020202020204" pitchFamily="34" charset="0"/>
            </a:endParaRPr>
          </a:p>
        </p:txBody>
      </p:sp>
      <p:sp>
        <p:nvSpPr>
          <p:cNvPr id="5018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3216276" y="1600201"/>
            <a:ext cx="6994525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sl-SI" sz="3200" dirty="0">
                <a:cs typeface="Arial" panose="020B0604020202020204" pitchFamily="34" charset="0"/>
              </a:rPr>
              <a:t>[</a:t>
            </a:r>
            <a:r>
              <a:rPr lang="sl-SI" altLang="sl-SI" sz="3200" dirty="0">
                <a:cs typeface="Arial" panose="020B0604020202020204" pitchFamily="34" charset="0"/>
              </a:rPr>
              <a:t>Ar</a:t>
            </a:r>
            <a:r>
              <a:rPr lang="en-US" altLang="sl-SI" sz="3200" dirty="0">
                <a:cs typeface="Arial" panose="020B0604020202020204" pitchFamily="34" charset="0"/>
              </a:rPr>
              <a:t>]</a:t>
            </a:r>
            <a:r>
              <a:rPr lang="sl-SI" altLang="sl-SI" sz="3200" dirty="0">
                <a:cs typeface="Arial" panose="020B0604020202020204" pitchFamily="34" charset="0"/>
              </a:rPr>
              <a:t> </a:t>
            </a:r>
            <a:r>
              <a:rPr lang="en-US" altLang="sl-SI" sz="3200" dirty="0">
                <a:cs typeface="Arial" panose="020B0604020202020204" pitchFamily="34" charset="0"/>
              </a:rPr>
              <a:t> </a:t>
            </a:r>
            <a:r>
              <a:rPr lang="sl-SI" altLang="sl-SI" sz="3200" dirty="0"/>
              <a:t>4s</a:t>
            </a:r>
            <a:r>
              <a:rPr lang="sl-SI" altLang="sl-SI" sz="3200" baseline="30000" dirty="0"/>
              <a:t>2</a:t>
            </a:r>
            <a:r>
              <a:rPr lang="sl-SI" altLang="sl-SI" sz="3200" dirty="0"/>
              <a:t> 3d</a:t>
            </a:r>
            <a:r>
              <a:rPr lang="sl-SI" altLang="sl-SI" sz="3200" baseline="30000" dirty="0"/>
              <a:t>2</a:t>
            </a:r>
            <a:r>
              <a:rPr lang="sl-SI" altLang="sl-SI" sz="3200" dirty="0"/>
              <a:t> 3d</a:t>
            </a:r>
            <a:r>
              <a:rPr lang="sl-SI" altLang="sl-SI" sz="3200" baseline="30000" dirty="0"/>
              <a:t>1</a:t>
            </a:r>
            <a:r>
              <a:rPr lang="sl-SI" altLang="sl-SI" sz="3200" dirty="0"/>
              <a:t> </a:t>
            </a:r>
            <a:r>
              <a:rPr lang="sl-SI" altLang="sl-SI" sz="3200" dirty="0" err="1"/>
              <a:t>3d</a:t>
            </a:r>
            <a:r>
              <a:rPr lang="sl-SI" altLang="sl-SI" sz="3200" baseline="30000" dirty="0" err="1"/>
              <a:t>1</a:t>
            </a:r>
            <a:r>
              <a:rPr lang="sl-SI" altLang="sl-SI" sz="3200" dirty="0"/>
              <a:t> </a:t>
            </a:r>
            <a:r>
              <a:rPr lang="sl-SI" altLang="sl-SI" sz="3200" dirty="0" err="1"/>
              <a:t>3d</a:t>
            </a:r>
            <a:r>
              <a:rPr lang="sl-SI" altLang="sl-SI" sz="3200" baseline="30000" dirty="0" err="1"/>
              <a:t>1</a:t>
            </a:r>
            <a:r>
              <a:rPr lang="sl-SI" altLang="sl-SI" dirty="0"/>
              <a:t> </a:t>
            </a:r>
            <a:r>
              <a:rPr lang="sl-SI" altLang="sl-SI" sz="3200" dirty="0" err="1"/>
              <a:t>3d</a:t>
            </a:r>
            <a:r>
              <a:rPr lang="sl-SI" altLang="sl-SI" sz="3200" baseline="30000" dirty="0" err="1"/>
              <a:t>1</a:t>
            </a:r>
            <a:r>
              <a:rPr lang="sl-SI" altLang="sl-SI" dirty="0"/>
              <a:t> </a:t>
            </a:r>
            <a:endParaRPr lang="sl-SI" altLang="sl-SI" sz="3200" dirty="0"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sl-SI" sz="3200" dirty="0">
                <a:cs typeface="Arial" panose="020B0604020202020204" pitchFamily="34" charset="0"/>
              </a:rPr>
              <a:t>[</a:t>
            </a:r>
            <a:r>
              <a:rPr lang="sl-SI" altLang="sl-SI" sz="3200" dirty="0" err="1">
                <a:cs typeface="Arial" panose="020B0604020202020204" pitchFamily="34" charset="0"/>
              </a:rPr>
              <a:t>Kr</a:t>
            </a:r>
            <a:r>
              <a:rPr lang="en-US" altLang="sl-SI" sz="3200" dirty="0">
                <a:cs typeface="Arial" panose="020B0604020202020204" pitchFamily="34" charset="0"/>
              </a:rPr>
              <a:t>] </a:t>
            </a:r>
            <a:r>
              <a:rPr lang="sl-SI" altLang="sl-SI" sz="3200" dirty="0">
                <a:cs typeface="Arial" panose="020B0604020202020204" pitchFamily="34" charset="0"/>
              </a:rPr>
              <a:t> </a:t>
            </a:r>
            <a:r>
              <a:rPr lang="sl-SI" altLang="sl-SI" sz="3200" dirty="0"/>
              <a:t>5s</a:t>
            </a:r>
            <a:r>
              <a:rPr lang="sl-SI" altLang="sl-SI" sz="3200" baseline="30000" dirty="0"/>
              <a:t>2</a:t>
            </a:r>
            <a:r>
              <a:rPr lang="sl-SI" altLang="sl-SI" sz="3200" dirty="0"/>
              <a:t> 4d</a:t>
            </a:r>
            <a:r>
              <a:rPr lang="sl-SI" altLang="sl-SI" sz="3200" baseline="30000" dirty="0"/>
              <a:t>2</a:t>
            </a:r>
            <a:r>
              <a:rPr lang="sl-SI" altLang="sl-SI" sz="3200" dirty="0"/>
              <a:t> </a:t>
            </a:r>
            <a:r>
              <a:rPr lang="sl-SI" altLang="sl-SI" sz="3200" dirty="0" err="1"/>
              <a:t>4d</a:t>
            </a:r>
            <a:r>
              <a:rPr lang="sl-SI" altLang="sl-SI" sz="3200" baseline="30000" dirty="0" err="1"/>
              <a:t>2</a:t>
            </a:r>
            <a:r>
              <a:rPr lang="sl-SI" altLang="sl-SI" sz="3200" dirty="0"/>
              <a:t> 4d</a:t>
            </a:r>
            <a:r>
              <a:rPr lang="sl-SI" altLang="sl-SI" sz="3200" baseline="30000" dirty="0"/>
              <a:t>1</a:t>
            </a:r>
            <a:r>
              <a:rPr lang="sl-SI" altLang="sl-SI" sz="3200" dirty="0"/>
              <a:t> </a:t>
            </a:r>
            <a:r>
              <a:rPr lang="sl-SI" altLang="sl-SI" sz="3200" dirty="0" err="1"/>
              <a:t>4d</a:t>
            </a:r>
            <a:r>
              <a:rPr lang="sl-SI" altLang="sl-SI" sz="3200" baseline="30000" dirty="0" err="1"/>
              <a:t>1</a:t>
            </a:r>
            <a:r>
              <a:rPr lang="sl-SI" altLang="sl-SI" dirty="0"/>
              <a:t> </a:t>
            </a:r>
            <a:r>
              <a:rPr lang="sl-SI" altLang="sl-SI" dirty="0" err="1"/>
              <a:t>4</a:t>
            </a:r>
            <a:r>
              <a:rPr lang="sl-SI" altLang="sl-SI" sz="3200" dirty="0" err="1"/>
              <a:t>d</a:t>
            </a:r>
            <a:r>
              <a:rPr lang="sl-SI" altLang="sl-SI" sz="3200" baseline="30000" dirty="0" err="1"/>
              <a:t>1</a:t>
            </a:r>
            <a:r>
              <a:rPr lang="sl-SI" altLang="sl-SI" dirty="0"/>
              <a:t> </a:t>
            </a:r>
            <a:endParaRPr lang="sl-SI" altLang="sl-SI" sz="3600" dirty="0"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sl-SI" sz="3200" dirty="0">
                <a:cs typeface="Arial" panose="020B0604020202020204" pitchFamily="34" charset="0"/>
              </a:rPr>
              <a:t>[</a:t>
            </a:r>
            <a:r>
              <a:rPr lang="sl-SI" altLang="sl-SI" sz="3200" dirty="0">
                <a:cs typeface="Arial" panose="020B0604020202020204" pitchFamily="34" charset="0"/>
              </a:rPr>
              <a:t>Ar</a:t>
            </a:r>
            <a:r>
              <a:rPr lang="en-US" altLang="sl-SI" sz="3200" dirty="0">
                <a:cs typeface="Arial" panose="020B0604020202020204" pitchFamily="34" charset="0"/>
              </a:rPr>
              <a:t>] </a:t>
            </a:r>
            <a:r>
              <a:rPr lang="sl-SI" altLang="sl-SI" sz="3200" dirty="0">
                <a:cs typeface="Arial" panose="020B0604020202020204" pitchFamily="34" charset="0"/>
              </a:rPr>
              <a:t> </a:t>
            </a:r>
            <a:r>
              <a:rPr lang="sl-SI" altLang="sl-SI" sz="3200" dirty="0"/>
              <a:t>4s</a:t>
            </a:r>
            <a:r>
              <a:rPr lang="sl-SI" altLang="sl-SI" sz="3200" baseline="30000" dirty="0"/>
              <a:t>2</a:t>
            </a:r>
            <a:r>
              <a:rPr lang="sl-SI" altLang="sl-SI" sz="3200" dirty="0"/>
              <a:t> 3d</a:t>
            </a:r>
            <a:r>
              <a:rPr lang="sl-SI" altLang="sl-SI" sz="3200" baseline="30000" dirty="0"/>
              <a:t>10</a:t>
            </a:r>
            <a:r>
              <a:rPr lang="sl-SI" altLang="sl-SI" sz="3200" dirty="0"/>
              <a:t> 4p</a:t>
            </a:r>
            <a:r>
              <a:rPr lang="sl-SI" altLang="sl-SI" sz="3200" baseline="-25000" dirty="0"/>
              <a:t>x</a:t>
            </a:r>
            <a:r>
              <a:rPr lang="sl-SI" altLang="sl-SI" sz="3200" baseline="30000" dirty="0"/>
              <a:t>1</a:t>
            </a:r>
            <a:r>
              <a:rPr lang="sl-SI" altLang="sl-SI" sz="3200" dirty="0"/>
              <a:t> 4p</a:t>
            </a:r>
            <a:r>
              <a:rPr lang="sl-SI" altLang="sl-SI" sz="3200" baseline="-25000" dirty="0"/>
              <a:t>y</a:t>
            </a:r>
            <a:r>
              <a:rPr lang="sl-SI" altLang="sl-SI" sz="3200" baseline="30000" dirty="0"/>
              <a:t>1</a:t>
            </a:r>
            <a:r>
              <a:rPr lang="sl-SI" altLang="sl-SI" dirty="0"/>
              <a:t> </a:t>
            </a:r>
            <a:endParaRPr lang="sl-SI" altLang="sl-SI" sz="3200" dirty="0"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sl-SI" sz="3200" dirty="0">
                <a:cs typeface="Arial" panose="020B0604020202020204" pitchFamily="34" charset="0"/>
              </a:rPr>
              <a:t>[</a:t>
            </a:r>
            <a:r>
              <a:rPr lang="sl-SI" altLang="sl-SI" sz="3200" dirty="0" err="1">
                <a:cs typeface="Arial" panose="020B0604020202020204" pitchFamily="34" charset="0"/>
              </a:rPr>
              <a:t>Kr</a:t>
            </a:r>
            <a:r>
              <a:rPr lang="en-US" altLang="sl-SI" sz="3200" dirty="0">
                <a:cs typeface="Arial" panose="020B0604020202020204" pitchFamily="34" charset="0"/>
              </a:rPr>
              <a:t>]</a:t>
            </a:r>
            <a:r>
              <a:rPr lang="sl-SI" altLang="sl-SI" sz="3200" dirty="0">
                <a:cs typeface="Arial" panose="020B0604020202020204" pitchFamily="34" charset="0"/>
              </a:rPr>
              <a:t> </a:t>
            </a:r>
            <a:r>
              <a:rPr lang="en-US" altLang="sl-SI" sz="3200" dirty="0">
                <a:cs typeface="Arial" panose="020B0604020202020204" pitchFamily="34" charset="0"/>
              </a:rPr>
              <a:t> </a:t>
            </a:r>
            <a:r>
              <a:rPr lang="sl-SI" altLang="sl-SI" sz="3200" dirty="0"/>
              <a:t>5s</a:t>
            </a:r>
            <a:r>
              <a:rPr lang="sl-SI" altLang="sl-SI" sz="3200" baseline="30000" dirty="0"/>
              <a:t>2</a:t>
            </a:r>
            <a:r>
              <a:rPr lang="sl-SI" altLang="sl-SI" sz="3200" dirty="0"/>
              <a:t> 4d</a:t>
            </a:r>
            <a:r>
              <a:rPr lang="sl-SI" altLang="sl-SI" sz="3200" baseline="30000" dirty="0"/>
              <a:t>1</a:t>
            </a:r>
            <a:r>
              <a:rPr lang="sl-SI" altLang="sl-SI" sz="3200" dirty="0"/>
              <a:t> </a:t>
            </a:r>
            <a:r>
              <a:rPr lang="sl-SI" altLang="sl-SI" sz="3200" dirty="0" err="1"/>
              <a:t>4d</a:t>
            </a:r>
            <a:r>
              <a:rPr lang="sl-SI" altLang="sl-SI" sz="3200" baseline="30000" dirty="0" err="1"/>
              <a:t>1</a:t>
            </a:r>
            <a:r>
              <a:rPr lang="sl-SI" altLang="sl-SI" sz="3200" dirty="0"/>
              <a:t> </a:t>
            </a:r>
            <a:r>
              <a:rPr lang="sl-SI" altLang="sl-SI" sz="3200" dirty="0" err="1"/>
              <a:t>4d</a:t>
            </a:r>
            <a:r>
              <a:rPr lang="sl-SI" altLang="sl-SI" sz="3200" baseline="30000" dirty="0" err="1"/>
              <a:t>1</a:t>
            </a:r>
            <a:r>
              <a:rPr lang="sl-SI" altLang="sl-SI" sz="3200" dirty="0"/>
              <a:t> </a:t>
            </a:r>
            <a:r>
              <a:rPr lang="sl-SI" altLang="sl-SI" sz="3200" dirty="0" err="1"/>
              <a:t>4d</a:t>
            </a:r>
            <a:r>
              <a:rPr lang="sl-SI" altLang="sl-SI" sz="3200" baseline="30000" dirty="0" err="1"/>
              <a:t>1</a:t>
            </a:r>
            <a:endParaRPr lang="sl-SI" altLang="sl-SI" sz="3600" dirty="0"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sl-SI" sz="3200" dirty="0">
                <a:cs typeface="Arial" panose="020B0604020202020204" pitchFamily="34" charset="0"/>
              </a:rPr>
              <a:t>[</a:t>
            </a:r>
            <a:r>
              <a:rPr lang="sl-SI" altLang="sl-SI" sz="3200" dirty="0">
                <a:cs typeface="Arial" panose="020B0604020202020204" pitchFamily="34" charset="0"/>
              </a:rPr>
              <a:t>Ne</a:t>
            </a:r>
            <a:r>
              <a:rPr lang="en-US" altLang="sl-SI" sz="3200" dirty="0">
                <a:cs typeface="Arial" panose="020B0604020202020204" pitchFamily="34" charset="0"/>
              </a:rPr>
              <a:t>] </a:t>
            </a:r>
            <a:r>
              <a:rPr lang="sl-SI" altLang="sl-SI" sz="3200" dirty="0">
                <a:cs typeface="Arial" panose="020B0604020202020204" pitchFamily="34" charset="0"/>
              </a:rPr>
              <a:t> </a:t>
            </a:r>
            <a:r>
              <a:rPr lang="sl-SI" altLang="sl-SI" sz="3200" dirty="0"/>
              <a:t>3s</a:t>
            </a:r>
            <a:r>
              <a:rPr lang="sl-SI" altLang="sl-SI" sz="3200" baseline="30000" dirty="0"/>
              <a:t>2</a:t>
            </a:r>
            <a:r>
              <a:rPr lang="sl-SI" altLang="sl-SI" sz="3200" dirty="0"/>
              <a:t> 3p</a:t>
            </a:r>
            <a:r>
              <a:rPr lang="sl-SI" altLang="sl-SI" sz="3200" baseline="-25000" dirty="0"/>
              <a:t>x</a:t>
            </a:r>
            <a:r>
              <a:rPr lang="sl-SI" altLang="sl-SI" sz="3200" baseline="30000" dirty="0"/>
              <a:t>2</a:t>
            </a:r>
            <a:r>
              <a:rPr lang="sl-SI" altLang="sl-SI" sz="3200" dirty="0"/>
              <a:t> 3p</a:t>
            </a:r>
            <a:r>
              <a:rPr lang="sl-SI" altLang="sl-SI" sz="3200" baseline="-25000" dirty="0"/>
              <a:t>y</a:t>
            </a:r>
            <a:r>
              <a:rPr lang="sl-SI" altLang="sl-SI" sz="3200" baseline="30000" dirty="0"/>
              <a:t>1</a:t>
            </a:r>
            <a:r>
              <a:rPr lang="sl-SI" altLang="sl-SI" sz="3200" dirty="0"/>
              <a:t> 3p</a:t>
            </a:r>
            <a:r>
              <a:rPr lang="sl-SI" altLang="sl-SI" sz="3200" baseline="-25000" dirty="0"/>
              <a:t>z</a:t>
            </a:r>
            <a:r>
              <a:rPr lang="sl-SI" altLang="sl-SI" sz="3200" baseline="30000" dirty="0"/>
              <a:t>1</a:t>
            </a:r>
            <a:endParaRPr lang="sl-SI" altLang="sl-SI" sz="3600" dirty="0"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sl-SI" sz="3200" dirty="0">
                <a:cs typeface="Arial" panose="020B0604020202020204" pitchFamily="34" charset="0"/>
              </a:rPr>
              <a:t>[</a:t>
            </a:r>
            <a:r>
              <a:rPr lang="sl-SI" altLang="sl-SI" sz="3200" dirty="0">
                <a:cs typeface="Arial" panose="020B0604020202020204" pitchFamily="34" charset="0"/>
              </a:rPr>
              <a:t>Ar</a:t>
            </a:r>
            <a:r>
              <a:rPr lang="en-US" altLang="sl-SI" sz="3200" dirty="0">
                <a:cs typeface="Arial" panose="020B0604020202020204" pitchFamily="34" charset="0"/>
              </a:rPr>
              <a:t>] </a:t>
            </a:r>
            <a:r>
              <a:rPr lang="sl-SI" altLang="sl-SI" sz="3200" dirty="0">
                <a:cs typeface="Arial" panose="020B0604020202020204" pitchFamily="34" charset="0"/>
              </a:rPr>
              <a:t> </a:t>
            </a:r>
            <a:r>
              <a:rPr lang="sl-SI" altLang="sl-SI" sz="3200" dirty="0"/>
              <a:t>4s</a:t>
            </a:r>
            <a:r>
              <a:rPr lang="sl-SI" altLang="sl-SI" sz="3200" baseline="30000" dirty="0"/>
              <a:t>2</a:t>
            </a:r>
            <a:endParaRPr lang="sl-SI" altLang="sl-SI" sz="3600" dirty="0"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en-US" altLang="sl-SI" sz="3200" dirty="0">
                <a:cs typeface="Arial" panose="020B0604020202020204" pitchFamily="34" charset="0"/>
              </a:rPr>
              <a:t>[</a:t>
            </a:r>
            <a:r>
              <a:rPr lang="sl-SI" altLang="sl-SI" sz="3200" dirty="0" err="1">
                <a:cs typeface="Arial" panose="020B0604020202020204" pitchFamily="34" charset="0"/>
              </a:rPr>
              <a:t>Xe</a:t>
            </a:r>
            <a:r>
              <a:rPr lang="en-US" altLang="sl-SI" sz="3200" dirty="0">
                <a:cs typeface="Arial" panose="020B0604020202020204" pitchFamily="34" charset="0"/>
              </a:rPr>
              <a:t>] </a:t>
            </a:r>
            <a:r>
              <a:rPr lang="sl-SI" altLang="sl-SI" sz="3200" dirty="0">
                <a:cs typeface="Arial" panose="020B0604020202020204" pitchFamily="34" charset="0"/>
              </a:rPr>
              <a:t> </a:t>
            </a:r>
            <a:r>
              <a:rPr lang="sl-SI" altLang="sl-SI" sz="3200" dirty="0"/>
              <a:t>6s</a:t>
            </a:r>
            <a:r>
              <a:rPr lang="sl-SI" altLang="sl-SI" sz="3200" baseline="30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60714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0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0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0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01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0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ladko">
  <a:themeElements>
    <a:clrScheme name="Gladk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Gladk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adk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134</TotalTime>
  <Words>220</Words>
  <Application>Microsoft Office PowerPoint</Application>
  <PresentationFormat>Širokozaslonsko</PresentationFormat>
  <Paragraphs>46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Gladko</vt:lpstr>
      <vt:lpstr>Skrajšan zapis elektronske konfiguracije</vt:lpstr>
      <vt:lpstr>PowerPointova predstavitev</vt:lpstr>
      <vt:lpstr>PowerPointova predstavitev</vt:lpstr>
      <vt:lpstr>PowerPointova predstavitev</vt:lpstr>
      <vt:lpstr>Skrajšan zapis elektronske konfiguracije</vt:lpstr>
      <vt:lpstr>Zapišite skrajšano elektronsko konfiguracijo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Skrajšan zapis elektronske konfiguracije</dc:title>
  <dc:creator>Neven</dc:creator>
  <cp:lastModifiedBy>Neven</cp:lastModifiedBy>
  <cp:revision>4</cp:revision>
  <dcterms:created xsi:type="dcterms:W3CDTF">2020-10-23T06:07:56Z</dcterms:created>
  <dcterms:modified xsi:type="dcterms:W3CDTF">2020-10-23T08:54:47Z</dcterms:modified>
</cp:coreProperties>
</file>