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3723-5D53-4012-ACBA-CF3504A44CC6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E3E-2D72-4F98-A26F-75F514AB09F1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6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3723-5D53-4012-ACBA-CF3504A44CC6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E3E-2D72-4F98-A26F-75F514AB09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740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3723-5D53-4012-ACBA-CF3504A44CC6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E3E-2D72-4F98-A26F-75F514AB09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705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4056-E6DE-42B9-91DD-C616D027C08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249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slov in 2 vsebini nad besedi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235F6-CAF0-4370-A89E-E7E2927CA66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875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3723-5D53-4012-ACBA-CF3504A44CC6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E3E-2D72-4F98-A26F-75F514AB09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110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3723-5D53-4012-ACBA-CF3504A44CC6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E3E-2D72-4F98-A26F-75F514AB09F1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37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3723-5D53-4012-ACBA-CF3504A44CC6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E3E-2D72-4F98-A26F-75F514AB09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942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3723-5D53-4012-ACBA-CF3504A44CC6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E3E-2D72-4F98-A26F-75F514AB09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840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3723-5D53-4012-ACBA-CF3504A44CC6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E3E-2D72-4F98-A26F-75F514AB09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86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3723-5D53-4012-ACBA-CF3504A44CC6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E3E-2D72-4F98-A26F-75F514AB09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25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EC43723-5D53-4012-ACBA-CF3504A44CC6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D68E3E-2D72-4F98-A26F-75F514AB09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687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3723-5D53-4012-ACBA-CF3504A44CC6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E3E-2D72-4F98-A26F-75F514AB09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903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C43723-5D53-4012-ACBA-CF3504A44CC6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D68E3E-2D72-4F98-A26F-75F514AB09F1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altLang="sl-SI" sz="5400" dirty="0">
                <a:latin typeface="Copperplate Gothic Light" panose="020E0507020206020404" pitchFamily="34" charset="0"/>
              </a:rPr>
              <a:t>Osnove toksikologije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686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5400">
                <a:latin typeface="Copperplate Gothic Light" panose="020E0507020206020404" pitchFamily="34" charset="0"/>
              </a:rPr>
              <a:t>LD</a:t>
            </a:r>
            <a:r>
              <a:rPr lang="sl-SI" altLang="sl-SI" sz="5400" baseline="-25000">
                <a:latin typeface="Copperplate Gothic Light" panose="020E0507020206020404" pitchFamily="34" charset="0"/>
              </a:rPr>
              <a:t>50</a:t>
            </a:r>
            <a:endParaRPr lang="sl-SI" altLang="sl-SI" sz="5400"/>
          </a:p>
        </p:txBody>
      </p:sp>
      <p:pic>
        <p:nvPicPr>
          <p:cNvPr id="11267" name="Ograda vsebine 5" descr="aspirin_280_en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64519"/>
            <a:ext cx="2667000" cy="1657350"/>
          </a:xfrm>
        </p:spPr>
      </p:pic>
      <p:pic>
        <p:nvPicPr>
          <p:cNvPr id="11268" name="Ograda vsebine 6" descr="apsolutni_etanol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10" y="1941021"/>
            <a:ext cx="2250726" cy="2994087"/>
          </a:xfrm>
        </p:spPr>
      </p:pic>
      <p:sp>
        <p:nvSpPr>
          <p:cNvPr id="11269" name="Ograda besedil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Etanol 14g/kg telesne mase</a:t>
            </a:r>
          </a:p>
          <a:p>
            <a:pPr eaLnBrk="1" hangingPunct="1"/>
            <a:r>
              <a:rPr lang="sl-SI" altLang="sl-SI"/>
              <a:t>Aspirin 1g/kg telesne mase</a:t>
            </a:r>
          </a:p>
          <a:p>
            <a:pPr eaLnBrk="1" hangingPunct="1">
              <a:buFontTx/>
              <a:buNone/>
            </a:pPr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627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5400">
                <a:latin typeface="Copperplate Gothic Light" panose="020E0507020206020404" pitchFamily="34" charset="0"/>
              </a:rPr>
              <a:t>LD</a:t>
            </a:r>
            <a:r>
              <a:rPr lang="sl-SI" altLang="sl-SI" sz="5400" baseline="-25000">
                <a:latin typeface="Copperplate Gothic Light" panose="020E0507020206020404" pitchFamily="34" charset="0"/>
              </a:rPr>
              <a:t>50</a:t>
            </a:r>
            <a:endParaRPr lang="sl-SI" altLang="sl-SI" sz="5400"/>
          </a:p>
        </p:txBody>
      </p:sp>
      <p:pic>
        <p:nvPicPr>
          <p:cNvPr id="12291" name="Ograda vsebine 5" descr="cigar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63" y="1832769"/>
            <a:ext cx="3326503" cy="2185988"/>
          </a:xfrm>
        </p:spPr>
      </p:pic>
      <p:pic>
        <p:nvPicPr>
          <p:cNvPr id="12292" name="Ograda vsebine 6" descr="pic_oxidation1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10213" r="54649" b="7471"/>
          <a:stretch>
            <a:fillRect/>
          </a:stretch>
        </p:blipFill>
        <p:spPr>
          <a:xfrm>
            <a:off x="5636549" y="1820862"/>
            <a:ext cx="2354265" cy="3532534"/>
          </a:xfrm>
        </p:spPr>
      </p:pic>
      <p:sp>
        <p:nvSpPr>
          <p:cNvPr id="12293" name="Ograda besedila 4"/>
          <p:cNvSpPr>
            <a:spLocks noGrp="1"/>
          </p:cNvSpPr>
          <p:nvPr>
            <p:ph type="body" sz="half" idx="3"/>
          </p:nvPr>
        </p:nvSpPr>
        <p:spPr>
          <a:xfrm>
            <a:off x="457200" y="4286250"/>
            <a:ext cx="8229600" cy="1839913"/>
          </a:xfrm>
        </p:spPr>
        <p:txBody>
          <a:bodyPr/>
          <a:lstStyle/>
          <a:p>
            <a:pPr eaLnBrk="1" hangingPunct="1"/>
            <a:r>
              <a:rPr lang="sl-SI" altLang="sl-SI" dirty="0"/>
              <a:t>Nikotin 53 mg/kg telesne mase</a:t>
            </a:r>
          </a:p>
          <a:p>
            <a:pPr eaLnBrk="1" hangingPunct="1"/>
            <a:r>
              <a:rPr lang="sl-SI" altLang="sl-SI" dirty="0"/>
              <a:t>Natrijev cianid 6,4 mg/ kg telesne mase</a:t>
            </a:r>
          </a:p>
        </p:txBody>
      </p:sp>
    </p:spTree>
    <p:extLst>
      <p:ext uri="{BB962C8B-B14F-4D97-AF65-F5344CB8AC3E}">
        <p14:creationId xmlns:p14="http://schemas.microsoft.com/office/powerpoint/2010/main" val="325801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800">
                <a:latin typeface="Copperplate Gothic Light" panose="020E0507020206020404" pitchFamily="34" charset="0"/>
              </a:rPr>
              <a:t>LD</a:t>
            </a:r>
            <a:r>
              <a:rPr lang="sl-SI" altLang="sl-SI" sz="4800" baseline="-25000">
                <a:latin typeface="Copperplate Gothic Light" panose="020E0507020206020404" pitchFamily="34" charset="0"/>
              </a:rPr>
              <a:t>50</a:t>
            </a:r>
            <a:endParaRPr lang="sl-SI" altLang="sl-SI" sz="4800"/>
          </a:p>
        </p:txBody>
      </p:sp>
      <p:pic>
        <p:nvPicPr>
          <p:cNvPr id="13315" name="Ograda vsebine 6" descr="800px-Dioxin-3D-vdW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5" y="1723231"/>
            <a:ext cx="3869005" cy="2185988"/>
          </a:xfrm>
        </p:spPr>
      </p:pic>
      <p:pic>
        <p:nvPicPr>
          <p:cNvPr id="13316" name="Ograda vsebine 5" descr="240px-Clostridium_botulinum_01.pn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60" y="2052638"/>
            <a:ext cx="2286000" cy="2162175"/>
          </a:xfrm>
        </p:spPr>
      </p:pic>
      <p:sp>
        <p:nvSpPr>
          <p:cNvPr id="13317" name="Ograda besedila 4"/>
          <p:cNvSpPr>
            <a:spLocks noGrp="1"/>
          </p:cNvSpPr>
          <p:nvPr>
            <p:ph type="body" sz="half" idx="3"/>
          </p:nvPr>
        </p:nvSpPr>
        <p:spPr>
          <a:xfrm>
            <a:off x="457200" y="4214813"/>
            <a:ext cx="8229600" cy="1911350"/>
          </a:xfrm>
        </p:spPr>
        <p:txBody>
          <a:bodyPr/>
          <a:lstStyle/>
          <a:p>
            <a:pPr eaLnBrk="1" hangingPunct="1"/>
            <a:r>
              <a:rPr lang="sl-SI" altLang="sl-SI"/>
              <a:t>Dioksin 0,001mg/kg telesne mase</a:t>
            </a:r>
          </a:p>
          <a:p>
            <a:pPr eaLnBrk="1" hangingPunct="1"/>
            <a:r>
              <a:rPr lang="sl-SI" altLang="sl-SI"/>
              <a:t>Botulin 0,00001mg/kg telesne mase</a:t>
            </a:r>
          </a:p>
          <a:p>
            <a:pPr eaLnBrk="1" hangingPunct="1"/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711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Naloga</a:t>
            </a: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  <a:tabLst>
                <a:tab pos="228600" algn="l"/>
              </a:tabLst>
              <a:defRPr/>
            </a:pPr>
            <a:r>
              <a:rPr lang="sl-SI" dirty="0">
                <a:latin typeface="Calibri"/>
                <a:ea typeface="Calibri"/>
                <a:cs typeface="Times New Roman"/>
              </a:rPr>
              <a:t>Letalna doza za strup klopotače LD</a:t>
            </a:r>
            <a:r>
              <a:rPr lang="sl-SI" baseline="-25000" dirty="0">
                <a:latin typeface="Calibri"/>
                <a:ea typeface="Calibri"/>
                <a:cs typeface="Times New Roman"/>
              </a:rPr>
              <a:t>50</a:t>
            </a:r>
            <a:r>
              <a:rPr lang="sl-SI" dirty="0">
                <a:latin typeface="Calibri"/>
                <a:ea typeface="Calibri"/>
                <a:cs typeface="Times New Roman"/>
              </a:rPr>
              <a:t> je 0,24mg/kg. Miški z maso 40 g damo 0,04 mg strupa. Preračunaj odmerek in napovej ali bo poginila.                                                 </a:t>
            </a:r>
          </a:p>
          <a:p>
            <a:pPr>
              <a:defRPr/>
            </a:pPr>
            <a:endParaRPr lang="sl-SI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441700"/>
            <a:ext cx="4492625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585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0000"/>
                </a:solidFill>
              </a:rPr>
              <a:t>Naloga</a:t>
            </a:r>
            <a:endParaRPr lang="sl-SI" altLang="sl-SI"/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  <a:tabLst>
                <a:tab pos="228600" algn="l"/>
              </a:tabLst>
              <a:defRPr/>
            </a:pPr>
            <a:r>
              <a:rPr lang="sl-SI" dirty="0">
                <a:latin typeface="Calibri"/>
                <a:ea typeface="Calibri"/>
                <a:cs typeface="Times New Roman"/>
              </a:rPr>
              <a:t>Letalna doza za kofein LD</a:t>
            </a:r>
            <a:r>
              <a:rPr lang="sl-SI" baseline="-25000" dirty="0">
                <a:latin typeface="Calibri"/>
                <a:ea typeface="Calibri"/>
                <a:cs typeface="Times New Roman"/>
              </a:rPr>
              <a:t>50</a:t>
            </a:r>
            <a:r>
              <a:rPr lang="sl-SI" dirty="0">
                <a:latin typeface="Calibri"/>
                <a:ea typeface="Calibri"/>
                <a:cs typeface="Times New Roman"/>
              </a:rPr>
              <a:t> je 192 mg/kg. Kolikšen odmerek kofeina bi bil smrten za profesorja z 80 kg?                                                 </a:t>
            </a:r>
          </a:p>
          <a:p>
            <a:pPr>
              <a:defRPr/>
            </a:pP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45023"/>
            <a:ext cx="566737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9301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0000"/>
                </a:solidFill>
              </a:rPr>
              <a:t>Naloga</a:t>
            </a:r>
            <a:endParaRPr lang="sl-SI" altLang="sl-SI"/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  <a:tabLst>
                <a:tab pos="228600" algn="l"/>
              </a:tabLst>
              <a:defRPr/>
            </a:pPr>
            <a:r>
              <a:rPr lang="sl-SI" dirty="0">
                <a:latin typeface="Calibri"/>
                <a:ea typeface="Calibri"/>
                <a:cs typeface="Times New Roman"/>
              </a:rPr>
              <a:t>Letalna doza za THC LD</a:t>
            </a:r>
            <a:r>
              <a:rPr lang="sl-SI" baseline="-25000" dirty="0">
                <a:latin typeface="Calibri"/>
                <a:ea typeface="Calibri"/>
                <a:cs typeface="Times New Roman"/>
              </a:rPr>
              <a:t>50</a:t>
            </a:r>
            <a:r>
              <a:rPr lang="sl-SI" dirty="0">
                <a:latin typeface="Calibri"/>
                <a:ea typeface="Calibri"/>
                <a:cs typeface="Times New Roman"/>
              </a:rPr>
              <a:t> je 730 mg/kg za ženske. Kolikšen odmerek bi bil smrten za dijakinjo s 55kg?                                                  </a:t>
            </a:r>
          </a:p>
          <a:p>
            <a:pPr>
              <a:defRPr/>
            </a:pP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125" y="2892830"/>
            <a:ext cx="5435125" cy="3084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3187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0000"/>
                </a:solidFill>
              </a:rPr>
              <a:t>Naloga</a:t>
            </a:r>
            <a:endParaRPr lang="sl-SI" altLang="sl-SI"/>
          </a:p>
        </p:txBody>
      </p:sp>
      <p:sp>
        <p:nvSpPr>
          <p:cNvPr id="1843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  <a:tabLst>
                <a:tab pos="228600" algn="l"/>
              </a:tabLst>
            </a:pPr>
            <a:r>
              <a:rPr lang="sl-SI" alt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Človeka, ki tehta 75 kg je ugriznil modras. Ob ugrizu je izločil 15mg strupa. LD</a:t>
            </a:r>
            <a:r>
              <a:rPr lang="sl-SI" altLang="sl-SI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sl-SI" alt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modrasjega</a:t>
            </a:r>
            <a:r>
              <a:rPr lang="sl-SI" alt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strupa je 0,48 mg/kg. Izračunaj dozo in napovej ali je ugriz smrtno nevaren?</a:t>
            </a:r>
          </a:p>
          <a:p>
            <a:pPr marL="0" indent="0">
              <a:tabLst>
                <a:tab pos="228600" algn="l"/>
              </a:tabLst>
            </a:pPr>
            <a:endParaRPr lang="sl-SI" altLang="sl-SI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17134"/>
            <a:ext cx="4392488" cy="2930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795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0000"/>
                </a:solidFill>
              </a:rPr>
              <a:t>Naloga</a:t>
            </a:r>
            <a:endParaRPr lang="sl-SI" altLang="sl-SI"/>
          </a:p>
        </p:txBody>
      </p:sp>
      <p:sp>
        <p:nvSpPr>
          <p:cNvPr id="2048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  <a:tabLst>
                <a:tab pos="228600" algn="l"/>
              </a:tabLst>
              <a:defRPr/>
            </a:pPr>
            <a:r>
              <a:rPr lang="sl-SI" altLang="sl-SI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LD</a:t>
            </a:r>
            <a:r>
              <a:rPr lang="sl-SI" altLang="sl-SI" baseline="-25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50</a:t>
            </a:r>
            <a:r>
              <a:rPr lang="sl-SI" altLang="sl-SI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za nikotin je 53mg/kg. Cigareta vsebuje 0,9mg nikotina. Koliko cigaret bi bilo smrtnih za 55kg težkega človeka?</a:t>
            </a:r>
          </a:p>
          <a:p>
            <a:pPr>
              <a:tabLst>
                <a:tab pos="228600" algn="l"/>
              </a:tabLst>
              <a:defRPr/>
            </a:pPr>
            <a:endParaRPr lang="sl-SI" alt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2976"/>
            <a:ext cx="4445000" cy="3340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1691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0000"/>
                </a:solidFill>
              </a:rPr>
              <a:t>Naloga</a:t>
            </a:r>
            <a:endParaRPr lang="sl-SI" altLang="sl-SI"/>
          </a:p>
        </p:txBody>
      </p:sp>
      <p:sp>
        <p:nvSpPr>
          <p:cNvPr id="2150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  <a:tabLst>
                <a:tab pos="228600" algn="l"/>
              </a:tabLst>
            </a:pPr>
            <a:r>
              <a:rPr lang="sl-SI" alt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LD</a:t>
            </a:r>
            <a:r>
              <a:rPr lang="sl-SI" altLang="sl-SI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sl-SI" alt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C vitamin je 11,9 g/kg. Najmanj kolikšno maso bi moral imeti človek, da bi preživel, če bi zaužil 770 g c vitamina?</a:t>
            </a:r>
          </a:p>
          <a:p>
            <a:pPr marL="0" indent="0">
              <a:tabLst>
                <a:tab pos="228600" algn="l"/>
              </a:tabLst>
            </a:pPr>
            <a:endParaRPr lang="sl-SI" altLang="sl-SI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83" y="3140968"/>
            <a:ext cx="1928728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6285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0000"/>
                </a:solidFill>
              </a:rPr>
              <a:t>Naloga</a:t>
            </a:r>
            <a:endParaRPr lang="sl-SI" alt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0226" y="1737361"/>
            <a:ext cx="8229600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FontTx/>
              <a:buNone/>
              <a:tabLst>
                <a:tab pos="228600" algn="l"/>
              </a:tabLst>
              <a:defRPr/>
            </a:pPr>
            <a:r>
              <a:rPr lang="sl-SI" dirty="0">
                <a:latin typeface="Calibri"/>
                <a:ea typeface="Calibri"/>
                <a:cs typeface="Times New Roman"/>
              </a:rPr>
              <a:t>LD</a:t>
            </a:r>
            <a:r>
              <a:rPr lang="sl-SI" baseline="-25000" dirty="0">
                <a:latin typeface="Calibri"/>
                <a:ea typeface="Calibri"/>
                <a:cs typeface="Times New Roman"/>
              </a:rPr>
              <a:t>50</a:t>
            </a:r>
            <a:r>
              <a:rPr lang="sl-SI" dirty="0">
                <a:latin typeface="Calibri"/>
                <a:ea typeface="Calibri"/>
                <a:cs typeface="Times New Roman"/>
              </a:rPr>
              <a:t> za KCN je 2,86 mg/kg. Za smrt kolikih ljudi, ki povprečno tehtajo 67 kg bi zadoščalo 100 g KCN? </a:t>
            </a:r>
          </a:p>
          <a:p>
            <a:pPr>
              <a:defRPr/>
            </a:pPr>
            <a:endParaRPr lang="sl-SI" dirty="0"/>
          </a:p>
        </p:txBody>
      </p:sp>
      <p:pic>
        <p:nvPicPr>
          <p:cNvPr id="2253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45" y="2619750"/>
            <a:ext cx="16192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14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dirty="0">
                <a:latin typeface="Copperplate Gothic Light" panose="020E0507020206020404" pitchFamily="34" charset="0"/>
              </a:rPr>
              <a:t>Toksikologija</a:t>
            </a:r>
            <a:r>
              <a:rPr lang="sl-SI" altLang="sl-SI" dirty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45673"/>
            <a:ext cx="4038600" cy="4380490"/>
          </a:xfrm>
        </p:spPr>
        <p:txBody>
          <a:bodyPr/>
          <a:lstStyle/>
          <a:p>
            <a:pPr eaLnBrk="1" hangingPunct="1"/>
            <a:r>
              <a:rPr lang="sl-SI" altLang="sl-SI" sz="2800" dirty="0"/>
              <a:t>Je veda o strupenih snoveh in njihovem učinkovanju na organizme.</a:t>
            </a:r>
          </a:p>
          <a:p>
            <a:pPr eaLnBrk="1" hangingPunct="1"/>
            <a:r>
              <a:rPr lang="sl-SI" altLang="sl-SI" sz="2800" dirty="0"/>
              <a:t>Snovi ne moremo deliti na strupene in nestrupene</a:t>
            </a:r>
            <a:r>
              <a:rPr lang="sl-SI" altLang="sl-SI" sz="1600" dirty="0"/>
              <a:t>.(</a:t>
            </a:r>
            <a:r>
              <a:rPr lang="sl-SI" altLang="sl-SI" sz="1600" dirty="0" err="1"/>
              <a:t>Paracelsus</a:t>
            </a:r>
            <a:r>
              <a:rPr lang="sl-SI" altLang="sl-SI" sz="1600" dirty="0"/>
              <a:t>)</a:t>
            </a:r>
          </a:p>
        </p:txBody>
      </p:sp>
      <p:pic>
        <p:nvPicPr>
          <p:cNvPr id="3076" name="Picture 5" descr="paracelsu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9694" y="1862940"/>
            <a:ext cx="3537354" cy="4263223"/>
          </a:xfrm>
          <a:noFill/>
        </p:spPr>
      </p:pic>
      <p:sp>
        <p:nvSpPr>
          <p:cNvPr id="3077" name="PoljeZBesedilom 1"/>
          <p:cNvSpPr txBox="1">
            <a:spLocks noChangeArrowheads="1"/>
          </p:cNvSpPr>
          <p:nvPr/>
        </p:nvSpPr>
        <p:spPr bwMode="auto">
          <a:xfrm>
            <a:off x="4932363" y="6357938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(1493-1541)</a:t>
            </a:r>
            <a:endParaRPr lang="en-GB" altLang="sl-SI" sz="1800"/>
          </a:p>
        </p:txBody>
      </p:sp>
    </p:spTree>
    <p:extLst>
      <p:ext uri="{BB962C8B-B14F-4D97-AF65-F5344CB8AC3E}">
        <p14:creationId xmlns:p14="http://schemas.microsoft.com/office/powerpoint/2010/main" val="21102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Naloga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ea typeface="Calibri"/>
                <a:cs typeface="Times New Roman"/>
              </a:rPr>
              <a:t>Špela, ki tehta 66 kg, se zelo rada posladka s čokolado. Milka </a:t>
            </a:r>
            <a:r>
              <a:rPr lang="sl-SI" dirty="0" err="1">
                <a:ea typeface="Calibri"/>
                <a:cs typeface="Times New Roman"/>
              </a:rPr>
              <a:t>Schoko&amp;Keks</a:t>
            </a:r>
            <a:r>
              <a:rPr lang="sl-SI" dirty="0">
                <a:ea typeface="Calibri"/>
                <a:cs typeface="Times New Roman"/>
              </a:rPr>
              <a:t> je njena najljubša. Koliko kilogramov te čokolade bi morala pojesti naenkrat, da bi se smrtno zastrupila s sladkorjem, ki je v njej?  </a:t>
            </a:r>
            <a:r>
              <a:rPr lang="sl-SI">
                <a:ea typeface="Calibri"/>
                <a:cs typeface="Times New Roman"/>
              </a:rPr>
              <a:t>Masni delež </a:t>
            </a:r>
            <a:r>
              <a:rPr lang="sl-SI" dirty="0">
                <a:ea typeface="Calibri"/>
                <a:cs typeface="Times New Roman"/>
              </a:rPr>
              <a:t>sladkorja v Milki </a:t>
            </a:r>
            <a:r>
              <a:rPr lang="sl-SI" dirty="0" err="1">
                <a:ea typeface="Calibri"/>
                <a:cs typeface="Times New Roman"/>
              </a:rPr>
              <a:t>Schoko&amp;Keks</a:t>
            </a:r>
            <a:r>
              <a:rPr lang="sl-SI" dirty="0">
                <a:ea typeface="Calibri"/>
                <a:cs typeface="Times New Roman"/>
              </a:rPr>
              <a:t> je 46,5 %. LD</a:t>
            </a:r>
            <a:r>
              <a:rPr lang="sl-SI" baseline="-25000" dirty="0">
                <a:ea typeface="Calibri"/>
                <a:cs typeface="Times New Roman"/>
              </a:rPr>
              <a:t>50</a:t>
            </a:r>
            <a:r>
              <a:rPr lang="sl-SI" dirty="0">
                <a:ea typeface="Calibri"/>
                <a:cs typeface="Times New Roman"/>
              </a:rPr>
              <a:t> za saharozo je 46 g/kg.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278">
            <a:off x="3658778" y="3740198"/>
            <a:ext cx="4668810" cy="20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>
                <a:latin typeface="Copperplate Gothic Light" panose="020E0507020206020404" pitchFamily="34" charset="0"/>
              </a:rPr>
              <a:t>Dejavniki, ki vplivajo na nevarnost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37966" y="1737361"/>
            <a:ext cx="8713788" cy="4997450"/>
          </a:xfrm>
        </p:spPr>
        <p:txBody>
          <a:bodyPr/>
          <a:lstStyle/>
          <a:p>
            <a:pPr eaLnBrk="1" hangingPunct="1"/>
            <a:r>
              <a:rPr lang="sl-SI" altLang="sl-SI" u="sng" dirty="0"/>
              <a:t>Lastnosti snovi</a:t>
            </a:r>
            <a:r>
              <a:rPr lang="sl-SI" altLang="sl-SI" dirty="0"/>
              <a:t> (se razlikujejo po škodljivosti)</a:t>
            </a:r>
          </a:p>
          <a:p>
            <a:pPr eaLnBrk="1" hangingPunct="1"/>
            <a:r>
              <a:rPr lang="sl-SI" altLang="sl-SI" u="sng" dirty="0"/>
              <a:t>Količina snovi</a:t>
            </a:r>
            <a:r>
              <a:rPr lang="sl-SI" altLang="sl-SI" dirty="0"/>
              <a:t> s katero smo v stiku (večja količina je bolj škodljiva)</a:t>
            </a:r>
          </a:p>
          <a:p>
            <a:pPr eaLnBrk="1" hangingPunct="1"/>
            <a:r>
              <a:rPr lang="sl-SI" altLang="sl-SI" u="sng" dirty="0"/>
              <a:t>Način</a:t>
            </a:r>
            <a:r>
              <a:rPr lang="sl-SI" altLang="sl-SI" dirty="0"/>
              <a:t> s katerim pride nevarna snov v stik s telesom (nekatere snovi so škodljive že pri vdihavanju ali pri stiku s kožo)</a:t>
            </a:r>
          </a:p>
          <a:p>
            <a:pPr eaLnBrk="1" hangingPunct="1"/>
            <a:r>
              <a:rPr lang="sl-SI" altLang="sl-SI" u="sng" dirty="0"/>
              <a:t>Čas</a:t>
            </a:r>
            <a:r>
              <a:rPr lang="sl-SI" altLang="sl-SI" dirty="0"/>
              <a:t> in pogostost izpostavljenosti (dlje časa trajajoča in pogostejša izpostavljenost predstavlja večjo nevarnost).</a:t>
            </a:r>
          </a:p>
        </p:txBody>
      </p:sp>
    </p:spTree>
    <p:extLst>
      <p:ext uri="{BB962C8B-B14F-4D97-AF65-F5344CB8AC3E}">
        <p14:creationId xmlns:p14="http://schemas.microsoft.com/office/powerpoint/2010/main" val="8699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Copperplate Gothic Light" panose="020E0507020206020404" pitchFamily="34" charset="0"/>
              </a:rPr>
              <a:t>Količina, doza ali odmerek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altLang="sl-SI" dirty="0"/>
              <a:t>Tudi povsem običajne snovi so strupene, če jih zaužijemo v velikih količinah npr.: </a:t>
            </a:r>
          </a:p>
          <a:p>
            <a:pPr lvl="1" eaLnBrk="1" hangingPunct="1"/>
            <a:r>
              <a:rPr lang="sl-SI" altLang="sl-SI" sz="2400" dirty="0"/>
              <a:t>400g NaCl (navadna kuhinjska sol)</a:t>
            </a:r>
          </a:p>
          <a:p>
            <a:pPr lvl="1" eaLnBrk="1" hangingPunct="1"/>
            <a:r>
              <a:rPr lang="sl-SI" altLang="sl-SI" sz="2400" dirty="0"/>
              <a:t>20 l H</a:t>
            </a:r>
            <a:r>
              <a:rPr lang="sl-SI" altLang="sl-SI" sz="2400" baseline="-25000" dirty="0"/>
              <a:t>2</a:t>
            </a:r>
            <a:r>
              <a:rPr lang="sl-SI" altLang="sl-SI" sz="2400" dirty="0"/>
              <a:t>O (voda)</a:t>
            </a:r>
          </a:p>
          <a:p>
            <a:pPr lvl="1" eaLnBrk="1" hangingPunct="1"/>
            <a:r>
              <a:rPr lang="sl-SI" altLang="sl-SI" sz="2400" dirty="0"/>
              <a:t>3kg navadnega sladkorja</a:t>
            </a:r>
            <a:endParaRPr lang="sl-SI" altLang="sl-SI" dirty="0"/>
          </a:p>
          <a:p>
            <a:pPr eaLnBrk="1" hangingPunct="1">
              <a:buFontTx/>
              <a:buNone/>
            </a:pPr>
            <a:r>
              <a:rPr lang="sl-SI" altLang="sl-SI" dirty="0"/>
              <a:t>Čeprav za strupene snovi smatramo snovi, ki so smrtno nevarne že v majhnih količinah, nekatere že pri 1 mg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D52ADBD-3D70-463D-A6F0-6519E31A382E}"/>
              </a:ext>
            </a:extLst>
          </p:cNvPr>
          <p:cNvSpPr txBox="1"/>
          <p:nvPr/>
        </p:nvSpPr>
        <p:spPr>
          <a:xfrm>
            <a:off x="4900475" y="4030462"/>
            <a:ext cx="192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0,001 g</a:t>
            </a:r>
            <a:endParaRPr lang="sl-SI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Copperplate Gothic Light" panose="020E0507020206020404" pitchFamily="34" charset="0"/>
              </a:rPr>
              <a:t>Načini zastrupitve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845734"/>
            <a:ext cx="4237414" cy="40233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dirty="0"/>
              <a:t>Možni načini:</a:t>
            </a:r>
          </a:p>
          <a:p>
            <a:pPr eaLnBrk="1" hangingPunct="1"/>
            <a:r>
              <a:rPr lang="sl-SI" altLang="sl-SI" dirty="0"/>
              <a:t>z zaužitjem (oralno)</a:t>
            </a:r>
          </a:p>
          <a:p>
            <a:pPr eaLnBrk="1" hangingPunct="1"/>
            <a:r>
              <a:rPr lang="sl-SI" altLang="sl-SI" dirty="0"/>
              <a:t>z vdihavanjem (z inhalacijo – respiratorno)</a:t>
            </a:r>
          </a:p>
          <a:p>
            <a:pPr eaLnBrk="1" hangingPunct="1"/>
            <a:r>
              <a:rPr lang="sl-SI" altLang="sl-SI" dirty="0"/>
              <a:t>skozi kožo (dermalno)</a:t>
            </a:r>
          </a:p>
          <a:p>
            <a:pPr eaLnBrk="1" hangingPunct="1"/>
            <a:r>
              <a:rPr lang="sl-SI" altLang="sl-SI" dirty="0"/>
              <a:t>z vbrizganjem (injiciranjem) – </a:t>
            </a:r>
            <a:r>
              <a:rPr lang="sl-SI" altLang="sl-SI" dirty="0" err="1"/>
              <a:t>subdermalno</a:t>
            </a:r>
            <a:r>
              <a:rPr lang="sl-SI" altLang="sl-SI" dirty="0"/>
              <a:t> ali intravenozno</a:t>
            </a:r>
          </a:p>
          <a:p>
            <a:pPr eaLnBrk="1" hangingPunct="1"/>
            <a:r>
              <a:rPr lang="sl-SI" altLang="sl-SI" dirty="0"/>
              <a:t>preko sluznice</a:t>
            </a:r>
          </a:p>
        </p:txBody>
      </p:sp>
      <p:pic>
        <p:nvPicPr>
          <p:cNvPr id="6148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85" y="1845734"/>
            <a:ext cx="2568575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22" y="3857414"/>
            <a:ext cx="313213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4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Copperplate Gothic Light" panose="020E0507020206020404" pitchFamily="34" charset="0"/>
              </a:rPr>
              <a:t>Vrste zastrupitve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Akutna toksičnost (enkratna izpostavljenost strupeni snovi, takojšnja okvara zdravja)</a:t>
            </a:r>
          </a:p>
          <a:p>
            <a:pPr eaLnBrk="1" hangingPunct="1"/>
            <a:r>
              <a:rPr lang="sl-SI" altLang="sl-SI"/>
              <a:t>Kronična toksičnost (daljša izpostavljenost manjšim količinam strupene snovi (delavci v tovarni))</a:t>
            </a:r>
          </a:p>
        </p:txBody>
      </p:sp>
      <p:pic>
        <p:nvPicPr>
          <p:cNvPr id="4" name="Slika 1">
            <a:extLst>
              <a:ext uri="{FF2B5EF4-FFF2-40B4-BE49-F238E27FC236}">
                <a16:creationId xmlns:a16="http://schemas.microsoft.com/office/drawing/2014/main" id="{F2444445-A52C-4F84-8CFA-44CC9054E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09" y="3266222"/>
            <a:ext cx="1448687" cy="29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JUBITELJI ŽIVOTINJA TRAGALI ZA PSOM, A NESREĆNI RUDAR-SPASILAC ZA MAJKOM |  CentralMedia">
            <a:extLst>
              <a:ext uri="{FF2B5EF4-FFF2-40B4-BE49-F238E27FC236}">
                <a16:creationId xmlns:a16="http://schemas.microsoft.com/office/drawing/2014/main" id="{03E55488-82B1-4CE3-A48A-3C678EDCC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4" t="8304"/>
          <a:stretch/>
        </p:blipFill>
        <p:spPr bwMode="auto">
          <a:xfrm>
            <a:off x="4937020" y="3266222"/>
            <a:ext cx="3429740" cy="295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Letalna doza – LD</a:t>
            </a:r>
            <a:r>
              <a:rPr lang="sl-SI" altLang="sl-SI" baseline="-25000"/>
              <a:t>50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73685" y="2074839"/>
            <a:ext cx="8642350" cy="386077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dirty="0"/>
              <a:t>Uporabljamo jo za izrazitev </a:t>
            </a:r>
            <a:r>
              <a:rPr lang="sl-SI" altLang="sl-SI" b="1" dirty="0"/>
              <a:t>akutne toksičnosti</a:t>
            </a:r>
            <a:r>
              <a:rPr lang="sl-SI" altLang="sl-SI" dirty="0"/>
              <a:t> snovi.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dirty="0"/>
              <a:t>Srednja vrednost smrtne doze – količina snovi (odmerek), ki povzroči smrt </a:t>
            </a:r>
            <a:r>
              <a:rPr lang="sl-SI" altLang="sl-SI" dirty="0" smtClean="0"/>
              <a:t>50% </a:t>
            </a:r>
            <a:r>
              <a:rPr lang="sl-SI" altLang="sl-SI" dirty="0"/>
              <a:t>testirane populacije.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dirty="0"/>
              <a:t>Čim manjša je vrednost, tem bolj strupena je snov, izražamo jo v </a:t>
            </a:r>
            <a:r>
              <a:rPr lang="sl-SI" altLang="sl-SI" b="1" dirty="0"/>
              <a:t>mg snovi/kg telesne mase.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dirty="0"/>
              <a:t>Nanaša se na enkraten odmerek in ne na dolgotrajno jemanje določene snovi.</a:t>
            </a:r>
          </a:p>
        </p:txBody>
      </p:sp>
    </p:spTree>
    <p:extLst>
      <p:ext uri="{BB962C8B-B14F-4D97-AF65-F5344CB8AC3E}">
        <p14:creationId xmlns:p14="http://schemas.microsoft.com/office/powerpoint/2010/main" val="297133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800">
                <a:latin typeface="Copperplate Gothic Light" panose="020E0507020206020404" pitchFamily="34" charset="0"/>
              </a:rPr>
              <a:t>Vpliv</a:t>
            </a:r>
            <a:r>
              <a:rPr lang="sl-SI" altLang="sl-SI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66455"/>
            <a:ext cx="5338763" cy="4525963"/>
          </a:xfrm>
        </p:spPr>
        <p:txBody>
          <a:bodyPr/>
          <a:lstStyle/>
          <a:p>
            <a:pPr eaLnBrk="1" hangingPunct="1"/>
            <a:r>
              <a:rPr lang="sl-SI" altLang="sl-SI" sz="2800" dirty="0"/>
              <a:t>Posamezne snovi na različne vrste živih bitij je različen.</a:t>
            </a:r>
          </a:p>
          <a:p>
            <a:pPr eaLnBrk="1" hangingPunct="1"/>
            <a:r>
              <a:rPr lang="sl-SI" altLang="sl-SI" sz="2800" dirty="0"/>
              <a:t>Privzamemo, da so snovi, ki so škodljive za laboratorijske živali, škodljive tudi za ljudi.</a:t>
            </a:r>
          </a:p>
          <a:p>
            <a:pPr eaLnBrk="1" hangingPunct="1"/>
            <a:r>
              <a:rPr lang="sl-SI" altLang="sl-SI" sz="2800" dirty="0"/>
              <a:t>Zdravila jemljemo v skladu z navodili.</a:t>
            </a:r>
          </a:p>
        </p:txBody>
      </p:sp>
      <p:pic>
        <p:nvPicPr>
          <p:cNvPr id="9220" name="Picture 5" descr="aspirin3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9113" y="1766454"/>
            <a:ext cx="1902752" cy="4498131"/>
          </a:xfrm>
          <a:noFill/>
        </p:spPr>
      </p:pic>
    </p:spTree>
    <p:extLst>
      <p:ext uri="{BB962C8B-B14F-4D97-AF65-F5344CB8AC3E}">
        <p14:creationId xmlns:p14="http://schemas.microsoft.com/office/powerpoint/2010/main" val="25083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5400">
                <a:latin typeface="Copperplate Gothic Light" panose="020E0507020206020404" pitchFamily="34" charset="0"/>
              </a:rPr>
              <a:t>LD</a:t>
            </a:r>
            <a:r>
              <a:rPr lang="sl-SI" altLang="sl-SI" sz="5400" baseline="-25000">
                <a:latin typeface="Copperplate Gothic Light" panose="020E0507020206020404" pitchFamily="34" charset="0"/>
              </a:rPr>
              <a:t>50</a:t>
            </a:r>
          </a:p>
        </p:txBody>
      </p:sp>
      <p:pic>
        <p:nvPicPr>
          <p:cNvPr id="10243" name="Picture 7" descr="lekadol-direkt-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406" y="1765300"/>
            <a:ext cx="3263900" cy="2252662"/>
          </a:xfrm>
          <a:noFill/>
        </p:spPr>
      </p:pic>
      <p:pic>
        <p:nvPicPr>
          <p:cNvPr id="10244" name="Picture 9" descr="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6334" y="1212850"/>
            <a:ext cx="2819400" cy="2805112"/>
          </a:xfrm>
          <a:noFill/>
        </p:spPr>
      </p:pic>
      <p:sp>
        <p:nvSpPr>
          <p:cNvPr id="1024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365625"/>
            <a:ext cx="8229600" cy="1760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800"/>
              <a:t>C vitamin (askorbinska kislina) 11,9g/kg telesne mase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/>
              <a:t>Paracetamol (sestavina lekadola) 2,4g/kg telesne mase</a:t>
            </a:r>
          </a:p>
        </p:txBody>
      </p:sp>
    </p:spTree>
    <p:extLst>
      <p:ext uri="{BB962C8B-B14F-4D97-AF65-F5344CB8AC3E}">
        <p14:creationId xmlns:p14="http://schemas.microsoft.com/office/powerpoint/2010/main" val="33196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365</TotalTime>
  <Words>606</Words>
  <Application>Microsoft Office PowerPoint</Application>
  <PresentationFormat>Diaprojekcija na zaslonu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Copperplate Gothic Light</vt:lpstr>
      <vt:lpstr>Times New Roman</vt:lpstr>
      <vt:lpstr>Retrospektiva</vt:lpstr>
      <vt:lpstr>Osnove toksikologije</vt:lpstr>
      <vt:lpstr>Toksikologija </vt:lpstr>
      <vt:lpstr>Dejavniki, ki vplivajo na nevarnost</vt:lpstr>
      <vt:lpstr>Količina, doza ali odmerek</vt:lpstr>
      <vt:lpstr>Načini zastrupitve</vt:lpstr>
      <vt:lpstr>Vrste zastrupitve</vt:lpstr>
      <vt:lpstr>Letalna doza – LD50</vt:lpstr>
      <vt:lpstr>Vpliv </vt:lpstr>
      <vt:lpstr>LD50</vt:lpstr>
      <vt:lpstr>LD50</vt:lpstr>
      <vt:lpstr>LD50</vt:lpstr>
      <vt:lpstr>LD50</vt:lpstr>
      <vt:lpstr>Naloga</vt:lpstr>
      <vt:lpstr>Naloga</vt:lpstr>
      <vt:lpstr>Naloga</vt:lpstr>
      <vt:lpstr>Naloga</vt:lpstr>
      <vt:lpstr>Naloga</vt:lpstr>
      <vt:lpstr>Naloga</vt:lpstr>
      <vt:lpstr>Naloga</vt:lpstr>
      <vt:lpstr>Naloga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toksikologije</dc:title>
  <dc:creator>Neven Šverko</dc:creator>
  <cp:lastModifiedBy>Neven Sverko</cp:lastModifiedBy>
  <cp:revision>19</cp:revision>
  <dcterms:created xsi:type="dcterms:W3CDTF">2019-09-04T09:58:15Z</dcterms:created>
  <dcterms:modified xsi:type="dcterms:W3CDTF">2020-10-08T06:02:38Z</dcterms:modified>
</cp:coreProperties>
</file>