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7" r:id="rId2"/>
    <p:sldId id="256" r:id="rId3"/>
    <p:sldId id="257" r:id="rId4"/>
    <p:sldId id="258" r:id="rId5"/>
    <p:sldId id="260" r:id="rId6"/>
    <p:sldId id="273" r:id="rId7"/>
    <p:sldId id="259" r:id="rId8"/>
    <p:sldId id="263" r:id="rId9"/>
    <p:sldId id="265" r:id="rId10"/>
    <p:sldId id="261" r:id="rId11"/>
    <p:sldId id="272" r:id="rId12"/>
    <p:sldId id="264" r:id="rId13"/>
    <p:sldId id="274" r:id="rId14"/>
    <p:sldId id="266" r:id="rId15"/>
    <p:sldId id="267" r:id="rId16"/>
    <p:sldId id="268" r:id="rId17"/>
    <p:sldId id="26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5" r:id="rId35"/>
    <p:sldId id="292" r:id="rId36"/>
    <p:sldId id="296" r:id="rId37"/>
    <p:sldId id="271" r:id="rId3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928"/>
    <a:srgbClr val="F11BB4"/>
    <a:srgbClr val="23F91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94660"/>
  </p:normalViewPr>
  <p:slideViewPr>
    <p:cSldViewPr>
      <p:cViewPr varScale="1">
        <p:scale>
          <a:sx n="77" d="100"/>
          <a:sy n="77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CD53E-AD50-44E2-8ACD-8452F6938A94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9C06-99D1-482C-BFEC-FA9340F2A51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73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59C06-99D1-482C-BFEC-FA9340F2A51E}" type="slidenum">
              <a:rPr lang="sl-SI" smtClean="0"/>
              <a:pPr/>
              <a:t>23</a:t>
            </a:fld>
            <a:endParaRPr lang="sl-S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59C06-99D1-482C-BFEC-FA9340F2A51E}" type="slidenum">
              <a:rPr lang="sl-SI" smtClean="0"/>
              <a:pPr/>
              <a:t>25</a:t>
            </a:fld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0902-D91A-4DDA-8A94-BDC4C049EE87}" type="datetimeFigureOut">
              <a:rPr lang="sl-SI" smtClean="0"/>
              <a:pPr/>
              <a:t>24. 02. 2021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2144-C2CF-414E-AB46-8307ECF1245D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24ur.com/ekskluziv/zanimivosti/umrla-je-hobotnica-paul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36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12" Type="http://schemas.openxmlformats.org/officeDocument/2006/relationships/slide" Target="slide20.xml"/><Relationship Id="rId17" Type="http://schemas.openxmlformats.org/officeDocument/2006/relationships/slide" Target="slide37.xml"/><Relationship Id="rId2" Type="http://schemas.openxmlformats.org/officeDocument/2006/relationships/slide" Target="slide21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26.xml"/><Relationship Id="rId5" Type="http://schemas.openxmlformats.org/officeDocument/2006/relationships/slide" Target="slide23.xml"/><Relationship Id="rId15" Type="http://schemas.openxmlformats.org/officeDocument/2006/relationships/slide" Target="slide32.xml"/><Relationship Id="rId10" Type="http://schemas.openxmlformats.org/officeDocument/2006/relationships/slide" Target="slide22.xml"/><Relationship Id="rId19" Type="http://schemas.openxmlformats.org/officeDocument/2006/relationships/slide" Target="slide35.xml"/><Relationship Id="rId4" Type="http://schemas.openxmlformats.org/officeDocument/2006/relationships/slide" Target="slide24.xml"/><Relationship Id="rId9" Type="http://schemas.openxmlformats.org/officeDocument/2006/relationships/slide" Target="slide27.xml"/><Relationship Id="rId1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F72CCCB-EA46-453C-A877-A24E4DA72ED1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620688"/>
          <a:ext cx="8640959" cy="5827157"/>
        </p:xfrm>
        <a:graphic>
          <a:graphicData uri="http://schemas.openxmlformats.org/drawingml/2006/table">
            <a:tbl>
              <a:tblPr/>
              <a:tblGrid>
                <a:gridCol w="262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POLŽI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ŠKOLJKE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ŽIVLJENJSKO OKOLJE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MORSKA VODA, SLADKA VODA, KOPNO</a:t>
                      </a: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MORSKA VODA,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SLADKA VODA 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DIHANJE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ŠKRGE/PLJUČA</a:t>
                      </a: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ŠKRGE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ZGRADBA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ENODELNA HIŠICA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GLAVA,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NOGA, DROBOVNJAK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DVODELNA LUPINA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NOGA, DROBOVNJAK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PREHRANJEVANJE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RASTLINSKA IN ŽIVALSKA HRANA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ORGANSKIM DROBIRJEM IN BAKTERIJAMI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ZNAČILNOSTI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HRANO STRGAJO S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STRGAČO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-JEZIK, POKRIT Z ZOBCI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SKOZI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DOTEKALKO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VODA S HRANO, SKOZI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ODTEKALKO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IZRABLJENA VODA (SO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FILTRATORJI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sl-SI" sz="1600" dirty="0"/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RAZMNOŽEVANJE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SPOLNO (JAJČECE,LIČINKA, ODRASLA ŽIVAL)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SPOLNO (JAJČECE,LIČINKA, ODRASLA ŽIVAL)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735959"/>
                  </a:ext>
                </a:extLst>
              </a:tr>
              <a:tr h="757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PRIMERI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LATVICA, PETROVO UHO, ROŽIČEK …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LEPOTKA, OSTRIGA, LATVICA …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1092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biolekarna.si/files/content/image/PREHRANSKA%20DOPOLNILA/HUJSANJE/Kitoguar/2%20Biolekarna-Kitoguar-prehransko-dopolnilo-hitosan-lupinarji.jpg"/>
          <p:cNvPicPr>
            <a:picLocks noChangeAspect="1" noChangeArrowheads="1"/>
          </p:cNvPicPr>
          <p:nvPr/>
        </p:nvPicPr>
        <p:blipFill>
          <a:blip r:embed="rId2" cstate="print"/>
          <a:srcRect t="44681"/>
          <a:stretch>
            <a:fillRect/>
          </a:stretch>
        </p:blipFill>
        <p:spPr bwMode="auto">
          <a:xfrm>
            <a:off x="4716016" y="3789040"/>
            <a:ext cx="2112347" cy="2537200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2609215" y="42185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PREHRANJEVANJE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39552" y="1484784"/>
            <a:ext cx="74168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črvi, školjke, rakovice in drugi lupinarji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svoj plen ulovi s pomočjo zvijače</a:t>
            </a:r>
          </a:p>
          <a:p>
            <a:br>
              <a:rPr lang="sl-SI" dirty="0"/>
            </a:br>
            <a:endParaRPr lang="sl-SI" dirty="0"/>
          </a:p>
        </p:txBody>
      </p:sp>
      <p:pic>
        <p:nvPicPr>
          <p:cNvPr id="9218" name="Picture 2" descr="http://static.genspot.com/files/images/amelija/__tfmf_pd4fbm3vyogn3ceueptuip45_cf9f48e6-555c-4ab6-89ba-344b480e70ae_0_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38" y="3501008"/>
            <a:ext cx="4240981" cy="2818260"/>
          </a:xfrm>
          <a:prstGeom prst="rect">
            <a:avLst/>
          </a:prstGeom>
          <a:noFill/>
        </p:spPr>
      </p:pic>
      <p:pic>
        <p:nvPicPr>
          <p:cNvPr id="9222" name="Picture 6" descr="http://www.biolekarna.si/files/content/image/PREHRANSKA%20DOPOLNILA/HUJSANJE/Kitoguar/2%20Biolekarna-Kitoguar-prehransko-dopolnilo-hitosan-lupinarji.jpg"/>
          <p:cNvPicPr>
            <a:picLocks noChangeAspect="1" noChangeArrowheads="1"/>
          </p:cNvPicPr>
          <p:nvPr/>
        </p:nvPicPr>
        <p:blipFill>
          <a:blip r:embed="rId2" cstate="print"/>
          <a:srcRect b="55756"/>
          <a:stretch>
            <a:fillRect/>
          </a:stretch>
        </p:blipFill>
        <p:spPr bwMode="auto">
          <a:xfrm>
            <a:off x="6660232" y="3933056"/>
            <a:ext cx="224872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336305" y="431687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PARJENJE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67544" y="1220703"/>
            <a:ext cx="3384376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500" dirty="0">
                <a:solidFill>
                  <a:srgbClr val="FF0000"/>
                </a:solidFill>
              </a:rPr>
              <a:t>1</a:t>
            </a:r>
            <a:r>
              <a:rPr lang="sl-SI" sz="2500" dirty="0"/>
              <a:t>. Samec in samica sta videti tako, kot bi se držala za roke.</a:t>
            </a:r>
          </a:p>
          <a:p>
            <a:pPr>
              <a:buFont typeface="Courier New" pitchFamily="49" charset="0"/>
              <a:buChar char="o"/>
            </a:pPr>
            <a:endParaRPr lang="sl-SI" sz="2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204590" y="3590635"/>
            <a:ext cx="3672408" cy="23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500" dirty="0">
                <a:solidFill>
                  <a:srgbClr val="FF0000"/>
                </a:solidFill>
              </a:rPr>
              <a:t>2</a:t>
            </a:r>
            <a:r>
              <a:rPr lang="sl-SI" sz="2500" dirty="0"/>
              <a:t>. Samec vbrizga semensko tekočino v samičino odprtino v plašču in tako oplodi jajčeca.</a:t>
            </a:r>
          </a:p>
        </p:txBody>
      </p:sp>
      <p:pic>
        <p:nvPicPr>
          <p:cNvPr id="7" name="Picture 4" descr="http://www.asnailsodyssey.com/IMAGES/OCTOPUS/octopusMate.gif"/>
          <p:cNvPicPr>
            <a:picLocks noChangeAspect="1" noChangeArrowheads="1"/>
          </p:cNvPicPr>
          <p:nvPr/>
        </p:nvPicPr>
        <p:blipFill>
          <a:blip r:embed="rId2" cstate="print"/>
          <a:srcRect t="8186"/>
          <a:stretch>
            <a:fillRect/>
          </a:stretch>
        </p:blipFill>
        <p:spPr bwMode="auto">
          <a:xfrm>
            <a:off x="3851920" y="764704"/>
            <a:ext cx="5025078" cy="2422773"/>
          </a:xfrm>
          <a:prstGeom prst="rect">
            <a:avLst/>
          </a:prstGeom>
          <a:noFill/>
        </p:spPr>
      </p:pic>
      <p:pic>
        <p:nvPicPr>
          <p:cNvPr id="8" name="Picture 4" descr="http://www.mbari.org/news/homepage/2008/octomate-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400216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encrypted-tbn2.gstatic.com/images?q=tbn:ANd9GcSar4j7z1tK_pFn13TwsYDFffALeUvmTNBK9z649XpbdyLgwJT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2952328" cy="2829915"/>
          </a:xfrm>
          <a:prstGeom prst="rect">
            <a:avLst/>
          </a:prstGeom>
          <a:noFill/>
        </p:spPr>
      </p:pic>
      <p:sp>
        <p:nvSpPr>
          <p:cNvPr id="4" name="Pravokotnik 3"/>
          <p:cNvSpPr/>
          <p:nvPr/>
        </p:nvSpPr>
        <p:spPr>
          <a:xfrm>
            <a:off x="539552" y="908720"/>
            <a:ext cx="4572000" cy="22082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l-SI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500" dirty="0"/>
              <a:t>. Čez kak teden samica izleže jajčeca, ki jih pritrdi na skalnate stene.</a:t>
            </a:r>
          </a:p>
          <a:p>
            <a:r>
              <a:rPr lang="sl-SI" sz="25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1506" name="Picture 2" descr="http://www.scubatravel.co.uk/octopu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82534"/>
            <a:ext cx="4248472" cy="2662486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5292080" y="3356992"/>
            <a:ext cx="3384376" cy="23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l-SI" sz="2500" dirty="0">
                <a:solidFill>
                  <a:srgbClr val="FF0000"/>
                </a:solidFill>
              </a:rPr>
              <a:t>. </a:t>
            </a:r>
            <a:r>
              <a:rPr lang="sl-SI" sz="2500" dirty="0"/>
              <a:t>Ves čas, ko se jajčeca valijo, samica strada, včasih lahko od lakote tudi pogine.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/>
              <a:t>HOBOTNICA PAUL</a:t>
            </a:r>
          </a:p>
        </p:txBody>
      </p:sp>
      <p:pic>
        <p:nvPicPr>
          <p:cNvPr id="1026" name="Picture 2" descr="Hobotnica Paul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3992860" cy="2808312"/>
          </a:xfrm>
          <a:prstGeom prst="rect">
            <a:avLst/>
          </a:prstGeom>
          <a:noFill/>
        </p:spPr>
      </p:pic>
      <p:pic>
        <p:nvPicPr>
          <p:cNvPr id="1028" name="Picture 4" descr="Hobotnica Paul -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2652384" cy="3312368"/>
          </a:xfrm>
          <a:prstGeom prst="rect">
            <a:avLst/>
          </a:prstGeom>
          <a:noFill/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2FA40153-50B3-466E-99C2-1F5775A25FA0}"/>
              </a:ext>
            </a:extLst>
          </p:cNvPr>
          <p:cNvSpPr/>
          <p:nvPr/>
        </p:nvSpPr>
        <p:spPr>
          <a:xfrm>
            <a:off x="1691680" y="6021288"/>
            <a:ext cx="754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Tragedija: Hobotnica Paul je poginila - 24ur.com</a:t>
            </a:r>
            <a:endParaRPr lang="sl-SI" dirty="0"/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LIGNJI(</a:t>
            </a:r>
            <a:r>
              <a:rPr lang="sl-SI" dirty="0"/>
              <a:t>Teuthida</a:t>
            </a:r>
            <a:r>
              <a:rPr lang="sl-SI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667538" y="159065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SESTAVNI DELI</a:t>
            </a:r>
          </a:p>
        </p:txBody>
      </p:sp>
      <p:pic>
        <p:nvPicPr>
          <p:cNvPr id="25602" name="Picture 2" descr="http://www.biologycorner.com/resources/squid_external_labe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6120680" cy="3883141"/>
          </a:xfrm>
          <a:prstGeom prst="rect">
            <a:avLst/>
          </a:prstGeom>
          <a:noFill/>
        </p:spPr>
      </p:pic>
      <p:sp>
        <p:nvSpPr>
          <p:cNvPr id="6" name="Zaobljeni pravokotnik 5"/>
          <p:cNvSpPr/>
          <p:nvPr/>
        </p:nvSpPr>
        <p:spPr>
          <a:xfrm>
            <a:off x="2699792" y="5229200"/>
            <a:ext cx="576064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oči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3707904" y="5301208"/>
            <a:ext cx="79208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plašč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5436096" y="5445224"/>
            <a:ext cx="79208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plavut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2123728" y="5517232"/>
            <a:ext cx="93610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priseski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1043608" y="2564904"/>
            <a:ext cx="79208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lovka</a:t>
            </a:r>
          </a:p>
        </p:txBody>
      </p:sp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64422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PREHRANJEVANJE</a:t>
            </a:r>
          </a:p>
        </p:txBody>
      </p:sp>
      <p:sp>
        <p:nvSpPr>
          <p:cNvPr id="24578" name="AutoShape 2" descr="data:image/jpeg;base64,/9j/4AAQSkZJRgABAQAAAQABAAD/2wCEAAkGBhQSERUUExQVFRUWFxwYGBgYGBwaFxwaGBcaGh0YHRwZGyYeGhwkHBwXHy8gIycpLCwsFx4xNTAqNSYrLCkBCQoKDgwOGg8PGiwkHyQsLCwpLCwsLCwsLCwsLCwsLCwsLCksLCksLCwsLCksLCwsLCksLCkpLCwsLCwsLCwsLP/AABEIAK4BIgMBIgACEQEDEQH/xAAcAAACAgMBAQAAAAAAAAAAAAAFBgQHAQIDAAj/xAA/EAABAgQEBAQDBgYBAwUBAAABAhEAAwQhBRIxQQYiUWETcYGRMqGxB0JSwdHwFBUjcuHxYiQzQzRTkqKyFv/EABoBAAMBAQEBAAAAAAAAAAAAAAECAwAEBQb/xAAsEQACAgICAQMCBAcAAAAAAAAAAQIRITEDEkETIlEycQQFYfAUFVKBkbHR/9oADAMBAAIRAxEAPwCjgYkhYbS8RY6JmnSMAlUVWZcxK7OkuAQ49RvFmcMcaiYbrGYPy3TrolJ9fO0KVHhdHUS0JQsy5oSApV1OprkoLG//ABJgZiGBT6YuRmT+NBdPq10nsWii7RWBXkvbD8YCnKgdHca27D4nO3yiPiFBKquYACYLeIkM7ByC+rP2OsVHhPGM1DAqCkpuyjct0PXcQ74X9oclkJU5DF1K+IGxYn7zly/eNFqWGKrjlBGfRrplInAiYEFlnLmQG0zDUOH1DWieahNHUJK05ZS2UhYVy2uCCDcPbrcxnAuJJK1lSVBKzfIdSLBiCGLj7sFq+XQzUeAQJRPOlCswSNboV92720vtFXxpZidEee8SDtHjiZg5SFbuC7jrEg1IZxp2H0iopmJVVAopMv8ApKUcgWApLagpUNbMbQzYVxcuej4UgpID67O3f96Qqkij4/K0OiapJNlaWI3Dh/PrGq5xzBPK502P6O0KCqPOt3IfZL776xKaXKGdakuNSpbH1Lv69oPYDil5GhClOXAABte502jkusSHdSbe8KU/jgzOSQkzFaZmKUP3UfyeBsukmVBJmzAoZiClBYWuM2582EbtehKD+JcdoSckgeJM0GW4HeAFThE2rmvVVASgDMUpL2B06Eh9T0MFaLBMqgnLkJ7QanYCVNmJDDU2DDa0bo3mRk4pguh4fopeVCAslwQtKi//AMkhh5QX/hJiUnwZ+csQBMZQF3HMkP21j1Hw8gAZFBWa41uzg2FjtrHp1WinIz5gV3bKEswYksbbavBxQKt4I03iqZI/9RJWlLsVp50jva7P8o3Tj1PVIPhqlrUXBBPKRulQ2BB1bcGCMiYmcknJnTvb1vCdivDKUTc9KkDXOLKCSRbl1Zn6wHa0BKzao4C8NJVRzfDmXPhrLy5g21BA21BDiEPHQRNyz0rpprjNlco8035g4Nn6N0h2QicpGcTUBACs8qZtlNsl817t6QtY3RCc3iKVLKicpmKKpTkPaZs/RQic/lAcU8SNEVE5MrKSJ0hV/EkklII+6sAZkdQWto7WgdLxQJSJWZpZuleoCgXSR94dCIjSpEymUFArD3BSdSxZiLfvvHavxhEwFFRJzrA+NByTLj4jlDLI15gdNdYTs5Igorjfx/ojVst7jUfF08wdwdRveByoJGj8SQAmcleVRIQbLDD56bdYiqplBSQoFGYsxBHqH6j6GF7F17tshzkcpgcsWvDKrC8xzJsgg2OoYPmd7ixt37RBq8FZBILtqIDiweBcmyy8d1FkxPFIBdSXAYuOh2O4f84iVgTmVkCsj8rhyzCxI9YDQEzhRrIJYkeRiX/NVixZTdREGmsrcWjdRvAexjuavMonK1rsbRyMxSdI6SE/WOjcw84VsBxl4sobmM1+JGalLk8oZuzvGykDMrTU/WMKpknaMqMDc8egj/AJ7/L9I9D9kYGRkGMR6HCeg1hvFk6VYkTE7hbkt0CtR9O0BY9BTowfnmnqC6P6MzobJJ9OX1t5GB1TRrlFlpIfTofIixiG0T8PxlcrlZK0HVCxmT6dPSNd7FokUWLKlqG7Ke5LbO24Nk37Qyj7R1KtNQlQ7gkDvYhXsYDpn0ExPwTZE09wqT7k5h7RAqqBMtXxZklLlmdiLC9gdIdOUdMH3LOwb7RaaahNMumCkvZIDpSBqsZw6GDqs8FES860y6aoTIUTkAMtLkkaEpYh7gFiQxO7RU2DnwwZiujAdTDtT4mab+Gmr5lZSogm/MAlPq2Zo5+Xmpnufl/4CPNxty83X9lv/I2nhWaH8eoWpSSORMzISdrDR7bh4i02CIRPGemVMlhgFZiSkquQQt2D+T2tEWs4gM6VMWpJQFJKub4lqAKRlI6Ka0a0GJLT4QWs5EKFyohHiWUtSm1SlwkA9Iy50sJF/wCUWrvJYCaeWlPLKSL/AHhdjuAxP0jaVgknOtaQELKbkODoQ/Q/6gOuuqRzy/BqJTulIIzi2geyvcbRih41CytDeBMBDpWWU9hcG4s1xb6x0PmRwfwHJVxz+/jY30qHWEzCg25QBzEs5V2YN7x41bKaaJaUs17ufXbWELFuMZshTDMlYsX0I1BHbuIVMX4pXNVmWSeg2btEnypEV+HbdsuXD1S0zFrQrMCAhKUtlDEnY/OB9JikhE+dMmE5yyTnZkjVmbc3feKywPhKsnoTMQBKlrDpmKLA3swFzD9hHAyfCaqR4s9TpVMStWXK9ujcrbavDJ3tE5RivJjE+KzPV4dOtISLqUhyU9i3wnubR2oVUcpOZSlBZ1UFqcm5vdusFsNwCVRIKJJKUFWY/eN/mRtGlJQSZco+Cn+mVKca3OrZns7wfIt+PAsYhTUdSQUSpq1AsFpN1Hoc1iLwvfy+ZLUZc2WsSlK3SSkA6C9u3nDenhhaGXLmhMpegmB1I6BwWUH8iLawUqBNASEEFLHMBoWbYfu0MnWWBu8IrCuwDI4kkymspOssj+06ekLNQECaQvkWLb5D5Hb/ADFtTqUzZOdOUi7pIZViQ7HXtCJxTgYSSrKFNqB0/URTl4oyXaGznTadSFOrw9epVd+Vy9j91+n6xtRYtUoZLkgqbKvmTmSAWAL+YiXLwpRT/SUJkk6pUWWiws+huWH6xCnYNMSc1lpDNcaeT9Y5vq2CUWvpCtNjSA+aUgJU7mW6cw1BCFhg/UMdYh1FOJiFCQvOC3IbLtoz6j1jFPiExCFIUELSE5TLVqx1AOuj6GI1VVS1rUUHwzm5UK0BL37F3LvBp1hmXJeyP/EGwVb+nkD68pJDeSvoYiUFYqUrMLAkZgd7i0GcQw1ZSmZMSAoMnMFcihcgg7nraF6qllJyqFxY217+0J9ylqTpMfSiVOSM6ELDbpBtCrLwOVMqVS3UgMSlm09f3aMYJi7f01WGgP76x2xCbknSZw0CgD5afQn2hXsIuuoEgH3jRU1cdJx5leZ+sbUquYep+UYmpO6NZNRq+rxJQp/KISrizNG0qYQ0Bq9Dk/LHo5eP2j0Dqxe0QRHo9HouOejYCNYy8YxJpi5AgmcNlEgOoDdQ/SBtKpoISqgHz7RnPFItxcSbuRH/AJKs2Rz9hr7REWFJOVQIOhBsfnDZTVAlSwofGvQ9BHFQSsc4Bfff31eEso+FP6QTInsQDdh84L01QHSoqzFwADtHJOEyz95Q+f5R44UnZah5gRCXG2evwfiVxqqwMcmozrlIWSAVhhsO3qwgrUrmyUoUZRVLCSlVnQSq6yrL337NCLUyZgIdeYC7uzHpeD0qZWSJUubMTMTLX8Cs1jvcA263ET6OOT04/juLkfW6+4bw+slEvTLmUsy9nK5Ja7sbjyEZrq1Mx0ViSFlzLnS9iwbIrdJu6D7CIlPiNPUhpqfDmn/yy2S/96dCdbwPnV3hKVImKEyWWu9iNlB9CL97RnJ/v/hbrHb/AH9nsJ4Wlc+amjnTAksfCmEZk9exykPbaHOg+yKUgPVTBOzfgKkAdrFzbdxCfw3QFUw/fEtvCUNVGYk8vdhr3EW/w5QzVSgJ1gNAfisN46uGPttnzv5jyL1Pa8E/CMJTLQlI/wC2kMhL2AGny6x1n4okLyN1vsGH0jpVVBSQEwp8R42qWp0AFy194q35PKiuzJoqRmUXdwzkuzOWAfeFzF+MQB4aFAc2U2Zgz79YWcV4uEuYeUhTuWUdbddNNoUMQ4hWtZWzbWGwhHO1SLdaY603F60y1SytRClZiC1nA0tYQQw3jgJQmWVKCs/IrVgwDe7n1isf5yCXOpjH85AO8STmnst7WqovQ8US5aEqJzrU+YpAuev5Qt189NQC0taFhJ2zAu7ZukVqeJVWIW2+mp6nv3g7hnGWUBRAcEP0P+xFVyyvBJ8arJrV8PVVP/WlpSRqUguptS6CLj9IDzcMROJXLdC9FSlE5SWKipKixfTktrDvN4kStJ5RzBj0AP4buIG1ODS58lipaVB1BSSMwJYl7XFtmaNJqWiXpIR6+nEoHkV0JcjKx6EuQ/WJyEFNMZ6wo+JeXKSm3L/5FKuQL2YjXvEnGKDOlpiFE5eWekG4OmcKN9CNYLUEsTJcykDJmTKdIlEjLeXcpB1OotpeA7Rz9U3Qo0OKLlLQVSylC7gG79xmcHbZ4I4zV+OApCHWwzoKklu4V7WPURBn0k2clYVaZKYeEfiBcuA+m5gdTVJSs2cKvl0ftBdeROtfSYCU5nYpP4VW32gssZqeYk6s4PkXEQcTpQSCVlQI5VbA/hIOnnvG8qZkpwFX5nL9OjwjjRSD7KwKIxTWzHoPrGyjcxhQaWP+Rf2goETpTFxGZwZvP8o0otDG1YeUHv8AlAr3DeKPPHoiZ49B6sn0NI9GVGMRQqejIjEZjBR2QqJUtQiCDHQLhGi8ZhWfVursAB7Rsif6QMTMjcTYQtGQVl1jbxsuu9YGJmRLlyVpKSZayCxulQBH5jyg1Yz5Eslg8BYGiekTQnxVBWQgtlSpndvK7nrFn0/BKJkrJMD7gbCE/gCqQpCJaJIlFszAvqb3Ic36xbNJYAGOiLSWDk5ZNspvjTgJEi8sWPSK1r0ZVAG7FvR4+m+KqMKkqJDshf8A+TFFYnw2pc5ASlWaYsJSGsWYufce7vaJygm7RSHNPpVjN9kMtajNSA6RlUD+FRewPcfTvFzSEZUgHXeF3hHA0UdMmWm51Urqo6n32g9LnQ9EJycma4qnk77QgcXK5dQkSxnJOwTckw84pN0hL4vos1FU3+OWU+Q3Ps4hoq0CJUK3mTSfivr2fXzhuosDkzJSQlChMAYlIBSTo5Khbux6tADC65EksgAs3MTvBf8AmFyQosL5Xt7aagGJqls6Emw1O4BpJwI8OciYBcJWkpzN1WH12ETsM+z9MmWCqgkT8uiiAZp/uChzekCafjeY/OkKQq2Vg9+h/I9YOUXF6Jmi1S9AApXLa9+um/UxSMo3g0+OVZFHiGipM62o8ih9xinQfhszwtjBUTLollBOzkAHpe0XJiyE1UsBYl5h/wCYJKlpD2CW7nckRGNFKpWMw+Kj8SEF0nqtuUX6dRaKdVJ+4532SwVXS4HVSbpQVB3DXt3jZOKzwoeLLWkAMopB0frqYvaikonIzJGYaAggp940quHkAKZCSkgMGdj2vYQHxw0IuWSKnOPomKQqWhBTKLt90C1i733v6wE4ppTM/wCslWUghKgLsQPiT2ZgQLBoea/gRDLVKeWSp1AOUqb7rbPCpXeIqYUTQmWhIKw1gQzKSAD5PCcnG4rJbjmpsCDFpdSU+Moy6hDZZyPvWLBXUfPWIWOYcqWxmSwQ7CbLJKTt79iBEKtwvnZPKlV0g6G+gO7X9o9huNzJRKczpIbKrTyvHOnglOCUskqYgS0JzLD2ZADhaS7qKtlAbGNK0BUl3SE2by2t9ekbTpEtavEl2KQXlm/fl8r27RCl0o8RCVWzC7iwdzuRBtPRJRa8gw6xrVG4HQR2mywmaU3sr6RFmqckwVsokSKHeOlZ8Pr+scqI6x0qByn0hH9QSFHo9HooY81o8ExJnyspGh6dI2lo/EH8v8RrMnZzRTvuw3jC5IBIDmC1RhLSxMAOU27+0ck0agfgmE7Mk/pC2VjFMF+D0vGjwwYrj3iITLMmXLKLZgkhegsfkYBqDmGszjSO+H0apqsqbbk7AQ6YPw9TpurmPdtfyhSoakyxytfeDKZiUIOc5lnToH384pCUV4EcZPFhyrwRUtSZnhIXJu98ocj8YBcjXKbQQTxUKWXyy81yJaZq0rSkFIcZQHCWIYgjyhQRXn4XJSTdINiWt6u220Q8Sm5iB07Ntp5doHqZuKH9Olkuf7NZLrzanL9SP0izJs7I0Vh9l1S4U2jJv7wz8R4ywCUl1G3l1vAjoDVyo3r+IPEnFAuByAdXsT6v8ozRyEoUVFKUgfCA9mDb+sIU3EPDXmPUAD1v6/rE6ZxApBS5JQq9wSbt973gp4KNLSHannpQkJQGDlh5lz84JUlXtCFSY/4hAS6WDk+rMImz8YYgkhPb9YKJNUNGNVLEN0gDVTJqklIllSSMqklLAg94mJ4jQhIK3dn9Ihq4r8SyWAOlrw+I+QxTehTV9lillPgKXKuyhNGbKGsRlLm9r9XeJ0z7HanK6ahBUdRkKU++Yn5RYmEVKijvvBVE9tTeEaXwH1JLyU+Pslr0gMuST0zqt/8AWM0/2Z14Uy0yQNSrO4t2Z+2kW9OrQmIMzF5ZVle93HaEpDerNlU4lSzKGcgJnuFDUOA42Ykg7XiTL4wzHLUISpLgunRxuRvFjKpJUxJRMQiYnVlJB+sQ5+C0iZRSmRKGhDIGoLh4dWlsD5E9oSjUTpBFRSLC5ZAKpezC10723DEQ54FxEirk+JLfMn40PdJ8tx0MJmLcPTzUJmUcoS7HMxZJPl30hfnYuqVPM+SRLnJdM2WbA2ZQIdiC3veG7eQS41LRZc2pUVKyy7ZX1D9NGZWtrwpcRYEieBMQxWm4LONuU73OoiLN+0JSlZpaESyn7tz79TC7iuMTfGXOROICi5SdAG+EpFiHe8VfNCqJrhlvQE4npxswAFkgvlL3F7jY+sAqimfKt/juLbhgR6OPeGDF5wmDOoAFY20zJLuPP84AeMDIKXAUk6HVruX2LMO7CONqpYKcvuin5PSJiVKcgg6KPcPeIlQsqLn4vxdQzP7fWNbk5kqAfUHr+cZKCrQggft4DRzp15NsRflmNqGJ/wCQt9BAwmGD+EUqlSkjmKyu/wCEBngBkgood6I3PlHaoHKf3vEamWyrxKmnlMLL6jECPROFEj8R9oxD2AKU0kEE+GFB2ck7h9BoR1ib/LJYp1GWEpWCXzLOYjMB8Js2rb+bx5MxSlrlS0qUycwyjRKgFO4HQjWNJtPmQpTqWEsynsks2VRIu5sG0PnB8HInTyEpVOVpl3KUA8xSHLN09oYcGpbZpYUeZsxOoHTr6bwK4PWiZZasoAc/pB6VTzJAzSiVpzOA3wg/W0ZLyehfgK0ykLUoTZeYg/eD9949MwKnmrPiSpKr2BSAWIFrbWjgjiaWpkkjOTcMxPe42gnRJQsheYBj6mC18MydPRFn/Z5RzFP4JST0JF/N42lfZDImTAFBSQzkhRv0b97QwqnBwElyYO0BKRfWGURZchXk/wCwZIW8qqWE/hUkEj1H5wr419l02UWQoLyquWsQ2tt9HEXnU1TJtCvj+LFCCUi8GSSBCTe2K32e0M6VLmJIy3bMbEC+g9YIYzNShJZTnvv2jlhVUpTgnU3bTuIKYbhqVrylzez7fu0OoJIDnkVKXAZ1cGlIbKoOpbpT3u3TpDZhf2dyk2mz851yhLJftd4JcR4omkkgcssJ02/ZhJwbjcz6yUiWtysqdCUklIDupR200beOZzl2qKKYayx8ncDpZkLy7aQHqfs9mg5hNCuxS0NycQDAPv8AlExNS4iyfbZGmip8bzlaEKDM4Jb92j2EhlC2hb12h6x7BkzAFbwp1VL4IUVWYufYtD9VQ0ZPQz4fi6RLSeof3iNX8WBOhhOqsZ8OQhI+MpHowYwAm4t3ji5eVrR0Q47yxuruK1k2LRFmcSrz5kkEEabvvCRU4w2pjl/Ox1Ec3eZ0KMS08K4yGmYAlwz3dv37RPwfiATnBVmAsA1xfUxTv81u4Pr0beCWFY+ETgXbNY9D3846OPlbpMjPjVOi5zPyPuIT+KaRNVKWhMl5guhaWCgQeup8oEUHFhXOyZyATd76dIacycwUlQfK5HWOlPsRpwZVpo51N4iahKQVh0Am4KTq3e4gXPrXG3SLF4jmSJ6ZgmSrgEpUkOtJA23A7aRXM2kWbrASTdmbM24hJL+krGXyRqnEGSlh8BBD7szg/SBkurCZxUpLpW4UkfhUdB+9o3xA5SQR6RCWogpO7CFJy8hVWGJN5MxC09FKyrSCNwelw7xypKPwyXyzF7ISXYi4UWsb7R0GHuklbSwzBSjcHowuB5trHE1QlJIkgksMyyL3OxBsI2yCRLxfEMqCCQZywAsi2QD7gDafrC5EqtlgZDmKlKTmU+zksO9oiwyQwXlYytCcjIKcoDFI0F+mveNayZKmJJQky1bpfl7tEJQ0/tEaHaFoB0D9I9Gvix6NQB4wWYhK1qCiEqR4aizWMspS178yUl/KAk9S1JJmrWSE5wkaMCNtNL2iZhSZUyjmug+NLUllBfKoEk/CbAj2iPKTmzZyMqiWLgZVEGxfQHe0UOOkmRqSvCDyksb318jFgcJcSiyFkPsT0/WK/qcIUVgDlLlPMLFSdgdw13jeXSTZYzFLjtfSE9ydo9Djlccly4lhcqoAJHkRY+4hVquF6mSCadZUNkrLn3gTgHGSkFlqcaOdR5xYFLjyVoFxcQ3aM9j04iTh3Gc5K8q0uU6t/uLM4U4rROQC/aEjHOHRn8ZJdLXILEP1G4gFVyJ9N/UkupLh0vto8GKcMoSUVIvlS0qDgwm8XTAlibdtnhQ4f+0EpP8AUDFtBf0946Yli8yrDFLFRt2iin2WET6dSThdWkTcqS41MG5+MplKSpPVzADDMMEmxN9zEfEZrnygcjfWjLY71tfQ1wAqZaZjC2Z7HqO8R6BVFRJUmklJl5iXIuovtmN2vYbQgS5p2iYisa5BPlHM3N4souo8U+KFStYOU2I5d4QqOrgvKr3EW48CyyMFbiruPZoSMcxFXiiWRqoG+4BBgxNqEypSpqzoCw6mEgTlTZxWo6JJv1OkNbSNHYz4PRyppV4iXSSx6i+3QwL4j+zqah1yFBcs7/eH9w/MRIo/FT/Ulh0m7C5vt3I37EQx4NxIkEhaVDq2nqIlSeGjprFop6v4fnI+IfKIq8OU3+v0j6Jq8FlTkuBYhx0vCLjfCCMpUg5LtfR33GojOFGi0ypa2lmSFAKB5gCO4O8RkVrKfQ6w44vhK/CKFpcC6VJuAWZ/30hLnSSCQRcQlI2UEqfFS7g7vDPI4qeZLd2IAJBa7/SK/UkpvtEmmqL6xtGT7bLrRLQVIWFC4uOvbziDxXhQqJSihQC0JOUEP0JD7G2ohMkcQErloJYAAOC19obE0pUoZnKVAvdj7xfu3olVFQVM17/WJFNKIT4ljlGm7m3tDXxnwD4CPFp/EmJfnDOEAh366wrKkEAhNzYBup2HrZ+8I4tbJzlejJlKmOptEhyTce5dv0jyZNyczpS2ZWz7JHXeJKKbKGBS4BAUqySollF+w0HeI9TNAlpQGYElXdatW7AAB/OMkQtvANnzcyif20bycmqnfpHFSCNo1jVgujvOqHNgwjkFxgiMRkkY88ej0egmHuRRJmyVAhCJoWxycqMpTyOPvcwI7hUDquQUg5sqsupTcONj3e1+kRafHUy0p/ppYlz+IkE7nQAWbvG8rEQhZVmfOoFiGOmr6aWPUiDZxKEk2d0TyoIS5QRzoLOP7O2qh7Qw4XipBZaUgvd7gjr5u4IOjGBkpCci+Y5VMWYukgm4G4sBbp2ER1FQV/yCsgfqANju8Yfi5errwM1dwdInsqWpUtRfmFxY6sNRA2ZgFdSfCPGlgZsyL8vXLqPKC2CeNKSlcxIOYK0VukkEEDRw0FcN4jmksUANYP8A41gdVfuO5TtWhVpeMV5WUlWXyLfSGbDZv8QjI2W4ObYXdm3feC0/BBUMtbEs2gDb6COcvDxSMsnMh7sLjvbaKRj1f6AcrQLRgMpKlLUOckAnR26dINYZhst0uWcjTf3gtW0H8TLzSVpcgZQRY2tCN/8A0M2SvKtA5FlMxID5SksWL3Gh03jocowWCKTkxlrsLzL6Aan9/WFnFBkJBhtmY0JstyflcgQkY0pcxeYBgH/3EJqwpURwqN0TiPWICFEa2idSIzGIOLDZPpKloK4dNzqbaIlLSICTm+IaenWI1dxAmnlWHOuw/WKqFZYLvQaxiYFkJHME3Z9W0hNxHEDLUoWdxpG8qsmkKWygCBcnp21aAVevMs3hJzvRaCSGvC+LlS2Y2O37tB2XxqCQAlLnew97RWSW2N4l4fOIuT6RB8jRdJMtKjxaoqBlCvDRuXv6QaouH2G0w9bk9N9TFe4ZxNkZ7Q7ycdSmUF5w+jb+8WhJPZKTfglVPCyFWzBHcAP7QmcSfZbnLy1jN1ZgexD/ADENpxkKGusZwlSySSokbA7Q1ReKF7y+Sh8ZwGbIJTMS3RQulXrsfOAaFsY+nK3DpE9JRNQC9jaEDiz7MaaVIWqnSc56klm1If6RnCkBO3gq+TM3hwpeIifBTmYtY7O+/WEmdIXJVlWCPofI7x3lzjYg3Fx5u8RzEuqn9y1Bi0xJ+HOSmydAYQZmGTZYJKMpuzsEpSHLqJ1u1oaaHiMLly1EOrfqLXaDq8UlqTlWlJSdSUguCN3HmIsnHyc8ouWyt58vKJKgpKgAoMxu5bN6kv6CAUyaVKJVZnsNLww4xLlInf0nMpS1CUPvcpA8mCioD0MAa1JzKDAN0+veF/QilRHWt/SNExlMbovoLxhzBltrpGqk9I6BP4v8xqQ1xp1jGObR6NwrtGYxiegGXyrsWcA26h/PWJk2UFhJQHAAKhuygDmfsXgTKqibL5h31HcHYiJ38akKGUlIy5QQN7MS+ugjCNU8EmTPMpQIJKhd9m3BHcfSJBqgVApTZV7c2UrLj0tr2iHTzVIUpyCd1G9umjh7RJl1WQoJbIUhOl7dD1cA92gpketpphSVxJdrgBgX0fR2d230gxS8WS5agSUkj2hfVJINnUAxUkXKgxZuxGV/eBVLT+ItlFCT538rat+UZ7GjOi3KTjhMwai/SOVVxCgpI2iq10wlnkngO7WUzf3M0da2bOlskrCyzkDUfra/rG7S0dClFlh8F8VpQShS2D8oLWfo8aYzIl+PMUmaFeLzKGVmuL66nSKvFaX3EMHDlJNqpoSnPkH/AHJgDhA69Ce3eCpvr1oel2tDvgs1U2Z4EtIWoc2c6AbE+7NDFP4WWAMwBfpp7QwcG4DTyJZTJdRPxLV8Sj1Pl0FoJYhOSkXY/wCIspYE8lXYjgKZeoHpZXsfyMLeLUDoGS5BcF2I/SHviT+skpFm+9vFeT5qyCk3Ugs41boeo09xE5S+BuqJWET1yUkzTmKiBcv7xLmU0ucvOQSws55Qeo7QrVNUp2MMvBlbKnzRJnfABcAsSrzG3aFjO11YHCnaMplGerKn4Rqr8o441wylCMyXd7jqG19C8WAeGBKS8oOkevrENcmznZ4MuOsM0ZeSnauUoDljjJr8tjFiYpgSNUpsXsduzwlYzw8pHMBYxzOHyW7PwaSMSHWJH8xUS+Y9rwvBwWLettIxLqlX6Dv1hfTfgZckfJYmDYvMIDMs6MDz+28M2DcQAqu4bV9Yp6TiZG7H2MHUcTAy7kmbo/UdT1Lw8G1sEop6Len4vLUxQbnu/wDqIE/Hi5QQ76Foq/CuIlIW6iVBWvWHOTXIUUuWJDgxTu5COPVhCowWmWk50C+z29jaEXiTBJaVESpOS9mf5dYbp811WOkborQls3pCyk9MeDV2V6nA6mVlUQEfeGYsW8mcAtDRRYtIqKcZi0wap7fnEzFaL+IuksptFb+v5QnYhwzOkMoc3UA83+f3aGTrSM49tjHLwqhUg5WTMSoHfKHsCL2uPK8KnE+FGTPtMSsKuCHt/wAfaDHC9bLmPKmAJWbXDE/57QXq+FacnKtQsHCkkix7aGHzKngjKKyir5ovbSOjZhb2h3xfguQ//SLCn0BUTcWY+u/eEyqplIWQeVQPw2ce0K1QvVmrBmWdOmsYWoJ0946BIXrY9ev+YnUuHGZlIyjIkuTf71h531gG6sEnyMZgr/KFf+5HoIKOZlU6lhQJSLHL93QcubXXtERaBc6hzppGJ1MUhOYAE6D7zdTHelIRmCvidmPYxmT0rWTvS14CQFM6XAOykn7p/Ix0k1uUJBAWkOqwLi9xfQF9YhqyKJCQwf4Tr6fOMqUQyk6ixto+8DRmkwpKrj4iQglEvMASoOpOfQWLZf8AMSJNAPEfO5IIBSkODoojyJa7amB+HELUpBAGdPXRSbhuxLwQpRmWEKCgACVFLAspibkNYj2JgoSULyiH4SZjgFSC/MlQBTo7hvhe99Ld42xfD5pnk5DzlOQguGyhIvsQAH6Q0SeDZ0tQmSXmJLMyWKXexue3bSH/AIZw1NPKSmYkLYaEPft0/wARTp8lVBoV+DeAqOdJerClTS1gpSbbM2p7w9TJEmiTLl0yUCUAxS33idT+J+sDp+MOpKPDEtSTdQ1a/wBdIj11enbb5QrmkqR0R49DAjiAS0sAlJYnyMB6rGjM3tC/NqyS5NoHVGKF2ER7t7KKCDldXsGEJdVKzTl5TzWLdXsfWJNXibC5vAvD6sCpSTqoehD/AL94KlYkkkTazDUrll3ChsYV6arVImhYLFJix8RlomS+imsRrFe43JKTzBjsoaGDISy2+HeMgtHxWIgouYlQdMUPhNeqWuyrdNoecH4mULEtDeo1hi0vA6qkjpmCttPntC3iNC+ZgSBqOnYxLm4qVB0m8cqWcoLF3cuPTVJhXIrDIhYxg2pAhZnSyk6Ra+MUSSrME5M9wzNfttCpjGDtqlu+xgXQzhYnqWSX3jKZpEd6ilKTEfIYa0yVSiyRIqC4HeJ87F1PykgCBGUiN0Sn9f28BxRu7Wxzw3iPKhOb/bbwVl4gJjtpFbrnkt20ghQY0ZaSL3gNM3ZDxJxFSN3a14xilapcpwQTqB82/KANLjiZgAvmtEiWsXKWI/d4RpplFI6GlRUSgpRaYL5wGPZ+rQKr6ydKIRN5gNDe48/2Y7068q1AOz9DvExU1MxJlrGZtH3H6iFjLwWkrMUk1E1AEp0kbAkFzrHCdwuVrOYkl735tNHNoB1NOqQvMhRAex3HYxLp+J5uYHMAo6k6HvrF1WznaadWYk0xE7w1vlS+XMLl+410gzU4hJlZQnKOoCdB/uONJWqP/cOZOoDa67+sCsYSmaStAAKdQzfKNYrMrxK55d49AjxPOPQMjUg0JeYELUZoIcMGSG6G57WtGk1SDmOR1FiHsB1uVfNo5zFIToFjJoAQxfrvGsikVMUklTAkBv7oc85fN4PTaQKGYJKTvoR6F9e0cBOIO7aF7fOJmJTRLWUIzMnlubONS2l4lYTJExUp0pcknS1lZbiA1ZTjbdA6kpyZict2IJUNr6Hv2izsL4bQgJmqZaHGdLnOWGjD92jvRcDJVMQoLCUBlZAlg7hha2sHsMqJS1eElKhzEElrlP5WiqhR0KIV4fq0FymUyQwAZgw7QNxXFlictKgyRcZdGPf694mY9UfwqVlLsNB5h4ruux1UwvdyLxOfJXt8loxvIWq64JJYuTcncmIJqibmBhn7xHm1xYiINjk2qxFxrAerxIJ3iHWVpAOsAZtYVKu7PpCpOTM5KKJ1Zi72FzESjqFBaVAlwW/xEhGFOHB336GOcqlIUA9nylvOx9DF0qON8ikMFNxE4Z4hYriIWGMAp/xEjck/OOtHRGaCczM2veBQXJJWyMtTG0TaPE1Jsbj5xBUlo2QLHqflBaQbHbA8cSpQBU0Gayp1QFAjUEd4rBCiDrBCmxdSdXMI0MnQ3rxKYWChyjcQSnT0zJIBUCwtZmF7PC4nErDX/cRqioIuCQDqP0hVaK+qqyTv5QmZy5XUSwux9t4HKwBnG4s3X2jmqY3MCt9AcxcXd3EaTsTWl8q1B9S9/fUQy66B3k8nOpwkpsUkFnf9+UeRSFcpQQwA16qI+g7RFqKwrA1fUmOCKsiw9Yb7EZNyeTssJyMBYfe/evlHCfJ5rAAdoxMmZmEZqJJQ13cPBAk7OKVFJsYm0+IzEgXsdYhAaRumW730jMplIccMxBKhlOws2sc6xJCytJbIHPcfqxhQlVCkF0kg9oJ0OIKWTmJJOpO4PWFccDRlRNXWBaiLMbGOM3B0FwLK2c2IMdvASWQRtYjURp8JyKuWcHqOhGx8omm9o6PbPDOf8KZbDxBo4Zy3ZmjiaCYtZWSVAnmsUv29olhft847SagrXkGugJsPVoym2GXAvLB6sLLlkFtuYfpHokqmqfX5x6HuYvTj+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4580" name="AutoShape 4" descr="data:image/jpeg;base64,/9j/4AAQSkZJRgABAQAAAQABAAD/2wCEAAkGBhQSERUUExQVFRUWFxwYGBgYGBwaFxwaGBcaGh0YHRwZGyYeGhwkHBwXHy8gIycpLCwsFx4xNTAqNSYrLCkBCQoKDgwOGg8PGiwkHyQsLCwpLCwsLCwsLCwsLCwsLCwsLCksLCksLCwsLCksLCwsLCksLCkpLCwsLCwsLCwsLP/AABEIAK4BIgMBIgACEQEDEQH/xAAcAAACAgMBAQAAAAAAAAAAAAAFBgQHAQIDAAj/xAA/EAABAgQEBAQDBgYBAwUBAAABAhEAAwQhBRIxQQYiUWETcYGRMqGxB0JSwdHwFBUjcuHxYiQzQzRTkqKyFv/EABoBAAMBAQEBAAAAAAAAAAAAAAECAwAEBQb/xAAsEQACAgICAQMCBAcAAAAAAAAAAQIRITEDEkETIlEycQQFYfAUFVKBkbHR/9oADAMBAAIRAxEAPwCjgYkhYbS8RY6JmnSMAlUVWZcxK7OkuAQ49RvFmcMcaiYbrGYPy3TrolJ9fO0KVHhdHUS0JQsy5oSApV1OprkoLG//ABJgZiGBT6YuRmT+NBdPq10nsWii7RWBXkvbD8YCnKgdHca27D4nO3yiPiFBKquYACYLeIkM7ByC+rP2OsVHhPGM1DAqCkpuyjct0PXcQ74X9oclkJU5DF1K+IGxYn7zly/eNFqWGKrjlBGfRrplInAiYEFlnLmQG0zDUOH1DWieahNHUJK05ZS2UhYVy2uCCDcPbrcxnAuJJK1lSVBKzfIdSLBiCGLj7sFq+XQzUeAQJRPOlCswSNboV92720vtFXxpZidEee8SDtHjiZg5SFbuC7jrEg1IZxp2H0iopmJVVAopMv8ApKUcgWApLagpUNbMbQzYVxcuej4UgpID67O3f96Qqkij4/K0OiapJNlaWI3Dh/PrGq5xzBPK502P6O0KCqPOt3IfZL776xKaXKGdakuNSpbH1Lv69oPYDil5GhClOXAABte502jkusSHdSbe8KU/jgzOSQkzFaZmKUP3UfyeBsukmVBJmzAoZiClBYWuM2582EbtehKD+JcdoSckgeJM0GW4HeAFThE2rmvVVASgDMUpL2B06Eh9T0MFaLBMqgnLkJ7QanYCVNmJDDU2DDa0bo3mRk4pguh4fopeVCAslwQtKi//AMkhh5QX/hJiUnwZ+csQBMZQF3HMkP21j1Hw8gAZFBWa41uzg2FjtrHp1WinIz5gV3bKEswYksbbavBxQKt4I03iqZI/9RJWlLsVp50jva7P8o3Tj1PVIPhqlrUXBBPKRulQ2BB1bcGCMiYmcknJnTvb1vCdivDKUTc9KkDXOLKCSRbl1Zn6wHa0BKzao4C8NJVRzfDmXPhrLy5g21BA21BDiEPHQRNyz0rpprjNlco8035g4Nn6N0h2QicpGcTUBACs8qZtlNsl817t6QtY3RCc3iKVLKicpmKKpTkPaZs/RQic/lAcU8SNEVE5MrKSJ0hV/EkklII+6sAZkdQWto7WgdLxQJSJWZpZuleoCgXSR94dCIjSpEymUFArD3BSdSxZiLfvvHavxhEwFFRJzrA+NByTLj4jlDLI15gdNdYTs5Igorjfx/ojVst7jUfF08wdwdRveByoJGj8SQAmcleVRIQbLDD56bdYiqplBSQoFGYsxBHqH6j6GF7F17tshzkcpgcsWvDKrC8xzJsgg2OoYPmd7ixt37RBq8FZBILtqIDiweBcmyy8d1FkxPFIBdSXAYuOh2O4f84iVgTmVkCsj8rhyzCxI9YDQEzhRrIJYkeRiX/NVixZTdREGmsrcWjdRvAexjuavMonK1rsbRyMxSdI6SE/WOjcw84VsBxl4sobmM1+JGalLk8oZuzvGykDMrTU/WMKpknaMqMDc8egj/AJ7/L9I9D9kYGRkGMR6HCeg1hvFk6VYkTE7hbkt0CtR9O0BY9BTowfnmnqC6P6MzobJJ9OX1t5GB1TRrlFlpIfTofIixiG0T8PxlcrlZK0HVCxmT6dPSNd7FokUWLKlqG7Ke5LbO24Nk37Qyj7R1KtNQlQ7gkDvYhXsYDpn0ExPwTZE09wqT7k5h7RAqqBMtXxZklLlmdiLC9gdIdOUdMH3LOwb7RaaahNMumCkvZIDpSBqsZw6GDqs8FES860y6aoTIUTkAMtLkkaEpYh7gFiQxO7RU2DnwwZiujAdTDtT4mab+Gmr5lZSogm/MAlPq2Zo5+Xmpnufl/4CPNxty83X9lv/I2nhWaH8eoWpSSORMzISdrDR7bh4i02CIRPGemVMlhgFZiSkquQQt2D+T2tEWs4gM6VMWpJQFJKub4lqAKRlI6Ka0a0GJLT4QWs5EKFyohHiWUtSm1SlwkA9Iy50sJF/wCUWrvJYCaeWlPLKSL/AHhdjuAxP0jaVgknOtaQELKbkODoQ/Q/6gOuuqRzy/BqJTulIIzi2geyvcbRih41CytDeBMBDpWWU9hcG4s1xb6x0PmRwfwHJVxz+/jY30qHWEzCg25QBzEs5V2YN7x41bKaaJaUs17ufXbWELFuMZshTDMlYsX0I1BHbuIVMX4pXNVmWSeg2btEnypEV+HbdsuXD1S0zFrQrMCAhKUtlDEnY/OB9JikhE+dMmE5yyTnZkjVmbc3feKywPhKsnoTMQBKlrDpmKLA3swFzD9hHAyfCaqR4s9TpVMStWXK9ujcrbavDJ3tE5RivJjE+KzPV4dOtISLqUhyU9i3wnubR2oVUcpOZSlBZ1UFqcm5vdusFsNwCVRIKJJKUFWY/eN/mRtGlJQSZco+Cn+mVKca3OrZns7wfIt+PAsYhTUdSQUSpq1AsFpN1Hoc1iLwvfy+ZLUZc2WsSlK3SSkA6C9u3nDenhhaGXLmhMpegmB1I6BwWUH8iLawUqBNASEEFLHMBoWbYfu0MnWWBu8IrCuwDI4kkymspOssj+06ekLNQECaQvkWLb5D5Hb/ADFtTqUzZOdOUi7pIZViQ7HXtCJxTgYSSrKFNqB0/URTl4oyXaGznTadSFOrw9epVd+Vy9j91+n6xtRYtUoZLkgqbKvmTmSAWAL+YiXLwpRT/SUJkk6pUWWiws+huWH6xCnYNMSc1lpDNcaeT9Y5vq2CUWvpCtNjSA+aUgJU7mW6cw1BCFhg/UMdYh1FOJiFCQvOC3IbLtoz6j1jFPiExCFIUELSE5TLVqx1AOuj6GI1VVS1rUUHwzm5UK0BL37F3LvBp1hmXJeyP/EGwVb+nkD68pJDeSvoYiUFYqUrMLAkZgd7i0GcQw1ZSmZMSAoMnMFcihcgg7nraF6qllJyqFxY217+0J9ylqTpMfSiVOSM6ELDbpBtCrLwOVMqVS3UgMSlm09f3aMYJi7f01WGgP76x2xCbknSZw0CgD5afQn2hXsIuuoEgH3jRU1cdJx5leZ+sbUquYep+UYmpO6NZNRq+rxJQp/KISrizNG0qYQ0Bq9Dk/LHo5eP2j0Dqxe0QRHo9HouOejYCNYy8YxJpi5AgmcNlEgOoDdQ/SBtKpoISqgHz7RnPFItxcSbuRH/AJKs2Rz9hr7REWFJOVQIOhBsfnDZTVAlSwofGvQ9BHFQSsc4Bfff31eEso+FP6QTInsQDdh84L01QHSoqzFwADtHJOEyz95Q+f5R44UnZah5gRCXG2evwfiVxqqwMcmozrlIWSAVhhsO3qwgrUrmyUoUZRVLCSlVnQSq6yrL337NCLUyZgIdeYC7uzHpeD0qZWSJUubMTMTLX8Cs1jvcA263ET6OOT04/juLkfW6+4bw+slEvTLmUsy9nK5Ja7sbjyEZrq1Mx0ViSFlzLnS9iwbIrdJu6D7CIlPiNPUhpqfDmn/yy2S/96dCdbwPnV3hKVImKEyWWu9iNlB9CL97RnJ/v/hbrHb/AH9nsJ4Wlc+amjnTAksfCmEZk9exykPbaHOg+yKUgPVTBOzfgKkAdrFzbdxCfw3QFUw/fEtvCUNVGYk8vdhr3EW/w5QzVSgJ1gNAfisN46uGPttnzv5jyL1Pa8E/CMJTLQlI/wC2kMhL2AGny6x1n4okLyN1vsGH0jpVVBSQEwp8R42qWp0AFy194q35PKiuzJoqRmUXdwzkuzOWAfeFzF+MQB4aFAc2U2Zgz79YWcV4uEuYeUhTuWUdbddNNoUMQ4hWtZWzbWGwhHO1SLdaY603F60y1SytRClZiC1nA0tYQQw3jgJQmWVKCs/IrVgwDe7n1isf5yCXOpjH85AO8STmnst7WqovQ8US5aEqJzrU+YpAuev5Qt189NQC0taFhJ2zAu7ZukVqeJVWIW2+mp6nv3g7hnGWUBRAcEP0P+xFVyyvBJ8arJrV8PVVP/WlpSRqUguptS6CLj9IDzcMROJXLdC9FSlE5SWKipKixfTktrDvN4kStJ5RzBj0AP4buIG1ODS58lipaVB1BSSMwJYl7XFtmaNJqWiXpIR6+nEoHkV0JcjKx6EuQ/WJyEFNMZ6wo+JeXKSm3L/5FKuQL2YjXvEnGKDOlpiFE5eWekG4OmcKN9CNYLUEsTJcykDJmTKdIlEjLeXcpB1OotpeA7Rz9U3Qo0OKLlLQVSylC7gG79xmcHbZ4I4zV+OApCHWwzoKklu4V7WPURBn0k2clYVaZKYeEfiBcuA+m5gdTVJSs2cKvl0ftBdeROtfSYCU5nYpP4VW32gssZqeYk6s4PkXEQcTpQSCVlQI5VbA/hIOnnvG8qZkpwFX5nL9OjwjjRSD7KwKIxTWzHoPrGyjcxhQaWP+Rf2goETpTFxGZwZvP8o0otDG1YeUHv8AlAr3DeKPPHoiZ49B6sn0NI9GVGMRQqejIjEZjBR2QqJUtQiCDHQLhGi8ZhWfVursAB7Rsif6QMTMjcTYQtGQVl1jbxsuu9YGJmRLlyVpKSZayCxulQBH5jyg1Yz5Eslg8BYGiekTQnxVBWQgtlSpndvK7nrFn0/BKJkrJMD7gbCE/gCqQpCJaJIlFszAvqb3Ic36xbNJYAGOiLSWDk5ZNspvjTgJEi8sWPSK1r0ZVAG7FvR4+m+KqMKkqJDshf8A+TFFYnw2pc5ASlWaYsJSGsWYufce7vaJygm7RSHNPpVjN9kMtajNSA6RlUD+FRewPcfTvFzSEZUgHXeF3hHA0UdMmWm51Urqo6n32g9LnQ9EJycma4qnk77QgcXK5dQkSxnJOwTckw84pN0hL4vos1FU3+OWU+Q3Ps4hoq0CJUK3mTSfivr2fXzhuosDkzJSQlChMAYlIBSTo5Khbux6tADC65EksgAs3MTvBf8AmFyQosL5Xt7aagGJqls6Emw1O4BpJwI8OciYBcJWkpzN1WH12ETsM+z9MmWCqgkT8uiiAZp/uChzekCafjeY/OkKQq2Vg9+h/I9YOUXF6Jmi1S9AApXLa9+um/UxSMo3g0+OVZFHiGipM62o8ih9xinQfhszwtjBUTLollBOzkAHpe0XJiyE1UsBYl5h/wCYJKlpD2CW7nckRGNFKpWMw+Kj8SEF0nqtuUX6dRaKdVJ+4532SwVXS4HVSbpQVB3DXt3jZOKzwoeLLWkAMopB0frqYvaikonIzJGYaAggp940quHkAKZCSkgMGdj2vYQHxw0IuWSKnOPomKQqWhBTKLt90C1i733v6wE4ppTM/wCslWUghKgLsQPiT2ZgQLBoea/gRDLVKeWSp1AOUqb7rbPCpXeIqYUTQmWhIKw1gQzKSAD5PCcnG4rJbjmpsCDFpdSU+Moy6hDZZyPvWLBXUfPWIWOYcqWxmSwQ7CbLJKTt79iBEKtwvnZPKlV0g6G+gO7X9o9huNzJRKczpIbKrTyvHOnglOCUskqYgS0JzLD2ZADhaS7qKtlAbGNK0BUl3SE2by2t9ekbTpEtavEl2KQXlm/fl8r27RCl0o8RCVWzC7iwdzuRBtPRJRa8gw6xrVG4HQR2mywmaU3sr6RFmqckwVsokSKHeOlZ8Pr+scqI6x0qByn0hH9QSFHo9HooY81o8ExJnyspGh6dI2lo/EH8v8RrMnZzRTvuw3jC5IBIDmC1RhLSxMAOU27+0ck0agfgmE7Mk/pC2VjFMF+D0vGjwwYrj3iITLMmXLKLZgkhegsfkYBqDmGszjSO+H0apqsqbbk7AQ6YPw9TpurmPdtfyhSoakyxytfeDKZiUIOc5lnToH384pCUV4EcZPFhyrwRUtSZnhIXJu98ocj8YBcjXKbQQTxUKWXyy81yJaZq0rSkFIcZQHCWIYgjyhQRXn4XJSTdINiWt6u220Q8Sm5iB07Ntp5doHqZuKH9Olkuf7NZLrzanL9SP0izJs7I0Vh9l1S4U2jJv7wz8R4ywCUl1G3l1vAjoDVyo3r+IPEnFAuByAdXsT6v8ozRyEoUVFKUgfCA9mDb+sIU3EPDXmPUAD1v6/rE6ZxApBS5JQq9wSbt973gp4KNLSHannpQkJQGDlh5lz84JUlXtCFSY/4hAS6WDk+rMImz8YYgkhPb9YKJNUNGNVLEN0gDVTJqklIllSSMqklLAg94mJ4jQhIK3dn9Ihq4r8SyWAOlrw+I+QxTehTV9lillPgKXKuyhNGbKGsRlLm9r9XeJ0z7HanK6ahBUdRkKU++Yn5RYmEVKijvvBVE9tTeEaXwH1JLyU+Pslr0gMuST0zqt/8AWM0/2Z14Uy0yQNSrO4t2Z+2kW9OrQmIMzF5ZVle93HaEpDerNlU4lSzKGcgJnuFDUOA42Ykg7XiTL4wzHLUISpLgunRxuRvFjKpJUxJRMQiYnVlJB+sQ5+C0iZRSmRKGhDIGoLh4dWlsD5E9oSjUTpBFRSLC5ZAKpezC10723DEQ54FxEirk+JLfMn40PdJ8tx0MJmLcPTzUJmUcoS7HMxZJPl30hfnYuqVPM+SRLnJdM2WbA2ZQIdiC3veG7eQS41LRZc2pUVKyy7ZX1D9NGZWtrwpcRYEieBMQxWm4LONuU73OoiLN+0JSlZpaESyn7tz79TC7iuMTfGXOROICi5SdAG+EpFiHe8VfNCqJrhlvQE4npxswAFkgvlL3F7jY+sAqimfKt/juLbhgR6OPeGDF5wmDOoAFY20zJLuPP84AeMDIKXAUk6HVruX2LMO7CONqpYKcvuin5PSJiVKcgg6KPcPeIlQsqLn4vxdQzP7fWNbk5kqAfUHr+cZKCrQggft4DRzp15NsRflmNqGJ/wCQt9BAwmGD+EUqlSkjmKyu/wCEBngBkgood6I3PlHaoHKf3vEamWyrxKmnlMLL6jECPROFEj8R9oxD2AKU0kEE+GFB2ck7h9BoR1ib/LJYp1GWEpWCXzLOYjMB8Js2rb+bx5MxSlrlS0qUycwyjRKgFO4HQjWNJtPmQpTqWEsynsks2VRIu5sG0PnB8HInTyEpVOVpl3KUA8xSHLN09oYcGpbZpYUeZsxOoHTr6bwK4PWiZZasoAc/pB6VTzJAzSiVpzOA3wg/W0ZLyehfgK0ykLUoTZeYg/eD9949MwKnmrPiSpKr2BSAWIFrbWjgjiaWpkkjOTcMxPe42gnRJQsheYBj6mC18MydPRFn/Z5RzFP4JST0JF/N42lfZDImTAFBSQzkhRv0b97QwqnBwElyYO0BKRfWGURZchXk/wCwZIW8qqWE/hUkEj1H5wr419l02UWQoLyquWsQ2tt9HEXnU1TJtCvj+LFCCUi8GSSBCTe2K32e0M6VLmJIy3bMbEC+g9YIYzNShJZTnvv2jlhVUpTgnU3bTuIKYbhqVrylzez7fu0OoJIDnkVKXAZ1cGlIbKoOpbpT3u3TpDZhf2dyk2mz851yhLJftd4JcR4omkkgcssJ02/ZhJwbjcz6yUiWtysqdCUklIDupR200beOZzl2qKKYayx8ncDpZkLy7aQHqfs9mg5hNCuxS0NycQDAPv8AlExNS4iyfbZGmip8bzlaEKDM4Jb92j2EhlC2hb12h6x7BkzAFbwp1VL4IUVWYufYtD9VQ0ZPQz4fi6RLSeof3iNX8WBOhhOqsZ8OQhI+MpHowYwAm4t3ji5eVrR0Q47yxuruK1k2LRFmcSrz5kkEEabvvCRU4w2pjl/Ox1Ec3eZ0KMS08K4yGmYAlwz3dv37RPwfiATnBVmAsA1xfUxTv81u4Pr0beCWFY+ETgXbNY9D3846OPlbpMjPjVOi5zPyPuIT+KaRNVKWhMl5guhaWCgQeup8oEUHFhXOyZyATd76dIacycwUlQfK5HWOlPsRpwZVpo51N4iahKQVh0Am4KTq3e4gXPrXG3SLF4jmSJ6ZgmSrgEpUkOtJA23A7aRXM2kWbrASTdmbM24hJL+krGXyRqnEGSlh8BBD7szg/SBkurCZxUpLpW4UkfhUdB+9o3xA5SQR6RCWogpO7CFJy8hVWGJN5MxC09FKyrSCNwelw7xypKPwyXyzF7ISXYi4UWsb7R0GHuklbSwzBSjcHowuB5trHE1QlJIkgksMyyL3OxBsI2yCRLxfEMqCCQZywAsi2QD7gDafrC5EqtlgZDmKlKTmU+zksO9oiwyQwXlYytCcjIKcoDFI0F+mveNayZKmJJQky1bpfl7tEJQ0/tEaHaFoB0D9I9Gvix6NQB4wWYhK1qCiEqR4aizWMspS178yUl/KAk9S1JJmrWSE5wkaMCNtNL2iZhSZUyjmug+NLUllBfKoEk/CbAj2iPKTmzZyMqiWLgZVEGxfQHe0UOOkmRqSvCDyksb318jFgcJcSiyFkPsT0/WK/qcIUVgDlLlPMLFSdgdw13jeXSTZYzFLjtfSE9ydo9Djlccly4lhcqoAJHkRY+4hVquF6mSCadZUNkrLn3gTgHGSkFlqcaOdR5xYFLjyVoFxcQ3aM9j04iTh3Gc5K8q0uU6t/uLM4U4rROQC/aEjHOHRn8ZJdLXILEP1G4gFVyJ9N/UkupLh0vto8GKcMoSUVIvlS0qDgwm8XTAlibdtnhQ4f+0EpP8AUDFtBf0946Yli8yrDFLFRt2iin2WET6dSThdWkTcqS41MG5+MplKSpPVzADDMMEmxN9zEfEZrnygcjfWjLY71tfQ1wAqZaZjC2Z7HqO8R6BVFRJUmklJl5iXIuovtmN2vYbQgS5p2iYisa5BPlHM3N4souo8U+KFStYOU2I5d4QqOrgvKr3EW48CyyMFbiruPZoSMcxFXiiWRqoG+4BBgxNqEypSpqzoCw6mEgTlTZxWo6JJv1OkNbSNHYz4PRyppV4iXSSx6i+3QwL4j+zqah1yFBcs7/eH9w/MRIo/FT/Ulh0m7C5vt3I37EQx4NxIkEhaVDq2nqIlSeGjprFop6v4fnI+IfKIq8OU3+v0j6Jq8FlTkuBYhx0vCLjfCCMpUg5LtfR33GojOFGi0ypa2lmSFAKB5gCO4O8RkVrKfQ6w44vhK/CKFpcC6VJuAWZ/30hLnSSCQRcQlI2UEqfFS7g7vDPI4qeZLd2IAJBa7/SK/UkpvtEmmqL6xtGT7bLrRLQVIWFC4uOvbziDxXhQqJSihQC0JOUEP0JD7G2ohMkcQErloJYAAOC19obE0pUoZnKVAvdj7xfu3olVFQVM17/WJFNKIT4ljlGm7m3tDXxnwD4CPFp/EmJfnDOEAh366wrKkEAhNzYBup2HrZ+8I4tbJzlejJlKmOptEhyTce5dv0jyZNyczpS2ZWz7JHXeJKKbKGBS4BAUqySollF+w0HeI9TNAlpQGYElXdatW7AAB/OMkQtvANnzcyif20bycmqnfpHFSCNo1jVgujvOqHNgwjkFxgiMRkkY88ej0egmHuRRJmyVAhCJoWxycqMpTyOPvcwI7hUDquQUg5sqsupTcONj3e1+kRafHUy0p/ppYlz+IkE7nQAWbvG8rEQhZVmfOoFiGOmr6aWPUiDZxKEk2d0TyoIS5QRzoLOP7O2qh7Qw4XipBZaUgvd7gjr5u4IOjGBkpCci+Y5VMWYukgm4G4sBbp2ER1FQV/yCsgfqANju8Yfi5errwM1dwdInsqWpUtRfmFxY6sNRA2ZgFdSfCPGlgZsyL8vXLqPKC2CeNKSlcxIOYK0VukkEEDRw0FcN4jmksUANYP8A41gdVfuO5TtWhVpeMV5WUlWXyLfSGbDZv8QjI2W4ObYXdm3feC0/BBUMtbEs2gDb6COcvDxSMsnMh7sLjvbaKRj1f6AcrQLRgMpKlLUOckAnR26dINYZhst0uWcjTf3gtW0H8TLzSVpcgZQRY2tCN/8A0M2SvKtA5FlMxID5SksWL3Gh03jocowWCKTkxlrsLzL6Aan9/WFnFBkJBhtmY0JstyflcgQkY0pcxeYBgH/3EJqwpURwqN0TiPWICFEa2idSIzGIOLDZPpKloK4dNzqbaIlLSICTm+IaenWI1dxAmnlWHOuw/WKqFZYLvQaxiYFkJHME3Z9W0hNxHEDLUoWdxpG8qsmkKWygCBcnp21aAVevMs3hJzvRaCSGvC+LlS2Y2O37tB2XxqCQAlLnew97RWSW2N4l4fOIuT6RB8jRdJMtKjxaoqBlCvDRuXv6QaouH2G0w9bk9N9TFe4ZxNkZ7Q7ycdSmUF5w+jb+8WhJPZKTfglVPCyFWzBHcAP7QmcSfZbnLy1jN1ZgexD/ADENpxkKGusZwlSySSokbA7Q1ReKF7y+Sh8ZwGbIJTMS3RQulXrsfOAaFsY+nK3DpE9JRNQC9jaEDiz7MaaVIWqnSc56klm1If6RnCkBO3gq+TM3hwpeIifBTmYtY7O+/WEmdIXJVlWCPofI7x3lzjYg3Fx5u8RzEuqn9y1Bi0xJ+HOSmydAYQZmGTZYJKMpuzsEpSHLqJ1u1oaaHiMLly1EOrfqLXaDq8UlqTlWlJSdSUguCN3HmIsnHyc8ouWyt58vKJKgpKgAoMxu5bN6kv6CAUyaVKJVZnsNLww4xLlInf0nMpS1CUPvcpA8mCioD0MAa1JzKDAN0+veF/QilRHWt/SNExlMbovoLxhzBltrpGqk9I6BP4v8xqQ1xp1jGObR6NwrtGYxiegGXyrsWcA26h/PWJk2UFhJQHAAKhuygDmfsXgTKqibL5h31HcHYiJ38akKGUlIy5QQN7MS+ugjCNU8EmTPMpQIJKhd9m3BHcfSJBqgVApTZV7c2UrLj0tr2iHTzVIUpyCd1G9umjh7RJl1WQoJbIUhOl7dD1cA92gpketpphSVxJdrgBgX0fR2d230gxS8WS5agSUkj2hfVJINnUAxUkXKgxZuxGV/eBVLT+ItlFCT538rat+UZ7GjOi3KTjhMwai/SOVVxCgpI2iq10wlnkngO7WUzf3M0da2bOlskrCyzkDUfra/rG7S0dClFlh8F8VpQShS2D8oLWfo8aYzIl+PMUmaFeLzKGVmuL66nSKvFaX3EMHDlJNqpoSnPkH/AHJgDhA69Ce3eCpvr1oel2tDvgs1U2Z4EtIWoc2c6AbE+7NDFP4WWAMwBfpp7QwcG4DTyJZTJdRPxLV8Sj1Pl0FoJYhOSkXY/wCIspYE8lXYjgKZeoHpZXsfyMLeLUDoGS5BcF2I/SHviT+skpFm+9vFeT5qyCk3Ugs41boeo09xE5S+BuqJWET1yUkzTmKiBcv7xLmU0ucvOQSws55Qeo7QrVNUp2MMvBlbKnzRJnfABcAsSrzG3aFjO11YHCnaMplGerKn4Rqr8o441wylCMyXd7jqG19C8WAeGBKS8oOkevrENcmznZ4MuOsM0ZeSnauUoDljjJr8tjFiYpgSNUpsXsduzwlYzw8pHMBYxzOHyW7PwaSMSHWJH8xUS+Y9rwvBwWLettIxLqlX6Dv1hfTfgZckfJYmDYvMIDMs6MDz+28M2DcQAqu4bV9Yp6TiZG7H2MHUcTAy7kmbo/UdT1Lw8G1sEop6Len4vLUxQbnu/wDqIE/Hi5QQ76Foq/CuIlIW6iVBWvWHOTXIUUuWJDgxTu5COPVhCowWmWk50C+z29jaEXiTBJaVESpOS9mf5dYbp811WOkborQls3pCyk9MeDV2V6nA6mVlUQEfeGYsW8mcAtDRRYtIqKcZi0wap7fnEzFaL+IuksptFb+v5QnYhwzOkMoc3UA83+f3aGTrSM49tjHLwqhUg5WTMSoHfKHsCL2uPK8KnE+FGTPtMSsKuCHt/wAfaDHC9bLmPKmAJWbXDE/57QXq+FacnKtQsHCkkix7aGHzKngjKKyir5ovbSOjZhb2h3xfguQ//SLCn0BUTcWY+u/eEyqplIWQeVQPw2ce0K1QvVmrBmWdOmsYWoJ0946BIXrY9ev+YnUuHGZlIyjIkuTf71h531gG6sEnyMZgr/KFf+5HoIKOZlU6lhQJSLHL93QcubXXtERaBc6hzppGJ1MUhOYAE6D7zdTHelIRmCvidmPYxmT0rWTvS14CQFM6XAOykn7p/Ix0k1uUJBAWkOqwLi9xfQF9YhqyKJCQwf4Tr6fOMqUQyk6ixto+8DRmkwpKrj4iQglEvMASoOpOfQWLZf8AMSJNAPEfO5IIBSkODoojyJa7amB+HELUpBAGdPXRSbhuxLwQpRmWEKCgACVFLAspibkNYj2JgoSULyiH4SZjgFSC/MlQBTo7hvhe99Ld42xfD5pnk5DzlOQguGyhIvsQAH6Q0SeDZ0tQmSXmJLMyWKXexue3bSH/AIZw1NPKSmYkLYaEPft0/wARTp8lVBoV+DeAqOdJerClTS1gpSbbM2p7w9TJEmiTLl0yUCUAxS33idT+J+sDp+MOpKPDEtSTdQ1a/wBdIj11enbb5QrmkqR0R49DAjiAS0sAlJYnyMB6rGjM3tC/NqyS5NoHVGKF2ER7t7KKCDldXsGEJdVKzTl5TzWLdXsfWJNXibC5vAvD6sCpSTqoehD/AL94KlYkkkTazDUrll3ChsYV6arVImhYLFJix8RlomS+imsRrFe43JKTzBjsoaGDISy2+HeMgtHxWIgouYlQdMUPhNeqWuyrdNoecH4mULEtDeo1hi0vA6qkjpmCttPntC3iNC+ZgSBqOnYxLm4qVB0m8cqWcoLF3cuPTVJhXIrDIhYxg2pAhZnSyk6Ra+MUSSrME5M9wzNfttCpjGDtqlu+xgXQzhYnqWSX3jKZpEd6ilKTEfIYa0yVSiyRIqC4HeJ87F1PykgCBGUiN0Sn9f28BxRu7Wxzw3iPKhOb/bbwVl4gJjtpFbrnkt20ghQY0ZaSL3gNM3ZDxJxFSN3a14xilapcpwQTqB82/KANLjiZgAvmtEiWsXKWI/d4RpplFI6GlRUSgpRaYL5wGPZ+rQKr6ydKIRN5gNDe48/2Y7068q1AOz9DvExU1MxJlrGZtH3H6iFjLwWkrMUk1E1AEp0kbAkFzrHCdwuVrOYkl735tNHNoB1NOqQvMhRAex3HYxLp+J5uYHMAo6k6HvrF1WznaadWYk0xE7w1vlS+XMLl+410gzU4hJlZQnKOoCdB/uONJWqP/cOZOoDa67+sCsYSmaStAAKdQzfKNYrMrxK55d49AjxPOPQMjUg0JeYELUZoIcMGSG6G57WtGk1SDmOR1FiHsB1uVfNo5zFIToFjJoAQxfrvGsikVMUklTAkBv7oc85fN4PTaQKGYJKTvoR6F9e0cBOIO7aF7fOJmJTRLWUIzMnlubONS2l4lYTJExUp0pcknS1lZbiA1ZTjbdA6kpyZict2IJUNr6Hv2izsL4bQgJmqZaHGdLnOWGjD92jvRcDJVMQoLCUBlZAlg7hha2sHsMqJS1eElKhzEElrlP5WiqhR0KIV4fq0FymUyQwAZgw7QNxXFlictKgyRcZdGPf694mY9UfwqVlLsNB5h4ruux1UwvdyLxOfJXt8loxvIWq64JJYuTcncmIJqibmBhn7xHm1xYiINjk2qxFxrAerxIJ3iHWVpAOsAZtYVKu7PpCpOTM5KKJ1Zi72FzESjqFBaVAlwW/xEhGFOHB336GOcqlIUA9nylvOx9DF0qON8ikMFNxE4Z4hYriIWGMAp/xEjck/OOtHRGaCczM2veBQXJJWyMtTG0TaPE1Jsbj5xBUlo2QLHqflBaQbHbA8cSpQBU0Gayp1QFAjUEd4rBCiDrBCmxdSdXMI0MnQ3rxKYWChyjcQSnT0zJIBUCwtZmF7PC4nErDX/cRqioIuCQDqP0hVaK+qqyTv5QmZy5XUSwux9t4HKwBnG4s3X2jmqY3MCt9AcxcXd3EaTsTWl8q1B9S9/fUQy66B3k8nOpwkpsUkFnf9+UeRSFcpQQwA16qI+g7RFqKwrA1fUmOCKsiw9Yb7EZNyeTssJyMBYfe/evlHCfJ5rAAdoxMmZmEZqJJQ13cPBAk7OKVFJsYm0+IzEgXsdYhAaRumW730jMplIccMxBKhlOws2sc6xJCytJbIHPcfqxhQlVCkF0kg9oJ0OIKWTmJJOpO4PWFccDRlRNXWBaiLMbGOM3B0FwLK2c2IMdvASWQRtYjURp8JyKuWcHqOhGx8omm9o6PbPDOf8KZbDxBo4Zy3ZmjiaCYtZWSVAnmsUv29olhft847SagrXkGugJsPVoym2GXAvLB6sLLlkFtuYfpHokqmqfX5x6HuYvTj+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4582" name="AutoShape 6" descr="data:image/jpeg;base64,/9j/4AAQSkZJRgABAQAAAQABAAD/2wCEAAkGBhQSERUUExQVFRUWFxwYGBgYGBwaFxwaGBcaGh0YHRwZGyYeGhwkHBwXHy8gIycpLCwsFx4xNTAqNSYrLCkBCQoKDgwOGg8PGiwkHyQsLCwpLCwsLCwsLCwsLCwsLCwsLCksLCksLCwsLCksLCwsLCksLCkpLCwsLCwsLCwsLP/AABEIAK4BIgMBIgACEQEDEQH/xAAcAAACAgMBAQAAAAAAAAAAAAAFBgQHAQIDAAj/xAA/EAABAgQEBAQDBgYBAwUBAAABAhEAAwQhBRIxQQYiUWETcYGRMqGxB0JSwdHwFBUjcuHxYiQzQzRTkqKyFv/EABoBAAMBAQEBAAAAAAAAAAAAAAECAwAEBQb/xAAsEQACAgICAQMCBAcAAAAAAAAAAQIRITEDEkETIlEycQQFYfAUFVKBkbHR/9oADAMBAAIRAxEAPwCjgYkhYbS8RY6JmnSMAlUVWZcxK7OkuAQ49RvFmcMcaiYbrGYPy3TrolJ9fO0KVHhdHUS0JQsy5oSApV1OprkoLG//ABJgZiGBT6YuRmT+NBdPq10nsWii7RWBXkvbD8YCnKgdHca27D4nO3yiPiFBKquYACYLeIkM7ByC+rP2OsVHhPGM1DAqCkpuyjct0PXcQ74X9oclkJU5DF1K+IGxYn7zly/eNFqWGKrjlBGfRrplInAiYEFlnLmQG0zDUOH1DWieahNHUJK05ZS2UhYVy2uCCDcPbrcxnAuJJK1lSVBKzfIdSLBiCGLj7sFq+XQzUeAQJRPOlCswSNboV92720vtFXxpZidEee8SDtHjiZg5SFbuC7jrEg1IZxp2H0iopmJVVAopMv8ApKUcgWApLagpUNbMbQzYVxcuej4UgpID67O3f96Qqkij4/K0OiapJNlaWI3Dh/PrGq5xzBPK502P6O0KCqPOt3IfZL776xKaXKGdakuNSpbH1Lv69oPYDil5GhClOXAABte502jkusSHdSbe8KU/jgzOSQkzFaZmKUP3UfyeBsukmVBJmzAoZiClBYWuM2582EbtehKD+JcdoSckgeJM0GW4HeAFThE2rmvVVASgDMUpL2B06Eh9T0MFaLBMqgnLkJ7QanYCVNmJDDU2DDa0bo3mRk4pguh4fopeVCAslwQtKi//AMkhh5QX/hJiUnwZ+csQBMZQF3HMkP21j1Hw8gAZFBWa41uzg2FjtrHp1WinIz5gV3bKEswYksbbavBxQKt4I03iqZI/9RJWlLsVp50jva7P8o3Tj1PVIPhqlrUXBBPKRulQ2BB1bcGCMiYmcknJnTvb1vCdivDKUTc9KkDXOLKCSRbl1Zn6wHa0BKzao4C8NJVRzfDmXPhrLy5g21BA21BDiEPHQRNyz0rpprjNlco8035g4Nn6N0h2QicpGcTUBACs8qZtlNsl817t6QtY3RCc3iKVLKicpmKKpTkPaZs/RQic/lAcU8SNEVE5MrKSJ0hV/EkklII+6sAZkdQWto7WgdLxQJSJWZpZuleoCgXSR94dCIjSpEymUFArD3BSdSxZiLfvvHavxhEwFFRJzrA+NByTLj4jlDLI15gdNdYTs5Igorjfx/ojVst7jUfF08wdwdRveByoJGj8SQAmcleVRIQbLDD56bdYiqplBSQoFGYsxBHqH6j6GF7F17tshzkcpgcsWvDKrC8xzJsgg2OoYPmd7ixt37RBq8FZBILtqIDiweBcmyy8d1FkxPFIBdSXAYuOh2O4f84iVgTmVkCsj8rhyzCxI9YDQEzhRrIJYkeRiX/NVixZTdREGmsrcWjdRvAexjuavMonK1rsbRyMxSdI6SE/WOjcw84VsBxl4sobmM1+JGalLk8oZuzvGykDMrTU/WMKpknaMqMDc8egj/AJ7/L9I9D9kYGRkGMR6HCeg1hvFk6VYkTE7hbkt0CtR9O0BY9BTowfnmnqC6P6MzobJJ9OX1t5GB1TRrlFlpIfTofIixiG0T8PxlcrlZK0HVCxmT6dPSNd7FokUWLKlqG7Ke5LbO24Nk37Qyj7R1KtNQlQ7gkDvYhXsYDpn0ExPwTZE09wqT7k5h7RAqqBMtXxZklLlmdiLC9gdIdOUdMH3LOwb7RaaahNMumCkvZIDpSBqsZw6GDqs8FES860y6aoTIUTkAMtLkkaEpYh7gFiQxO7RU2DnwwZiujAdTDtT4mab+Gmr5lZSogm/MAlPq2Zo5+Xmpnufl/4CPNxty83X9lv/I2nhWaH8eoWpSSORMzISdrDR7bh4i02CIRPGemVMlhgFZiSkquQQt2D+T2tEWs4gM6VMWpJQFJKub4lqAKRlI6Ka0a0GJLT4QWs5EKFyohHiWUtSm1SlwkA9Iy50sJF/wCUWrvJYCaeWlPLKSL/AHhdjuAxP0jaVgknOtaQELKbkODoQ/Q/6gOuuqRzy/BqJTulIIzi2geyvcbRih41CytDeBMBDpWWU9hcG4s1xb6x0PmRwfwHJVxz+/jY30qHWEzCg25QBzEs5V2YN7x41bKaaJaUs17ufXbWELFuMZshTDMlYsX0I1BHbuIVMX4pXNVmWSeg2btEnypEV+HbdsuXD1S0zFrQrMCAhKUtlDEnY/OB9JikhE+dMmE5yyTnZkjVmbc3feKywPhKsnoTMQBKlrDpmKLA3swFzD9hHAyfCaqR4s9TpVMStWXK9ujcrbavDJ3tE5RivJjE+KzPV4dOtISLqUhyU9i3wnubR2oVUcpOZSlBZ1UFqcm5vdusFsNwCVRIKJJKUFWY/eN/mRtGlJQSZco+Cn+mVKca3OrZns7wfIt+PAsYhTUdSQUSpq1AsFpN1Hoc1iLwvfy+ZLUZc2WsSlK3SSkA6C9u3nDenhhaGXLmhMpegmB1I6BwWUH8iLawUqBNASEEFLHMBoWbYfu0MnWWBu8IrCuwDI4kkymspOssj+06ekLNQECaQvkWLb5D5Hb/ADFtTqUzZOdOUi7pIZViQ7HXtCJxTgYSSrKFNqB0/URTl4oyXaGznTadSFOrw9epVd+Vy9j91+n6xtRYtUoZLkgqbKvmTmSAWAL+YiXLwpRT/SUJkk6pUWWiws+huWH6xCnYNMSc1lpDNcaeT9Y5vq2CUWvpCtNjSA+aUgJU7mW6cw1BCFhg/UMdYh1FOJiFCQvOC3IbLtoz6j1jFPiExCFIUELSE5TLVqx1AOuj6GI1VVS1rUUHwzm5UK0BL37F3LvBp1hmXJeyP/EGwVb+nkD68pJDeSvoYiUFYqUrMLAkZgd7i0GcQw1ZSmZMSAoMnMFcihcgg7nraF6qllJyqFxY217+0J9ylqTpMfSiVOSM6ELDbpBtCrLwOVMqVS3UgMSlm09f3aMYJi7f01WGgP76x2xCbknSZw0CgD5afQn2hXsIuuoEgH3jRU1cdJx5leZ+sbUquYep+UYmpO6NZNRq+rxJQp/KISrizNG0qYQ0Bq9Dk/LHo5eP2j0Dqxe0QRHo9HouOejYCNYy8YxJpi5AgmcNlEgOoDdQ/SBtKpoISqgHz7RnPFItxcSbuRH/AJKs2Rz9hr7REWFJOVQIOhBsfnDZTVAlSwofGvQ9BHFQSsc4Bfff31eEso+FP6QTInsQDdh84L01QHSoqzFwADtHJOEyz95Q+f5R44UnZah5gRCXG2evwfiVxqqwMcmozrlIWSAVhhsO3qwgrUrmyUoUZRVLCSlVnQSq6yrL337NCLUyZgIdeYC7uzHpeD0qZWSJUubMTMTLX8Cs1jvcA263ET6OOT04/juLkfW6+4bw+slEvTLmUsy9nK5Ja7sbjyEZrq1Mx0ViSFlzLnS9iwbIrdJu6D7CIlPiNPUhpqfDmn/yy2S/96dCdbwPnV3hKVImKEyWWu9iNlB9CL97RnJ/v/hbrHb/AH9nsJ4Wlc+amjnTAksfCmEZk9exykPbaHOg+yKUgPVTBOzfgKkAdrFzbdxCfw3QFUw/fEtvCUNVGYk8vdhr3EW/w5QzVSgJ1gNAfisN46uGPttnzv5jyL1Pa8E/CMJTLQlI/wC2kMhL2AGny6x1n4okLyN1vsGH0jpVVBSQEwp8R42qWp0AFy194q35PKiuzJoqRmUXdwzkuzOWAfeFzF+MQB4aFAc2U2Zgz79YWcV4uEuYeUhTuWUdbddNNoUMQ4hWtZWzbWGwhHO1SLdaY603F60y1SytRClZiC1nA0tYQQw3jgJQmWVKCs/IrVgwDe7n1isf5yCXOpjH85AO8STmnst7WqovQ8US5aEqJzrU+YpAuev5Qt189NQC0taFhJ2zAu7ZukVqeJVWIW2+mp6nv3g7hnGWUBRAcEP0P+xFVyyvBJ8arJrV8PVVP/WlpSRqUguptS6CLj9IDzcMROJXLdC9FSlE5SWKipKixfTktrDvN4kStJ5RzBj0AP4buIG1ODS58lipaVB1BSSMwJYl7XFtmaNJqWiXpIR6+nEoHkV0JcjKx6EuQ/WJyEFNMZ6wo+JeXKSm3L/5FKuQL2YjXvEnGKDOlpiFE5eWekG4OmcKN9CNYLUEsTJcykDJmTKdIlEjLeXcpB1OotpeA7Rz9U3Qo0OKLlLQVSylC7gG79xmcHbZ4I4zV+OApCHWwzoKklu4V7WPURBn0k2clYVaZKYeEfiBcuA+m5gdTVJSs2cKvl0ftBdeROtfSYCU5nYpP4VW32gssZqeYk6s4PkXEQcTpQSCVlQI5VbA/hIOnnvG8qZkpwFX5nL9OjwjjRSD7KwKIxTWzHoPrGyjcxhQaWP+Rf2goETpTFxGZwZvP8o0otDG1YeUHv8AlAr3DeKPPHoiZ49B6sn0NI9GVGMRQqejIjEZjBR2QqJUtQiCDHQLhGi8ZhWfVursAB7Rsif6QMTMjcTYQtGQVl1jbxsuu9YGJmRLlyVpKSZayCxulQBH5jyg1Yz5Eslg8BYGiekTQnxVBWQgtlSpndvK7nrFn0/BKJkrJMD7gbCE/gCqQpCJaJIlFszAvqb3Ic36xbNJYAGOiLSWDk5ZNspvjTgJEi8sWPSK1r0ZVAG7FvR4+m+KqMKkqJDshf8A+TFFYnw2pc5ASlWaYsJSGsWYufce7vaJygm7RSHNPpVjN9kMtajNSA6RlUD+FRewPcfTvFzSEZUgHXeF3hHA0UdMmWm51Urqo6n32g9LnQ9EJycma4qnk77QgcXK5dQkSxnJOwTckw84pN0hL4vos1FU3+OWU+Q3Ps4hoq0CJUK3mTSfivr2fXzhuosDkzJSQlChMAYlIBSTo5Khbux6tADC65EksgAs3MTvBf8AmFyQosL5Xt7aagGJqls6Emw1O4BpJwI8OciYBcJWkpzN1WH12ETsM+z9MmWCqgkT8uiiAZp/uChzekCafjeY/OkKQq2Vg9+h/I9YOUXF6Jmi1S9AApXLa9+um/UxSMo3g0+OVZFHiGipM62o8ih9xinQfhszwtjBUTLollBOzkAHpe0XJiyE1UsBYl5h/wCYJKlpD2CW7nckRGNFKpWMw+Kj8SEF0nqtuUX6dRaKdVJ+4532SwVXS4HVSbpQVB3DXt3jZOKzwoeLLWkAMopB0frqYvaikonIzJGYaAggp940quHkAKZCSkgMGdj2vYQHxw0IuWSKnOPomKQqWhBTKLt90C1i733v6wE4ppTM/wCslWUghKgLsQPiT2ZgQLBoea/gRDLVKeWSp1AOUqb7rbPCpXeIqYUTQmWhIKw1gQzKSAD5PCcnG4rJbjmpsCDFpdSU+Moy6hDZZyPvWLBXUfPWIWOYcqWxmSwQ7CbLJKTt79iBEKtwvnZPKlV0g6G+gO7X9o9huNzJRKczpIbKrTyvHOnglOCUskqYgS0JzLD2ZADhaS7qKtlAbGNK0BUl3SE2by2t9ekbTpEtavEl2KQXlm/fl8r27RCl0o8RCVWzC7iwdzuRBtPRJRa8gw6xrVG4HQR2mywmaU3sr6RFmqckwVsokSKHeOlZ8Pr+scqI6x0qByn0hH9QSFHo9HooY81o8ExJnyspGh6dI2lo/EH8v8RrMnZzRTvuw3jC5IBIDmC1RhLSxMAOU27+0ck0agfgmE7Mk/pC2VjFMF+D0vGjwwYrj3iITLMmXLKLZgkhegsfkYBqDmGszjSO+H0apqsqbbk7AQ6YPw9TpurmPdtfyhSoakyxytfeDKZiUIOc5lnToH384pCUV4EcZPFhyrwRUtSZnhIXJu98ocj8YBcjXKbQQTxUKWXyy81yJaZq0rSkFIcZQHCWIYgjyhQRXn4XJSTdINiWt6u220Q8Sm5iB07Ntp5doHqZuKH9Olkuf7NZLrzanL9SP0izJs7I0Vh9l1S4U2jJv7wz8R4ywCUl1G3l1vAjoDVyo3r+IPEnFAuByAdXsT6v8ozRyEoUVFKUgfCA9mDb+sIU3EPDXmPUAD1v6/rE6ZxApBS5JQq9wSbt973gp4KNLSHannpQkJQGDlh5lz84JUlXtCFSY/4hAS6WDk+rMImz8YYgkhPb9YKJNUNGNVLEN0gDVTJqklIllSSMqklLAg94mJ4jQhIK3dn9Ihq4r8SyWAOlrw+I+QxTehTV9lillPgKXKuyhNGbKGsRlLm9r9XeJ0z7HanK6ahBUdRkKU++Yn5RYmEVKijvvBVE9tTeEaXwH1JLyU+Pslr0gMuST0zqt/8AWM0/2Z14Uy0yQNSrO4t2Z+2kW9OrQmIMzF5ZVle93HaEpDerNlU4lSzKGcgJnuFDUOA42Ykg7XiTL4wzHLUISpLgunRxuRvFjKpJUxJRMQiYnVlJB+sQ5+C0iZRSmRKGhDIGoLh4dWlsD5E9oSjUTpBFRSLC5ZAKpezC10723DEQ54FxEirk+JLfMn40PdJ8tx0MJmLcPTzUJmUcoS7HMxZJPl30hfnYuqVPM+SRLnJdM2WbA2ZQIdiC3veG7eQS41LRZc2pUVKyy7ZX1D9NGZWtrwpcRYEieBMQxWm4LONuU73OoiLN+0JSlZpaESyn7tz79TC7iuMTfGXOROICi5SdAG+EpFiHe8VfNCqJrhlvQE4npxswAFkgvlL3F7jY+sAqimfKt/juLbhgR6OPeGDF5wmDOoAFY20zJLuPP84AeMDIKXAUk6HVruX2LMO7CONqpYKcvuin5PSJiVKcgg6KPcPeIlQsqLn4vxdQzP7fWNbk5kqAfUHr+cZKCrQggft4DRzp15NsRflmNqGJ/wCQt9BAwmGD+EUqlSkjmKyu/wCEBngBkgood6I3PlHaoHKf3vEamWyrxKmnlMLL6jECPROFEj8R9oxD2AKU0kEE+GFB2ck7h9BoR1ib/LJYp1GWEpWCXzLOYjMB8Js2rb+bx5MxSlrlS0qUycwyjRKgFO4HQjWNJtPmQpTqWEsynsks2VRIu5sG0PnB8HInTyEpVOVpl3KUA8xSHLN09oYcGpbZpYUeZsxOoHTr6bwK4PWiZZasoAc/pB6VTzJAzSiVpzOA3wg/W0ZLyehfgK0ykLUoTZeYg/eD9949MwKnmrPiSpKr2BSAWIFrbWjgjiaWpkkjOTcMxPe42gnRJQsheYBj6mC18MydPRFn/Z5RzFP4JST0JF/N42lfZDImTAFBSQzkhRv0b97QwqnBwElyYO0BKRfWGURZchXk/wCwZIW8qqWE/hUkEj1H5wr419l02UWQoLyquWsQ2tt9HEXnU1TJtCvj+LFCCUi8GSSBCTe2K32e0M6VLmJIy3bMbEC+g9YIYzNShJZTnvv2jlhVUpTgnU3bTuIKYbhqVrylzez7fu0OoJIDnkVKXAZ1cGlIbKoOpbpT3u3TpDZhf2dyk2mz851yhLJftd4JcR4omkkgcssJ02/ZhJwbjcz6yUiWtysqdCUklIDupR200beOZzl2qKKYayx8ncDpZkLy7aQHqfs9mg5hNCuxS0NycQDAPv8AlExNS4iyfbZGmip8bzlaEKDM4Jb92j2EhlC2hb12h6x7BkzAFbwp1VL4IUVWYufYtD9VQ0ZPQz4fi6RLSeof3iNX8WBOhhOqsZ8OQhI+MpHowYwAm4t3ji5eVrR0Q47yxuruK1k2LRFmcSrz5kkEEabvvCRU4w2pjl/Ox1Ec3eZ0KMS08K4yGmYAlwz3dv37RPwfiATnBVmAsA1xfUxTv81u4Pr0beCWFY+ETgXbNY9D3846OPlbpMjPjVOi5zPyPuIT+KaRNVKWhMl5guhaWCgQeup8oEUHFhXOyZyATd76dIacycwUlQfK5HWOlPsRpwZVpo51N4iahKQVh0Am4KTq3e4gXPrXG3SLF4jmSJ6ZgmSrgEpUkOtJA23A7aRXM2kWbrASTdmbM24hJL+krGXyRqnEGSlh8BBD7szg/SBkurCZxUpLpW4UkfhUdB+9o3xA5SQR6RCWogpO7CFJy8hVWGJN5MxC09FKyrSCNwelw7xypKPwyXyzF7ISXYi4UWsb7R0GHuklbSwzBSjcHowuB5trHE1QlJIkgksMyyL3OxBsI2yCRLxfEMqCCQZywAsi2QD7gDafrC5EqtlgZDmKlKTmU+zksO9oiwyQwXlYytCcjIKcoDFI0F+mveNayZKmJJQky1bpfl7tEJQ0/tEaHaFoB0D9I9Gvix6NQB4wWYhK1qCiEqR4aizWMspS178yUl/KAk9S1JJmrWSE5wkaMCNtNL2iZhSZUyjmug+NLUllBfKoEk/CbAj2iPKTmzZyMqiWLgZVEGxfQHe0UOOkmRqSvCDyksb318jFgcJcSiyFkPsT0/WK/qcIUVgDlLlPMLFSdgdw13jeXSTZYzFLjtfSE9ydo9Djlccly4lhcqoAJHkRY+4hVquF6mSCadZUNkrLn3gTgHGSkFlqcaOdR5xYFLjyVoFxcQ3aM9j04iTh3Gc5K8q0uU6t/uLM4U4rROQC/aEjHOHRn8ZJdLXILEP1G4gFVyJ9N/UkupLh0vto8GKcMoSUVIvlS0qDgwm8XTAlibdtnhQ4f+0EpP8AUDFtBf0946Yli8yrDFLFRt2iin2WET6dSThdWkTcqS41MG5+MplKSpPVzADDMMEmxN9zEfEZrnygcjfWjLY71tfQ1wAqZaZjC2Z7HqO8R6BVFRJUmklJl5iXIuovtmN2vYbQgS5p2iYisa5BPlHM3N4souo8U+KFStYOU2I5d4QqOrgvKr3EW48CyyMFbiruPZoSMcxFXiiWRqoG+4BBgxNqEypSpqzoCw6mEgTlTZxWo6JJv1OkNbSNHYz4PRyppV4iXSSx6i+3QwL4j+zqah1yFBcs7/eH9w/MRIo/FT/Ulh0m7C5vt3I37EQx4NxIkEhaVDq2nqIlSeGjprFop6v4fnI+IfKIq8OU3+v0j6Jq8FlTkuBYhx0vCLjfCCMpUg5LtfR33GojOFGi0ypa2lmSFAKB5gCO4O8RkVrKfQ6w44vhK/CKFpcC6VJuAWZ/30hLnSSCQRcQlI2UEqfFS7g7vDPI4qeZLd2IAJBa7/SK/UkpvtEmmqL6xtGT7bLrRLQVIWFC4uOvbziDxXhQqJSihQC0JOUEP0JD7G2ohMkcQErloJYAAOC19obE0pUoZnKVAvdj7xfu3olVFQVM17/WJFNKIT4ljlGm7m3tDXxnwD4CPFp/EmJfnDOEAh366wrKkEAhNzYBup2HrZ+8I4tbJzlejJlKmOptEhyTce5dv0jyZNyczpS2ZWz7JHXeJKKbKGBS4BAUqySollF+w0HeI9TNAlpQGYElXdatW7AAB/OMkQtvANnzcyif20bycmqnfpHFSCNo1jVgujvOqHNgwjkFxgiMRkkY88ej0egmHuRRJmyVAhCJoWxycqMpTyOPvcwI7hUDquQUg5sqsupTcONj3e1+kRafHUy0p/ppYlz+IkE7nQAWbvG8rEQhZVmfOoFiGOmr6aWPUiDZxKEk2d0TyoIS5QRzoLOP7O2qh7Qw4XipBZaUgvd7gjr5u4IOjGBkpCci+Y5VMWYukgm4G4sBbp2ER1FQV/yCsgfqANju8Yfi5errwM1dwdInsqWpUtRfmFxY6sNRA2ZgFdSfCPGlgZsyL8vXLqPKC2CeNKSlcxIOYK0VukkEEDRw0FcN4jmksUANYP8A41gdVfuO5TtWhVpeMV5WUlWXyLfSGbDZv8QjI2W4ObYXdm3feC0/BBUMtbEs2gDb6COcvDxSMsnMh7sLjvbaKRj1f6AcrQLRgMpKlLUOckAnR26dINYZhst0uWcjTf3gtW0H8TLzSVpcgZQRY2tCN/8A0M2SvKtA5FlMxID5SksWL3Gh03jocowWCKTkxlrsLzL6Aan9/WFnFBkJBhtmY0JstyflcgQkY0pcxeYBgH/3EJqwpURwqN0TiPWICFEa2idSIzGIOLDZPpKloK4dNzqbaIlLSICTm+IaenWI1dxAmnlWHOuw/WKqFZYLvQaxiYFkJHME3Z9W0hNxHEDLUoWdxpG8qsmkKWygCBcnp21aAVevMs3hJzvRaCSGvC+LlS2Y2O37tB2XxqCQAlLnew97RWSW2N4l4fOIuT6RB8jRdJMtKjxaoqBlCvDRuXv6QaouH2G0w9bk9N9TFe4ZxNkZ7Q7ycdSmUF5w+jb+8WhJPZKTfglVPCyFWzBHcAP7QmcSfZbnLy1jN1ZgexD/ADENpxkKGusZwlSySSokbA7Q1ReKF7y+Sh8ZwGbIJTMS3RQulXrsfOAaFsY+nK3DpE9JRNQC9jaEDiz7MaaVIWqnSc56klm1If6RnCkBO3gq+TM3hwpeIifBTmYtY7O+/WEmdIXJVlWCPofI7x3lzjYg3Fx5u8RzEuqn9y1Bi0xJ+HOSmydAYQZmGTZYJKMpuzsEpSHLqJ1u1oaaHiMLly1EOrfqLXaDq8UlqTlWlJSdSUguCN3HmIsnHyc8ouWyt58vKJKgpKgAoMxu5bN6kv6CAUyaVKJVZnsNLww4xLlInf0nMpS1CUPvcpA8mCioD0MAa1JzKDAN0+veF/QilRHWt/SNExlMbovoLxhzBltrpGqk9I6BP4v8xqQ1xp1jGObR6NwrtGYxiegGXyrsWcA26h/PWJk2UFhJQHAAKhuygDmfsXgTKqibL5h31HcHYiJ38akKGUlIy5QQN7MS+ugjCNU8EmTPMpQIJKhd9m3BHcfSJBqgVApTZV7c2UrLj0tr2iHTzVIUpyCd1G9umjh7RJl1WQoJbIUhOl7dD1cA92gpketpphSVxJdrgBgX0fR2d230gxS8WS5agSUkj2hfVJINnUAxUkXKgxZuxGV/eBVLT+ItlFCT538rat+UZ7GjOi3KTjhMwai/SOVVxCgpI2iq10wlnkngO7WUzf3M0da2bOlskrCyzkDUfra/rG7S0dClFlh8F8VpQShS2D8oLWfo8aYzIl+PMUmaFeLzKGVmuL66nSKvFaX3EMHDlJNqpoSnPkH/AHJgDhA69Ce3eCpvr1oel2tDvgs1U2Z4EtIWoc2c6AbE+7NDFP4WWAMwBfpp7QwcG4DTyJZTJdRPxLV8Sj1Pl0FoJYhOSkXY/wCIspYE8lXYjgKZeoHpZXsfyMLeLUDoGS5BcF2I/SHviT+skpFm+9vFeT5qyCk3Ugs41boeo09xE5S+BuqJWET1yUkzTmKiBcv7xLmU0ucvOQSws55Qeo7QrVNUp2MMvBlbKnzRJnfABcAsSrzG3aFjO11YHCnaMplGerKn4Rqr8o441wylCMyXd7jqG19C8WAeGBKS8oOkevrENcmznZ4MuOsM0ZeSnauUoDljjJr8tjFiYpgSNUpsXsduzwlYzw8pHMBYxzOHyW7PwaSMSHWJH8xUS+Y9rwvBwWLettIxLqlX6Dv1hfTfgZckfJYmDYvMIDMs6MDz+28M2DcQAqu4bV9Yp6TiZG7H2MHUcTAy7kmbo/UdT1Lw8G1sEop6Len4vLUxQbnu/wDqIE/Hi5QQ76Foq/CuIlIW6iVBWvWHOTXIUUuWJDgxTu5COPVhCowWmWk50C+z29jaEXiTBJaVESpOS9mf5dYbp811WOkborQls3pCyk9MeDV2V6nA6mVlUQEfeGYsW8mcAtDRRYtIqKcZi0wap7fnEzFaL+IuksptFb+v5QnYhwzOkMoc3UA83+f3aGTrSM49tjHLwqhUg5WTMSoHfKHsCL2uPK8KnE+FGTPtMSsKuCHt/wAfaDHC9bLmPKmAJWbXDE/57QXq+FacnKtQsHCkkix7aGHzKngjKKyir5ovbSOjZhb2h3xfguQ//SLCn0BUTcWY+u/eEyqplIWQeVQPw2ce0K1QvVmrBmWdOmsYWoJ0946BIXrY9ev+YnUuHGZlIyjIkuTf71h531gG6sEnyMZgr/KFf+5HoIKOZlU6lhQJSLHL93QcubXXtERaBc6hzppGJ1MUhOYAE6D7zdTHelIRmCvidmPYxmT0rWTvS14CQFM6XAOykn7p/Ix0k1uUJBAWkOqwLi9xfQF9YhqyKJCQwf4Tr6fOMqUQyk6ixto+8DRmkwpKrj4iQglEvMASoOpOfQWLZf8AMSJNAPEfO5IIBSkODoojyJa7amB+HELUpBAGdPXRSbhuxLwQpRmWEKCgACVFLAspibkNYj2JgoSULyiH4SZjgFSC/MlQBTo7hvhe99Ld42xfD5pnk5DzlOQguGyhIvsQAH6Q0SeDZ0tQmSXmJLMyWKXexue3bSH/AIZw1NPKSmYkLYaEPft0/wARTp8lVBoV+DeAqOdJerClTS1gpSbbM2p7w9TJEmiTLl0yUCUAxS33idT+J+sDp+MOpKPDEtSTdQ1a/wBdIj11enbb5QrmkqR0R49DAjiAS0sAlJYnyMB6rGjM3tC/NqyS5NoHVGKF2ER7t7KKCDldXsGEJdVKzTl5TzWLdXsfWJNXibC5vAvD6sCpSTqoehD/AL94KlYkkkTazDUrll3ChsYV6arVImhYLFJix8RlomS+imsRrFe43JKTzBjsoaGDISy2+HeMgtHxWIgouYlQdMUPhNeqWuyrdNoecH4mULEtDeo1hi0vA6qkjpmCttPntC3iNC+ZgSBqOnYxLm4qVB0m8cqWcoLF3cuPTVJhXIrDIhYxg2pAhZnSyk6Ra+MUSSrME5M9wzNfttCpjGDtqlu+xgXQzhYnqWSX3jKZpEd6ilKTEfIYa0yVSiyRIqC4HeJ87F1PykgCBGUiN0Sn9f28BxRu7Wxzw3iPKhOb/bbwVl4gJjtpFbrnkt20ghQY0ZaSL3gNM3ZDxJxFSN3a14xilapcpwQTqB82/KANLjiZgAvmtEiWsXKWI/d4RpplFI6GlRUSgpRaYL5wGPZ+rQKr6ydKIRN5gNDe48/2Y7068q1AOz9DvExU1MxJlrGZtH3H6iFjLwWkrMUk1E1AEp0kbAkFzrHCdwuVrOYkl735tNHNoB1NOqQvMhRAex3HYxLp+J5uYHMAo6k6HvrF1WznaadWYk0xE7w1vlS+XMLl+410gzU4hJlZQnKOoCdB/uONJWqP/cOZOoDa67+sCsYSmaStAAKdQzfKNYrMrxK55d49AjxPOPQMjUg0JeYELUZoIcMGSG6G57WtGk1SDmOR1FiHsB1uVfNo5zFIToFjJoAQxfrvGsikVMUklTAkBv7oc85fN4PTaQKGYJKTvoR6F9e0cBOIO7aF7fOJmJTRLWUIzMnlubONS2l4lYTJExUp0pcknS1lZbiA1ZTjbdA6kpyZict2IJUNr6Hv2izsL4bQgJmqZaHGdLnOWGjD92jvRcDJVMQoLCUBlZAlg7hha2sHsMqJS1eElKhzEElrlP5WiqhR0KIV4fq0FymUyQwAZgw7QNxXFlictKgyRcZdGPf694mY9UfwqVlLsNB5h4ruux1UwvdyLxOfJXt8loxvIWq64JJYuTcncmIJqibmBhn7xHm1xYiINjk2qxFxrAerxIJ3iHWVpAOsAZtYVKu7PpCpOTM5KKJ1Zi72FzESjqFBaVAlwW/xEhGFOHB336GOcqlIUA9nylvOx9DF0qON8ikMFNxE4Z4hYriIWGMAp/xEjck/OOtHRGaCczM2veBQXJJWyMtTG0TaPE1Jsbj5xBUlo2QLHqflBaQbHbA8cSpQBU0Gayp1QFAjUEd4rBCiDrBCmxdSdXMI0MnQ3rxKYWChyjcQSnT0zJIBUCwtZmF7PC4nErDX/cRqioIuCQDqP0hVaK+qqyTv5QmZy5XUSwux9t4HKwBnG4s3X2jmqY3MCt9AcxcXd3EaTsTWl8q1B9S9/fUQy66B3k8nOpwkpsUkFnf9+UeRSFcpQQwA16qI+g7RFqKwrA1fUmOCKsiw9Yb7EZNyeTssJyMBYfe/evlHCfJ5rAAdoxMmZmEZqJJQ13cPBAk7OKVFJsYm0+IzEgXsdYhAaRumW730jMplIccMxBKhlOws2sc6xJCytJbIHPcfqxhQlVCkF0kg9oJ0OIKWTmJJOpO4PWFccDRlRNXWBaiLMbGOM3B0FwLK2c2IMdvASWQRtYjURp8JyKuWcHqOhGx8omm9o6PbPDOf8KZbDxBo4Zy3ZmjiaCYtZWSVAnmsUv29olhft847SagrXkGugJsPVoym2GXAvLB6sLLlkFtuYfpHokqmqfX5x6HuYvTj+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pic>
        <p:nvPicPr>
          <p:cNvPr id="24584" name="Picture 8" descr="http://matrixworldhr.files.wordpress.com/2011/10/1-usta-kolosalne-lignje.jpg?w=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17541"/>
            <a:ext cx="5147559" cy="3088535"/>
          </a:xfrm>
          <a:prstGeom prst="rect">
            <a:avLst/>
          </a:prstGeom>
          <a:noFill/>
        </p:spPr>
      </p:pic>
      <p:sp>
        <p:nvSpPr>
          <p:cNvPr id="9" name="Pravokotnik 8"/>
          <p:cNvSpPr/>
          <p:nvPr/>
        </p:nvSpPr>
        <p:spPr>
          <a:xfrm>
            <a:off x="307975" y="1556792"/>
            <a:ext cx="45520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500" dirty="0"/>
              <a:t>prehranjuje se z ribami in raki</a:t>
            </a:r>
            <a:endParaRPr lang="sl-SI" sz="25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059832" y="16388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PARJENJE</a:t>
            </a:r>
          </a:p>
        </p:txBody>
      </p:sp>
      <p:pic>
        <p:nvPicPr>
          <p:cNvPr id="23554" name="Picture 2" descr="http://www.divernetxtra.com/biolog/pics/0504calama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242" y="3898835"/>
            <a:ext cx="3811516" cy="2502895"/>
          </a:xfrm>
          <a:prstGeom prst="rect">
            <a:avLst/>
          </a:prstGeom>
          <a:noFill/>
        </p:spPr>
      </p:pic>
      <p:sp>
        <p:nvSpPr>
          <p:cNvPr id="6" name="Pravokotnik 5"/>
          <p:cNvSpPr/>
          <p:nvPr/>
        </p:nvSpPr>
        <p:spPr>
          <a:xfrm>
            <a:off x="107504" y="748657"/>
            <a:ext cx="8568952" cy="291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lignja se oprimeta z lovkami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parjenje je podobno kot pri hobotnicah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samice nekaterih lignjev prilepijo jajčeca na dno in jih prezračujejo, jajčeca drugih lignjev pa so prosto plavajoča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samica pogine kmalu po izleganju jajčec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/>
              <a:t>VELELIGNJI</a:t>
            </a:r>
          </a:p>
        </p:txBody>
      </p:sp>
      <p:pic>
        <p:nvPicPr>
          <p:cNvPr id="26626" name="Picture 2" descr="https://encrypted-tbn3.gstatic.com/images?q=tbn:ANd9GcRySMuEtOeG57BcNe-IjRwyXSyTGOb2cyyzPxjjeJTXoGzc-Sx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75" y="1774507"/>
            <a:ext cx="4096300" cy="2448272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SEfbcAVsbSoQYH_umNFPXbk3rHoFVotv6iLlXbL7ffWnxgADz9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594439" cy="2016224"/>
          </a:xfrm>
          <a:prstGeom prst="rect">
            <a:avLst/>
          </a:prstGeom>
          <a:noFill/>
        </p:spPr>
      </p:pic>
      <p:pic>
        <p:nvPicPr>
          <p:cNvPr id="26630" name="Picture 6" descr="Orjaški lignji -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3036937" cy="2865841"/>
          </a:xfrm>
          <a:prstGeom prst="rect">
            <a:avLst/>
          </a:prstGeom>
          <a:noFill/>
        </p:spPr>
      </p:pic>
      <p:pic>
        <p:nvPicPr>
          <p:cNvPr id="26632" name="Picture 8" descr="Orjaški lignji -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337720"/>
            <a:ext cx="3360374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eško 4"/>
          <p:cNvSpPr/>
          <p:nvPr/>
        </p:nvSpPr>
        <p:spPr>
          <a:xfrm>
            <a:off x="323528" y="836712"/>
            <a:ext cx="2699792" cy="18002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Zaokrožen pravokotni oblaček 5"/>
          <p:cNvSpPr/>
          <p:nvPr/>
        </p:nvSpPr>
        <p:spPr>
          <a:xfrm>
            <a:off x="3779912" y="188640"/>
            <a:ext cx="5184576" cy="2448272"/>
          </a:xfrm>
          <a:prstGeom prst="wedgeRoundRectCallout">
            <a:avLst>
              <a:gd name="adj1" fmla="val -78750"/>
              <a:gd name="adj2" fmla="val 28300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>
                <a:latin typeface="Antique Olive Compact" pitchFamily="34" charset="0"/>
              </a:rPr>
              <a:t>PA PREVERIVA KAJ SI SE NAUČIL!!!!!</a:t>
            </a:r>
          </a:p>
        </p:txBody>
      </p:sp>
      <p:sp>
        <p:nvSpPr>
          <p:cNvPr id="7" name="Interaktivni gumb: Po meri 6">
            <a:hlinkClick r:id="" action="ppaction://hlinkshowjump?jump=nextslide" highlightClick="1"/>
          </p:cNvPr>
          <p:cNvSpPr/>
          <p:nvPr/>
        </p:nvSpPr>
        <p:spPr>
          <a:xfrm>
            <a:off x="611560" y="3068960"/>
            <a:ext cx="1512168" cy="936104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5400" dirty="0"/>
              <a:t>1</a:t>
            </a:r>
          </a:p>
        </p:txBody>
      </p:sp>
      <p:sp>
        <p:nvSpPr>
          <p:cNvPr id="9" name="Interaktivni gumb: Po meri 8">
            <a:hlinkClick r:id="rId2" action="ppaction://hlinksldjump" highlightClick="1"/>
          </p:cNvPr>
          <p:cNvSpPr/>
          <p:nvPr/>
        </p:nvSpPr>
        <p:spPr>
          <a:xfrm>
            <a:off x="3923928" y="306896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3</a:t>
            </a:r>
          </a:p>
        </p:txBody>
      </p:sp>
      <p:sp>
        <p:nvSpPr>
          <p:cNvPr id="10" name="Interaktivni gumb: Po meri 9">
            <a:hlinkClick r:id="rId3" action="ppaction://hlinksldjump" highlightClick="1"/>
          </p:cNvPr>
          <p:cNvSpPr/>
          <p:nvPr/>
        </p:nvSpPr>
        <p:spPr>
          <a:xfrm>
            <a:off x="2267744" y="414908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7</a:t>
            </a:r>
          </a:p>
        </p:txBody>
      </p:sp>
      <p:sp>
        <p:nvSpPr>
          <p:cNvPr id="11" name="Interaktivni gumb: Po meri 10">
            <a:hlinkClick r:id="rId4" action="ppaction://hlinksldjump" highlightClick="1"/>
          </p:cNvPr>
          <p:cNvSpPr/>
          <p:nvPr/>
        </p:nvSpPr>
        <p:spPr>
          <a:xfrm>
            <a:off x="611560" y="414908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6</a:t>
            </a:r>
          </a:p>
        </p:txBody>
      </p:sp>
      <p:sp>
        <p:nvSpPr>
          <p:cNvPr id="12" name="Interaktivni gumb: Po meri 11">
            <a:hlinkClick r:id="rId5" action="ppaction://hlinksldjump" highlightClick="1"/>
          </p:cNvPr>
          <p:cNvSpPr/>
          <p:nvPr/>
        </p:nvSpPr>
        <p:spPr>
          <a:xfrm>
            <a:off x="7236296" y="306896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5</a:t>
            </a:r>
          </a:p>
        </p:txBody>
      </p:sp>
      <p:sp>
        <p:nvSpPr>
          <p:cNvPr id="13" name="Interaktivni gumb: Po meri 12">
            <a:hlinkClick r:id="rId6" action="ppaction://hlinksldjump" highlightClick="1"/>
          </p:cNvPr>
          <p:cNvSpPr/>
          <p:nvPr/>
        </p:nvSpPr>
        <p:spPr>
          <a:xfrm>
            <a:off x="2267744" y="522920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12</a:t>
            </a:r>
          </a:p>
        </p:txBody>
      </p:sp>
      <p:sp>
        <p:nvSpPr>
          <p:cNvPr id="14" name="Interaktivni gumb: Po meri 13">
            <a:hlinkClick r:id="rId7" action="ppaction://hlinksldjump" highlightClick="1"/>
          </p:cNvPr>
          <p:cNvSpPr/>
          <p:nvPr/>
        </p:nvSpPr>
        <p:spPr>
          <a:xfrm>
            <a:off x="611560" y="522920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11</a:t>
            </a:r>
          </a:p>
        </p:txBody>
      </p:sp>
      <p:sp>
        <p:nvSpPr>
          <p:cNvPr id="15" name="Interaktivni gumb: Po meri 14">
            <a:hlinkClick r:id="rId8" action="ppaction://hlinksldjump" highlightClick="1"/>
          </p:cNvPr>
          <p:cNvSpPr/>
          <p:nvPr/>
        </p:nvSpPr>
        <p:spPr>
          <a:xfrm>
            <a:off x="7236296" y="414908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10</a:t>
            </a:r>
          </a:p>
        </p:txBody>
      </p:sp>
      <p:sp>
        <p:nvSpPr>
          <p:cNvPr id="16" name="Interaktivni gumb: Po meri 15">
            <a:hlinkClick r:id="rId9" action="ppaction://hlinksldjump" highlightClick="1"/>
          </p:cNvPr>
          <p:cNvSpPr/>
          <p:nvPr/>
        </p:nvSpPr>
        <p:spPr>
          <a:xfrm>
            <a:off x="5508104" y="414908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9</a:t>
            </a:r>
          </a:p>
        </p:txBody>
      </p:sp>
      <p:sp>
        <p:nvSpPr>
          <p:cNvPr id="17" name="Interaktivni gumb: Po meri 16">
            <a:hlinkClick r:id="rId10" action="ppaction://hlinksldjump" highlightClick="1"/>
          </p:cNvPr>
          <p:cNvSpPr/>
          <p:nvPr/>
        </p:nvSpPr>
        <p:spPr>
          <a:xfrm>
            <a:off x="5508104" y="306896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4</a:t>
            </a:r>
          </a:p>
        </p:txBody>
      </p:sp>
      <p:sp>
        <p:nvSpPr>
          <p:cNvPr id="18" name="Interaktivni gumb: Po meri 17">
            <a:hlinkClick r:id="rId11" action="ppaction://hlinksldjump" highlightClick="1"/>
          </p:cNvPr>
          <p:cNvSpPr/>
          <p:nvPr/>
        </p:nvSpPr>
        <p:spPr>
          <a:xfrm>
            <a:off x="3923928" y="414908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8</a:t>
            </a:r>
          </a:p>
        </p:txBody>
      </p:sp>
      <p:sp>
        <p:nvSpPr>
          <p:cNvPr id="19" name="Interaktivni gumb: Po meri 18">
            <a:hlinkClick r:id="rId12" action="ppaction://hlinksldjump" highlightClick="1"/>
          </p:cNvPr>
          <p:cNvSpPr/>
          <p:nvPr/>
        </p:nvSpPr>
        <p:spPr>
          <a:xfrm>
            <a:off x="2267744" y="3068960"/>
            <a:ext cx="1512168" cy="936104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2</a:t>
            </a:r>
          </a:p>
        </p:txBody>
      </p:sp>
      <p:sp>
        <p:nvSpPr>
          <p:cNvPr id="21" name="Interaktivni gumb: Po meri 20">
            <a:hlinkClick r:id="rId13" action="ppaction://hlinksldjump" highlightClick="1"/>
          </p:cNvPr>
          <p:cNvSpPr/>
          <p:nvPr/>
        </p:nvSpPr>
        <p:spPr>
          <a:xfrm>
            <a:off x="7236296" y="522920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15</a:t>
            </a:r>
          </a:p>
        </p:txBody>
      </p:sp>
      <p:sp>
        <p:nvSpPr>
          <p:cNvPr id="22" name="Interaktivni gumb: Po meri 21">
            <a:hlinkClick r:id="rId14" action="ppaction://hlinksldjump" highlightClick="1"/>
          </p:cNvPr>
          <p:cNvSpPr/>
          <p:nvPr/>
        </p:nvSpPr>
        <p:spPr>
          <a:xfrm>
            <a:off x="3923928" y="522920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13</a:t>
            </a:r>
          </a:p>
        </p:txBody>
      </p:sp>
      <p:sp>
        <p:nvSpPr>
          <p:cNvPr id="23" name="Interaktivni gumb: Po meri 22">
            <a:hlinkClick r:id="rId15" action="ppaction://hlinksldjump" highlightClick="1"/>
          </p:cNvPr>
          <p:cNvSpPr/>
          <p:nvPr/>
        </p:nvSpPr>
        <p:spPr>
          <a:xfrm>
            <a:off x="5508104" y="5229200"/>
            <a:ext cx="1512168" cy="93610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/>
              <a:t>14</a:t>
            </a:r>
          </a:p>
        </p:txBody>
      </p:sp>
      <p:sp>
        <p:nvSpPr>
          <p:cNvPr id="24" name="Interaktivni gumb: Po meri 23">
            <a:hlinkClick r:id="rId16" action="ppaction://hlinksldjump" highlightClick="1"/>
          </p:cNvPr>
          <p:cNvSpPr/>
          <p:nvPr/>
        </p:nvSpPr>
        <p:spPr>
          <a:xfrm>
            <a:off x="755576" y="2996952"/>
            <a:ext cx="2448272" cy="3240360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600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0" name="Interaktivni gumb: Informacije 19">
            <a:hlinkClick r:id="rId17" action="ppaction://hlinksldjump" highlightClick="1"/>
          </p:cNvPr>
          <p:cNvSpPr/>
          <p:nvPr/>
        </p:nvSpPr>
        <p:spPr>
          <a:xfrm>
            <a:off x="7524328" y="6381328"/>
            <a:ext cx="792088" cy="360040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7" name="Interaktivni gumb: Po meri 26">
            <a:hlinkClick r:id="rId18" action="ppaction://hlinksldjump" highlightClick="1"/>
          </p:cNvPr>
          <p:cNvSpPr/>
          <p:nvPr/>
        </p:nvSpPr>
        <p:spPr>
          <a:xfrm>
            <a:off x="6372200" y="3068960"/>
            <a:ext cx="2448272" cy="3240360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600" dirty="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28" name="Interaktivni gumb: Po meri 27">
            <a:hlinkClick r:id="rId19" action="ppaction://hlinksldjump" highlightClick="1"/>
          </p:cNvPr>
          <p:cNvSpPr/>
          <p:nvPr/>
        </p:nvSpPr>
        <p:spPr>
          <a:xfrm>
            <a:off x="3563888" y="3068960"/>
            <a:ext cx="2448272" cy="3240360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600" dirty="0">
                <a:solidFill>
                  <a:srgbClr val="FFFF00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čni vnos 3"/>
          <p:cNvSpPr/>
          <p:nvPr/>
        </p:nvSpPr>
        <p:spPr>
          <a:xfrm>
            <a:off x="1043608" y="732760"/>
            <a:ext cx="6912768" cy="1584176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onet" pitchFamily="66" charset="-18"/>
              </a:rPr>
              <a:t>Katere živali uvrščamo med glavonožce 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059835" y="2719265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7200" dirty="0"/>
              <a:t>lignje</a:t>
            </a:r>
          </a:p>
          <a:p>
            <a:pPr>
              <a:buFont typeface="Arial" pitchFamily="34" charset="0"/>
              <a:buChar char="•"/>
            </a:pPr>
            <a:r>
              <a:rPr lang="sl-SI" sz="7200" dirty="0"/>
              <a:t>sipe</a:t>
            </a:r>
          </a:p>
          <a:p>
            <a:pPr>
              <a:buFont typeface="Arial" pitchFamily="34" charset="0"/>
              <a:buChar char="•"/>
            </a:pPr>
            <a:r>
              <a:rPr lang="sl-SI" sz="7200" dirty="0"/>
              <a:t>hobotnice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2oteam.com/data/RibolovSTrnkom/.tpanula_lignji_3.large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01057"/>
            <a:ext cx="3158840" cy="223224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488832" cy="172819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sz="6000" dirty="0"/>
              <a:t>GLAVONOŽCI</a:t>
            </a:r>
            <a:br>
              <a:rPr lang="sl-SI" sz="6000" dirty="0"/>
            </a:br>
            <a:r>
              <a:rPr lang="sl-SI" sz="6000" dirty="0"/>
              <a:t>(Cephalopoda)</a:t>
            </a:r>
          </a:p>
        </p:txBody>
      </p:sp>
      <p:pic>
        <p:nvPicPr>
          <p:cNvPr id="1026" name="Picture 2" descr="http://www.val-navtika.net/gallery/1144/1762ddc7f936ddad0091cd3c5d6d3c53-c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3624403" cy="2174641"/>
          </a:xfrm>
          <a:prstGeom prst="rect">
            <a:avLst/>
          </a:prstGeom>
          <a:noFill/>
        </p:spPr>
      </p:pic>
      <p:pic>
        <p:nvPicPr>
          <p:cNvPr id="1028" name="Picture 4" descr="http://putovanjekrozznanje.ffzg.hr/Lil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80852"/>
            <a:ext cx="223416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691680" y="692696"/>
            <a:ext cx="5688632" cy="20882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latin typeface="Blackadder ITC" pitchFamily="82" charset="0"/>
              </a:rPr>
              <a:t>Kako so hobotnice videti ko se parijo?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971600" y="3356992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4400" dirty="0"/>
              <a:t>samec in samica sta videti tako, kot bi se držala za roke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s puščico navzdol 3"/>
          <p:cNvSpPr/>
          <p:nvPr/>
        </p:nvSpPr>
        <p:spPr>
          <a:xfrm>
            <a:off x="1763688" y="692696"/>
            <a:ext cx="4896544" cy="2304256"/>
          </a:xfrm>
          <a:prstGeom prst="downArrowCallout">
            <a:avLst>
              <a:gd name="adj1" fmla="val 25000"/>
              <a:gd name="adj2" fmla="val 37827"/>
              <a:gd name="adj3" fmla="val 25000"/>
              <a:gd name="adj4" fmla="val 6497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  <a:latin typeface="Clarendon Condensed" pitchFamily="18" charset="0"/>
              </a:rPr>
              <a:t>Na koliko in kakšne načine lahko plava sipa</a:t>
            </a:r>
            <a:r>
              <a:rPr lang="sl-SI" sz="3600" dirty="0">
                <a:solidFill>
                  <a:schemeClr val="tx1"/>
                </a:solidFill>
                <a:latin typeface="Berlin Sans FB Demi" pitchFamily="34" charset="0"/>
              </a:rPr>
              <a:t>?</a:t>
            </a:r>
          </a:p>
        </p:txBody>
      </p:sp>
      <p:sp>
        <p:nvSpPr>
          <p:cNvPr id="5" name="Oblaček s puščico navzgor 4"/>
          <p:cNvSpPr/>
          <p:nvPr/>
        </p:nvSpPr>
        <p:spPr>
          <a:xfrm>
            <a:off x="899592" y="3068960"/>
            <a:ext cx="6696744" cy="2592288"/>
          </a:xfrm>
          <a:prstGeom prst="up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</a:rPr>
              <a:t> na dva načina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</a:rPr>
              <a:t>z brizganjem vode skozi lijak 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</a:rPr>
              <a:t> s plavutno mreno ob robu trupa</a:t>
            </a:r>
          </a:p>
          <a:p>
            <a:pPr>
              <a:buFont typeface="Arial" pitchFamily="34" charset="0"/>
              <a:buChar char="•"/>
            </a:pP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812360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979712" y="620688"/>
            <a:ext cx="5400600" cy="1584176"/>
          </a:xfrm>
          <a:prstGeom prst="round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tx1"/>
                </a:solidFill>
                <a:latin typeface="Bradley Hand ITC" pitchFamily="66" charset="0"/>
              </a:rPr>
              <a:t>Kdo so velelignji?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99592" y="306896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4800" dirty="0"/>
              <a:t> to so zelo veliki oz. orjaški lignji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lza 3"/>
          <p:cNvSpPr/>
          <p:nvPr/>
        </p:nvSpPr>
        <p:spPr>
          <a:xfrm>
            <a:off x="1475656" y="692696"/>
            <a:ext cx="5472608" cy="2520280"/>
          </a:xfrm>
          <a:prstGeom prst="teardrop">
            <a:avLst>
              <a:gd name="adj" fmla="val 1413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>
                <a:latin typeface="Calibri" pitchFamily="34" charset="0"/>
              </a:rPr>
              <a:t>S čim se prehranjujejo hobotnice?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971600" y="364502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sl-SI" sz="4800" dirty="0"/>
              <a:t>s črvi, školjkami, rakovicami in drugimi lupinarji </a:t>
            </a:r>
          </a:p>
        </p:txBody>
      </p:sp>
      <p:sp>
        <p:nvSpPr>
          <p:cNvPr id="7" name="Interaktivni gumb: Domača stran 6">
            <a:hlinkClick r:id="rId3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podatki 3"/>
          <p:cNvSpPr/>
          <p:nvPr/>
        </p:nvSpPr>
        <p:spPr>
          <a:xfrm>
            <a:off x="395536" y="404664"/>
            <a:ext cx="8568952" cy="2304256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bg1"/>
                </a:solidFill>
                <a:latin typeface="Mistral" pitchFamily="66" charset="0"/>
              </a:rPr>
              <a:t>Kaj sipi omogoča hiter umik in plavanje?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115616" y="335699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4400" dirty="0"/>
              <a:t> to ji omogoča lijak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3"/>
          <p:cNvSpPr/>
          <p:nvPr/>
        </p:nvSpPr>
        <p:spPr>
          <a:xfrm rot="21211900">
            <a:off x="262650" y="-197013"/>
            <a:ext cx="8671890" cy="3147569"/>
          </a:xfrm>
          <a:prstGeom prst="rtTriangl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36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51520" y="1268760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Kaj imajo lignji, sipe in hobotnice na lovkah?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259632" y="400506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4000" dirty="0"/>
              <a:t> priseske</a:t>
            </a:r>
          </a:p>
        </p:txBody>
      </p:sp>
      <p:sp>
        <p:nvSpPr>
          <p:cNvPr id="7" name="Interaktivni gumb: Domača stran 6">
            <a:hlinkClick r:id="rId3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stkotnik 3"/>
          <p:cNvSpPr/>
          <p:nvPr/>
        </p:nvSpPr>
        <p:spPr>
          <a:xfrm>
            <a:off x="1763688" y="332656"/>
            <a:ext cx="6120680" cy="2448272"/>
          </a:xfrm>
          <a:prstGeom prst="hexagon">
            <a:avLst/>
          </a:prstGeom>
          <a:solidFill>
            <a:srgbClr val="23F9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chemeClr val="tx1"/>
                </a:solidFill>
                <a:latin typeface="Matura MT Script Capitals" pitchFamily="66" charset="0"/>
              </a:rPr>
              <a:t>Kaj ima sipa med lovkami?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835696" y="321297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5400" dirty="0"/>
              <a:t> čeljusti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keta 3"/>
          <p:cNvSpPr/>
          <p:nvPr/>
        </p:nvSpPr>
        <p:spPr>
          <a:xfrm>
            <a:off x="1979712" y="476672"/>
            <a:ext cx="5184576" cy="2232248"/>
          </a:xfrm>
          <a:prstGeom prst="plaque">
            <a:avLst/>
          </a:prstGeom>
          <a:solidFill>
            <a:srgbClr val="F11B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tx1"/>
                </a:solidFill>
                <a:latin typeface="Gill Sans Ultra Bold Condensed" pitchFamily="34" charset="0"/>
              </a:rPr>
              <a:t>Kaj se nahaja  v sipini plaščni votlini?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115616" y="3284984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5400" dirty="0"/>
              <a:t> organi, škrge, krvožilni sistem in sipina kost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/>
          <p:cNvSpPr/>
          <p:nvPr/>
        </p:nvSpPr>
        <p:spPr>
          <a:xfrm>
            <a:off x="611560" y="548680"/>
            <a:ext cx="7843906" cy="2808312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tx1"/>
                </a:solidFill>
              </a:rPr>
              <a:t>V katero skupino spadajo glavonožci?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414908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4400" dirty="0"/>
              <a:t> med mehkužce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 trikotnik 7"/>
          <p:cNvSpPr/>
          <p:nvPr/>
        </p:nvSpPr>
        <p:spPr>
          <a:xfrm rot="16964625">
            <a:off x="2486963" y="-249449"/>
            <a:ext cx="4962164" cy="692484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Diagonalna črta 3"/>
          <p:cNvSpPr/>
          <p:nvPr/>
        </p:nvSpPr>
        <p:spPr>
          <a:xfrm>
            <a:off x="467544" y="548680"/>
            <a:ext cx="8352928" cy="3744416"/>
          </a:xfrm>
          <a:prstGeom prst="diagStripe">
            <a:avLst>
              <a:gd name="adj" fmla="val 1031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Harlow Solid Italic" pitchFamily="82" charset="0"/>
              </a:rPr>
              <a:t>Kdaj pogine samica lignja?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707904" y="3284984"/>
            <a:ext cx="471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6600" dirty="0"/>
              <a:t>po izleganju jajčec </a:t>
            </a:r>
          </a:p>
        </p:txBody>
      </p:sp>
      <p:sp>
        <p:nvSpPr>
          <p:cNvPr id="9" name="Interaktivni gumb: Domača stran 8">
            <a:hlinkClick r:id="rId2" action="ppaction://hlinksldjump" highlightClick="1"/>
          </p:cNvPr>
          <p:cNvSpPr/>
          <p:nvPr/>
        </p:nvSpPr>
        <p:spPr>
          <a:xfrm>
            <a:off x="68356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/>
              <a:t>SIPE (Sepiida)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27679" r="6248" b="16636"/>
          <a:stretch>
            <a:fillRect/>
          </a:stretch>
        </p:blipFill>
        <p:spPr bwMode="auto">
          <a:xfrm>
            <a:off x="415126" y="2372724"/>
            <a:ext cx="872887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60624" t="18698" r="7941" b="57950"/>
          <a:stretch>
            <a:fillRect/>
          </a:stretch>
        </p:blipFill>
        <p:spPr bwMode="auto">
          <a:xfrm>
            <a:off x="6084168" y="1916832"/>
            <a:ext cx="2747199" cy="127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jeZBesedilom 14"/>
          <p:cNvSpPr txBox="1"/>
          <p:nvPr/>
        </p:nvSpPr>
        <p:spPr>
          <a:xfrm>
            <a:off x="3131840" y="153835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b="1" dirty="0">
                <a:solidFill>
                  <a:schemeClr val="accent6">
                    <a:lumMod val="75000"/>
                  </a:schemeClr>
                </a:solidFill>
              </a:rPr>
              <a:t>SESTAVNI DELI</a:t>
            </a:r>
            <a:endParaRPr lang="sl-SI" sz="3200" dirty="0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3"/>
          <p:cNvSpPr/>
          <p:nvPr/>
        </p:nvSpPr>
        <p:spPr>
          <a:xfrm>
            <a:off x="1043608" y="620688"/>
            <a:ext cx="7416824" cy="2016224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chemeClr val="tx1"/>
                </a:solidFill>
                <a:latin typeface="Clarendon Condensed" pitchFamily="18" charset="0"/>
              </a:rPr>
              <a:t>S čim plen drobi sipa?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187624" y="3356992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5400" dirty="0"/>
              <a:t>plen drobi s čeljustmi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0624" t="18698" r="7941" b="57950"/>
          <a:stretch>
            <a:fillRect/>
          </a:stretch>
        </p:blipFill>
        <p:spPr bwMode="auto">
          <a:xfrm>
            <a:off x="5580112" y="2852936"/>
            <a:ext cx="2409498" cy="111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Krof 3"/>
          <p:cNvSpPr/>
          <p:nvPr/>
        </p:nvSpPr>
        <p:spPr>
          <a:xfrm>
            <a:off x="971600" y="476672"/>
            <a:ext cx="7128792" cy="2664296"/>
          </a:xfrm>
          <a:prstGeom prst="donut">
            <a:avLst>
              <a:gd name="adj" fmla="val 175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  <a:latin typeface="Berlin Sans FB Demi" pitchFamily="34" charset="0"/>
              </a:rPr>
              <a:t>Na sliki pokaži in imenuj sestavne dele sipe!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7679" r="6248" b="16636"/>
          <a:stretch>
            <a:fillRect/>
          </a:stretch>
        </p:blipFill>
        <p:spPr bwMode="auto">
          <a:xfrm>
            <a:off x="395536" y="3284984"/>
            <a:ext cx="7776864" cy="288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jeni pravokotnik 5"/>
          <p:cNvSpPr/>
          <p:nvPr/>
        </p:nvSpPr>
        <p:spPr>
          <a:xfrm>
            <a:off x="971600" y="3789040"/>
            <a:ext cx="86409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1907704" y="3717032"/>
            <a:ext cx="43204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2843808" y="3501008"/>
            <a:ext cx="648072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Zaokroži kota na isti strani pravokotnika 8"/>
          <p:cNvSpPr/>
          <p:nvPr/>
        </p:nvSpPr>
        <p:spPr>
          <a:xfrm>
            <a:off x="5652120" y="3789040"/>
            <a:ext cx="792088" cy="2160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6372200" y="414908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7092280" y="4005064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6660232" y="530120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Zaobljeni pravokotnik 13"/>
          <p:cNvSpPr/>
          <p:nvPr/>
        </p:nvSpPr>
        <p:spPr>
          <a:xfrm>
            <a:off x="683568" y="5517232"/>
            <a:ext cx="720080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Pravokotnik 14"/>
          <p:cNvSpPr/>
          <p:nvPr/>
        </p:nvSpPr>
        <p:spPr>
          <a:xfrm>
            <a:off x="1619672" y="5589240"/>
            <a:ext cx="21602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ravokotnik 15"/>
          <p:cNvSpPr/>
          <p:nvPr/>
        </p:nvSpPr>
        <p:spPr>
          <a:xfrm>
            <a:off x="3995936" y="558924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4932040" y="5589240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Zaobljeni pravokotnik 17"/>
          <p:cNvSpPr/>
          <p:nvPr/>
        </p:nvSpPr>
        <p:spPr>
          <a:xfrm>
            <a:off x="5724128" y="5589240"/>
            <a:ext cx="194421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Zaobljeni pravokotnik 19"/>
          <p:cNvSpPr/>
          <p:nvPr/>
        </p:nvSpPr>
        <p:spPr>
          <a:xfrm>
            <a:off x="5796136" y="3789040"/>
            <a:ext cx="648072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1" name="Interaktivni gumb: Domača stran 20">
            <a:hlinkClick r:id="rId3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rce 3"/>
          <p:cNvSpPr/>
          <p:nvPr/>
        </p:nvSpPr>
        <p:spPr>
          <a:xfrm>
            <a:off x="1763688" y="404664"/>
            <a:ext cx="5688632" cy="331236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>
                <a:latin typeface="Mistral" pitchFamily="66" charset="0"/>
              </a:rPr>
              <a:t>Kje odlagajo jajčeca samice sipe?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187624" y="40050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4400" dirty="0"/>
              <a:t> na obalo na trdo podlago</a:t>
            </a:r>
          </a:p>
        </p:txBody>
      </p:sp>
      <p:sp>
        <p:nvSpPr>
          <p:cNvPr id="6" name="Interaktivni gumb: Domača stran 5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ddoločen proces 4"/>
          <p:cNvSpPr/>
          <p:nvPr/>
        </p:nvSpPr>
        <p:spPr>
          <a:xfrm>
            <a:off x="1475656" y="476672"/>
            <a:ext cx="6912768" cy="1656184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  <a:latin typeface="Albertus Extra Bold" pitchFamily="34" charset="0"/>
              </a:rPr>
              <a:t>Na sliki pokaži in imenuj sestavne dele lignja</a:t>
            </a:r>
            <a:endParaRPr lang="sl-SI" dirty="0"/>
          </a:p>
        </p:txBody>
      </p:sp>
      <p:pic>
        <p:nvPicPr>
          <p:cNvPr id="6" name="Picture 2" descr="http://www.biologycorner.com/resources/squid_external_labe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120680" cy="3883141"/>
          </a:xfrm>
          <a:prstGeom prst="rect">
            <a:avLst/>
          </a:prstGeom>
          <a:noFill/>
        </p:spPr>
      </p:pic>
      <p:sp>
        <p:nvSpPr>
          <p:cNvPr id="7" name="Alternativna obdelava 6"/>
          <p:cNvSpPr/>
          <p:nvPr/>
        </p:nvSpPr>
        <p:spPr>
          <a:xfrm>
            <a:off x="1907704" y="2276872"/>
            <a:ext cx="792088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Alternativna obdelava 7"/>
          <p:cNvSpPr/>
          <p:nvPr/>
        </p:nvSpPr>
        <p:spPr>
          <a:xfrm>
            <a:off x="3995936" y="3068960"/>
            <a:ext cx="864096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Alternativna obdelava 8"/>
          <p:cNvSpPr/>
          <p:nvPr/>
        </p:nvSpPr>
        <p:spPr>
          <a:xfrm>
            <a:off x="2915816" y="3212976"/>
            <a:ext cx="648072" cy="3600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Alternativna obdelava 9"/>
          <p:cNvSpPr/>
          <p:nvPr/>
        </p:nvSpPr>
        <p:spPr>
          <a:xfrm>
            <a:off x="4572000" y="5013176"/>
            <a:ext cx="792088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Alternativna obdelava 10"/>
          <p:cNvSpPr/>
          <p:nvPr/>
        </p:nvSpPr>
        <p:spPr>
          <a:xfrm>
            <a:off x="6372200" y="5085184"/>
            <a:ext cx="504056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Alternativna obdelava 11"/>
          <p:cNvSpPr/>
          <p:nvPr/>
        </p:nvSpPr>
        <p:spPr>
          <a:xfrm>
            <a:off x="3635896" y="4869160"/>
            <a:ext cx="648072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Alternativna obdelava 12"/>
          <p:cNvSpPr/>
          <p:nvPr/>
        </p:nvSpPr>
        <p:spPr>
          <a:xfrm>
            <a:off x="3059832" y="5157192"/>
            <a:ext cx="792088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Interaktivni gumb: Domača stran 13">
            <a:hlinkClick r:id="rId3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ebeljen lok 4"/>
          <p:cNvSpPr/>
          <p:nvPr/>
        </p:nvSpPr>
        <p:spPr>
          <a:xfrm>
            <a:off x="1331640" y="116632"/>
            <a:ext cx="7272808" cy="3528392"/>
          </a:xfrm>
          <a:prstGeom prst="blockArc">
            <a:avLst>
              <a:gd name="adj1" fmla="val 10229409"/>
              <a:gd name="adj2" fmla="val 536426"/>
              <a:gd name="adj3" fmla="val 356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sl-SI" sz="3600" dirty="0">
                <a:latin typeface="Bauhaus 93" pitchFamily="82" charset="0"/>
              </a:rPr>
              <a:t>Kaj prikazuje </a:t>
            </a:r>
          </a:p>
          <a:p>
            <a:pPr algn="ctr"/>
            <a:r>
              <a:rPr lang="sl-SI" sz="3600" dirty="0">
                <a:latin typeface="Bauhaus 93" pitchFamily="82" charset="0"/>
              </a:rPr>
              <a:t>slika in kje se to nahaja?</a:t>
            </a:r>
          </a:p>
        </p:txBody>
      </p:sp>
      <p:pic>
        <p:nvPicPr>
          <p:cNvPr id="7" name="Picture 2" descr="http://static.ddmcdn.com/gif/octopus-2.jpg"/>
          <p:cNvPicPr>
            <a:picLocks noChangeAspect="1" noChangeArrowheads="1"/>
          </p:cNvPicPr>
          <p:nvPr/>
        </p:nvPicPr>
        <p:blipFill>
          <a:blip r:embed="rId2" cstate="print"/>
          <a:srcRect t="5670" r="790"/>
          <a:stretch>
            <a:fillRect/>
          </a:stretch>
        </p:blipFill>
        <p:spPr bwMode="auto">
          <a:xfrm>
            <a:off x="1547664" y="2492896"/>
            <a:ext cx="4234312" cy="4026023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5868144" y="2610683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Kljun,ki se nahaja med lovkami hobotnice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visual.merriam-webster.com/images/animal-kingdom/mollusks/octopus/morphology-an-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120680" cy="4273821"/>
          </a:xfrm>
          <a:prstGeom prst="rect">
            <a:avLst/>
          </a:prstGeom>
          <a:noFill/>
        </p:spPr>
      </p:pic>
      <p:sp>
        <p:nvSpPr>
          <p:cNvPr id="4" name="Pomnilnik z neposrednim dostopom 3"/>
          <p:cNvSpPr/>
          <p:nvPr/>
        </p:nvSpPr>
        <p:spPr>
          <a:xfrm>
            <a:off x="1547664" y="260648"/>
            <a:ext cx="5904656" cy="2232248"/>
          </a:xfrm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Albertus" pitchFamily="34" charset="0"/>
              </a:rPr>
              <a:t>Na sliki pokaži in imenuj sestavne dele hobotnice!</a:t>
            </a:r>
            <a:endParaRPr lang="sl-SI" sz="2800" dirty="0">
              <a:latin typeface="Albertus" pitchFamily="34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707904" y="2852936"/>
            <a:ext cx="648072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5508104" y="4005064"/>
            <a:ext cx="432048" cy="72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Zaobljeni pravokotnik 9"/>
          <p:cNvSpPr/>
          <p:nvPr/>
        </p:nvSpPr>
        <p:spPr>
          <a:xfrm>
            <a:off x="4283968" y="4077072"/>
            <a:ext cx="50405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Zaobljeni pravokotnik 10"/>
          <p:cNvSpPr/>
          <p:nvPr/>
        </p:nvSpPr>
        <p:spPr>
          <a:xfrm>
            <a:off x="1763688" y="4797152"/>
            <a:ext cx="648072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Zaobljeni pravokotnik 11"/>
          <p:cNvSpPr/>
          <p:nvPr/>
        </p:nvSpPr>
        <p:spPr>
          <a:xfrm>
            <a:off x="2699792" y="5301208"/>
            <a:ext cx="43204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Interaktivni gumb: Domača stran 12">
            <a:hlinkClick r:id="rId3" action="ppaction://hlinksldjump" highlightClick="1"/>
          </p:cNvPr>
          <p:cNvSpPr/>
          <p:nvPr/>
        </p:nvSpPr>
        <p:spPr>
          <a:xfrm>
            <a:off x="7524328" y="5589240"/>
            <a:ext cx="1152128" cy="10081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k 4 3"/>
          <p:cNvSpPr/>
          <p:nvPr/>
        </p:nvSpPr>
        <p:spPr>
          <a:xfrm>
            <a:off x="683568" y="548680"/>
            <a:ext cx="8208912" cy="1800200"/>
          </a:xfrm>
          <a:prstGeom prst="ellipseRibbon">
            <a:avLst>
              <a:gd name="adj1" fmla="val 26814"/>
              <a:gd name="adj2" fmla="val 71217"/>
              <a:gd name="adj3" fmla="val 64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>
                <a:latin typeface="Bradley Hand ITC" pitchFamily="66" charset="0"/>
              </a:rPr>
              <a:t>Kako dolga je življenjska doba hobotnice?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115616" y="2924944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sz="6600" dirty="0"/>
              <a:t>od 3 do 5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POVZETEK: GLAVONOŽCI</a:t>
            </a:r>
          </a:p>
        </p:txBody>
      </p:sp>
      <p:sp>
        <p:nvSpPr>
          <p:cNvPr id="12" name="Pergament 2 11"/>
          <p:cNvSpPr/>
          <p:nvPr/>
        </p:nvSpPr>
        <p:spPr>
          <a:xfrm>
            <a:off x="179512" y="2458210"/>
            <a:ext cx="8784975" cy="673630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tx1"/>
                </a:solidFill>
              </a:rPr>
              <a:t>GLAVONOŽCE delimo na: sipe, hobotnice in lignje,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tx1"/>
                </a:solidFill>
              </a:rPr>
              <a:t>prehranjujejo se z raki in školjkami,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tx1"/>
                </a:solidFill>
              </a:rPr>
              <a:t>plavajo na več različnih načinov,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tx1"/>
                </a:solidFill>
              </a:rPr>
              <a:t>pri parjenju se samec in samica oprimeta z lovkami,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tx1"/>
                </a:solidFill>
              </a:rPr>
              <a:t>samice jajčeca odlagajo na trdno podlago.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395536" y="1412776"/>
            <a:ext cx="4896544" cy="349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ribe, raki, druge morske </a:t>
            </a:r>
          </a:p>
          <a:p>
            <a:pPr>
              <a:lnSpc>
                <a:spcPct val="150000"/>
              </a:lnSpc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     živali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usta so med lovkami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plen drobi s čeljustmi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 strgačo razbije hrano v </a:t>
            </a:r>
          </a:p>
          <a:p>
            <a:pPr>
              <a:lnSpc>
                <a:spcPct val="150000"/>
              </a:lnSpc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   še manjše delčke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699792" y="29509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6">
                    <a:lumMod val="75000"/>
                  </a:schemeClr>
                </a:solidFill>
              </a:rPr>
              <a:t>PREHRANJEVANJE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15168" r="24926" b="15640"/>
          <a:stretch>
            <a:fillRect/>
          </a:stretch>
        </p:blipFill>
        <p:spPr bwMode="auto">
          <a:xfrm>
            <a:off x="4572000" y="1268760"/>
            <a:ext cx="424847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1533" y="56496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DVA NAČINA PLAVANJA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1412776"/>
            <a:ext cx="5112568" cy="118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z brizganjem vode skozi lijak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 plavutno mreno ob robu trupa</a:t>
            </a:r>
          </a:p>
        </p:txBody>
      </p:sp>
      <p:pic>
        <p:nvPicPr>
          <p:cNvPr id="17410" name="Picture 2" descr="https://encrypted-tbn0.gstatic.com/images?q=tbn:ANd9GcSjZU8KZoufF8lsKfewjPK8xhNGNYXQW_bU_UqqQX5CA7F-YLg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587" y="692145"/>
            <a:ext cx="3707904" cy="2316544"/>
          </a:xfrm>
          <a:prstGeom prst="rect">
            <a:avLst/>
          </a:prstGeom>
          <a:noFill/>
        </p:spPr>
      </p:pic>
      <p:pic>
        <p:nvPicPr>
          <p:cNvPr id="13314" name="Picture 2" descr="http://dissectingthoughts.com/images/Cuttlefish2.jpg"/>
          <p:cNvPicPr>
            <a:picLocks noChangeAspect="1" noChangeArrowheads="1"/>
          </p:cNvPicPr>
          <p:nvPr/>
        </p:nvPicPr>
        <p:blipFill>
          <a:blip r:embed="rId3" cstate="print"/>
          <a:srcRect l="48255" t="39789" r="10802"/>
          <a:stretch>
            <a:fillRect/>
          </a:stretch>
        </p:blipFill>
        <p:spPr bwMode="auto">
          <a:xfrm>
            <a:off x="905339" y="3010690"/>
            <a:ext cx="3312368" cy="3043293"/>
          </a:xfrm>
          <a:prstGeom prst="rect">
            <a:avLst/>
          </a:prstGeom>
          <a:noFill/>
        </p:spPr>
      </p:pic>
      <p:pic>
        <p:nvPicPr>
          <p:cNvPr id="13316" name="Picture 4" descr="http://25.media.tumblr.com/tumblr_lceb44N16j1qcxq33o1_5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2.bp.blogspot.com/-Eqn268oEQ90/ULKeVBLJZhI/AAAAAAAABC4/IrIbIaXx5cw/s1600/cuttlefish+in+love+Jonathan+and+Devin+Wedding.jpg"/>
          <p:cNvPicPr>
            <a:picLocks noChangeAspect="1" noChangeArrowheads="1"/>
          </p:cNvPicPr>
          <p:nvPr/>
        </p:nvPicPr>
        <p:blipFill>
          <a:blip r:embed="rId2" cstate="print"/>
          <a:srcRect l="4456" t="13465" b="15360"/>
          <a:stretch>
            <a:fillRect/>
          </a:stretch>
        </p:blipFill>
        <p:spPr bwMode="auto">
          <a:xfrm>
            <a:off x="4283968" y="3501008"/>
            <a:ext cx="4632201" cy="266429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2267744" y="33265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PARJENJE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884353"/>
            <a:ext cx="5256584" cy="234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samice priplavajo k obali in na trdno podlago odlagajo jajčeca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po odlaganju jajčec samica pogine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samci so manjši in prej poginejo</a:t>
            </a:r>
          </a:p>
        </p:txBody>
      </p:sp>
      <p:pic>
        <p:nvPicPr>
          <p:cNvPr id="6" name="Picture 4" descr="https://encrypted-tbn3.gstatic.com/images?q=tbn:ANd9GcTZnFV-hLh2102dsnuoVgKQTiO3VpjfGNQ_i1mqT1aC8J-Z-4S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2549"/>
            <a:ext cx="3600400" cy="2472228"/>
          </a:xfrm>
          <a:prstGeom prst="rect">
            <a:avLst/>
          </a:prstGeom>
          <a:noFill/>
        </p:spPr>
      </p:pic>
      <p:pic>
        <p:nvPicPr>
          <p:cNvPr id="29698" name="Picture 2" descr="http://www.svarog.si/biologija/econtent/images/48/7868/mehkuzci_razmnozevanje_sipe_7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68605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visual.merriam-webster.com/images/animal-kingdom/mollusks/octopus/morphology-an-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696744" cy="467606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HOBOTNICE(Octopoda)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49288" y="155243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SESTAVNI DELI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3779912" y="2348880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oko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4211960" y="3717032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sifon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5580112" y="3501008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plašč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2267744" y="4941168"/>
            <a:ext cx="10081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priseski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1475656" y="4437112"/>
            <a:ext cx="79208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lovke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ddmcdn.com/gif/octopus-mantle.jpg"/>
          <p:cNvPicPr>
            <a:picLocks noChangeAspect="1" noChangeArrowheads="1"/>
          </p:cNvPicPr>
          <p:nvPr/>
        </p:nvPicPr>
        <p:blipFill>
          <a:blip r:embed="rId2" cstate="print"/>
          <a:srcRect t="6173"/>
          <a:stretch>
            <a:fillRect/>
          </a:stretch>
        </p:blipFill>
        <p:spPr bwMode="auto">
          <a:xfrm>
            <a:off x="1763688" y="620688"/>
            <a:ext cx="5832648" cy="5472608"/>
          </a:xfrm>
          <a:prstGeom prst="rect">
            <a:avLst/>
          </a:prstGeom>
          <a:noFill/>
        </p:spPr>
      </p:pic>
      <p:sp>
        <p:nvSpPr>
          <p:cNvPr id="5" name="Zaobljeni pravokotnik 4"/>
          <p:cNvSpPr/>
          <p:nvPr/>
        </p:nvSpPr>
        <p:spPr>
          <a:xfrm>
            <a:off x="2843808" y="1412776"/>
            <a:ext cx="100811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možgani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2195736" y="2276872"/>
            <a:ext cx="79208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kljun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6876256" y="5517232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srca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5940152" y="3140968"/>
            <a:ext cx="93610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zadnjik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4427984" y="764704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prebavna žleza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3203848" y="90872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zadnjična slinavka</a:t>
            </a:r>
          </a:p>
        </p:txBody>
      </p:sp>
      <p:pic>
        <p:nvPicPr>
          <p:cNvPr id="34818" name="Picture 2" descr="http://static.ddmcdn.com/gif/octopus-2.jpg"/>
          <p:cNvPicPr>
            <a:picLocks noChangeAspect="1" noChangeArrowheads="1"/>
          </p:cNvPicPr>
          <p:nvPr/>
        </p:nvPicPr>
        <p:blipFill>
          <a:blip r:embed="rId3" cstate="print"/>
          <a:srcRect t="5670" r="790"/>
          <a:stretch>
            <a:fillRect/>
          </a:stretch>
        </p:blipFill>
        <p:spPr bwMode="auto">
          <a:xfrm>
            <a:off x="395536" y="3212976"/>
            <a:ext cx="3298208" cy="313596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1.bp.blogspot.com/_DVVRiP9_jhs/TPBnPcdhTeI/AAAAAAAAA5U/1EFMfBEWPMY/s1600/1a-octopus-graphicsfairy004b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92" y="3453221"/>
            <a:ext cx="3866351" cy="2879198"/>
          </a:xfrm>
          <a:prstGeom prst="rect">
            <a:avLst/>
          </a:prstGeom>
          <a:noFill/>
        </p:spPr>
      </p:pic>
      <p:sp>
        <p:nvSpPr>
          <p:cNvPr id="4" name="Pravokotnik 3"/>
          <p:cNvSpPr/>
          <p:nvPr/>
        </p:nvSpPr>
        <p:spPr>
          <a:xfrm>
            <a:off x="251520" y="1159512"/>
            <a:ext cx="6840760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 pomočjo lovk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 črpanjem vode skozi telo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500" dirty="0"/>
              <a:t> s pomočjo značilnih plavuti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51520" y="40030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TRIJE NAČINI PLAVANJA</a:t>
            </a:r>
          </a:p>
        </p:txBody>
      </p:sp>
      <p:pic>
        <p:nvPicPr>
          <p:cNvPr id="22530" name="Picture 2" descr="http://www.mojportal.ba/slike/novosti/AAA%20ZANIMLJIVOSTI/hobotnica%20nasljednik%20pa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640" y="836712"/>
            <a:ext cx="3838930" cy="287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679</Words>
  <Application>Microsoft Office PowerPoint</Application>
  <PresentationFormat>Diaprojekcija na zaslonu (4:3)</PresentationFormat>
  <Paragraphs>153</Paragraphs>
  <Slides>37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56" baseType="lpstr">
      <vt:lpstr>Albertus</vt:lpstr>
      <vt:lpstr>Albertus Extra Bold</vt:lpstr>
      <vt:lpstr>Antique Olive Compact</vt:lpstr>
      <vt:lpstr>Arial</vt:lpstr>
      <vt:lpstr>Bauhaus 93</vt:lpstr>
      <vt:lpstr>Berlin Sans FB Demi</vt:lpstr>
      <vt:lpstr>Blackadder ITC</vt:lpstr>
      <vt:lpstr>Bradley Hand ITC</vt:lpstr>
      <vt:lpstr>Calibri</vt:lpstr>
      <vt:lpstr>Clarendon Condensed</vt:lpstr>
      <vt:lpstr>Coronet</vt:lpstr>
      <vt:lpstr>Courier New</vt:lpstr>
      <vt:lpstr>Gill Sans Ultra Bold Condensed</vt:lpstr>
      <vt:lpstr>Harlow Solid Italic</vt:lpstr>
      <vt:lpstr>Matura MT Script Capitals</vt:lpstr>
      <vt:lpstr>Mistral</vt:lpstr>
      <vt:lpstr>Times New Roman</vt:lpstr>
      <vt:lpstr>Wingdings</vt:lpstr>
      <vt:lpstr>Officeova tema</vt:lpstr>
      <vt:lpstr>PowerPointova predstavitev</vt:lpstr>
      <vt:lpstr>GLAVONOŽCI (Cephalopoda)</vt:lpstr>
      <vt:lpstr>SIPE (Sepiida)</vt:lpstr>
      <vt:lpstr>PowerPointova predstavitev</vt:lpstr>
      <vt:lpstr>PowerPointova predstavitev</vt:lpstr>
      <vt:lpstr>PowerPointova predstavitev</vt:lpstr>
      <vt:lpstr>HOBOTNICE(Octopoda)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HOBOTNICA PAUL</vt:lpstr>
      <vt:lpstr>LIGNJI(Teuthida)</vt:lpstr>
      <vt:lpstr>PowerPointova predstavitev</vt:lpstr>
      <vt:lpstr>PowerPointova predstavitev</vt:lpstr>
      <vt:lpstr>VELELIGNJI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POVZETEK: GLAVONOŽCI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GLAVONOŽCI</dc:title>
  <dc:creator>Lara</dc:creator>
  <cp:lastModifiedBy>Mojca Vrtič</cp:lastModifiedBy>
  <cp:revision>110</cp:revision>
  <dcterms:created xsi:type="dcterms:W3CDTF">2013-02-22T12:16:36Z</dcterms:created>
  <dcterms:modified xsi:type="dcterms:W3CDTF">2021-02-24T15:02:57Z</dcterms:modified>
</cp:coreProperties>
</file>