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76" r:id="rId2"/>
    <p:sldId id="256" r:id="rId3"/>
    <p:sldId id="257" r:id="rId4"/>
    <p:sldId id="258" r:id="rId5"/>
    <p:sldId id="259" r:id="rId6"/>
    <p:sldId id="261" r:id="rId7"/>
    <p:sldId id="260" r:id="rId8"/>
    <p:sldId id="262" r:id="rId9"/>
    <p:sldId id="263" r:id="rId10"/>
    <p:sldId id="264" r:id="rId11"/>
    <p:sldId id="265" r:id="rId12"/>
    <p:sldId id="266" r:id="rId13"/>
    <p:sldId id="275" r:id="rId14"/>
    <p:sldId id="277" r:id="rId15"/>
    <p:sldId id="267" r:id="rId16"/>
    <p:sldId id="268" r:id="rId17"/>
    <p:sldId id="269" r:id="rId18"/>
    <p:sldId id="270" r:id="rId19"/>
    <p:sldId id="271" r:id="rId20"/>
    <p:sldId id="272" r:id="rId21"/>
    <p:sldId id="273" r:id="rId22"/>
    <p:sldId id="274"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6" d="100"/>
          <a:sy n="86" d="100"/>
        </p:scale>
        <p:origin x="288"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sl-SI" smtClean="0"/>
              <a:t>Uredite slog naslova matrice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Kliknite, da uredite slog podnaslova matrice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ska slika z napisom">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sl-SI" smtClean="0"/>
              <a:t>Uredite slog naslova matrice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smtClean="0"/>
              <a:t>Kliknite ikono, če želite dodati sliko</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446C117F-5CCF-4837-BE5F-2B92066CAFAF}" type="datetimeFigureOut">
              <a:rPr lang="en-US" dirty="0"/>
              <a:t>4/2/2021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aslov in napis">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sl-SI" smtClean="0"/>
              <a:t>Uredite slog naslova matrice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84EB90BD-B6CE-46B7-997F-7313B992CCDC}" type="datetimeFigureOut">
              <a:rPr lang="en-US" dirty="0"/>
              <a:t>4/2/2021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 z napisom">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sl-SI" smtClean="0"/>
              <a:t>Uredite slog naslova matrice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CDB9D11F-B188-461D-B23F-39381795C052}" type="datetimeFigureOut">
              <a:rPr lang="en-US" dirty="0"/>
              <a:t>4/2/2021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ica z imenom">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sl-SI" smtClean="0"/>
              <a:t>Uredite slog naslova matrice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52E6D8D9-55A2-4063-B0F3-121F44549695}" type="datetimeFigureOut">
              <a:rPr lang="en-US" dirty="0"/>
              <a:t>4/2/2021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tolpec">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sl-SI" smtClean="0"/>
              <a:t>Uredite slog naslova matrice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3" name="Date Placeholder 2"/>
          <p:cNvSpPr>
            <a:spLocks noGrp="1"/>
          </p:cNvSpPr>
          <p:nvPr>
            <p:ph type="dt" sz="half" idx="10"/>
          </p:nvPr>
        </p:nvSpPr>
        <p:spPr/>
        <p:txBody>
          <a:bodyPr/>
          <a:lstStyle/>
          <a:p>
            <a:fld id="{D4B24536-994D-4021-A283-9F449C0DB509}" type="datetimeFigureOut">
              <a:rPr lang="en-US" dirty="0"/>
              <a:t>4/2/2021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tolpec s tremi slikami">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sl-SI" smtClean="0"/>
              <a:t>Uredite slog naslova matrice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smtClean="0"/>
              <a:t>Kliknite ikono, če želite dodati sliko</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smtClean="0"/>
              <a:t>Kliknite ikono, če želite dodati sliko</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smtClean="0"/>
              <a:t>Kliknite ikono, če želite dodati sliko</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3" name="Date Placeholder 2"/>
          <p:cNvSpPr>
            <a:spLocks noGrp="1"/>
          </p:cNvSpPr>
          <p:nvPr>
            <p:ph type="dt" sz="half" idx="10"/>
          </p:nvPr>
        </p:nvSpPr>
        <p:spPr/>
        <p:txBody>
          <a:bodyPr/>
          <a:lstStyle/>
          <a:p>
            <a:fld id="{3CBBBB78-C96F-47B7-AB17-D852CA960AC9}" type="datetimeFigureOut">
              <a:rPr lang="en-US" dirty="0"/>
              <a:t>4/2/2021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sl-SI" smtClean="0"/>
              <a:t>Uredite slog naslova matrice</a:t>
            </a:r>
            <a:endParaRPr lang="en-US" dirty="0"/>
          </a:p>
        </p:txBody>
      </p:sp>
      <p:sp>
        <p:nvSpPr>
          <p:cNvPr id="3" name="Vertical Text Placeholder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sl-SI" smtClean="0"/>
              <a:t>Uredite slog naslova matrice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4/2/2021</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sl-SI" smtClean="0"/>
              <a:t>Uredite slog naslova matrice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30578ACC-22D6-47C1-A373-4FD133E34F3C}"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4/2/2021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sl-SI" smtClean="0"/>
              <a:t>Uredite slog naslova matrice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Content Placeholder 3"/>
          <p:cNvSpPr>
            <a:spLocks noGrp="1"/>
          </p:cNvSpPr>
          <p:nvPr>
            <p:ph sz="half" idx="2"/>
          </p:nvPr>
        </p:nvSpPr>
        <p:spPr>
          <a:xfrm>
            <a:off x="680322" y="3030008"/>
            <a:ext cx="4698355" cy="2906179"/>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Content Placeholder 5"/>
          <p:cNvSpPr>
            <a:spLocks noGrp="1"/>
          </p:cNvSpPr>
          <p:nvPr>
            <p:ph sz="quarter" idx="4"/>
          </p:nvPr>
        </p:nvSpPr>
        <p:spPr>
          <a:xfrm>
            <a:off x="5594123" y="3030008"/>
            <a:ext cx="4700059" cy="2906179"/>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4/2/2021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sl-SI" smtClean="0"/>
              <a:t>Uredite slog naslova matrice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4/2/2021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4/2/2021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sl-SI" smtClean="0"/>
              <a:t>Uredite slog naslova matrice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E331444B-B92B-4E27-8C94-BB93EAF5CB18}" type="datetimeFigureOut">
              <a:rPr lang="en-US" dirty="0"/>
              <a:t>4/2/2021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sl-SI" smtClean="0"/>
              <a:t>Uredite slog naslova matrice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smtClean="0"/>
              <a:t>Kliknite ikono, če želite dodati sliko</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363EFA5E-FA76-400D-B3DC-F0BA90E6D107}" type="datetimeFigureOut">
              <a:rPr lang="en-US" dirty="0"/>
              <a:t>4/2/2021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sl-SI" smtClean="0"/>
              <a:t>Uredite slog naslova matrice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4/2/2021</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dirty="0"/>
          </a:p>
        </p:txBody>
      </p:sp>
      <p:pic>
        <p:nvPicPr>
          <p:cNvPr id="4" name="Označba mesta vsebin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68632" y="-208224"/>
            <a:ext cx="5957898" cy="7265730"/>
          </a:xfrm>
        </p:spPr>
      </p:pic>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4582" y="4304847"/>
            <a:ext cx="6558348" cy="1843624"/>
          </a:xfrm>
          <a:prstGeom prst="rect">
            <a:avLst/>
          </a:prstGeom>
        </p:spPr>
      </p:pic>
    </p:spTree>
    <p:extLst>
      <p:ext uri="{BB962C8B-B14F-4D97-AF65-F5344CB8AC3E}">
        <p14:creationId xmlns:p14="http://schemas.microsoft.com/office/powerpoint/2010/main" val="3513167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nodePh="1">
                                  <p:stCondLst>
                                    <p:cond delay="0"/>
                                  </p:stCondLst>
                                  <p:endCondLst>
                                    <p:cond evt="begin" delay="0">
                                      <p:tn val="5"/>
                                    </p:cond>
                                  </p:end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1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750"/>
                                        <p:tgtEl>
                                          <p:spTgt spid="5"/>
                                        </p:tgtEl>
                                      </p:cBhvr>
                                    </p:animEffect>
                                    <p:anim calcmode="lin" valueType="num">
                                      <p:cBhvr>
                                        <p:cTn id="14" dur="2750" fill="hold"/>
                                        <p:tgtEl>
                                          <p:spTgt spid="5"/>
                                        </p:tgtEl>
                                        <p:attrNameLst>
                                          <p:attrName>ppt_w</p:attrName>
                                        </p:attrNameLst>
                                      </p:cBhvr>
                                      <p:tavLst>
                                        <p:tav tm="0" fmla="#ppt_w*sin(2.5*pi*$)">
                                          <p:val>
                                            <p:fltVal val="0"/>
                                          </p:val>
                                        </p:tav>
                                        <p:tav tm="100000">
                                          <p:val>
                                            <p:fltVal val="1"/>
                                          </p:val>
                                        </p:tav>
                                      </p:tavLst>
                                    </p:anim>
                                    <p:anim calcmode="lin" valueType="num">
                                      <p:cBhvr>
                                        <p:cTn id="15" dur="275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730836" y="6000384"/>
            <a:ext cx="4231178" cy="724611"/>
          </a:xfrm>
        </p:spPr>
        <p:txBody>
          <a:bodyPr>
            <a:normAutofit/>
          </a:bodyPr>
          <a:lstStyle/>
          <a:p>
            <a:r>
              <a:rPr lang="sl-SI" sz="2000" dirty="0" smtClean="0"/>
              <a:t>Pravljica Mala morska deklica v angleškem jeziku.</a:t>
            </a:r>
            <a:endParaRPr lang="sl-SI" sz="2000" dirty="0"/>
          </a:p>
        </p:txBody>
      </p:sp>
      <p:sp>
        <p:nvSpPr>
          <p:cNvPr id="3" name="Označba mesta vsebine 2"/>
          <p:cNvSpPr>
            <a:spLocks noGrp="1"/>
          </p:cNvSpPr>
          <p:nvPr>
            <p:ph idx="1"/>
          </p:nvPr>
        </p:nvSpPr>
        <p:spPr>
          <a:xfrm>
            <a:off x="680322" y="1978429"/>
            <a:ext cx="6859322" cy="3957760"/>
          </a:xfrm>
        </p:spPr>
        <p:txBody>
          <a:bodyPr>
            <a:normAutofit lnSpcReduction="10000"/>
          </a:bodyPr>
          <a:lstStyle/>
          <a:p>
            <a:r>
              <a:rPr lang="sl-SI" dirty="0"/>
              <a:t>Kot pravljičar je bil izjemen predvsem zaradi pripovednega sloga in vsebine, saj je brez težav izkoriščal ljudske fraze in udomačeno izrazje za nastanek izrazito drugačnih pripovedi, ki so odstopale od tradicije pripovedništva in literarnih običajev. </a:t>
            </a:r>
            <a:endParaRPr lang="sl-SI" dirty="0" smtClean="0"/>
          </a:p>
          <a:p>
            <a:r>
              <a:rPr lang="sl-SI" dirty="0" smtClean="0"/>
              <a:t>Pravljice </a:t>
            </a:r>
            <a:r>
              <a:rPr lang="sl-SI" dirty="0"/>
              <a:t>so znale biti izrazito žalostne in celo </a:t>
            </a:r>
            <a:r>
              <a:rPr lang="sl-SI" dirty="0" smtClean="0"/>
              <a:t>strašne, ter </a:t>
            </a:r>
            <a:r>
              <a:rPr lang="sl-SI" dirty="0"/>
              <a:t>so se lahko tudi žalostno končale</a:t>
            </a:r>
            <a:r>
              <a:rPr lang="sl-SI" dirty="0" smtClean="0"/>
              <a:t>.</a:t>
            </a:r>
          </a:p>
          <a:p>
            <a:r>
              <a:rPr lang="sl-SI" dirty="0" smtClean="0"/>
              <a:t>Pomembna </a:t>
            </a:r>
            <a:r>
              <a:rPr lang="sl-SI" dirty="0"/>
              <a:t>skupna tema pravljic in pripovedk so osebe, ki so na robu družbe zaradi svoje </a:t>
            </a:r>
            <a:r>
              <a:rPr lang="sl-SI" dirty="0" smtClean="0"/>
              <a:t>nenavadnosti. </a:t>
            </a:r>
            <a:endParaRPr lang="sl-SI"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9451" y="752317"/>
            <a:ext cx="3951247" cy="5248067"/>
          </a:xfrm>
          <a:prstGeom prst="rect">
            <a:avLst/>
          </a:prstGeom>
        </p:spPr>
      </p:pic>
    </p:spTree>
    <p:extLst>
      <p:ext uri="{BB962C8B-B14F-4D97-AF65-F5344CB8AC3E}">
        <p14:creationId xmlns:p14="http://schemas.microsoft.com/office/powerpoint/2010/main" val="3282221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5"/>
          <p:cNvSpPr>
            <a:spLocks noGrp="1"/>
          </p:cNvSpPr>
          <p:nvPr>
            <p:ph type="title"/>
          </p:nvPr>
        </p:nvSpPr>
        <p:spPr>
          <a:xfrm>
            <a:off x="7905404" y="6259484"/>
            <a:ext cx="2917768" cy="324196"/>
          </a:xfrm>
        </p:spPr>
        <p:txBody>
          <a:bodyPr>
            <a:noAutofit/>
          </a:bodyPr>
          <a:lstStyle/>
          <a:p>
            <a:r>
              <a:rPr lang="sl-SI" sz="2000" dirty="0" smtClean="0"/>
              <a:t>Deklica z vžigalicami</a:t>
            </a:r>
            <a:endParaRPr lang="sl-SI" sz="2000" dirty="0"/>
          </a:p>
        </p:txBody>
      </p:sp>
      <p:sp>
        <p:nvSpPr>
          <p:cNvPr id="7" name="Označba mesta besedila 6"/>
          <p:cNvSpPr>
            <a:spLocks noGrp="1"/>
          </p:cNvSpPr>
          <p:nvPr>
            <p:ph type="body" sz="half" idx="2"/>
          </p:nvPr>
        </p:nvSpPr>
        <p:spPr>
          <a:xfrm>
            <a:off x="680322" y="631767"/>
            <a:ext cx="6684753" cy="5519796"/>
          </a:xfrm>
        </p:spPr>
        <p:txBody>
          <a:bodyPr>
            <a:normAutofit/>
          </a:bodyPr>
          <a:lstStyle/>
          <a:p>
            <a:r>
              <a:rPr lang="sl-SI" sz="2400" dirty="0" smtClean="0"/>
              <a:t>Elementi </a:t>
            </a:r>
            <a:r>
              <a:rPr lang="sl-SI" sz="2400" dirty="0"/>
              <a:t>njegovega življenja so v nekaterih zgodbah izrazito izstopajoči kot vir žalosti in razočaranj, pa tudi sreče in modrosti</a:t>
            </a:r>
            <a:r>
              <a:rPr lang="sl-SI" sz="2400" dirty="0" smtClean="0"/>
              <a:t>.</a:t>
            </a:r>
          </a:p>
          <a:p>
            <a:r>
              <a:rPr lang="sl-SI" sz="2400" dirty="0" smtClean="0"/>
              <a:t>Kot </a:t>
            </a:r>
            <a:r>
              <a:rPr lang="sl-SI" sz="2400" dirty="0"/>
              <a:t>odraščajoč mladostnik, </a:t>
            </a:r>
            <a:r>
              <a:rPr lang="sl-SI" sz="2400" dirty="0" smtClean="0"/>
              <a:t>študent, </a:t>
            </a:r>
            <a:r>
              <a:rPr lang="sl-SI" sz="2400" dirty="0"/>
              <a:t>pa tudi </a:t>
            </a:r>
            <a:r>
              <a:rPr lang="sl-SI" sz="2400" dirty="0" smtClean="0"/>
              <a:t>pisec </a:t>
            </a:r>
            <a:r>
              <a:rPr lang="sl-SI" sz="2400" dirty="0"/>
              <a:t>je doživel mnogo bivanjskih in ljubezenskih </a:t>
            </a:r>
            <a:r>
              <a:rPr lang="sl-SI" sz="2400" dirty="0" smtClean="0"/>
              <a:t>razočaranj in </a:t>
            </a:r>
            <a:r>
              <a:rPr lang="sl-SI" sz="2400" dirty="0"/>
              <a:t>utrpel mnogo razočaranj nad prijatelji, znanci in literarnimi kritiki, katerim se je zaupal.</a:t>
            </a:r>
          </a:p>
        </p:txBody>
      </p:sp>
      <p:pic>
        <p:nvPicPr>
          <p:cNvPr id="9" name="Označba mesta slike 8"/>
          <p:cNvPicPr>
            <a:picLocks noGrp="1" noChangeAspect="1"/>
          </p:cNvPicPr>
          <p:nvPr>
            <p:ph type="pic" idx="1"/>
          </p:nvPr>
        </p:nvPicPr>
        <p:blipFill>
          <a:blip r:embed="rId2">
            <a:extLst>
              <a:ext uri="{28A0092B-C50C-407E-A947-70E740481C1C}">
                <a14:useLocalDpi xmlns:a14="http://schemas.microsoft.com/office/drawing/2010/main" val="0"/>
              </a:ext>
            </a:extLst>
          </a:blip>
          <a:srcRect l="7409" r="7409"/>
          <a:stretch>
            <a:fillRect/>
          </a:stretch>
        </p:blipFill>
        <p:spPr>
          <a:xfrm>
            <a:off x="7597775" y="274638"/>
            <a:ext cx="3632200" cy="5876925"/>
          </a:xfrm>
        </p:spPr>
      </p:pic>
    </p:spTree>
    <p:extLst>
      <p:ext uri="{BB962C8B-B14F-4D97-AF65-F5344CB8AC3E}">
        <p14:creationId xmlns:p14="http://schemas.microsoft.com/office/powerpoint/2010/main" val="1825699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p:cNvSpPr>
            <a:spLocks noGrp="1"/>
          </p:cNvSpPr>
          <p:nvPr>
            <p:ph type="title"/>
          </p:nvPr>
        </p:nvSpPr>
        <p:spPr>
          <a:xfrm>
            <a:off x="680319" y="753229"/>
            <a:ext cx="9613863" cy="277549"/>
          </a:xfrm>
        </p:spPr>
        <p:txBody>
          <a:bodyPr>
            <a:normAutofit fontScale="90000"/>
          </a:bodyPr>
          <a:lstStyle/>
          <a:p>
            <a:endParaRPr lang="sl-SI" dirty="0"/>
          </a:p>
        </p:txBody>
      </p:sp>
      <p:sp>
        <p:nvSpPr>
          <p:cNvPr id="6" name="Označba mesta besedila 5"/>
          <p:cNvSpPr>
            <a:spLocks noGrp="1"/>
          </p:cNvSpPr>
          <p:nvPr>
            <p:ph type="body" idx="1"/>
          </p:nvPr>
        </p:nvSpPr>
        <p:spPr/>
        <p:txBody>
          <a:bodyPr/>
          <a:lstStyle/>
          <a:p>
            <a:endParaRPr lang="sl-SI"/>
          </a:p>
        </p:txBody>
      </p:sp>
      <p:sp>
        <p:nvSpPr>
          <p:cNvPr id="7" name="Označba mesta vsebine 6"/>
          <p:cNvSpPr>
            <a:spLocks noGrp="1"/>
          </p:cNvSpPr>
          <p:nvPr>
            <p:ph sz="half" idx="2"/>
          </p:nvPr>
        </p:nvSpPr>
        <p:spPr>
          <a:xfrm>
            <a:off x="1039091" y="673331"/>
            <a:ext cx="6035040" cy="5262857"/>
          </a:xfrm>
        </p:spPr>
        <p:txBody>
          <a:bodyPr>
            <a:normAutofit/>
          </a:bodyPr>
          <a:lstStyle/>
          <a:p>
            <a:r>
              <a:rPr lang="sl-SI" dirty="0" smtClean="0"/>
              <a:t>Andersen  je umrl 4</a:t>
            </a:r>
            <a:r>
              <a:rPr lang="sl-SI" dirty="0"/>
              <a:t>. avgusta 1875, star sedemdeset let zaradi starostne poškodbe ob padcu. </a:t>
            </a:r>
            <a:endParaRPr lang="sl-SI" dirty="0" smtClean="0"/>
          </a:p>
          <a:p>
            <a:r>
              <a:rPr lang="sl-SI" dirty="0" smtClean="0"/>
              <a:t>Ob </a:t>
            </a:r>
            <a:r>
              <a:rPr lang="sl-SI" dirty="0"/>
              <a:t>smrti je bil že precej slaven tako v tujini kot doma in mu je že bila podeljena majhna </a:t>
            </a:r>
            <a:r>
              <a:rPr lang="sl-SI" dirty="0" smtClean="0"/>
              <a:t>pokojnina.</a:t>
            </a:r>
          </a:p>
          <a:p>
            <a:r>
              <a:rPr lang="sl-SI" dirty="0" smtClean="0"/>
              <a:t> </a:t>
            </a:r>
            <a:r>
              <a:rPr lang="sl-SI" dirty="0"/>
              <a:t>Je eden najbolj znanih pisateljev in pravljičarjev na svetu.</a:t>
            </a:r>
          </a:p>
        </p:txBody>
      </p:sp>
      <p:sp>
        <p:nvSpPr>
          <p:cNvPr id="8" name="Označba mesta besedila 7"/>
          <p:cNvSpPr>
            <a:spLocks noGrp="1"/>
          </p:cNvSpPr>
          <p:nvPr>
            <p:ph type="body" sz="quarter" idx="3"/>
          </p:nvPr>
        </p:nvSpPr>
        <p:spPr/>
        <p:txBody>
          <a:bodyPr/>
          <a:lstStyle/>
          <a:p>
            <a:endParaRPr lang="sl-SI"/>
          </a:p>
        </p:txBody>
      </p:sp>
      <p:sp>
        <p:nvSpPr>
          <p:cNvPr id="9" name="Označba mesta vsebine 8"/>
          <p:cNvSpPr>
            <a:spLocks noGrp="1"/>
          </p:cNvSpPr>
          <p:nvPr>
            <p:ph sz="quarter" idx="4"/>
          </p:nvPr>
        </p:nvSpPr>
        <p:spPr/>
        <p:txBody>
          <a:bodyPr/>
          <a:lstStyle/>
          <a:p>
            <a:endParaRPr lang="sl-SI" dirty="0"/>
          </a:p>
        </p:txBody>
      </p:sp>
      <p:pic>
        <p:nvPicPr>
          <p:cNvPr id="4" name="Označba mesta vsebine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7589519" y="354591"/>
            <a:ext cx="3796145" cy="5582042"/>
          </a:xfrm>
        </p:spPr>
      </p:pic>
    </p:spTree>
    <p:extLst>
      <p:ext uri="{BB962C8B-B14F-4D97-AF65-F5344CB8AC3E}">
        <p14:creationId xmlns:p14="http://schemas.microsoft.com/office/powerpoint/2010/main" val="133945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endParaRPr lang="sl-SI" dirty="0"/>
          </a:p>
        </p:txBody>
      </p:sp>
      <p:sp>
        <p:nvSpPr>
          <p:cNvPr id="3" name="Označba mesta besedila 2"/>
          <p:cNvSpPr>
            <a:spLocks noGrp="1"/>
          </p:cNvSpPr>
          <p:nvPr>
            <p:ph type="body" idx="1"/>
          </p:nvPr>
        </p:nvSpPr>
        <p:spPr>
          <a:xfrm>
            <a:off x="1679171" y="5735783"/>
            <a:ext cx="8615011" cy="548639"/>
          </a:xfrm>
        </p:spPr>
        <p:txBody>
          <a:bodyPr/>
          <a:lstStyle/>
          <a:p>
            <a:r>
              <a:rPr lang="sl-SI" dirty="0" smtClean="0"/>
              <a:t>Zu</a:t>
            </a:r>
            <a:r>
              <a:rPr lang="sl-SI" b="0" dirty="0" smtClean="0"/>
              <a:t>nanja stran pisma, ki ga je nekoč poslal Andersen. </a:t>
            </a:r>
            <a:endParaRPr lang="sl-SI" b="0" dirty="0"/>
          </a:p>
        </p:txBody>
      </p:sp>
      <p:pic>
        <p:nvPicPr>
          <p:cNvPr id="7" name="Označba mesta vsebine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743239" y="753229"/>
            <a:ext cx="7927799" cy="4751885"/>
          </a:xfrm>
        </p:spPr>
      </p:pic>
      <p:sp>
        <p:nvSpPr>
          <p:cNvPr id="5" name="Označba mesta besedila 4"/>
          <p:cNvSpPr>
            <a:spLocks noGrp="1"/>
          </p:cNvSpPr>
          <p:nvPr>
            <p:ph type="body" sz="quarter" idx="3"/>
          </p:nvPr>
        </p:nvSpPr>
        <p:spPr/>
        <p:txBody>
          <a:bodyPr/>
          <a:lstStyle/>
          <a:p>
            <a:endParaRPr lang="sl-SI"/>
          </a:p>
        </p:txBody>
      </p:sp>
      <p:sp>
        <p:nvSpPr>
          <p:cNvPr id="6" name="Označba mesta vsebine 5"/>
          <p:cNvSpPr>
            <a:spLocks noGrp="1"/>
          </p:cNvSpPr>
          <p:nvPr>
            <p:ph sz="quarter" idx="4"/>
          </p:nvPr>
        </p:nvSpPr>
        <p:spPr/>
        <p:txBody>
          <a:bodyPr/>
          <a:lstStyle/>
          <a:p>
            <a:endParaRPr lang="sl-SI" dirty="0"/>
          </a:p>
        </p:txBody>
      </p:sp>
    </p:spTree>
    <p:extLst>
      <p:ext uri="{BB962C8B-B14F-4D97-AF65-F5344CB8AC3E}">
        <p14:creationId xmlns:p14="http://schemas.microsoft.com/office/powerpoint/2010/main" val="2815007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Kratki opisi nekaterih Andersenovih pravljic.</a:t>
            </a:r>
            <a:endParaRPr lang="sl-SI" dirty="0"/>
          </a:p>
        </p:txBody>
      </p:sp>
      <p:sp>
        <p:nvSpPr>
          <p:cNvPr id="3" name="Označba mesta besedila 2"/>
          <p:cNvSpPr>
            <a:spLocks noGrp="1"/>
          </p:cNvSpPr>
          <p:nvPr>
            <p:ph type="body" idx="1"/>
          </p:nvPr>
        </p:nvSpPr>
        <p:spPr/>
        <p:txBody>
          <a:bodyPr/>
          <a:lstStyle/>
          <a:p>
            <a:endParaRPr lang="sl-SI"/>
          </a:p>
        </p:txBody>
      </p:sp>
      <p:pic>
        <p:nvPicPr>
          <p:cNvPr id="7" name="Označba mesta vsebine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992582" y="2136630"/>
            <a:ext cx="4488873" cy="3989135"/>
          </a:xfrm>
        </p:spPr>
      </p:pic>
      <p:sp>
        <p:nvSpPr>
          <p:cNvPr id="5" name="Označba mesta besedila 4"/>
          <p:cNvSpPr>
            <a:spLocks noGrp="1"/>
          </p:cNvSpPr>
          <p:nvPr>
            <p:ph type="body" sz="quarter" idx="3"/>
          </p:nvPr>
        </p:nvSpPr>
        <p:spPr/>
        <p:txBody>
          <a:bodyPr/>
          <a:lstStyle/>
          <a:p>
            <a:endParaRPr lang="sl-SI"/>
          </a:p>
        </p:txBody>
      </p:sp>
      <p:sp>
        <p:nvSpPr>
          <p:cNvPr id="6" name="Označba mesta vsebine 5"/>
          <p:cNvSpPr>
            <a:spLocks noGrp="1"/>
          </p:cNvSpPr>
          <p:nvPr>
            <p:ph sz="quarter" idx="4"/>
          </p:nvPr>
        </p:nvSpPr>
        <p:spPr>
          <a:xfrm>
            <a:off x="2502130" y="6184669"/>
            <a:ext cx="5660967" cy="457200"/>
          </a:xfrm>
        </p:spPr>
        <p:txBody>
          <a:bodyPr>
            <a:normAutofit/>
          </a:bodyPr>
          <a:lstStyle/>
          <a:p>
            <a:r>
              <a:rPr lang="sl-SI" dirty="0" smtClean="0"/>
              <a:t>Hans Christian Andersen na znamki.</a:t>
            </a:r>
            <a:endParaRPr lang="sl-SI" dirty="0"/>
          </a:p>
        </p:txBody>
      </p:sp>
    </p:spTree>
    <p:extLst>
      <p:ext uri="{BB962C8B-B14F-4D97-AF65-F5344CB8AC3E}">
        <p14:creationId xmlns:p14="http://schemas.microsoft.com/office/powerpoint/2010/main" val="2685901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Snežna kraljica</a:t>
            </a:r>
            <a:endParaRPr lang="sl-SI" dirty="0"/>
          </a:p>
        </p:txBody>
      </p:sp>
      <p:sp>
        <p:nvSpPr>
          <p:cNvPr id="3" name="Označba mesta besedila 2"/>
          <p:cNvSpPr>
            <a:spLocks noGrp="1"/>
          </p:cNvSpPr>
          <p:nvPr>
            <p:ph type="body" idx="1"/>
          </p:nvPr>
        </p:nvSpPr>
        <p:spPr/>
        <p:txBody>
          <a:bodyPr/>
          <a:lstStyle/>
          <a:p>
            <a:endParaRPr lang="sl-SI"/>
          </a:p>
        </p:txBody>
      </p:sp>
      <p:sp>
        <p:nvSpPr>
          <p:cNvPr id="4" name="Označba mesta vsebine 3"/>
          <p:cNvSpPr>
            <a:spLocks noGrp="1"/>
          </p:cNvSpPr>
          <p:nvPr>
            <p:ph sz="half" idx="2"/>
          </p:nvPr>
        </p:nvSpPr>
        <p:spPr>
          <a:xfrm>
            <a:off x="680322" y="2003368"/>
            <a:ext cx="4249125" cy="3798918"/>
          </a:xfrm>
        </p:spPr>
        <p:txBody>
          <a:bodyPr>
            <a:normAutofit fontScale="92500" lnSpcReduction="20000"/>
          </a:bodyPr>
          <a:lstStyle/>
          <a:p>
            <a:r>
              <a:rPr lang="sl-SI" dirty="0"/>
              <a:t>V tej zgodbi je prijateljska ljubezen v ospredju. </a:t>
            </a:r>
            <a:endParaRPr lang="sl-SI" dirty="0" smtClean="0"/>
          </a:p>
          <a:p>
            <a:r>
              <a:rPr lang="sl-SI" dirty="0" smtClean="0"/>
              <a:t>Deklica </a:t>
            </a:r>
            <a:r>
              <a:rPr lang="sl-SI" dirty="0" err="1"/>
              <a:t>Gerda</a:t>
            </a:r>
            <a:r>
              <a:rPr lang="sl-SI" dirty="0"/>
              <a:t> je pripravljena pomagati najti svojega prijatelja </a:t>
            </a:r>
            <a:r>
              <a:rPr lang="sl-SI" dirty="0" smtClean="0"/>
              <a:t>Kaja</a:t>
            </a:r>
            <a:r>
              <a:rPr lang="sl-SI" dirty="0"/>
              <a:t>, ki je izginil. </a:t>
            </a:r>
            <a:endParaRPr lang="sl-SI" dirty="0" smtClean="0"/>
          </a:p>
          <a:p>
            <a:r>
              <a:rPr lang="sl-SI" dirty="0" smtClean="0"/>
              <a:t>Prehodila </a:t>
            </a:r>
            <a:r>
              <a:rPr lang="sl-SI" dirty="0"/>
              <a:t>je gozdove, planine, hribe in doline, da bi prišla do Snežnega kraljestva in vrnila svojega začaranega prijatelja nazaj domov</a:t>
            </a:r>
            <a:r>
              <a:rPr lang="sl-SI" dirty="0" smtClean="0"/>
              <a:t>.</a:t>
            </a:r>
          </a:p>
          <a:p>
            <a:r>
              <a:rPr lang="sl-SI" dirty="0" smtClean="0"/>
              <a:t>Pravljica o neomajni ljubezni, ki premaga vse ovire in premaga zlo.</a:t>
            </a:r>
            <a:endParaRPr lang="sl-SI" dirty="0"/>
          </a:p>
        </p:txBody>
      </p:sp>
      <p:sp>
        <p:nvSpPr>
          <p:cNvPr id="5" name="Označba mesta besedila 4"/>
          <p:cNvSpPr>
            <a:spLocks noGrp="1"/>
          </p:cNvSpPr>
          <p:nvPr>
            <p:ph type="body" sz="quarter" idx="3"/>
          </p:nvPr>
        </p:nvSpPr>
        <p:spPr/>
        <p:txBody>
          <a:bodyPr/>
          <a:lstStyle/>
          <a:p>
            <a:endParaRPr lang="sl-SI"/>
          </a:p>
        </p:txBody>
      </p:sp>
      <p:pic>
        <p:nvPicPr>
          <p:cNvPr id="7" name="Označba mesta vsebine 6"/>
          <p:cNvPicPr>
            <a:picLocks noGrp="1" noChangeAspect="1"/>
          </p:cNvPicPr>
          <p:nvPr>
            <p:ph sz="quarter" idx="4"/>
          </p:nvPr>
        </p:nvPicPr>
        <p:blipFill>
          <a:blip r:embed="rId2"/>
          <a:stretch>
            <a:fillRect/>
          </a:stretch>
        </p:blipFill>
        <p:spPr>
          <a:xfrm>
            <a:off x="4929447" y="2003369"/>
            <a:ext cx="7101772" cy="3566158"/>
          </a:xfrm>
          <a:prstGeom prst="rect">
            <a:avLst/>
          </a:prstGeom>
        </p:spPr>
      </p:pic>
    </p:spTree>
    <p:extLst>
      <p:ext uri="{BB962C8B-B14F-4D97-AF65-F5344CB8AC3E}">
        <p14:creationId xmlns:p14="http://schemas.microsoft.com/office/powerpoint/2010/main" val="542370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Kraljična na zrnu graha</a:t>
            </a:r>
            <a:endParaRPr lang="sl-SI" dirty="0"/>
          </a:p>
        </p:txBody>
      </p:sp>
      <p:sp>
        <p:nvSpPr>
          <p:cNvPr id="3" name="Označba mesta besedila 2"/>
          <p:cNvSpPr>
            <a:spLocks noGrp="1"/>
          </p:cNvSpPr>
          <p:nvPr>
            <p:ph type="body" idx="1"/>
          </p:nvPr>
        </p:nvSpPr>
        <p:spPr/>
        <p:txBody>
          <a:bodyPr/>
          <a:lstStyle/>
          <a:p>
            <a:endParaRPr lang="sl-SI"/>
          </a:p>
        </p:txBody>
      </p:sp>
      <p:sp>
        <p:nvSpPr>
          <p:cNvPr id="4" name="Označba mesta vsebine 3"/>
          <p:cNvSpPr>
            <a:spLocks noGrp="1"/>
          </p:cNvSpPr>
          <p:nvPr>
            <p:ph sz="half" idx="2"/>
          </p:nvPr>
        </p:nvSpPr>
        <p:spPr>
          <a:xfrm>
            <a:off x="680322" y="1978430"/>
            <a:ext cx="5221714" cy="4407388"/>
          </a:xfrm>
        </p:spPr>
        <p:txBody>
          <a:bodyPr>
            <a:normAutofit/>
          </a:bodyPr>
          <a:lstStyle/>
          <a:p>
            <a:r>
              <a:rPr lang="sl-SI" dirty="0"/>
              <a:t>Ta zgodba govori, da obstajajo načini, da preverimo pravo naravo ljudi. Lahko je enostavno reči, da smo </a:t>
            </a:r>
            <a:r>
              <a:rPr lang="sl-SI" dirty="0" smtClean="0"/>
              <a:t>nekaj, a </a:t>
            </a:r>
            <a:r>
              <a:rPr lang="sl-SI" dirty="0"/>
              <a:t>težje to dokažemo. V tej zgodbi princesa dokaže svojo občutljivost, ki jo razvije samo prava princesa, ki so jo celo življenje negovali. Takšna občuti tudi zrno graha pod desetimi odejami, blazinami in </a:t>
            </a:r>
            <a:r>
              <a:rPr lang="sl-SI" dirty="0" smtClean="0"/>
              <a:t>vzmetnicami. Takšno </a:t>
            </a:r>
            <a:r>
              <a:rPr lang="sl-SI" dirty="0"/>
              <a:t>princeso si želi princ in takšno tudi </a:t>
            </a:r>
            <a:r>
              <a:rPr lang="sl-SI" dirty="0" smtClean="0"/>
              <a:t>dobi.</a:t>
            </a:r>
            <a:endParaRPr lang="sl-SI" dirty="0"/>
          </a:p>
        </p:txBody>
      </p:sp>
      <p:sp>
        <p:nvSpPr>
          <p:cNvPr id="5" name="Označba mesta besedila 4"/>
          <p:cNvSpPr>
            <a:spLocks noGrp="1"/>
          </p:cNvSpPr>
          <p:nvPr>
            <p:ph type="body" sz="quarter" idx="3"/>
          </p:nvPr>
        </p:nvSpPr>
        <p:spPr/>
        <p:txBody>
          <a:bodyPr/>
          <a:lstStyle/>
          <a:p>
            <a:endParaRPr lang="sl-SI"/>
          </a:p>
        </p:txBody>
      </p:sp>
      <p:pic>
        <p:nvPicPr>
          <p:cNvPr id="7" name="Označba mesta vsebine 6"/>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525491" y="741072"/>
            <a:ext cx="4210168" cy="5644746"/>
          </a:xfrm>
        </p:spPr>
      </p:pic>
    </p:spTree>
    <p:extLst>
      <p:ext uri="{BB962C8B-B14F-4D97-AF65-F5344CB8AC3E}">
        <p14:creationId xmlns:p14="http://schemas.microsoft.com/office/powerpoint/2010/main" val="1110370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Deklica z vžigalicami</a:t>
            </a:r>
            <a:endParaRPr lang="sl-SI" dirty="0"/>
          </a:p>
        </p:txBody>
      </p:sp>
      <p:sp>
        <p:nvSpPr>
          <p:cNvPr id="3" name="Označba mesta besedila 2"/>
          <p:cNvSpPr>
            <a:spLocks noGrp="1"/>
          </p:cNvSpPr>
          <p:nvPr>
            <p:ph type="body" idx="1"/>
          </p:nvPr>
        </p:nvSpPr>
        <p:spPr/>
        <p:txBody>
          <a:bodyPr/>
          <a:lstStyle/>
          <a:p>
            <a:endParaRPr lang="sl-SI"/>
          </a:p>
        </p:txBody>
      </p:sp>
      <p:sp>
        <p:nvSpPr>
          <p:cNvPr id="4" name="Označba mesta vsebine 3"/>
          <p:cNvSpPr>
            <a:spLocks noGrp="1"/>
          </p:cNvSpPr>
          <p:nvPr>
            <p:ph sz="half" idx="2"/>
          </p:nvPr>
        </p:nvSpPr>
        <p:spPr>
          <a:xfrm>
            <a:off x="680322" y="1834166"/>
            <a:ext cx="4698355" cy="4102021"/>
          </a:xfrm>
        </p:spPr>
        <p:txBody>
          <a:bodyPr>
            <a:normAutofit fontScale="92500"/>
          </a:bodyPr>
          <a:lstStyle/>
          <a:p>
            <a:r>
              <a:rPr lang="sl-SI" dirty="0"/>
              <a:t>To je </a:t>
            </a:r>
            <a:r>
              <a:rPr lang="sl-SI" dirty="0" smtClean="0"/>
              <a:t>ena </a:t>
            </a:r>
            <a:r>
              <a:rPr lang="sl-SI" dirty="0"/>
              <a:t>izmed najbolj žalostnih Andersenovih pravljic, </a:t>
            </a:r>
            <a:r>
              <a:rPr lang="sl-SI" dirty="0" smtClean="0"/>
              <a:t>a tudi zelo poetična.</a:t>
            </a:r>
          </a:p>
          <a:p>
            <a:r>
              <a:rPr lang="sl-SI" dirty="0"/>
              <a:t>O</a:t>
            </a:r>
            <a:r>
              <a:rPr lang="sl-SI" dirty="0" smtClean="0"/>
              <a:t>pisuje nesrečno usodo </a:t>
            </a:r>
            <a:r>
              <a:rPr lang="sl-SI" dirty="0"/>
              <a:t>majhnega otroka, ki preživlja težke trenutke in </a:t>
            </a:r>
            <a:r>
              <a:rPr lang="sl-SI" dirty="0" smtClean="0"/>
              <a:t>umre </a:t>
            </a:r>
            <a:r>
              <a:rPr lang="sl-SI" dirty="0"/>
              <a:t>zaradi mraza in lakote</a:t>
            </a:r>
            <a:r>
              <a:rPr lang="sl-SI" dirty="0" smtClean="0"/>
              <a:t>.</a:t>
            </a:r>
          </a:p>
          <a:p>
            <a:r>
              <a:rPr lang="sl-SI" dirty="0" smtClean="0"/>
              <a:t>Hkrati je to ena najbolj socialnih pravljic, ki hudo opominja takratno oblast naj vendar nekaj stori, da zaščiti najranljivejše skupine prebivalcev.</a:t>
            </a:r>
            <a:endParaRPr lang="sl-SI" dirty="0"/>
          </a:p>
        </p:txBody>
      </p:sp>
      <p:sp>
        <p:nvSpPr>
          <p:cNvPr id="5" name="Označba mesta besedila 4"/>
          <p:cNvSpPr>
            <a:spLocks noGrp="1"/>
          </p:cNvSpPr>
          <p:nvPr>
            <p:ph type="body" sz="quarter" idx="3"/>
          </p:nvPr>
        </p:nvSpPr>
        <p:spPr/>
        <p:txBody>
          <a:bodyPr/>
          <a:lstStyle/>
          <a:p>
            <a:endParaRPr lang="sl-SI"/>
          </a:p>
        </p:txBody>
      </p:sp>
      <p:pic>
        <p:nvPicPr>
          <p:cNvPr id="7" name="Označba mesta vsebine 6"/>
          <p:cNvPicPr>
            <a:picLocks noGrp="1" noChangeAspect="1"/>
          </p:cNvPicPr>
          <p:nvPr>
            <p:ph sz="quarter" idx="4"/>
          </p:nvPr>
        </p:nvPicPr>
        <p:blipFill>
          <a:blip r:embed="rId2"/>
          <a:stretch>
            <a:fillRect/>
          </a:stretch>
        </p:blipFill>
        <p:spPr>
          <a:xfrm>
            <a:off x="5378677" y="598515"/>
            <a:ext cx="6641527" cy="5561215"/>
          </a:xfrm>
          <a:prstGeom prst="rect">
            <a:avLst/>
          </a:prstGeom>
        </p:spPr>
      </p:pic>
    </p:spTree>
    <p:extLst>
      <p:ext uri="{BB962C8B-B14F-4D97-AF65-F5344CB8AC3E}">
        <p14:creationId xmlns:p14="http://schemas.microsoft.com/office/powerpoint/2010/main" val="3984256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302687" y="753229"/>
            <a:ext cx="4991495" cy="1080937"/>
          </a:xfrm>
        </p:spPr>
        <p:txBody>
          <a:bodyPr/>
          <a:lstStyle/>
          <a:p>
            <a:r>
              <a:rPr lang="sl-SI" dirty="0" smtClean="0"/>
              <a:t>Svinjski pastir</a:t>
            </a:r>
            <a:endParaRPr lang="sl-SI" dirty="0"/>
          </a:p>
        </p:txBody>
      </p:sp>
      <p:sp>
        <p:nvSpPr>
          <p:cNvPr id="3" name="Označba mesta besedila 2"/>
          <p:cNvSpPr>
            <a:spLocks noGrp="1"/>
          </p:cNvSpPr>
          <p:nvPr>
            <p:ph type="body" idx="1"/>
          </p:nvPr>
        </p:nvSpPr>
        <p:spPr/>
        <p:txBody>
          <a:bodyPr/>
          <a:lstStyle/>
          <a:p>
            <a:endParaRPr lang="sl-SI" dirty="0"/>
          </a:p>
        </p:txBody>
      </p:sp>
      <p:sp>
        <p:nvSpPr>
          <p:cNvPr id="4" name="Označba mesta vsebine 3"/>
          <p:cNvSpPr>
            <a:spLocks noGrp="1"/>
          </p:cNvSpPr>
          <p:nvPr>
            <p:ph sz="half" idx="2"/>
          </p:nvPr>
        </p:nvSpPr>
        <p:spPr>
          <a:xfrm>
            <a:off x="5253644" y="2003368"/>
            <a:ext cx="6325985" cy="4571122"/>
          </a:xfrm>
        </p:spPr>
        <p:txBody>
          <a:bodyPr>
            <a:normAutofit fontScale="92500"/>
          </a:bodyPr>
          <a:lstStyle/>
          <a:p>
            <a:r>
              <a:rPr lang="sl-SI" dirty="0"/>
              <a:t>Pravljica o princesi in pastirju je zgodba o neuslišani ljubezni. Pastir, ki je bil pravzaprav princ se je zaljubil v mlado princeso in ji poslal dve darili, od katerih ji niti </a:t>
            </a:r>
            <a:r>
              <a:rPr lang="sl-SI" dirty="0" smtClean="0"/>
              <a:t>eno </a:t>
            </a:r>
            <a:r>
              <a:rPr lang="sl-SI" dirty="0"/>
              <a:t>ni </a:t>
            </a:r>
            <a:r>
              <a:rPr lang="sl-SI" dirty="0" smtClean="0"/>
              <a:t>bilo </a:t>
            </a:r>
            <a:r>
              <a:rPr lang="sl-SI" dirty="0"/>
              <a:t>všeč. Odločil se je, da se preobleče v skromnega mladeniča, da bi lahko dobil delo v cesarstvu njenega očeta</a:t>
            </a:r>
            <a:r>
              <a:rPr lang="sl-SI" dirty="0" smtClean="0"/>
              <a:t>.</a:t>
            </a:r>
          </a:p>
          <a:p>
            <a:r>
              <a:rPr lang="sl-SI" dirty="0"/>
              <a:t>Ko se je namestil v eno majhno sobico je začel izdelovati glasbila, ki jih je princesa hotela imeti. Prvo glasbilo ji je dal v zameno za deset poljubov in drugo za sto poljubov, toda nato je spoznal, da želi princesa le igrače in spoznal, da med njima nikoli ne bo ljubezni</a:t>
            </a:r>
            <a:r>
              <a:rPr lang="sl-SI" dirty="0" smtClean="0"/>
              <a:t>.</a:t>
            </a:r>
          </a:p>
          <a:p>
            <a:endParaRPr lang="sl-SI" dirty="0"/>
          </a:p>
          <a:p>
            <a:endParaRPr lang="sl-SI" dirty="0" smtClean="0"/>
          </a:p>
          <a:p>
            <a:endParaRPr lang="sl-SI" dirty="0"/>
          </a:p>
          <a:p>
            <a:endParaRPr lang="sl-SI" dirty="0" smtClean="0"/>
          </a:p>
          <a:p>
            <a:endParaRPr lang="sl-SI" dirty="0" smtClean="0"/>
          </a:p>
          <a:p>
            <a:endParaRPr lang="sl-SI" dirty="0" smtClean="0"/>
          </a:p>
          <a:p>
            <a:endParaRPr lang="sl-SI" dirty="0"/>
          </a:p>
          <a:p>
            <a:endParaRPr lang="sl-SI" dirty="0"/>
          </a:p>
          <a:p>
            <a:endParaRPr lang="sl-SI" dirty="0" smtClean="0"/>
          </a:p>
          <a:p>
            <a:endParaRPr lang="sl-SI" dirty="0"/>
          </a:p>
        </p:txBody>
      </p:sp>
      <p:sp>
        <p:nvSpPr>
          <p:cNvPr id="5" name="Označba mesta besedila 4"/>
          <p:cNvSpPr>
            <a:spLocks noGrp="1"/>
          </p:cNvSpPr>
          <p:nvPr>
            <p:ph type="body" sz="quarter" idx="3"/>
          </p:nvPr>
        </p:nvSpPr>
        <p:spPr/>
        <p:txBody>
          <a:bodyPr/>
          <a:lstStyle/>
          <a:p>
            <a:endParaRPr lang="sl-SI" dirty="0"/>
          </a:p>
        </p:txBody>
      </p:sp>
      <p:pic>
        <p:nvPicPr>
          <p:cNvPr id="9" name="Označba mesta vsebine 8"/>
          <p:cNvPicPr>
            <a:picLocks noGrp="1" noChangeAspect="1"/>
          </p:cNvPicPr>
          <p:nvPr>
            <p:ph sz="quarter" idx="4"/>
          </p:nvPr>
        </p:nvPicPr>
        <p:blipFill>
          <a:blip r:embed="rId2"/>
          <a:stretch>
            <a:fillRect/>
          </a:stretch>
        </p:blipFill>
        <p:spPr>
          <a:xfrm>
            <a:off x="464873" y="611912"/>
            <a:ext cx="4111265" cy="5821261"/>
          </a:xfrm>
          <a:prstGeom prst="rect">
            <a:avLst/>
          </a:prstGeom>
        </p:spPr>
      </p:pic>
    </p:spTree>
    <p:extLst>
      <p:ext uri="{BB962C8B-B14F-4D97-AF65-F5344CB8AC3E}">
        <p14:creationId xmlns:p14="http://schemas.microsoft.com/office/powerpoint/2010/main" val="2414791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Grdi raček</a:t>
            </a:r>
            <a:endParaRPr lang="sl-SI" dirty="0"/>
          </a:p>
        </p:txBody>
      </p:sp>
      <p:sp>
        <p:nvSpPr>
          <p:cNvPr id="3" name="Označba mesta besedila 2"/>
          <p:cNvSpPr>
            <a:spLocks noGrp="1"/>
          </p:cNvSpPr>
          <p:nvPr>
            <p:ph type="body" idx="1"/>
          </p:nvPr>
        </p:nvSpPr>
        <p:spPr/>
        <p:txBody>
          <a:bodyPr/>
          <a:lstStyle/>
          <a:p>
            <a:endParaRPr lang="sl-SI"/>
          </a:p>
        </p:txBody>
      </p:sp>
      <p:sp>
        <p:nvSpPr>
          <p:cNvPr id="4" name="Označba mesta vsebine 3"/>
          <p:cNvSpPr>
            <a:spLocks noGrp="1"/>
          </p:cNvSpPr>
          <p:nvPr>
            <p:ph sz="half" idx="2"/>
          </p:nvPr>
        </p:nvSpPr>
        <p:spPr>
          <a:xfrm>
            <a:off x="680322" y="1978430"/>
            <a:ext cx="4171337" cy="3915294"/>
          </a:xfrm>
        </p:spPr>
        <p:txBody>
          <a:bodyPr>
            <a:normAutofit/>
          </a:bodyPr>
          <a:lstStyle/>
          <a:p>
            <a:r>
              <a:rPr lang="sl-SI" sz="1900" dirty="0" smtClean="0"/>
              <a:t>Grdi raček je avtobiografska pravljica.</a:t>
            </a:r>
          </a:p>
          <a:p>
            <a:r>
              <a:rPr lang="sl-SI" sz="1900" dirty="0"/>
              <a:t>Na posestvu </a:t>
            </a:r>
            <a:r>
              <a:rPr lang="sl-SI" sz="1900" dirty="0" smtClean="0"/>
              <a:t>vaščana </a:t>
            </a:r>
            <a:r>
              <a:rPr lang="sl-SI" sz="1900" dirty="0"/>
              <a:t>je mama </a:t>
            </a:r>
            <a:r>
              <a:rPr lang="sl-SI" sz="1900" dirty="0" err="1"/>
              <a:t>Patka</a:t>
            </a:r>
            <a:r>
              <a:rPr lang="sl-SI" sz="1900" dirty="0"/>
              <a:t> izvalila nenavadnega račka. Raček je bil drugačen od svojih bratov in sester, bil je večji in grd</a:t>
            </a:r>
            <a:r>
              <a:rPr lang="sl-SI" sz="1900" dirty="0" smtClean="0"/>
              <a:t>. </a:t>
            </a:r>
          </a:p>
          <a:p>
            <a:r>
              <a:rPr lang="sl-SI" sz="1900" dirty="0" smtClean="0"/>
              <a:t>Andersen je odšel v svet z besedami:</a:t>
            </a:r>
            <a:r>
              <a:rPr lang="pl-PL" sz="1900" dirty="0"/>
              <a:t> “Najprej je treba trpeti in potem postaneš slaven</a:t>
            </a:r>
            <a:r>
              <a:rPr lang="pl-PL" sz="1900" dirty="0" smtClean="0"/>
              <a:t>!”</a:t>
            </a:r>
          </a:p>
          <a:p>
            <a:r>
              <a:rPr lang="pl-PL" sz="1900" dirty="0" smtClean="0"/>
              <a:t> Grdi raček potrjuje njegove besede.</a:t>
            </a:r>
          </a:p>
          <a:p>
            <a:endParaRPr lang="pl-PL" dirty="0" smtClean="0"/>
          </a:p>
          <a:p>
            <a:endParaRPr lang="pl-PL" dirty="0" smtClean="0"/>
          </a:p>
          <a:p>
            <a:endParaRPr lang="sl-SI" dirty="0"/>
          </a:p>
        </p:txBody>
      </p:sp>
      <p:sp>
        <p:nvSpPr>
          <p:cNvPr id="5" name="Označba mesta besedila 4"/>
          <p:cNvSpPr>
            <a:spLocks noGrp="1"/>
          </p:cNvSpPr>
          <p:nvPr>
            <p:ph type="body" sz="quarter" idx="3"/>
          </p:nvPr>
        </p:nvSpPr>
        <p:spPr/>
        <p:txBody>
          <a:bodyPr/>
          <a:lstStyle/>
          <a:p>
            <a:endParaRPr lang="sl-SI"/>
          </a:p>
        </p:txBody>
      </p:sp>
      <p:pic>
        <p:nvPicPr>
          <p:cNvPr id="7" name="Označba mesta vsebine 6"/>
          <p:cNvPicPr>
            <a:picLocks noGrp="1" noChangeAspect="1"/>
          </p:cNvPicPr>
          <p:nvPr>
            <p:ph sz="quarter" idx="4"/>
          </p:nvPr>
        </p:nvPicPr>
        <p:blipFill>
          <a:blip r:embed="rId2"/>
          <a:stretch>
            <a:fillRect/>
          </a:stretch>
        </p:blipFill>
        <p:spPr>
          <a:xfrm>
            <a:off x="4851659" y="1978430"/>
            <a:ext cx="6885924" cy="3832166"/>
          </a:xfrm>
          <a:prstGeom prst="rect">
            <a:avLst/>
          </a:prstGeom>
        </p:spPr>
      </p:pic>
    </p:spTree>
    <p:extLst>
      <p:ext uri="{BB962C8B-B14F-4D97-AF65-F5344CB8AC3E}">
        <p14:creationId xmlns:p14="http://schemas.microsoft.com/office/powerpoint/2010/main" val="2033692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680322" y="448887"/>
            <a:ext cx="9419642" cy="1250570"/>
          </a:xfrm>
        </p:spPr>
        <p:txBody>
          <a:bodyPr/>
          <a:lstStyle/>
          <a:p>
            <a:r>
              <a:rPr lang="sl-SI" dirty="0" smtClean="0"/>
              <a:t>HANS CHRISTIAN ANDERSEN</a:t>
            </a:r>
            <a:endParaRPr lang="sl-SI" dirty="0"/>
          </a:p>
        </p:txBody>
      </p:sp>
      <p:sp>
        <p:nvSpPr>
          <p:cNvPr id="3" name="Podnaslov 2"/>
          <p:cNvSpPr>
            <a:spLocks noGrp="1"/>
          </p:cNvSpPr>
          <p:nvPr>
            <p:ph type="subTitle" idx="1"/>
          </p:nvPr>
        </p:nvSpPr>
        <p:spPr>
          <a:xfrm>
            <a:off x="241070" y="1699457"/>
            <a:ext cx="10016836" cy="628107"/>
          </a:xfrm>
        </p:spPr>
        <p:txBody>
          <a:bodyPr>
            <a:noAutofit/>
          </a:bodyPr>
          <a:lstStyle/>
          <a:p>
            <a:pPr algn="ctr"/>
            <a:r>
              <a:rPr lang="sl-SI" sz="4000" dirty="0" smtClean="0"/>
              <a:t>1805 - 1875</a:t>
            </a:r>
            <a:endParaRPr lang="sl-SI" sz="4000"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6452" y="2327564"/>
            <a:ext cx="6160040" cy="4296629"/>
          </a:xfrm>
          <a:prstGeom prst="rect">
            <a:avLst/>
          </a:prstGeom>
        </p:spPr>
      </p:pic>
    </p:spTree>
    <p:extLst>
      <p:ext uri="{BB962C8B-B14F-4D97-AF65-F5344CB8AC3E}">
        <p14:creationId xmlns:p14="http://schemas.microsoft.com/office/powerpoint/2010/main" val="1780110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Mala morska deklica</a:t>
            </a:r>
            <a:endParaRPr lang="sl-SI" dirty="0"/>
          </a:p>
        </p:txBody>
      </p:sp>
      <p:sp>
        <p:nvSpPr>
          <p:cNvPr id="3" name="Označba mesta besedila 2"/>
          <p:cNvSpPr>
            <a:spLocks noGrp="1"/>
          </p:cNvSpPr>
          <p:nvPr>
            <p:ph type="body" idx="1"/>
          </p:nvPr>
        </p:nvSpPr>
        <p:spPr/>
        <p:txBody>
          <a:bodyPr/>
          <a:lstStyle/>
          <a:p>
            <a:endParaRPr lang="sl-SI"/>
          </a:p>
        </p:txBody>
      </p:sp>
      <p:sp>
        <p:nvSpPr>
          <p:cNvPr id="5" name="Označba mesta besedila 4"/>
          <p:cNvSpPr>
            <a:spLocks noGrp="1"/>
          </p:cNvSpPr>
          <p:nvPr>
            <p:ph type="body" sz="quarter" idx="3"/>
          </p:nvPr>
        </p:nvSpPr>
        <p:spPr/>
        <p:txBody>
          <a:bodyPr/>
          <a:lstStyle/>
          <a:p>
            <a:endParaRPr lang="sl-SI"/>
          </a:p>
        </p:txBody>
      </p:sp>
      <p:sp>
        <p:nvSpPr>
          <p:cNvPr id="6" name="Označba mesta vsebine 5"/>
          <p:cNvSpPr>
            <a:spLocks noGrp="1"/>
          </p:cNvSpPr>
          <p:nvPr>
            <p:ph sz="quarter" idx="4"/>
          </p:nvPr>
        </p:nvSpPr>
        <p:spPr>
          <a:xfrm>
            <a:off x="448887" y="3058886"/>
            <a:ext cx="4056611" cy="2877302"/>
          </a:xfrm>
        </p:spPr>
        <p:txBody>
          <a:bodyPr/>
          <a:lstStyle/>
          <a:p>
            <a:r>
              <a:rPr lang="sl-SI" dirty="0" smtClean="0"/>
              <a:t>Mala morska deklica je pravljica o hrepenenju in brezpogojni ljubezni. </a:t>
            </a:r>
            <a:endParaRPr lang="sl-SI" dirty="0"/>
          </a:p>
        </p:txBody>
      </p:sp>
      <p:pic>
        <p:nvPicPr>
          <p:cNvPr id="3074" name="Picture 2" descr="Narodni dom Maribor: H. C. Andersen: MALA MORSKA DEKLICA"/>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820154" y="2029999"/>
            <a:ext cx="5665635" cy="3906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607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Cesarjeva nova oblačila</a:t>
            </a:r>
            <a:endParaRPr lang="sl-SI" dirty="0"/>
          </a:p>
        </p:txBody>
      </p:sp>
      <p:sp>
        <p:nvSpPr>
          <p:cNvPr id="3" name="Označba mesta besedila 2"/>
          <p:cNvSpPr>
            <a:spLocks noGrp="1"/>
          </p:cNvSpPr>
          <p:nvPr>
            <p:ph type="body" idx="1"/>
          </p:nvPr>
        </p:nvSpPr>
        <p:spPr/>
        <p:txBody>
          <a:bodyPr/>
          <a:lstStyle/>
          <a:p>
            <a:endParaRPr lang="sl-SI"/>
          </a:p>
        </p:txBody>
      </p:sp>
      <p:sp>
        <p:nvSpPr>
          <p:cNvPr id="5" name="Označba mesta besedila 4"/>
          <p:cNvSpPr>
            <a:spLocks noGrp="1"/>
          </p:cNvSpPr>
          <p:nvPr>
            <p:ph type="body" sz="quarter" idx="3"/>
          </p:nvPr>
        </p:nvSpPr>
        <p:spPr/>
        <p:txBody>
          <a:bodyPr/>
          <a:lstStyle/>
          <a:p>
            <a:endParaRPr lang="sl-SI"/>
          </a:p>
        </p:txBody>
      </p:sp>
      <p:sp>
        <p:nvSpPr>
          <p:cNvPr id="6" name="Označba mesta vsebine 5"/>
          <p:cNvSpPr>
            <a:spLocks noGrp="1"/>
          </p:cNvSpPr>
          <p:nvPr>
            <p:ph sz="quarter" idx="4"/>
          </p:nvPr>
        </p:nvSpPr>
        <p:spPr/>
        <p:txBody>
          <a:bodyPr/>
          <a:lstStyle/>
          <a:p>
            <a:r>
              <a:rPr lang="sl-SI" dirty="0" smtClean="0"/>
              <a:t>Cesarjeva nova oblačila je pravljica, ki prikazuje napuh, neumnost, neiskrenost in narejenost, ter </a:t>
            </a:r>
            <a:r>
              <a:rPr lang="sl-SI" dirty="0"/>
              <a:t>s</a:t>
            </a:r>
            <a:r>
              <a:rPr lang="sl-SI" dirty="0" smtClean="0"/>
              <a:t>vari pred goljufi.</a:t>
            </a:r>
            <a:endParaRPr lang="sl-SI" dirty="0"/>
          </a:p>
        </p:txBody>
      </p:sp>
      <p:pic>
        <p:nvPicPr>
          <p:cNvPr id="4098" name="Picture 2" descr="Hans Christian Andersen: CESARJEVA NOVA OBLAČILA"/>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305098" y="1956168"/>
            <a:ext cx="3078873" cy="4511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21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dirty="0"/>
          </a:p>
        </p:txBody>
      </p:sp>
      <p:sp>
        <p:nvSpPr>
          <p:cNvPr id="3" name="Označba mesta besedila 2"/>
          <p:cNvSpPr>
            <a:spLocks noGrp="1"/>
          </p:cNvSpPr>
          <p:nvPr>
            <p:ph type="body" idx="1"/>
          </p:nvPr>
        </p:nvSpPr>
        <p:spPr>
          <a:xfrm>
            <a:off x="144858" y="2758789"/>
            <a:ext cx="8004646" cy="906521"/>
          </a:xfrm>
        </p:spPr>
        <p:txBody>
          <a:bodyPr/>
          <a:lstStyle/>
          <a:p>
            <a:r>
              <a:rPr lang="sl-SI" dirty="0" smtClean="0">
                <a:solidFill>
                  <a:srgbClr val="00B0F0"/>
                </a:solidFill>
              </a:rPr>
              <a:t>Hvala za vašo pozornost. </a:t>
            </a:r>
            <a:endParaRPr lang="sl-SI" dirty="0">
              <a:solidFill>
                <a:srgbClr val="00B0F0"/>
              </a:solidFill>
            </a:endParaRPr>
          </a:p>
        </p:txBody>
      </p:sp>
      <p:pic>
        <p:nvPicPr>
          <p:cNvPr id="7" name="Označba mesta vsebine 6"/>
          <p:cNvPicPr>
            <a:picLocks noGrp="1" noChangeAspect="1"/>
          </p:cNvPicPr>
          <p:nvPr>
            <p:ph sz="half" idx="2"/>
          </p:nvPr>
        </p:nvPicPr>
        <p:blipFill>
          <a:blip r:embed="rId2"/>
          <a:stretch>
            <a:fillRect/>
          </a:stretch>
        </p:blipFill>
        <p:spPr>
          <a:xfrm>
            <a:off x="3735659" y="-360240"/>
            <a:ext cx="5628221" cy="7100942"/>
          </a:xfrm>
          <a:prstGeom prst="rect">
            <a:avLst/>
          </a:prstGeom>
        </p:spPr>
      </p:pic>
      <p:sp>
        <p:nvSpPr>
          <p:cNvPr id="5" name="Označba mesta besedila 4"/>
          <p:cNvSpPr>
            <a:spLocks noGrp="1"/>
          </p:cNvSpPr>
          <p:nvPr>
            <p:ph type="body" sz="quarter" idx="3"/>
          </p:nvPr>
        </p:nvSpPr>
        <p:spPr/>
        <p:txBody>
          <a:bodyPr/>
          <a:lstStyle/>
          <a:p>
            <a:endParaRPr lang="sl-SI" dirty="0"/>
          </a:p>
        </p:txBody>
      </p:sp>
      <p:sp>
        <p:nvSpPr>
          <p:cNvPr id="6" name="Označba mesta vsebine 5"/>
          <p:cNvSpPr>
            <a:spLocks noGrp="1"/>
          </p:cNvSpPr>
          <p:nvPr>
            <p:ph sz="quarter" idx="4"/>
          </p:nvPr>
        </p:nvSpPr>
        <p:spPr/>
        <p:txBody>
          <a:bodyPr/>
          <a:lstStyle/>
          <a:p>
            <a:r>
              <a:rPr lang="sl-SI" dirty="0" smtClean="0"/>
              <a:t>                       </a:t>
            </a:r>
            <a:endParaRPr lang="sl-SI" dirty="0"/>
          </a:p>
        </p:txBody>
      </p:sp>
    </p:spTree>
    <p:extLst>
      <p:ext uri="{BB962C8B-B14F-4D97-AF65-F5344CB8AC3E}">
        <p14:creationId xmlns:p14="http://schemas.microsoft.com/office/powerpoint/2010/main" val="3727023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82633" y="1321724"/>
            <a:ext cx="7888777" cy="4472247"/>
          </a:xfrm>
        </p:spPr>
        <p:txBody>
          <a:bodyPr>
            <a:normAutofit/>
          </a:bodyPr>
          <a:lstStyle/>
          <a:p>
            <a:r>
              <a:rPr lang="sl-SI" sz="2400" dirty="0"/>
              <a:t>Hans Christian </a:t>
            </a:r>
            <a:r>
              <a:rPr lang="sl-SI" sz="2400" dirty="0" smtClean="0"/>
              <a:t>Andersen se </a:t>
            </a:r>
            <a:r>
              <a:rPr lang="sl-SI" sz="2400" dirty="0"/>
              <a:t>je rodil 2. aprila 1805 v danskem otoškem mestu </a:t>
            </a:r>
            <a:r>
              <a:rPr lang="sl-SI" sz="2400" dirty="0" err="1"/>
              <a:t>Odense</a:t>
            </a:r>
            <a:r>
              <a:rPr lang="sl-SI" sz="2400" dirty="0"/>
              <a:t>.</a:t>
            </a:r>
            <a:br>
              <a:rPr lang="sl-SI" sz="2400" dirty="0"/>
            </a:br>
            <a:r>
              <a:rPr lang="sl-SI" sz="2400" dirty="0"/>
              <a:t/>
            </a:r>
            <a:br>
              <a:rPr lang="sl-SI" sz="2400" dirty="0"/>
            </a:br>
            <a:r>
              <a:rPr lang="sl-SI" sz="2400" dirty="0"/>
              <a:t>Njegov oče je verjel, da je v sorodu z visokim plemstvom, a raziskave zgodovinarjev tega niso uspele dokazati. </a:t>
            </a:r>
            <a:r>
              <a:rPr lang="sl-SI" sz="2400" dirty="0" smtClean="0"/>
              <a:t/>
            </a:r>
            <a:br>
              <a:rPr lang="sl-SI" sz="2400" dirty="0" smtClean="0"/>
            </a:br>
            <a:r>
              <a:rPr lang="sl-SI" sz="2400" dirty="0"/>
              <a:t/>
            </a:r>
            <a:br>
              <a:rPr lang="sl-SI" sz="2400" dirty="0"/>
            </a:br>
            <a:r>
              <a:rPr lang="sl-SI" sz="2400" dirty="0" smtClean="0"/>
              <a:t>Obstajajo </a:t>
            </a:r>
            <a:r>
              <a:rPr lang="sl-SI" sz="2400" dirty="0"/>
              <a:t>pa posredni dokazi, da je bil eden Andersenovih prednikov nezakonski potomec pripadnika kraljeve družine</a:t>
            </a:r>
            <a:r>
              <a:rPr lang="sl-SI" sz="2400" dirty="0" smtClean="0"/>
              <a:t>.</a:t>
            </a:r>
            <a:br>
              <a:rPr lang="sl-SI" sz="2400" dirty="0" smtClean="0"/>
            </a:br>
            <a:r>
              <a:rPr lang="sl-SI" sz="1800" dirty="0" smtClean="0"/>
              <a:t/>
            </a:r>
            <a:br>
              <a:rPr lang="sl-SI" sz="1800" dirty="0" smtClean="0"/>
            </a:br>
            <a:r>
              <a:rPr lang="sl-SI" sz="1800" dirty="0" smtClean="0"/>
              <a:t> </a:t>
            </a:r>
            <a:endParaRPr lang="sl-SI" sz="1800" dirty="0"/>
          </a:p>
        </p:txBody>
      </p:sp>
      <p:pic>
        <p:nvPicPr>
          <p:cNvPr id="1026" name="Picture 2" descr="Hans Christian Anderse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68979" y="1321725"/>
            <a:ext cx="3579611" cy="4397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181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2"/>
          <a:stretch>
            <a:fillRect/>
          </a:stretch>
        </p:blipFill>
        <p:spPr>
          <a:xfrm>
            <a:off x="6242859" y="4605250"/>
            <a:ext cx="5128952" cy="1363287"/>
          </a:xfrm>
          <a:prstGeom prst="rect">
            <a:avLst/>
          </a:prstGeom>
        </p:spPr>
      </p:pic>
      <p:sp>
        <p:nvSpPr>
          <p:cNvPr id="2" name="Naslov 1"/>
          <p:cNvSpPr>
            <a:spLocks noGrp="1"/>
          </p:cNvSpPr>
          <p:nvPr>
            <p:ph type="title"/>
          </p:nvPr>
        </p:nvSpPr>
        <p:spPr>
          <a:xfrm flipH="1">
            <a:off x="7049193" y="6068291"/>
            <a:ext cx="2394065" cy="532014"/>
          </a:xfrm>
        </p:spPr>
        <p:txBody>
          <a:bodyPr>
            <a:normAutofit/>
          </a:bodyPr>
          <a:lstStyle/>
          <a:p>
            <a:r>
              <a:rPr lang="sl-SI" sz="2000" dirty="0" smtClean="0"/>
              <a:t>Andersenov podpis</a:t>
            </a:r>
            <a:endParaRPr lang="sl-SI" sz="2000" dirty="0"/>
          </a:p>
        </p:txBody>
      </p:sp>
      <p:sp>
        <p:nvSpPr>
          <p:cNvPr id="3" name="Označba mesta vsebine 2"/>
          <p:cNvSpPr>
            <a:spLocks noGrp="1"/>
          </p:cNvSpPr>
          <p:nvPr>
            <p:ph idx="1"/>
          </p:nvPr>
        </p:nvSpPr>
        <p:spPr>
          <a:xfrm>
            <a:off x="680321" y="2336873"/>
            <a:ext cx="9613861" cy="2351505"/>
          </a:xfrm>
        </p:spPr>
        <p:txBody>
          <a:bodyPr>
            <a:normAutofit lnSpcReduction="10000"/>
          </a:bodyPr>
          <a:lstStyle/>
          <a:p>
            <a:r>
              <a:rPr lang="sl-SI" dirty="0"/>
              <a:t> Hans Christian je bil edinec. Njegov oče je bil čevljar in mati perica. Čeprav so bili revni, je imel na otroštvo lepe spomine.</a:t>
            </a:r>
            <a:br>
              <a:rPr lang="sl-SI" dirty="0"/>
            </a:br>
            <a:r>
              <a:rPr lang="sl-SI" dirty="0"/>
              <a:t/>
            </a:r>
            <a:br>
              <a:rPr lang="sl-SI" dirty="0"/>
            </a:br>
            <a:r>
              <a:rPr lang="sl-SI" dirty="0"/>
              <a:t>V šolo ni rad hodil, raje se je zabaval z lutkami, s katerimi je uprizarjal prave predstave na vrtu pred hišo. Zanje je sam izdelal oblačila in tudi zato je njegova mati pričakovala, da bo postal krojač. </a:t>
            </a:r>
          </a:p>
        </p:txBody>
      </p:sp>
    </p:spTree>
    <p:extLst>
      <p:ext uri="{BB962C8B-B14F-4D97-AF65-F5344CB8AC3E}">
        <p14:creationId xmlns:p14="http://schemas.microsoft.com/office/powerpoint/2010/main" val="1505863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514811" y="5735783"/>
            <a:ext cx="5430576" cy="881148"/>
          </a:xfrm>
        </p:spPr>
        <p:txBody>
          <a:bodyPr>
            <a:normAutofit/>
          </a:bodyPr>
          <a:lstStyle/>
          <a:p>
            <a:r>
              <a:rPr lang="sl-SI" sz="1600" dirty="0" smtClean="0">
                <a:solidFill>
                  <a:srgbClr val="FFFF00"/>
                </a:solidFill>
              </a:rPr>
              <a:t>Andersenova rojstna hiša v mestu </a:t>
            </a:r>
            <a:r>
              <a:rPr lang="sl-SI" sz="1600" dirty="0" err="1" smtClean="0">
                <a:solidFill>
                  <a:srgbClr val="FFFF00"/>
                </a:solidFill>
              </a:rPr>
              <a:t>Odense</a:t>
            </a:r>
            <a:r>
              <a:rPr lang="sl-SI" sz="1600" dirty="0" smtClean="0">
                <a:solidFill>
                  <a:srgbClr val="FFFF00"/>
                </a:solidFill>
              </a:rPr>
              <a:t> na Danskem.</a:t>
            </a:r>
            <a:endParaRPr lang="sl-SI" sz="1600" dirty="0"/>
          </a:p>
        </p:txBody>
      </p:sp>
      <p:sp>
        <p:nvSpPr>
          <p:cNvPr id="3" name="Označba mesta vsebine 2"/>
          <p:cNvSpPr>
            <a:spLocks noGrp="1"/>
          </p:cNvSpPr>
          <p:nvPr>
            <p:ph idx="1"/>
          </p:nvPr>
        </p:nvSpPr>
        <p:spPr>
          <a:xfrm>
            <a:off x="680322" y="2336873"/>
            <a:ext cx="5520974" cy="3599316"/>
          </a:xfrm>
        </p:spPr>
        <p:txBody>
          <a:bodyPr>
            <a:normAutofit/>
          </a:bodyPr>
          <a:lstStyle/>
          <a:p>
            <a:pPr marL="0" indent="0">
              <a:buNone/>
            </a:pPr>
            <a:r>
              <a:rPr lang="sl-SI" dirty="0"/>
              <a:t> </a:t>
            </a:r>
            <a:r>
              <a:rPr lang="sl-SI" dirty="0" smtClean="0"/>
              <a:t>- Njegova mama je hotela, da se izuči za krojača, a jo je fant zadnji trenutek prepričal, da ga pusti v </a:t>
            </a:r>
            <a:r>
              <a:rPr lang="sl-SI" dirty="0" err="1" smtClean="0"/>
              <a:t>Kobenhagen</a:t>
            </a:r>
            <a:r>
              <a:rPr lang="sl-SI" dirty="0"/>
              <a:t>.</a:t>
            </a:r>
            <a:endParaRPr lang="sl-SI" dirty="0" smtClean="0"/>
          </a:p>
          <a:p>
            <a:endParaRPr lang="sl-SI" dirty="0"/>
          </a:p>
          <a:p>
            <a:r>
              <a:rPr lang="sl-SI" dirty="0" smtClean="0"/>
              <a:t>S </a:t>
            </a:r>
            <a:r>
              <a:rPr lang="sl-SI" dirty="0"/>
              <a:t>samo štirinajstimi leti je odšel na pot v Kopenhagen, brez kakršne koli </a:t>
            </a:r>
            <a:r>
              <a:rPr lang="sl-SI" dirty="0" smtClean="0"/>
              <a:t>finančne </a:t>
            </a:r>
            <a:r>
              <a:rPr lang="sl-SI" dirty="0"/>
              <a:t>pomoči. </a:t>
            </a:r>
            <a:r>
              <a:rPr lang="sl-SI" dirty="0" smtClean="0"/>
              <a:t>Vpisal se je </a:t>
            </a:r>
            <a:r>
              <a:rPr lang="sl-SI" dirty="0"/>
              <a:t>na gledališko šolo. </a:t>
            </a:r>
            <a:endParaRPr lang="sl-SI" dirty="0" smtClean="0"/>
          </a:p>
        </p:txBody>
      </p:sp>
      <p:pic>
        <p:nvPicPr>
          <p:cNvPr id="1026" name="Picture 2" descr="H.C. Andersens Barndomshjemme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4811" y="1725194"/>
            <a:ext cx="5347451" cy="4010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494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803178" y="5187143"/>
            <a:ext cx="2676698" cy="457200"/>
          </a:xfrm>
        </p:spPr>
        <p:txBody>
          <a:bodyPr>
            <a:normAutofit/>
          </a:bodyPr>
          <a:lstStyle/>
          <a:p>
            <a:r>
              <a:rPr lang="sl-SI" sz="1800" dirty="0" smtClean="0"/>
              <a:t>Hans Christian Andersen</a:t>
            </a:r>
            <a:endParaRPr lang="sl-SI" sz="1800" dirty="0"/>
          </a:p>
        </p:txBody>
      </p:sp>
      <p:sp>
        <p:nvSpPr>
          <p:cNvPr id="3" name="Označba mesta vsebine 2"/>
          <p:cNvSpPr>
            <a:spLocks noGrp="1"/>
          </p:cNvSpPr>
          <p:nvPr>
            <p:ph idx="1"/>
          </p:nvPr>
        </p:nvSpPr>
        <p:spPr>
          <a:xfrm>
            <a:off x="680322" y="1496292"/>
            <a:ext cx="7358085" cy="5104014"/>
          </a:xfrm>
        </p:spPr>
        <p:txBody>
          <a:bodyPr/>
          <a:lstStyle/>
          <a:p>
            <a:r>
              <a:rPr lang="sl-SI" sz="2800" dirty="0" smtClean="0"/>
              <a:t>Po prihodu </a:t>
            </a:r>
            <a:r>
              <a:rPr lang="sl-SI" sz="2800" dirty="0"/>
              <a:t>v </a:t>
            </a:r>
            <a:r>
              <a:rPr lang="sl-SI" sz="2800" dirty="0" err="1"/>
              <a:t>København</a:t>
            </a:r>
            <a:r>
              <a:rPr lang="sl-SI" sz="2800" dirty="0"/>
              <a:t> se </a:t>
            </a:r>
            <a:r>
              <a:rPr lang="sl-SI" sz="2800" dirty="0" smtClean="0"/>
              <a:t>skuša vključiti </a:t>
            </a:r>
            <a:r>
              <a:rPr lang="sl-SI" sz="2800" dirty="0"/>
              <a:t>v svet gledališča, umetnosti in plesa, z željo biti </a:t>
            </a:r>
            <a:r>
              <a:rPr lang="sl-SI" sz="2800" dirty="0" smtClean="0"/>
              <a:t>igralec.</a:t>
            </a:r>
          </a:p>
          <a:p>
            <a:r>
              <a:rPr lang="sl-SI" sz="2800" dirty="0"/>
              <a:t>Šolal se je s pomočjo dobrotnikov, ki so opazili njegovo nadarjenost. </a:t>
            </a:r>
            <a:endParaRPr lang="sl-SI" sz="2800" dirty="0" smtClean="0"/>
          </a:p>
          <a:p>
            <a:r>
              <a:rPr lang="sl-SI" sz="2800" dirty="0"/>
              <a:t>Klasično izobrazbo dobi z velikim zamikom, večinoma preko učiteljev in </a:t>
            </a:r>
            <a:r>
              <a:rPr lang="sl-SI" sz="2800" dirty="0" smtClean="0"/>
              <a:t>inštruktorjev</a:t>
            </a:r>
            <a:r>
              <a:rPr lang="sl-SI" sz="2800" dirty="0"/>
              <a:t>.</a:t>
            </a:r>
          </a:p>
          <a:p>
            <a:endParaRPr lang="sl-SI"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6259" y="598516"/>
            <a:ext cx="3279567" cy="4505499"/>
          </a:xfrm>
          <a:prstGeom prst="rect">
            <a:avLst/>
          </a:prstGeom>
        </p:spPr>
      </p:pic>
    </p:spTree>
    <p:extLst>
      <p:ext uri="{BB962C8B-B14F-4D97-AF65-F5344CB8AC3E}">
        <p14:creationId xmlns:p14="http://schemas.microsoft.com/office/powerpoint/2010/main" val="246753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514706" y="5095703"/>
            <a:ext cx="3034146" cy="532014"/>
          </a:xfrm>
        </p:spPr>
        <p:txBody>
          <a:bodyPr>
            <a:normAutofit/>
          </a:bodyPr>
          <a:lstStyle/>
          <a:p>
            <a:r>
              <a:rPr lang="sl-SI" sz="2000" dirty="0" smtClean="0"/>
              <a:t>Hans Christian Andersen</a:t>
            </a:r>
            <a:endParaRPr lang="sl-SI" sz="2000" dirty="0"/>
          </a:p>
        </p:txBody>
      </p:sp>
      <p:sp>
        <p:nvSpPr>
          <p:cNvPr id="3" name="Označba mesta vsebine 2"/>
          <p:cNvSpPr>
            <a:spLocks noGrp="1"/>
          </p:cNvSpPr>
          <p:nvPr>
            <p:ph idx="1"/>
          </p:nvPr>
        </p:nvSpPr>
        <p:spPr>
          <a:xfrm>
            <a:off x="680322" y="706582"/>
            <a:ext cx="5670602" cy="4560455"/>
          </a:xfrm>
        </p:spPr>
        <p:txBody>
          <a:bodyPr>
            <a:normAutofit/>
          </a:bodyPr>
          <a:lstStyle/>
          <a:p>
            <a:r>
              <a:rPr lang="sl-SI" dirty="0"/>
              <a:t>Prve pravljice je pričel pisati pri 29 letih, navdahnile </a:t>
            </a:r>
            <a:r>
              <a:rPr lang="sl-SI" dirty="0" smtClean="0"/>
              <a:t>so </a:t>
            </a:r>
            <a:r>
              <a:rPr lang="sl-SI" dirty="0"/>
              <a:t>jih </a:t>
            </a:r>
            <a:r>
              <a:rPr lang="sl-SI" dirty="0">
                <a:solidFill>
                  <a:srgbClr val="00B0F0"/>
                </a:solidFill>
              </a:rPr>
              <a:t>danske ljudske pripovedke</a:t>
            </a:r>
            <a:r>
              <a:rPr lang="sl-SI" dirty="0"/>
              <a:t>. </a:t>
            </a:r>
            <a:endParaRPr lang="sl-SI" dirty="0" smtClean="0"/>
          </a:p>
          <a:p>
            <a:endParaRPr lang="sl-SI" dirty="0" smtClean="0"/>
          </a:p>
          <a:p>
            <a:r>
              <a:rPr lang="sl-SI" dirty="0" smtClean="0"/>
              <a:t>Svojim </a:t>
            </a:r>
            <a:r>
              <a:rPr lang="sl-SI" dirty="0"/>
              <a:t>delom </a:t>
            </a:r>
            <a:r>
              <a:rPr lang="sl-SI" dirty="0" smtClean="0"/>
              <a:t>je </a:t>
            </a:r>
            <a:r>
              <a:rPr lang="sl-SI" dirty="0"/>
              <a:t>vedno bolj dodajal lastno dušo. Navdihe je črpal tudi v zgodbah </a:t>
            </a:r>
            <a:r>
              <a:rPr lang="sl-SI" dirty="0">
                <a:solidFill>
                  <a:srgbClr val="00B0F0"/>
                </a:solidFill>
              </a:rPr>
              <a:t>Tisoč in ene noči</a:t>
            </a:r>
            <a:r>
              <a:rPr lang="sl-SI" dirty="0"/>
              <a:t>, francoskih salonskih zgodbah iz 17. stoletja, pravljicah </a:t>
            </a:r>
            <a:r>
              <a:rPr lang="sl-SI" dirty="0">
                <a:solidFill>
                  <a:srgbClr val="0070C0"/>
                </a:solidFill>
              </a:rPr>
              <a:t>bratov Grimm </a:t>
            </a:r>
            <a:r>
              <a:rPr lang="sl-SI" dirty="0"/>
              <a:t>ter leposlovju </a:t>
            </a:r>
            <a:r>
              <a:rPr lang="sl-SI" dirty="0">
                <a:solidFill>
                  <a:srgbClr val="7030A0"/>
                </a:solidFill>
              </a:rPr>
              <a:t>E. T. A. </a:t>
            </a:r>
            <a:r>
              <a:rPr lang="sl-SI" dirty="0" smtClean="0">
                <a:solidFill>
                  <a:srgbClr val="7030A0"/>
                </a:solidFill>
              </a:rPr>
              <a:t>Hoffmana</a:t>
            </a:r>
            <a:r>
              <a:rPr lang="sl-SI" dirty="0" smtClean="0"/>
              <a:t>.</a:t>
            </a:r>
            <a:endParaRPr lang="sl-SI" dirty="0"/>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284" y="631767"/>
            <a:ext cx="4930971" cy="4463936"/>
          </a:xfrm>
          <a:prstGeom prst="rect">
            <a:avLst/>
          </a:prstGeom>
        </p:spPr>
      </p:pic>
    </p:spTree>
    <p:extLst>
      <p:ext uri="{BB962C8B-B14F-4D97-AF65-F5344CB8AC3E}">
        <p14:creationId xmlns:p14="http://schemas.microsoft.com/office/powerpoint/2010/main" val="1351044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12726" y="5936187"/>
            <a:ext cx="3599411" cy="655805"/>
          </a:xfrm>
        </p:spPr>
        <p:txBody>
          <a:bodyPr>
            <a:normAutofit/>
          </a:bodyPr>
          <a:lstStyle/>
          <a:p>
            <a:r>
              <a:rPr lang="sl-SI" sz="1600" dirty="0" smtClean="0">
                <a:solidFill>
                  <a:srgbClr val="FFFF00"/>
                </a:solidFill>
              </a:rPr>
              <a:t>Andersenova skica s potovanja in njegov rokopis nad njo.</a:t>
            </a:r>
            <a:endParaRPr lang="sl-SI" sz="1600" dirty="0">
              <a:solidFill>
                <a:srgbClr val="FFFF00"/>
              </a:solidFill>
            </a:endParaRPr>
          </a:p>
        </p:txBody>
      </p:sp>
      <p:sp>
        <p:nvSpPr>
          <p:cNvPr id="3" name="Označba mesta vsebine 2"/>
          <p:cNvSpPr>
            <a:spLocks noGrp="1"/>
          </p:cNvSpPr>
          <p:nvPr>
            <p:ph idx="1"/>
          </p:nvPr>
        </p:nvSpPr>
        <p:spPr>
          <a:xfrm>
            <a:off x="680322" y="931025"/>
            <a:ext cx="6992326" cy="5129605"/>
          </a:xfrm>
        </p:spPr>
        <p:txBody>
          <a:bodyPr>
            <a:normAutofit/>
          </a:bodyPr>
          <a:lstStyle/>
          <a:p>
            <a:r>
              <a:rPr lang="sl-SI" dirty="0"/>
              <a:t>V </a:t>
            </a:r>
            <a:r>
              <a:rPr lang="sl-SI" dirty="0" smtClean="0"/>
              <a:t>življenju je </a:t>
            </a:r>
            <a:r>
              <a:rPr lang="sl-SI" dirty="0"/>
              <a:t>veliko potoval, tako je objavil razne </a:t>
            </a:r>
            <a:r>
              <a:rPr lang="sl-SI" dirty="0" smtClean="0"/>
              <a:t>potopise. Najbolj znano  </a:t>
            </a:r>
            <a:r>
              <a:rPr lang="sl-SI" dirty="0"/>
              <a:t>prvo uspešno delo je "Pohod od </a:t>
            </a:r>
            <a:r>
              <a:rPr lang="sl-SI" dirty="0" err="1"/>
              <a:t>Holmenskega</a:t>
            </a:r>
            <a:r>
              <a:rPr lang="sl-SI" dirty="0"/>
              <a:t> kanala do </a:t>
            </a:r>
            <a:r>
              <a:rPr lang="sl-SI" dirty="0" smtClean="0"/>
              <a:t>vzhodne </a:t>
            </a:r>
            <a:r>
              <a:rPr lang="sl-SI" dirty="0"/>
              <a:t>točke otoka </a:t>
            </a:r>
            <a:r>
              <a:rPr lang="sl-SI" dirty="0" err="1"/>
              <a:t>Amagera</a:t>
            </a:r>
            <a:r>
              <a:rPr lang="sl-SI" dirty="0"/>
              <a:t>". Svoje zanimivo </a:t>
            </a:r>
            <a:r>
              <a:rPr lang="sl-SI" dirty="0" smtClean="0"/>
              <a:t>potovanje </a:t>
            </a:r>
            <a:r>
              <a:rPr lang="sl-SI" dirty="0"/>
              <a:t>je opisal leta 1835. </a:t>
            </a:r>
            <a:endParaRPr lang="sl-SI" dirty="0" smtClean="0"/>
          </a:p>
          <a:p>
            <a:r>
              <a:rPr lang="sl-SI" dirty="0" smtClean="0"/>
              <a:t>Kot zanimivost naj omenimo, da je dvakrat potoval tudi skozi Ljubljano.</a:t>
            </a:r>
          </a:p>
          <a:p>
            <a:r>
              <a:rPr lang="sl-SI" dirty="0"/>
              <a:t>Četudi je razmeroma veliko potoval, </a:t>
            </a:r>
            <a:r>
              <a:rPr lang="sl-SI" dirty="0" smtClean="0"/>
              <a:t>je </a:t>
            </a:r>
            <a:r>
              <a:rPr lang="sl-SI" dirty="0"/>
              <a:t>o svojih potovanjih pisal le malo, a je ohranjenih nekaj potopisov.</a:t>
            </a:r>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3222" y="158329"/>
            <a:ext cx="3707476" cy="5902301"/>
          </a:xfrm>
          <a:prstGeom prst="rect">
            <a:avLst/>
          </a:prstGeom>
        </p:spPr>
      </p:pic>
    </p:spTree>
    <p:extLst>
      <p:ext uri="{BB962C8B-B14F-4D97-AF65-F5344CB8AC3E}">
        <p14:creationId xmlns:p14="http://schemas.microsoft.com/office/powerpoint/2010/main" val="661578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013469" y="5345084"/>
            <a:ext cx="4006735" cy="1376806"/>
          </a:xfrm>
        </p:spPr>
        <p:txBody>
          <a:bodyPr>
            <a:normAutofit/>
          </a:bodyPr>
          <a:lstStyle/>
          <a:p>
            <a:r>
              <a:rPr lang="sl-SI" sz="2000" dirty="0" smtClean="0"/>
              <a:t>Slovenska izdaja Andersenovih pravljic iz leta 1940.</a:t>
            </a:r>
            <a:endParaRPr lang="sl-SI" sz="2000" dirty="0"/>
          </a:p>
        </p:txBody>
      </p:sp>
      <p:sp>
        <p:nvSpPr>
          <p:cNvPr id="3" name="Označba mesta vsebine 2"/>
          <p:cNvSpPr>
            <a:spLocks noGrp="1"/>
          </p:cNvSpPr>
          <p:nvPr>
            <p:ph idx="1"/>
          </p:nvPr>
        </p:nvSpPr>
        <p:spPr>
          <a:xfrm>
            <a:off x="680322" y="814646"/>
            <a:ext cx="7019210" cy="4796445"/>
          </a:xfrm>
        </p:spPr>
        <p:txBody>
          <a:bodyPr/>
          <a:lstStyle/>
          <a:p>
            <a:r>
              <a:rPr lang="sl-SI" dirty="0" smtClean="0"/>
              <a:t>Znan je postal </a:t>
            </a:r>
            <a:r>
              <a:rPr lang="sl-SI" dirty="0"/>
              <a:t>po romanu "Improvizator". Delo je napisal leta 1835 in v njem je prikazal željo mladega pisatelja, da se dokaže. Roman je bil preveden v</a:t>
            </a:r>
            <a:r>
              <a:rPr lang="sl-SI" dirty="0" smtClean="0"/>
              <a:t> </a:t>
            </a:r>
            <a:r>
              <a:rPr lang="sl-SI" dirty="0"/>
              <a:t>številne tuje jezike</a:t>
            </a:r>
            <a:r>
              <a:rPr lang="sl-SI" dirty="0" smtClean="0"/>
              <a:t>.</a:t>
            </a:r>
          </a:p>
          <a:p>
            <a:r>
              <a:rPr lang="sl-SI" dirty="0" smtClean="0"/>
              <a:t>Hkrati s tem romanom je izšla tudi drobna knjižica petih pravljic, ki naj bi jo otroci brali medtem, ko bi odrasli brali roman.</a:t>
            </a:r>
          </a:p>
          <a:p>
            <a:r>
              <a:rPr lang="sl-SI" dirty="0" smtClean="0"/>
              <a:t>Postal je znan pravljičar in kralji so ga vabili na svoje dvore.</a:t>
            </a:r>
          </a:p>
          <a:p>
            <a:r>
              <a:rPr lang="sl-SI" dirty="0" smtClean="0"/>
              <a:t>Pravljice so </a:t>
            </a:r>
            <a:r>
              <a:rPr lang="sl-SI" dirty="0"/>
              <a:t>bile </a:t>
            </a:r>
            <a:r>
              <a:rPr lang="sl-SI" dirty="0" smtClean="0"/>
              <a:t>prevedene v </a:t>
            </a:r>
            <a:r>
              <a:rPr lang="sl-SI" dirty="0"/>
              <a:t>več kot </a:t>
            </a:r>
            <a:r>
              <a:rPr lang="sl-SI" dirty="0" smtClean="0"/>
              <a:t>125 jezikov že v času njegovega življenja. </a:t>
            </a:r>
          </a:p>
          <a:p>
            <a:endParaRPr lang="sl-SI" dirty="0"/>
          </a:p>
        </p:txBody>
      </p:sp>
      <p:pic>
        <p:nvPicPr>
          <p:cNvPr id="2050" name="Picture 2" descr="https://upload.wikimedia.org/wikipedia/sl/thumb/c/c0/Andersenp.jpg/200px-Andersen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0714" y="420860"/>
            <a:ext cx="4158308" cy="5281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250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TM04033917[[fn=Berlin]]</Template>
  <TotalTime>703</TotalTime>
  <Words>1117</Words>
  <Application>Microsoft Office PowerPoint</Application>
  <PresentationFormat>Širokozaslonsko</PresentationFormat>
  <Paragraphs>73</Paragraphs>
  <Slides>22</Slides>
  <Notes>0</Notes>
  <HiddenSlides>0</HiddenSlides>
  <MMClips>0</MMClips>
  <ScaleCrop>false</ScaleCrop>
  <HeadingPairs>
    <vt:vector size="6" baseType="variant">
      <vt:variant>
        <vt:lpstr>Uporabljene pisave</vt:lpstr>
      </vt:variant>
      <vt:variant>
        <vt:i4>2</vt:i4>
      </vt:variant>
      <vt:variant>
        <vt:lpstr>Tema</vt:lpstr>
      </vt:variant>
      <vt:variant>
        <vt:i4>1</vt:i4>
      </vt:variant>
      <vt:variant>
        <vt:lpstr>Naslovi diapozitivov</vt:lpstr>
      </vt:variant>
      <vt:variant>
        <vt:i4>22</vt:i4>
      </vt:variant>
    </vt:vector>
  </HeadingPairs>
  <TitlesOfParts>
    <vt:vector size="25" baseType="lpstr">
      <vt:lpstr>Arial</vt:lpstr>
      <vt:lpstr>Trebuchet MS</vt:lpstr>
      <vt:lpstr>Berlin</vt:lpstr>
      <vt:lpstr>PowerPointova predstavitev</vt:lpstr>
      <vt:lpstr>HANS CHRISTIAN ANDERSEN</vt:lpstr>
      <vt:lpstr>Hans Christian Andersen se je rodil 2. aprila 1805 v danskem otoškem mestu Odense.  Njegov oče je verjel, da je v sorodu z visokim plemstvom, a raziskave zgodovinarjev tega niso uspele dokazati.   Obstajajo pa posredni dokazi, da je bil eden Andersenovih prednikov nezakonski potomec pripadnika kraljeve družine.   </vt:lpstr>
      <vt:lpstr>Andersenov podpis</vt:lpstr>
      <vt:lpstr>Andersenova rojstna hiša v mestu Odense na Danskem.</vt:lpstr>
      <vt:lpstr>Hans Christian Andersen</vt:lpstr>
      <vt:lpstr>Hans Christian Andersen</vt:lpstr>
      <vt:lpstr>Andersenova skica s potovanja in njegov rokopis nad njo.</vt:lpstr>
      <vt:lpstr>Slovenska izdaja Andersenovih pravljic iz leta 1940.</vt:lpstr>
      <vt:lpstr>Pravljica Mala morska deklica v angleškem jeziku.</vt:lpstr>
      <vt:lpstr>Deklica z vžigalicami</vt:lpstr>
      <vt:lpstr>PowerPointova predstavitev</vt:lpstr>
      <vt:lpstr>PowerPointova predstavitev</vt:lpstr>
      <vt:lpstr>Kratki opisi nekaterih Andersenovih pravljic.</vt:lpstr>
      <vt:lpstr>Snežna kraljica</vt:lpstr>
      <vt:lpstr>Kraljična na zrnu graha</vt:lpstr>
      <vt:lpstr>Deklica z vžigalicami</vt:lpstr>
      <vt:lpstr>Svinjski pastir</vt:lpstr>
      <vt:lpstr>Grdi raček</vt:lpstr>
      <vt:lpstr>Mala morska deklica</vt:lpstr>
      <vt:lpstr>Cesarjeva nova oblačila</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HANS CHRISTIAN ANDERSEN</dc:title>
  <dc:creator>Primož</dc:creator>
  <cp:lastModifiedBy>Uporabnik sistema Windows</cp:lastModifiedBy>
  <cp:revision>53</cp:revision>
  <dcterms:created xsi:type="dcterms:W3CDTF">2020-04-01T11:47:34Z</dcterms:created>
  <dcterms:modified xsi:type="dcterms:W3CDTF">2021-04-02T06:54:20Z</dcterms:modified>
  <cp:contentStatus/>
</cp:coreProperties>
</file>