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98" r:id="rId4"/>
    <p:sldId id="299" r:id="rId5"/>
    <p:sldId id="300" r:id="rId6"/>
    <p:sldId id="30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05" r:id="rId16"/>
    <p:sldId id="306" r:id="rId17"/>
    <p:sldId id="266" r:id="rId18"/>
    <p:sldId id="267" r:id="rId19"/>
    <p:sldId id="309" r:id="rId20"/>
    <p:sldId id="310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303" r:id="rId30"/>
    <p:sldId id="304" r:id="rId31"/>
    <p:sldId id="307" r:id="rId32"/>
    <p:sldId id="308" r:id="rId33"/>
    <p:sldId id="278" r:id="rId34"/>
    <p:sldId id="279" r:id="rId35"/>
    <p:sldId id="280" r:id="rId36"/>
    <p:sldId id="281" r:id="rId37"/>
    <p:sldId id="282" r:id="rId38"/>
    <p:sldId id="283" r:id="rId39"/>
    <p:sldId id="276" r:id="rId40"/>
    <p:sldId id="277" r:id="rId41"/>
    <p:sldId id="296" r:id="rId42"/>
    <p:sldId id="297" r:id="rId43"/>
    <p:sldId id="31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A00"/>
    <a:srgbClr val="D6A300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27E544-9526-4C6B-8FB4-943676D77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8B86A-E015-423A-ABF3-972DDD9992D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D4D51-BFF2-4CB3-BBBE-F50D73241C8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C1250-D708-4FB7-B53A-B98F7C6B3B7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2AE3-8D71-4CC6-A3EB-DA9BF4B610E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B7F3C-62C9-4D75-98F3-5F0E4EF315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5B4BC-0782-447A-8AAC-8EBCE630C49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E3D26-4F9A-4238-8016-EF726D21CA0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18E8F-ECFD-42EA-86F2-09EFBEC267B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B20AB-DD60-4E8E-BCD7-E2D5615F191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9F922-E2A0-4109-824D-4FE06783D06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EDE93-0648-4BEE-9F50-CDA9BD48E42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B8B2D-8927-43B5-963E-EED4D4D0AF2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91D79-F18E-4A91-9BC7-7ED90F1BCFE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74C11-B514-46CB-96D1-52244808133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BD038-2F5B-4735-9861-85B1D108097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E32D6-FA50-467B-9B4B-1D45F1CB119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C5C87-8973-4E5D-BA21-C678043D93F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A1317-915E-4677-86DA-E007AD73204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4F46F-1044-432E-BC6A-4B279187CC2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7E55A-DF5F-4564-A026-CB0BD8F66ED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D0422-C149-4837-82BA-48AC62CD0C9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526A4-F2A0-4022-8E86-CFD3029D4E3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BE359-29BF-4951-BEB1-B81844816F2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E2058-999F-4C02-A860-4ED60427459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56FE8-85F6-400A-936C-A98578BCE6F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13F81-2D9D-49BD-A496-243138BB33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79A5C-DE3C-429C-993E-9F1F848336C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7493C-0F41-44E4-8D3B-E2F1385CB3D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38EDD-A91F-40F6-861F-43043A43D2A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C7BD6-0E3B-48EA-B7F7-4EB98C3FF56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A4D0-AE20-49DC-B033-F19B49D33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845D-D9E0-4253-B7AE-D39F3CD0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8772-1618-4A0E-88B5-77CDA9EC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D5F9-DE57-4646-AED7-8E49F035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8C914-7D4C-4EFC-95E0-511AA7BD9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3DAF-AB72-4540-A7C2-97AC3B61C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B832-2876-4058-9563-626D5A740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687E-9B7E-44AD-BF31-C8C71B83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0C80-EF55-439D-9FAF-D1F32E421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F565-1787-4FFF-A59B-382379C5B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B280-36AE-4882-8247-D4B01AC8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A3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Klavdija Štrancar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08999C-4781-406E-9BC8-EC50D16C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o.zrsss.si/~puncer/elektrik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sl-SI" sz="60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ELEKTRIKA </a:t>
            </a:r>
            <a:br>
              <a:rPr lang="sl-SI" sz="60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</a:br>
            <a:r>
              <a:rPr lang="sl-SI" sz="60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 NAŠEM DOMU</a:t>
            </a:r>
            <a:endParaRPr lang="en-US" sz="6000" dirty="0" smtClean="0">
              <a:solidFill>
                <a:srgbClr val="D6A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2" name="Picture 5" descr="http://www.nashua-plainfield.k12.ia.us/projects/karen/images/frankl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2286000"/>
            <a:ext cx="1981200" cy="30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65A00"/>
                </a:solidFill>
                <a:latin typeface="Candara" pitchFamily="34" charset="0"/>
              </a:rPr>
              <a:t>Klavdija Štrancar</a:t>
            </a:r>
            <a:endParaRPr lang="en-US" dirty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vodno silo,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silo pare,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silo vetra,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moč sonca in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uran.</a:t>
            </a:r>
          </a:p>
          <a:p>
            <a:pPr eaLnBrk="1" hangingPunct="1"/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11269" name="Picture 6" descr="http://ro.zrsss.si/~puncer/elektrika/slike/e_en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1563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naprej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Kaj so prevodniki?</a:t>
            </a:r>
          </a:p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Naštej vsaj 3. 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Snovi, skozi katere dobro teče električni tok – snovi, ki prevajajo električni tok.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Železo, srebro, zlato, baker, aluminij, nekatere tekočine,…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13317" name="Picture 6" descr="http://www2.arnes.si/~soppzupa/elek/prevodniki/st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86200"/>
            <a:ext cx="40592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naprej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Kako pravimo snovem, ki ne prevajajo električnega toka?</a:t>
            </a:r>
          </a:p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Naštej jih  vsaj 5.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Izolatorji.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Les, guma, plastika, papir, pluta, steklo, keramika…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15365" name="Picture 6" descr="http://upload.wikimedia.org/wikipedia/commons/thumb/9/9f/CintaAislanteElectricaRojaUnion.jpg/250px-CintaAislanteElectricaRojaU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76600"/>
            <a:ext cx="37338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naprej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7. vprašanje</a:t>
            </a:r>
            <a:endParaRPr lang="sl-SI" sz="4800" dirty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65A00"/>
                </a:solidFill>
                <a:latin typeface="Candara" pitchFamily="34" charset="0"/>
              </a:rPr>
              <a:t>Zakaj žarnica v embalaži ali v naši roki (če jo vzamemo iz škatle) ne sveti?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/>
          <a:lstStyle/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Ker ni priključena na električni tok.</a:t>
            </a:r>
          </a:p>
        </p:txBody>
      </p:sp>
      <p:pic>
        <p:nvPicPr>
          <p:cNvPr id="11" name="Slika 1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286000"/>
            <a:ext cx="3810532" cy="3810532"/>
          </a:xfrm>
          <a:prstGeom prst="rect">
            <a:avLst/>
          </a:prstGeom>
        </p:spPr>
      </p:pic>
      <p:pic>
        <p:nvPicPr>
          <p:cNvPr id="6" name="Slika 5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8. vprašanje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Kaj sestavlja električni krog?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izvir (baterija),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prevodnik ( žica) in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porabnik (žarnica).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19461" name="Picture 6" descr="http://www2.arnes.si/~soppzupa/elek/krog/el-krni-zica2-t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29000"/>
            <a:ext cx="32575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naprej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9. vprašanje</a:t>
            </a:r>
            <a:endParaRPr lang="sl-SI" sz="4800" dirty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V električni shemi ima vsak del električnega kroga svoj znak. Kaj pomenijo naslednji znaki?</a:t>
            </a:r>
          </a:p>
          <a:p>
            <a:pPr>
              <a:buFontTx/>
              <a:buNone/>
            </a:pPr>
            <a:r>
              <a:rPr lang="sl-SI" dirty="0" smtClean="0">
                <a:solidFill>
                  <a:srgbClr val="765A00"/>
                </a:solidFill>
                <a:latin typeface="Candara" pitchFamily="34" charset="0"/>
              </a:rPr>
              <a:t>  </a:t>
            </a:r>
          </a:p>
        </p:txBody>
      </p:sp>
      <p:sp>
        <p:nvSpPr>
          <p:cNvPr id="4" name="Vsota 3"/>
          <p:cNvSpPr/>
          <p:nvPr/>
        </p:nvSpPr>
        <p:spPr>
          <a:xfrm>
            <a:off x="1828800" y="3657600"/>
            <a:ext cx="612775" cy="612775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>
              <a:solidFill>
                <a:srgbClr val="765A00"/>
              </a:solidFill>
              <a:latin typeface="Candara" pitchFamily="34" charset="0"/>
            </a:endParaRPr>
          </a:p>
        </p:txBody>
      </p:sp>
      <p:cxnSp>
        <p:nvCxnSpPr>
          <p:cNvPr id="6" name="Raven konektor 5"/>
          <p:cNvCxnSpPr/>
          <p:nvPr/>
        </p:nvCxnSpPr>
        <p:spPr>
          <a:xfrm>
            <a:off x="5181600" y="38862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 rot="5400000">
            <a:off x="5829300" y="3924300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rot="5400000">
            <a:off x="5905500" y="3848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>
            <a:off x="6324600" y="38862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>
            <a:off x="1066800" y="5105400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>
            <a:off x="4495800" y="525780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 rot="5400000" flipH="1" flipV="1">
            <a:off x="5600700" y="49149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konektor 21"/>
          <p:cNvCxnSpPr/>
          <p:nvPr/>
        </p:nvCxnSpPr>
        <p:spPr>
          <a:xfrm>
            <a:off x="6019800" y="52578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ln>
            <a:solidFill>
              <a:srgbClr val="D6A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Izberi vprašanje</a:t>
            </a:r>
            <a:endParaRPr lang="en-US" sz="4800" b="1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5124" name="AutoShape 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5129" name="AutoShape 9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5130" name="AutoShape 10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765A00"/>
                </a:solidFill>
                <a:latin typeface="Candara" pitchFamily="34" charset="0"/>
              </a:rPr>
              <a:t>3</a:t>
            </a:r>
          </a:p>
        </p:txBody>
      </p:sp>
      <p:sp>
        <p:nvSpPr>
          <p:cNvPr id="5131" name="AutoShape 11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765A00"/>
                </a:solidFill>
                <a:latin typeface="Candara" pitchFamily="34" charset="0"/>
              </a:rPr>
              <a:t>4</a:t>
            </a:r>
          </a:p>
        </p:txBody>
      </p:sp>
      <p:sp>
        <p:nvSpPr>
          <p:cNvPr id="5132" name="AutoShape 12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5</a:t>
            </a:r>
          </a:p>
        </p:txBody>
      </p:sp>
      <p:sp>
        <p:nvSpPr>
          <p:cNvPr id="5133" name="AutoShape 13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6</a:t>
            </a:r>
          </a:p>
        </p:txBody>
      </p:sp>
      <p:sp>
        <p:nvSpPr>
          <p:cNvPr id="5134" name="AutoShape 14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7</a:t>
            </a:r>
          </a:p>
        </p:txBody>
      </p:sp>
      <p:sp>
        <p:nvSpPr>
          <p:cNvPr id="5135" name="AutoShape 15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8</a:t>
            </a:r>
          </a:p>
        </p:txBody>
      </p:sp>
      <p:sp>
        <p:nvSpPr>
          <p:cNvPr id="5136" name="AutoShape 16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9</a:t>
            </a:r>
          </a:p>
        </p:txBody>
      </p:sp>
      <p:sp>
        <p:nvSpPr>
          <p:cNvPr id="5137" name="AutoShape 17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765A00"/>
                </a:solidFill>
                <a:latin typeface="Candara" pitchFamily="34" charset="0"/>
              </a:rPr>
              <a:t>10</a:t>
            </a:r>
          </a:p>
        </p:txBody>
      </p:sp>
      <p:sp>
        <p:nvSpPr>
          <p:cNvPr id="5138" name="AutoShape 18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11</a:t>
            </a:r>
          </a:p>
        </p:txBody>
      </p:sp>
      <p:sp>
        <p:nvSpPr>
          <p:cNvPr id="5139" name="AutoShape 19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12</a:t>
            </a:r>
          </a:p>
        </p:txBody>
      </p:sp>
      <p:sp>
        <p:nvSpPr>
          <p:cNvPr id="5140" name="AutoShape 20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13</a:t>
            </a:r>
          </a:p>
        </p:txBody>
      </p:sp>
      <p:sp>
        <p:nvSpPr>
          <p:cNvPr id="5141" name="AutoShape 21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14</a:t>
            </a:r>
          </a:p>
        </p:txBody>
      </p:sp>
      <p:sp>
        <p:nvSpPr>
          <p:cNvPr id="5142" name="AutoShape 22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15</a:t>
            </a:r>
          </a:p>
        </p:txBody>
      </p:sp>
      <p:sp>
        <p:nvSpPr>
          <p:cNvPr id="5143" name="AutoShape 23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16</a:t>
            </a:r>
          </a:p>
        </p:txBody>
      </p:sp>
      <p:sp>
        <p:nvSpPr>
          <p:cNvPr id="5144" name="AutoShape 24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17</a:t>
            </a:r>
          </a:p>
        </p:txBody>
      </p:sp>
      <p:sp>
        <p:nvSpPr>
          <p:cNvPr id="5145" name="AutoShape 25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18</a:t>
            </a:r>
          </a:p>
        </p:txBody>
      </p:sp>
      <p:sp>
        <p:nvSpPr>
          <p:cNvPr id="5146" name="AutoShape 26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19</a:t>
            </a:r>
          </a:p>
        </p:txBody>
      </p:sp>
      <p:sp>
        <p:nvSpPr>
          <p:cNvPr id="5147" name="AutoShape 27">
            <a:hlinkClick r:id="rId2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765A00"/>
                </a:solidFill>
                <a:latin typeface="Candara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21507" name="Ograda vsebine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žarnica</a:t>
            </a:r>
          </a:p>
          <a:p>
            <a:endParaRPr lang="sl-SI" smtClean="0">
              <a:solidFill>
                <a:srgbClr val="765A00"/>
              </a:solidFill>
              <a:latin typeface="Candara" pitchFamily="34" charset="0"/>
            </a:endParaRPr>
          </a:p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vodnik</a:t>
            </a:r>
          </a:p>
          <a:p>
            <a:endParaRPr lang="sl-SI" smtClean="0">
              <a:solidFill>
                <a:srgbClr val="765A00"/>
              </a:solidFill>
              <a:latin typeface="Candara" pitchFamily="34" charset="0"/>
            </a:endParaRPr>
          </a:p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baterija</a:t>
            </a:r>
          </a:p>
          <a:p>
            <a:pPr>
              <a:buFontTx/>
              <a:buNone/>
            </a:pPr>
            <a:endParaRPr lang="sl-SI" smtClean="0">
              <a:solidFill>
                <a:srgbClr val="765A00"/>
              </a:solidFill>
              <a:latin typeface="Candara" pitchFamily="34" charset="0"/>
            </a:endParaRPr>
          </a:p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stikalo</a:t>
            </a:r>
          </a:p>
        </p:txBody>
      </p:sp>
      <p:sp>
        <p:nvSpPr>
          <p:cNvPr id="5" name="Vsota 4"/>
          <p:cNvSpPr/>
          <p:nvPr/>
        </p:nvSpPr>
        <p:spPr>
          <a:xfrm>
            <a:off x="2819400" y="1676400"/>
            <a:ext cx="612775" cy="612775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>
              <a:solidFill>
                <a:srgbClr val="765A00"/>
              </a:solidFill>
              <a:latin typeface="Candara" pitchFamily="34" charset="0"/>
            </a:endParaRPr>
          </a:p>
        </p:txBody>
      </p:sp>
      <p:cxnSp>
        <p:nvCxnSpPr>
          <p:cNvPr id="7" name="Raven konektor 6"/>
          <p:cNvCxnSpPr/>
          <p:nvPr/>
        </p:nvCxnSpPr>
        <p:spPr>
          <a:xfrm>
            <a:off x="2362200" y="31242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konektor 10"/>
          <p:cNvCxnSpPr/>
          <p:nvPr/>
        </p:nvCxnSpPr>
        <p:spPr>
          <a:xfrm>
            <a:off x="2438400" y="434340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/>
          <p:cNvCxnSpPr/>
          <p:nvPr/>
        </p:nvCxnSpPr>
        <p:spPr>
          <a:xfrm rot="5400000">
            <a:off x="3009900" y="4305300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/>
          <p:cNvCxnSpPr/>
          <p:nvPr/>
        </p:nvCxnSpPr>
        <p:spPr>
          <a:xfrm rot="5400000">
            <a:off x="3086100" y="4229100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>
            <a:off x="3581400" y="43434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>
            <a:off x="2438400" y="55626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konektor 22"/>
          <p:cNvCxnSpPr/>
          <p:nvPr/>
        </p:nvCxnSpPr>
        <p:spPr>
          <a:xfrm flipV="1">
            <a:off x="3124200" y="51816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>
            <a:off x="3505200" y="5562600"/>
            <a:ext cx="1143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 descr="naprej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10. vprašanje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Kakšno vlogo ima stikalo?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447967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Sklene in prekine električni krog.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23558" name="Picture 6" descr="http://4.bp.blogspot.com/_LMrPbg8b-cY/R_u91ki4UHI/AAAAAAAAAAM/fJi30Fj11PU/s320/electricity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667000"/>
            <a:ext cx="3048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naprej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11.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65A00"/>
                </a:solidFill>
                <a:latin typeface="Candara" pitchFamily="34" charset="0"/>
              </a:rPr>
              <a:t>Na</a:t>
            </a:r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riši shemo preprostega električna kroga.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65A00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sl-SI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cxnSp>
        <p:nvCxnSpPr>
          <p:cNvPr id="7" name="Raven konektor 6"/>
          <p:cNvCxnSpPr/>
          <p:nvPr/>
        </p:nvCxnSpPr>
        <p:spPr>
          <a:xfrm rot="5400000">
            <a:off x="342900" y="4305300"/>
            <a:ext cx="29718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sota 12"/>
          <p:cNvSpPr/>
          <p:nvPr/>
        </p:nvSpPr>
        <p:spPr>
          <a:xfrm>
            <a:off x="6324600" y="3733800"/>
            <a:ext cx="612775" cy="612775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rgbClr val="765A00"/>
              </a:solidFill>
              <a:latin typeface="Candara" pitchFamily="34" charset="0"/>
            </a:endParaRPr>
          </a:p>
        </p:txBody>
      </p:sp>
      <p:cxnSp>
        <p:nvCxnSpPr>
          <p:cNvPr id="16" name="Raven konektor 15"/>
          <p:cNvCxnSpPr>
            <a:endCxn id="13" idx="4"/>
          </p:cNvCxnSpPr>
          <p:nvPr/>
        </p:nvCxnSpPr>
        <p:spPr>
          <a:xfrm flipV="1">
            <a:off x="6629400" y="4346575"/>
            <a:ext cx="1588" cy="144462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>
            <a:off x="1828800" y="2819400"/>
            <a:ext cx="14478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 rot="5400000">
            <a:off x="3048000" y="2819400"/>
            <a:ext cx="4572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konektor 22"/>
          <p:cNvCxnSpPr/>
          <p:nvPr/>
        </p:nvCxnSpPr>
        <p:spPr>
          <a:xfrm rot="5400000">
            <a:off x="2933700" y="2781300"/>
            <a:ext cx="9906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>
            <a:off x="3429000" y="2819400"/>
            <a:ext cx="32004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konektor 26"/>
          <p:cNvCxnSpPr/>
          <p:nvPr/>
        </p:nvCxnSpPr>
        <p:spPr>
          <a:xfrm rot="5400000">
            <a:off x="6172200" y="3276600"/>
            <a:ext cx="9144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konektor 31"/>
          <p:cNvCxnSpPr/>
          <p:nvPr/>
        </p:nvCxnSpPr>
        <p:spPr>
          <a:xfrm>
            <a:off x="1828800" y="5791200"/>
            <a:ext cx="21336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konektor 33"/>
          <p:cNvCxnSpPr/>
          <p:nvPr/>
        </p:nvCxnSpPr>
        <p:spPr>
          <a:xfrm rot="5400000" flipH="1" flipV="1">
            <a:off x="3962400" y="5410200"/>
            <a:ext cx="381000" cy="381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konektor 35"/>
          <p:cNvCxnSpPr/>
          <p:nvPr/>
        </p:nvCxnSpPr>
        <p:spPr>
          <a:xfrm>
            <a:off x="4495800" y="5791200"/>
            <a:ext cx="22098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12. 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Kakšno nalogo ima varovalka?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7" name="Slika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209800"/>
            <a:ext cx="1936177" cy="3935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Prekine pretok električne energije, če ta prekorači določeno vrednost.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5" name="Slika 4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13.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Kateri aparati imajo vtiče s tremi priključki?</a:t>
            </a:r>
          </a:p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Zakaj?</a:t>
            </a:r>
            <a:r>
              <a:rPr lang="en-US" sz="4000" dirty="0" smtClean="0">
                <a:solidFill>
                  <a:srgbClr val="765A00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6" name="Slika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590800"/>
            <a:ext cx="4143954" cy="317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Predmeti s kovinskem ohišjem.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Če bi se dotaknili ohišja, nas bi tretja žica varovala pred poškodbami z električnim tokom.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Če je aparat poškodovan tako, da električni tok steče po ohišju, odteče po tretjem vodniku v zemljo.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5" name="Slika 4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14.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3072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Poškodovani kabli in žice so zelo nevarni. Kaj se zgodi, če se človek dotakne neizoliranega dela kabla ali žice, ki je priključena na izvir električnega toka?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Kaj vse počne  elektrika v naših gospodinjstvih? </a:t>
            </a:r>
          </a:p>
          <a:p>
            <a:pPr>
              <a:buFontTx/>
              <a:buNone/>
            </a:pPr>
            <a:endParaRPr lang="sl-SI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je…</a:t>
            </a:r>
            <a:endParaRPr lang="sl-SI" sz="4800" dirty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3174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Tok steče skozi njegovo telo, kar je lahko smrtno nevarno.</a:t>
            </a:r>
          </a:p>
        </p:txBody>
      </p:sp>
      <p:pic>
        <p:nvPicPr>
          <p:cNvPr id="31748" name="Picture 6" descr="http://www.legaljuice.com/shock%20electric%20zap%20electric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95600"/>
            <a:ext cx="2476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765A00"/>
                </a:solidFill>
                <a:latin typeface="Candara" pitchFamily="34" charset="0"/>
              </a:rPr>
              <a:t/>
            </a:r>
            <a:br>
              <a:rPr lang="sl-SI" dirty="0" smtClean="0">
                <a:solidFill>
                  <a:srgbClr val="765A00"/>
                </a:solidFill>
                <a:latin typeface="Candara" pitchFamily="34" charset="0"/>
              </a:rPr>
            </a:b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15.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r>
              <a:rPr lang="sl-SI" dirty="0" smtClean="0">
                <a:solidFill>
                  <a:srgbClr val="765A00"/>
                </a:solidFill>
                <a:latin typeface="Candara" pitchFamily="34" charset="0"/>
              </a:rPr>
              <a:t/>
            </a:r>
            <a:br>
              <a:rPr lang="sl-SI" dirty="0" smtClean="0">
                <a:solidFill>
                  <a:srgbClr val="765A00"/>
                </a:solidFill>
                <a:latin typeface="Candara" pitchFamily="34" charset="0"/>
              </a:rPr>
            </a:br>
            <a:endParaRPr lang="sl-SI" dirty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327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Kdaj je elektrika lahko nevarna?</a:t>
            </a:r>
          </a:p>
        </p:txBody>
      </p:sp>
      <p:pic>
        <p:nvPicPr>
          <p:cNvPr id="32772" name="Picture 2" descr="http://image.24ur.com/media/images/520xX/Nov2008/60212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4953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je…</a:t>
            </a:r>
            <a:endParaRPr lang="sl-SI" sz="4800" dirty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3379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Če se dotaknemo z roko neizolirane žice priključenega stroja,</a:t>
            </a:r>
          </a:p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če se s kovinskim predmetom dotaknemo vodnika v vtičnici,</a:t>
            </a:r>
          </a:p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če z mokro roko primemo vtikač  vklopljenega stroja,… lahko steče električni tok skozi nas in nas ubije.</a:t>
            </a:r>
          </a:p>
          <a:p>
            <a:endParaRPr lang="sl-SI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5" name="Slika 4" descr="naprej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16.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Kaj pomeni naslednji znak?</a:t>
            </a:r>
            <a:r>
              <a:rPr lang="en-US" sz="4000" dirty="0" smtClean="0">
                <a:solidFill>
                  <a:srgbClr val="765A00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34820" name="Picture 6" descr="http://www.varnostni-znaki.mddsz.gov.si/dokumenti/Image/opozorilni_znaki/Pozor9_elektri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476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Pozor! Elektrika.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35845" name="Picture 10" descr="http://www.resol.si/cache/si/core/docs/643/c52be903528a4d281688254ab13c6b5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43200"/>
            <a:ext cx="57610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naprej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7.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Izvijač za popravljanje električnih aparatov ima ročaj iz plastike. </a:t>
            </a:r>
          </a:p>
          <a:p>
            <a:pPr eaLnBrk="1" hangingPunct="1">
              <a:buFontTx/>
              <a:buNone/>
            </a:pPr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   Bi bil lahko tudi kovinski?</a:t>
            </a:r>
          </a:p>
          <a:p>
            <a:pPr eaLnBrk="1" hangingPunct="1">
              <a:buFontTx/>
              <a:buNone/>
            </a:pPr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   Kaj pa lesen?Utemelji svojo trditev.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6" name="Slika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66817"/>
            <a:ext cx="2991183" cy="299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Če bi bil ročaj kovinski, bi po njem stekla elektrika, po lesenem pa ne.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Kovina je prevodnik, les pa izolator.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5" name="Slika 4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8.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Oglej si slike in povej, kaj je narobe.</a:t>
            </a:r>
            <a:r>
              <a:rPr lang="en-US" sz="4000" dirty="0" smtClean="0">
                <a:solidFill>
                  <a:srgbClr val="765A00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38916" name="Picture 5" descr="http://ro.zrsss.si/~puncer/elektrika/slike/ne_vrv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1676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http://ro.zrsss.si/~puncer/elektrika/slike/ne_v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124200"/>
            <a:ext cx="2438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http://ro.zrsss.si/~puncer/elektrika/slike/ne_dal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24200"/>
            <a:ext cx="1362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5" descr="smrtno nevar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648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Električni kabel vtaknemo ali izvlečemo iz vtičnice tako, da primemo za vtikač.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V vtičnico ne smemo vtikati kovinskih predmetov.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V kopalni kadi ne uporabljamo sušilca za lase in ne poslušamo radia, ki je priključen  na električno omrežje, ker je smrtno nevarno.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Če opazimo pretrgane žice električnega daljnovoda, se jim ne približujemo, ampak o tem takoj obvestimo odrasle.</a:t>
            </a:r>
          </a:p>
          <a:p>
            <a:pPr eaLnBrk="1" hangingPunct="1"/>
            <a:endParaRPr lang="en-US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5" name="Slika 4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19. 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Kje lahko odčitamo porabo  električne energije?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Sveti, greje, hladi, opravlja delo, poganja stroje, prenaša zvok,  sliko, informacije…</a:t>
            </a:r>
          </a:p>
        </p:txBody>
      </p:sp>
      <p:pic>
        <p:nvPicPr>
          <p:cNvPr id="9" name="Slika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276600"/>
            <a:ext cx="4048690" cy="2629267"/>
          </a:xfrm>
          <a:prstGeom prst="rect">
            <a:avLst/>
          </a:prstGeom>
        </p:spPr>
      </p:pic>
      <p:pic>
        <p:nvPicPr>
          <p:cNvPr id="6" name="Slika 5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Na električnem števcu.</a:t>
            </a:r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9" name="Slika 8" descr="elektrika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1" y="1828800"/>
            <a:ext cx="2370378" cy="4114800"/>
          </a:xfrm>
          <a:prstGeom prst="rect">
            <a:avLst/>
          </a:prstGeom>
        </p:spPr>
      </p:pic>
      <p:pic>
        <p:nvPicPr>
          <p:cNvPr id="6" name="Slika 5" descr="naprej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Električna energija je vedno dražja. Kako lahko varčujemo z njo?</a:t>
            </a:r>
            <a:r>
              <a:rPr lang="en-US" sz="4000" dirty="0" smtClean="0">
                <a:solidFill>
                  <a:srgbClr val="765A00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43013" name="Picture 5" descr="http://www.teddysetiawan.com/wp-content/uploads/2008/07/saveelectri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17700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Uporabljamo varčne žarnice, 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ugašamo luči, kjer jih ne potrebujemo,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namesto pri 90 stopinjah Celzija peremo pri 40,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sušimo na zraku, radiatorju ali peči,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aparate vklapljamo ponoči, ko je energija cenejša,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hladilnik naj ne bo v bližini štedilnika,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izklopimo računalnik, ko ni v uporabi,</a:t>
            </a:r>
          </a:p>
          <a:p>
            <a:pPr eaLnBrk="1" hangingPunct="1"/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zamenjamo starejše stroje z novimi, varčnimi (A, </a:t>
            </a:r>
            <a:r>
              <a:rPr lang="sl-SI" sz="2800" dirty="0" err="1" smtClean="0">
                <a:solidFill>
                  <a:srgbClr val="765A00"/>
                </a:solidFill>
                <a:latin typeface="Candara" pitchFamily="34" charset="0"/>
              </a:rPr>
              <a:t>A</a:t>
            </a:r>
            <a:r>
              <a:rPr lang="sl-SI" sz="2800" dirty="0" smtClean="0">
                <a:solidFill>
                  <a:srgbClr val="765A00"/>
                </a:solidFill>
                <a:latin typeface="Candara" pitchFamily="34" charset="0"/>
              </a:rPr>
              <a:t>+)</a:t>
            </a:r>
            <a:endParaRPr lang="en-US" sz="28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5" name="Slika 4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5A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ravokotnik 1"/>
          <p:cNvSpPr>
            <a:spLocks noChangeArrowheads="1"/>
          </p:cNvSpPr>
          <p:nvPr/>
        </p:nvSpPr>
        <p:spPr bwMode="auto">
          <a:xfrm>
            <a:off x="2362200" y="1828800"/>
            <a:ext cx="4419600" cy="31393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765A00"/>
                </a:solidFill>
                <a:latin typeface="Candara" pitchFamily="34" charset="0"/>
                <a:hlinkClick r:id="rId2"/>
              </a:rPr>
              <a:t>Viri:</a:t>
            </a:r>
          </a:p>
          <a:p>
            <a:r>
              <a:rPr lang="sl-SI" dirty="0">
                <a:solidFill>
                  <a:srgbClr val="765A00"/>
                </a:solidFill>
                <a:latin typeface="Candara" pitchFamily="34" charset="0"/>
                <a:hlinkClick r:id="rId2"/>
              </a:rPr>
              <a:t>http://ro.zrsss.si/~puncer/elektrika/</a:t>
            </a:r>
            <a:endParaRPr lang="sl-SI" dirty="0">
              <a:solidFill>
                <a:srgbClr val="765A00"/>
              </a:solidFill>
              <a:latin typeface="Candara" pitchFamily="34" charset="0"/>
            </a:endParaRPr>
          </a:p>
          <a:p>
            <a:endParaRPr lang="sl-SI" dirty="0">
              <a:solidFill>
                <a:srgbClr val="765A00"/>
              </a:solidFill>
              <a:latin typeface="Candara" pitchFamily="34" charset="0"/>
            </a:endParaRPr>
          </a:p>
          <a:p>
            <a:r>
              <a:rPr lang="sl-SI" dirty="0">
                <a:solidFill>
                  <a:srgbClr val="765A00"/>
                </a:solidFill>
                <a:latin typeface="Candara" pitchFamily="34" charset="0"/>
              </a:rPr>
              <a:t>Učbenik Naravoslovje in tehnika 4, </a:t>
            </a:r>
            <a:endParaRPr lang="sl-SI" dirty="0" smtClean="0">
              <a:solidFill>
                <a:srgbClr val="765A00"/>
              </a:solidFill>
              <a:latin typeface="Candara" pitchFamily="34" charset="0"/>
            </a:endParaRPr>
          </a:p>
          <a:p>
            <a:r>
              <a:rPr lang="sl-SI" dirty="0" smtClean="0">
                <a:solidFill>
                  <a:srgbClr val="765A00"/>
                </a:solidFill>
                <a:latin typeface="Candara" pitchFamily="34" charset="0"/>
              </a:rPr>
              <a:t>Založba </a:t>
            </a:r>
            <a:r>
              <a:rPr lang="sl-SI" dirty="0">
                <a:solidFill>
                  <a:srgbClr val="765A00"/>
                </a:solidFill>
                <a:latin typeface="Candara" pitchFamily="34" charset="0"/>
              </a:rPr>
              <a:t>Rokus </a:t>
            </a:r>
            <a:r>
              <a:rPr lang="sl-SI" dirty="0" smtClean="0">
                <a:solidFill>
                  <a:srgbClr val="765A00"/>
                </a:solidFill>
                <a:latin typeface="Candara" pitchFamily="34" charset="0"/>
              </a:rPr>
              <a:t>2002</a:t>
            </a:r>
          </a:p>
          <a:p>
            <a:endParaRPr lang="sl-SI" dirty="0">
              <a:solidFill>
                <a:srgbClr val="765A00"/>
              </a:solidFill>
              <a:latin typeface="Candara" pitchFamily="34" charset="0"/>
            </a:endParaRPr>
          </a:p>
          <a:p>
            <a:r>
              <a:rPr lang="sl-SI" dirty="0" smtClean="0">
                <a:solidFill>
                  <a:srgbClr val="765A00"/>
                </a:solidFill>
                <a:latin typeface="Candara" pitchFamily="34" charset="0"/>
              </a:rPr>
              <a:t>Slikovno gradivo, dostopno na spletu</a:t>
            </a:r>
          </a:p>
          <a:p>
            <a:endParaRPr lang="sl-SI" dirty="0">
              <a:solidFill>
                <a:srgbClr val="765A00"/>
              </a:solidFill>
              <a:latin typeface="Candara" pitchFamily="34" charset="0"/>
            </a:endParaRPr>
          </a:p>
          <a:p>
            <a:endParaRPr lang="sl-SI" dirty="0" smtClean="0">
              <a:solidFill>
                <a:srgbClr val="765A00"/>
              </a:solidFill>
              <a:latin typeface="Candara" pitchFamily="34" charset="0"/>
            </a:endParaRPr>
          </a:p>
          <a:p>
            <a:endParaRPr lang="sl-SI" dirty="0">
              <a:solidFill>
                <a:srgbClr val="765A00"/>
              </a:solidFill>
              <a:latin typeface="Candara" pitchFamily="34" charset="0"/>
            </a:endParaRPr>
          </a:p>
          <a:p>
            <a:endParaRPr lang="sl-SI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65A00"/>
                </a:solidFill>
                <a:latin typeface="Candara" pitchFamily="34" charset="0"/>
              </a:rPr>
              <a:t>Klavdija Štrancar</a:t>
            </a:r>
            <a:endParaRPr lang="en-US" dirty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</a:t>
            </a:r>
            <a:r>
              <a:rPr lang="en-US" sz="4800" dirty="0" err="1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Naštej vsaj 10 porabnikov električne energije  doma, v šoli, v tvoji okolici.</a:t>
            </a:r>
          </a:p>
          <a:p>
            <a:endParaRPr lang="sl-SI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Luč, električni štedilnik, hladilnik, pralni stroj, sušilni stroj, pomivalni stroj, sesalec, mešalnik, električni nož, radio, televizija, računalnik, vrtalni stroj, …</a:t>
            </a:r>
          </a:p>
        </p:txBody>
      </p:sp>
      <p:pic>
        <p:nvPicPr>
          <p:cNvPr id="7172" name="Picture 4" descr="http://beta.finance-on.net/galerije/618/1224009654_F52RR_gospodin_aparati_brx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114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naprej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3. vprašanje 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Naštej nekaj načinov pridobivanja električne energije.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hidroelektrarna,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termoelektrarna,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vetrna elektrarna,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jedrska elektrarna in</a:t>
            </a:r>
          </a:p>
          <a:p>
            <a:pPr eaLnBrk="1" hangingPunct="1"/>
            <a:r>
              <a:rPr lang="sl-SI" smtClean="0">
                <a:solidFill>
                  <a:srgbClr val="765A00"/>
                </a:solidFill>
                <a:latin typeface="Candara" pitchFamily="34" charset="0"/>
              </a:rPr>
              <a:t>sončne celice.</a:t>
            </a:r>
          </a:p>
          <a:p>
            <a:pPr eaLnBrk="1" hangingPunct="1"/>
            <a:endParaRPr lang="sl-SI" smtClean="0">
              <a:solidFill>
                <a:srgbClr val="765A00"/>
              </a:solidFill>
              <a:latin typeface="Candara" pitchFamily="34" charset="0"/>
            </a:endParaRPr>
          </a:p>
          <a:p>
            <a:pPr eaLnBrk="1" hangingPunct="1"/>
            <a:endParaRPr lang="en-US" smtClean="0">
              <a:solidFill>
                <a:srgbClr val="765A00"/>
              </a:solidFill>
              <a:latin typeface="Candara" pitchFamily="34" charset="0"/>
            </a:endParaRPr>
          </a:p>
        </p:txBody>
      </p:sp>
      <p:pic>
        <p:nvPicPr>
          <p:cNvPr id="9221" name="Picture 10" descr="http://www.ecomall.com/biz/1solar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1981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http://monsterguide.net/images/how-to-build-a-wind-turb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5720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6" descr="http://www.icjt.org/an/tech/jesvet/n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029200"/>
            <a:ext cx="2138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8" descr="http://www.delo.si/assets/media/picture/iman/2008_02/sz5_te.sostanj.markofei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276600"/>
            <a:ext cx="2509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http://www.gradis-skupinag.si/pics/Hidroelektrarna_Bostanj/HE_Bostanj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295400"/>
            <a:ext cx="2784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naprej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4800" y="5257800"/>
            <a:ext cx="952633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765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vprašanje</a:t>
            </a:r>
            <a:endParaRPr lang="en-US" sz="4800" dirty="0" smtClean="0">
              <a:solidFill>
                <a:srgbClr val="765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765A00"/>
                </a:solidFill>
                <a:latin typeface="Candara" pitchFamily="34" charset="0"/>
              </a:rPr>
              <a:t>Kaj uporabljajo za proizvodnjo elektrike?</a:t>
            </a:r>
            <a:endParaRPr lang="en-US" sz="4000" dirty="0" smtClean="0">
              <a:solidFill>
                <a:srgbClr val="765A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874</Words>
  <Application>Microsoft Office PowerPoint</Application>
  <PresentationFormat>Diaprojekcija na zaslonu (4:3)</PresentationFormat>
  <Paragraphs>182</Paragraphs>
  <Slides>43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4" baseType="lpstr">
      <vt:lpstr>Default Design</vt:lpstr>
      <vt:lpstr>ELEKTRIKA  V NAŠEM DOMU</vt:lpstr>
      <vt:lpstr>Izberi vprašanje</vt:lpstr>
      <vt:lpstr>1.  vprašanje</vt:lpstr>
      <vt:lpstr>In odgovor je…</vt:lpstr>
      <vt:lpstr>2. vprašanje</vt:lpstr>
      <vt:lpstr>In odgovor je…</vt:lpstr>
      <vt:lpstr>3. vprašanje </vt:lpstr>
      <vt:lpstr>In odgovor je…</vt:lpstr>
      <vt:lpstr>4. vprašanje</vt:lpstr>
      <vt:lpstr>In odgovor je… 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vprašanje</vt:lpstr>
      <vt:lpstr>In odgovor je…</vt:lpstr>
      <vt:lpstr>12.  vprašanje</vt:lpstr>
      <vt:lpstr>In odgovor je…</vt:lpstr>
      <vt:lpstr>13. vprašanje</vt:lpstr>
      <vt:lpstr>In odgovor je…</vt:lpstr>
      <vt:lpstr>14. vprašanje</vt:lpstr>
      <vt:lpstr>In  odgovor je…</vt:lpstr>
      <vt:lpstr> 15. vprašanje </vt:lpstr>
      <vt:lpstr>In  odgovor je…</vt:lpstr>
      <vt:lpstr>16. vprašanje</vt:lpstr>
      <vt:lpstr>In odgovor je…</vt:lpstr>
      <vt:lpstr>17.  vprašanje</vt:lpstr>
      <vt:lpstr>In odgovor je…</vt:lpstr>
      <vt:lpstr>18. vprašanje</vt:lpstr>
      <vt:lpstr>In odgovor je…</vt:lpstr>
      <vt:lpstr>19.  vprašanje</vt:lpstr>
      <vt:lpstr>In odgovor je…</vt:lpstr>
      <vt:lpstr>20. vprašanje</vt:lpstr>
      <vt:lpstr>In  odgovor je…</vt:lpstr>
      <vt:lpstr>PowerPointova predstavitev</vt:lpstr>
    </vt:vector>
  </TitlesOfParts>
  <Company>Teachnology,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Elektrika</dc:title>
  <dc:creator>Klavdija Štrancar</dc:creator>
  <cp:lastModifiedBy>Hafner</cp:lastModifiedBy>
  <cp:revision>45</cp:revision>
  <dcterms:created xsi:type="dcterms:W3CDTF">2005-07-07T00:08:32Z</dcterms:created>
  <dcterms:modified xsi:type="dcterms:W3CDTF">2017-03-14T19:00:20Z</dcterms:modified>
</cp:coreProperties>
</file>