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3" r:id="rId3"/>
    <p:sldId id="260" r:id="rId4"/>
    <p:sldId id="257" r:id="rId5"/>
    <p:sldId id="267" r:id="rId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0A358-0E35-4280-9869-77FCB6D6A4C7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AF75BC-748D-4EE7-8C31-F697D7D55DF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407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16F29E-6D9A-45BF-9B55-D4A763E634A3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52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744B27E-FF66-455E-9928-752553C542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B773F192-CFCE-470D-8AFB-335B01CD49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97C01C2-4E7C-40F7-96FC-5F1C9327C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AD14483-117E-4294-B165-2FFC6D765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B5A9707-C63A-49B9-9442-DD34E4042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715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F3CA8E-52A0-44D1-AE16-8AB8E3605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3CC793C5-5FA4-4A3A-9582-A2FBFEF29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7D3EF42-0DD6-4021-B6FC-8B68A8D23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AFB544E-4DD3-4A2D-9A46-84E17F3A6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96D03EE5-4E1E-4F82-8120-CABED38AA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27546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B32E4BCC-8399-4CB4-9F86-C94B549271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41A5001-1541-4272-A69C-9E2AFFF8D8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8C5A4B34-FD1A-4FB9-A2EB-8EF8A02BF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8FB5BF2-6EF7-40B7-8910-7CB73CBF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4D4F3DD-26D8-41E1-AC84-DA2EE0F1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345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F83CA6-E64E-4CA5-B404-B27C7494A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4E2575D-5BE1-4568-913D-7B2C65A9E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5893DC8-4589-4CCC-861E-A171647D4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CD7DC20E-CFE1-4033-BA1D-6DE2E4C7A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07E3B21-2425-4B21-9A24-03B430D38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40498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3674F5C-F829-4F28-B6E2-DBBD9C239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58CA0C9A-9197-443C-9AE6-63DFC2129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46D52D11-C3D4-444D-A9BE-951FDD0D8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22DE6EE0-3D5F-428A-B24C-81D7A351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324A1A0-4255-4C41-957B-1007AD3E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894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9598E06-62C2-44E7-8683-BA1C9AA48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3620CB7-84D7-4C9A-976A-71A749F808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92D78827-ECC3-4F87-82F6-706F04006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21C4473-F3E8-4406-BADC-A60CFB0E2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DF42D7B3-961E-4738-8B35-863053CBF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6A2423E-66B8-47FC-A518-34EA93CFBE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17329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CE2C4D-FF8E-47F2-A56D-F31A25A28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2B4114D-C959-4E49-84C7-759FC8A0B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79A890CC-E630-4FBF-A2D4-3FE06B9A8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696ED9E-CAD8-4540-9909-DE5985C32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6FCF6269-C711-4C4E-BBFD-03E28E21B9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9295D17D-0E65-4E5A-B0CE-0CA5CBF0B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D86F278-10C6-4B4C-A17F-F4D2EC41A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8B9D1FA-4504-4729-9ECE-7592D8902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12282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536F9C-6714-4610-8917-756438BF3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E8D56831-7C4D-4CF2-95D4-D2E690B33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4522261F-0A89-4839-9AF3-AB0D946AA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5839D865-E92D-4F2B-AAF9-A1E6DCA2E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375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0DEA045E-4580-448E-AD5A-4C5B5C987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54D72DFC-69AE-4E02-9B94-A16ECF50E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3EA0932-94EC-48C8-911A-A253EFC0B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341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50BAB28-94EC-4CED-BA0D-6C3114BE6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E595712-29B3-42AA-AC3B-9E5FE64F85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6F188BB-09D4-42A7-B892-303476B3D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24B67B4F-9E87-49B0-A028-CFC5964AA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E017B887-FCE0-42B5-BB99-6D42F47D3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8776D5B5-932E-43FF-9A18-B03CAC44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80289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C5C7F29-EABB-437D-87B7-EDFCDAF55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E0A7740F-9A5B-4B9C-9F37-2E7441D68D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FF9525F-1567-413D-BBA9-EBBEB58D9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404F993-44F9-4546-9809-8EDFA2D8A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623EFB7-0CDD-4776-A5EC-605F953AD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45E16BE-6C9B-43F0-9016-B26BDA123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740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890BE7A8-FAD8-43FD-BC5A-E4111071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7E2FBDE-E6A3-468E-923F-A108183B6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8F55C87-E303-4948-86F7-84BF464925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214B1-C6E5-4D19-BD4F-9656761EBB95}" type="datetimeFigureOut">
              <a:rPr lang="sl-SI" smtClean="0"/>
              <a:t>9. 03. 2024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7E2E02B-8A2D-43EC-BC5B-9393426627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B5F95DD-DCC0-4F88-966F-5D63FBD3E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55A1C-EBA6-4E5F-96CF-7963A502658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073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/>
          <p:cNvSpPr txBox="1"/>
          <p:nvPr/>
        </p:nvSpPr>
        <p:spPr>
          <a:xfrm>
            <a:off x="4219841" y="1087514"/>
            <a:ext cx="277576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4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sl-SI" sz="6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IZRAZI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 rotWithShape="1">
          <a:blip r:embed="rId2"/>
          <a:srcRect b="66640"/>
          <a:stretch/>
        </p:blipFill>
        <p:spPr>
          <a:xfrm>
            <a:off x="4360299" y="3339228"/>
            <a:ext cx="3471401" cy="188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59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Raven puščični povezovalnik 10"/>
          <p:cNvCxnSpPr/>
          <p:nvPr/>
        </p:nvCxnSpPr>
        <p:spPr>
          <a:xfrm>
            <a:off x="6440056" y="672111"/>
            <a:ext cx="1068894" cy="1366117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uščični povezovalnik 9"/>
          <p:cNvCxnSpPr/>
          <p:nvPr/>
        </p:nvCxnSpPr>
        <p:spPr>
          <a:xfrm flipH="1">
            <a:off x="4054036" y="668159"/>
            <a:ext cx="1058974" cy="139810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13"/>
          <p:cNvSpPr>
            <a:spLocks noChangeArrowheads="1"/>
          </p:cNvSpPr>
          <p:nvPr/>
        </p:nvSpPr>
        <p:spPr bwMode="auto">
          <a:xfrm>
            <a:off x="4372889" y="-58291"/>
            <a:ext cx="2294218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sl-SI" altLang="en-US" sz="2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GB" altLang="en-US" sz="4400" b="1" spc="50" dirty="0">
                <a:ln w="11430"/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IZRAZI</a:t>
            </a:r>
            <a:endParaRPr lang="en-GB" altLang="en-US" sz="4400" b="1" spc="50" dirty="0">
              <a:ln w="11430"/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4"/>
          <p:cNvSpPr>
            <a:spLocks noChangeArrowheads="1"/>
          </p:cNvSpPr>
          <p:nvPr/>
        </p:nvSpPr>
        <p:spPr bwMode="auto">
          <a:xfrm>
            <a:off x="1524001" y="681335"/>
            <a:ext cx="184731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br>
              <a:rPr lang="en-GB" altLang="en-US">
                <a:latin typeface="Arial" pitchFamily="34" charset="0"/>
                <a:cs typeface="Arial" pitchFamily="34" charset="0"/>
              </a:rPr>
            </a:br>
            <a:endParaRPr lang="en-GB" altLang="en-US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524001" y="1048436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altLang="en-US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PoljeZBesedilom 18"/>
          <p:cNvSpPr txBox="1"/>
          <p:nvPr/>
        </p:nvSpPr>
        <p:spPr>
          <a:xfrm>
            <a:off x="2273633" y="929234"/>
            <a:ext cx="8075515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</a:t>
            </a:r>
            <a:r>
              <a:rPr lang="sl-SI" sz="20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ZAPISI ŠTEVIL ALI SPREMENLJIVK SKUPAJ Z ZNAKI ZA RAČUNSKE OPERACIJE</a:t>
            </a:r>
            <a:endParaRPr lang="en-GB" sz="2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lt"/>
            </a:endParaRPr>
          </a:p>
        </p:txBody>
      </p:sp>
      <p:pic>
        <p:nvPicPr>
          <p:cNvPr id="23" name="Slika 22"/>
          <p:cNvPicPr>
            <a:picLocks noChangeAspect="1"/>
          </p:cNvPicPr>
          <p:nvPr/>
        </p:nvPicPr>
        <p:blipFill rotWithShape="1">
          <a:blip r:embed="rId3"/>
          <a:srcRect l="29973" t="18912" r="23218" b="64713"/>
          <a:stretch/>
        </p:blipFill>
        <p:spPr>
          <a:xfrm>
            <a:off x="1925152" y="2983501"/>
            <a:ext cx="2808312" cy="447152"/>
          </a:xfrm>
          <a:prstGeom prst="rect">
            <a:avLst/>
          </a:prstGeom>
        </p:spPr>
      </p:pic>
      <p:sp>
        <p:nvSpPr>
          <p:cNvPr id="8" name="PoljeZBesedilom 7"/>
          <p:cNvSpPr txBox="1"/>
          <p:nvPr/>
        </p:nvSpPr>
        <p:spPr>
          <a:xfrm>
            <a:off x="2639617" y="3647069"/>
            <a:ext cx="3052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rgbClr val="FF0000"/>
                </a:solidFill>
              </a:rPr>
              <a:t>NATANKO</a:t>
            </a:r>
            <a:r>
              <a:rPr lang="sl-SI" sz="1600" dirty="0">
                <a:solidFill>
                  <a:srgbClr val="FF0000"/>
                </a:solidFill>
              </a:rPr>
              <a:t> </a:t>
            </a:r>
            <a:r>
              <a:rPr lang="sl-SI" sz="2000" dirty="0">
                <a:solidFill>
                  <a:srgbClr val="FF0000"/>
                </a:solidFill>
              </a:rPr>
              <a:t>ENA VREDNOST </a:t>
            </a:r>
          </a:p>
        </p:txBody>
      </p:sp>
      <p:sp>
        <p:nvSpPr>
          <p:cNvPr id="14" name="PoljeZBesedilom 13"/>
          <p:cNvSpPr txBox="1"/>
          <p:nvPr/>
        </p:nvSpPr>
        <p:spPr>
          <a:xfrm>
            <a:off x="6311390" y="5176798"/>
            <a:ext cx="38783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VREDNOST IZRAZA je ODVISNA od VREDNOSTI SPREMENLJIVKE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PoljeZBesedilom 23"/>
              <p:cNvSpPr txBox="1"/>
              <p:nvPr/>
            </p:nvSpPr>
            <p:spPr>
              <a:xfrm>
                <a:off x="6209851" y="3385459"/>
                <a:ext cx="2430396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=10 </m:t>
                      </m:r>
                    </m:oMath>
                  </m:oMathPara>
                </a14:m>
                <a:endParaRPr lang="sl-SI" sz="2000" dirty="0"/>
              </a:p>
              <a:p>
                <a:endParaRPr lang="sl-SI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2,3</m:t>
                      </m:r>
                      <m:r>
                        <a:rPr lang="sl-SI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l-SI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10−9</m:t>
                          </m:r>
                        </m:e>
                      </m:d>
                    </m:oMath>
                  </m:oMathPara>
                </a14:m>
                <a:endParaRPr lang="sl-SI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=2,3</m:t>
                      </m:r>
                    </m:oMath>
                  </m:oMathPara>
                </a14:m>
                <a:endParaRPr lang="sl-SI" sz="2000" dirty="0"/>
              </a:p>
              <a:p>
                <a:endParaRPr lang="sl-SI" sz="2000" dirty="0"/>
              </a:p>
            </p:txBody>
          </p:sp>
        </mc:Choice>
        <mc:Fallback>
          <p:sp>
            <p:nvSpPr>
              <p:cNvPr id="24" name="PoljeZBesedilom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851" y="3385459"/>
                <a:ext cx="2430396" cy="16312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Elipsa 30"/>
          <p:cNvSpPr/>
          <p:nvPr/>
        </p:nvSpPr>
        <p:spPr>
          <a:xfrm>
            <a:off x="6473001" y="4293002"/>
            <a:ext cx="501503" cy="398582"/>
          </a:xfrm>
          <a:prstGeom prst="ellipse">
            <a:avLst/>
          </a:prstGeom>
          <a:solidFill>
            <a:srgbClr val="FF0000">
              <a:alpha val="2705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30" name="Slika 29"/>
          <p:cNvPicPr>
            <a:picLocks noChangeAspect="1"/>
          </p:cNvPicPr>
          <p:nvPr/>
        </p:nvPicPr>
        <p:blipFill rotWithShape="1">
          <a:blip r:embed="rId5"/>
          <a:srcRect l="32455" t="18737" r="15159" b="55803"/>
          <a:stretch/>
        </p:blipFill>
        <p:spPr>
          <a:xfrm>
            <a:off x="1827625" y="2416807"/>
            <a:ext cx="1894552" cy="648072"/>
          </a:xfrm>
          <a:prstGeom prst="rect">
            <a:avLst/>
          </a:prstGeom>
        </p:spPr>
      </p:pic>
      <p:pic>
        <p:nvPicPr>
          <p:cNvPr id="35" name="Slika 34"/>
          <p:cNvPicPr>
            <a:picLocks noChangeAspect="1"/>
          </p:cNvPicPr>
          <p:nvPr/>
        </p:nvPicPr>
        <p:blipFill rotWithShape="1">
          <a:blip r:embed="rId5"/>
          <a:srcRect l="33620" t="76033" r="15160" b="6994"/>
          <a:stretch/>
        </p:blipFill>
        <p:spPr>
          <a:xfrm>
            <a:off x="6530688" y="2793288"/>
            <a:ext cx="1852402" cy="432048"/>
          </a:xfrm>
          <a:prstGeom prst="rect">
            <a:avLst/>
          </a:prstGeom>
        </p:spPr>
      </p:pic>
      <p:sp>
        <p:nvSpPr>
          <p:cNvPr id="37" name="Elipsa 36"/>
          <p:cNvSpPr/>
          <p:nvPr/>
        </p:nvSpPr>
        <p:spPr>
          <a:xfrm>
            <a:off x="3772193" y="2966876"/>
            <a:ext cx="1115846" cy="559132"/>
          </a:xfrm>
          <a:prstGeom prst="ellipse">
            <a:avLst/>
          </a:prstGeom>
          <a:solidFill>
            <a:srgbClr val="FF0000">
              <a:alpha val="2705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PoljeZBesedilom 11"/>
          <p:cNvSpPr txBox="1"/>
          <p:nvPr/>
        </p:nvSpPr>
        <p:spPr>
          <a:xfrm>
            <a:off x="1925153" y="2064139"/>
            <a:ext cx="1797025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/>
              <a:t>ŠTEVILSKI IZRAZI</a:t>
            </a:r>
          </a:p>
        </p:txBody>
      </p:sp>
      <p:sp>
        <p:nvSpPr>
          <p:cNvPr id="26" name="PoljeZBesedilom 25"/>
          <p:cNvSpPr txBox="1"/>
          <p:nvPr/>
        </p:nvSpPr>
        <p:spPr>
          <a:xfrm>
            <a:off x="6530688" y="2031396"/>
            <a:ext cx="2589648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/>
              <a:t> IZRAZI s spremenljivkami</a:t>
            </a:r>
          </a:p>
          <a:p>
            <a:r>
              <a:rPr lang="sl-SI" dirty="0"/>
              <a:t>        </a:t>
            </a:r>
            <a:r>
              <a:rPr lang="sl-SI" i="1" dirty="0"/>
              <a:t>(algebrski izrazi)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PoljeZBesedilom 26"/>
              <p:cNvSpPr txBox="1"/>
              <p:nvPr/>
            </p:nvSpPr>
            <p:spPr>
              <a:xfrm>
                <a:off x="8020255" y="3372764"/>
                <a:ext cx="2430396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l-SI" sz="2000" i="1">
                          <a:latin typeface="Cambria Math" panose="02040503050406030204" pitchFamily="18" charset="0"/>
                        </a:rPr>
                        <m:t>=−1 </m:t>
                      </m:r>
                    </m:oMath>
                  </m:oMathPara>
                </a14:m>
                <a:endParaRPr lang="sl-SI" sz="2000" dirty="0"/>
              </a:p>
              <a:p>
                <a:endParaRPr lang="sl-SI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     2,3</m:t>
                      </m:r>
                      <m:r>
                        <a:rPr lang="sl-SI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l-SI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−1−9</m:t>
                          </m:r>
                        </m:e>
                      </m:d>
                    </m:oMath>
                  </m:oMathPara>
                </a14:m>
                <a:endParaRPr lang="sl-SI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  =2,3∙(−10)</m:t>
                      </m:r>
                    </m:oMath>
                  </m:oMathPara>
                </a14:m>
                <a:endParaRPr lang="sl-SI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>
                          <a:latin typeface="Cambria Math" panose="02040503050406030204" pitchFamily="18" charset="0"/>
                        </a:rPr>
                        <m:t>      =−23</m:t>
                      </m:r>
                    </m:oMath>
                  </m:oMathPara>
                </a14:m>
                <a:endParaRPr lang="sl-SI" sz="2000" dirty="0"/>
              </a:p>
            </p:txBody>
          </p:sp>
        </mc:Choice>
        <mc:Fallback>
          <p:sp>
            <p:nvSpPr>
              <p:cNvPr id="27" name="PoljeZBesedilom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255" y="3372764"/>
                <a:ext cx="2430396" cy="163121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Elipsa 27"/>
          <p:cNvSpPr/>
          <p:nvPr/>
        </p:nvSpPr>
        <p:spPr>
          <a:xfrm>
            <a:off x="8729278" y="4618093"/>
            <a:ext cx="501503" cy="398582"/>
          </a:xfrm>
          <a:prstGeom prst="ellipse">
            <a:avLst/>
          </a:prstGeom>
          <a:solidFill>
            <a:srgbClr val="FF0000">
              <a:alpha val="27059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858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8" grpId="0"/>
      <p:bldP spid="14" grpId="0"/>
      <p:bldP spid="24" grpId="0"/>
      <p:bldP spid="31" grpId="0" animBg="1"/>
      <p:bldP spid="37" grpId="0" animBg="1"/>
      <p:bldP spid="27" grpId="0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/>
          <p:cNvSpPr txBox="1"/>
          <p:nvPr/>
        </p:nvSpPr>
        <p:spPr>
          <a:xfrm>
            <a:off x="1822225" y="200376"/>
            <a:ext cx="8066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Vrednost izraza s spremenljivko izračunamo tako, da na mesto spremenljivke vstavimo vrednost spremenljivke.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9" name="Tabela 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99657" y="1822147"/>
              <a:ext cx="6984777" cy="138595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74999">
                      <a:extLst>
                        <a:ext uri="{9D8B030D-6E8A-4147-A177-3AD203B41FA5}">
                          <a16:colId xmlns:a16="http://schemas.microsoft.com/office/drawing/2014/main" val="3242263657"/>
                        </a:ext>
                      </a:extLst>
                    </a:gridCol>
                    <a:gridCol w="1077826">
                      <a:extLst>
                        <a:ext uri="{9D8B030D-6E8A-4147-A177-3AD203B41FA5}">
                          <a16:colId xmlns:a16="http://schemas.microsoft.com/office/drawing/2014/main" val="2627052028"/>
                        </a:ext>
                      </a:extLst>
                    </a:gridCol>
                    <a:gridCol w="1080120">
                      <a:extLst>
                        <a:ext uri="{9D8B030D-6E8A-4147-A177-3AD203B41FA5}">
                          <a16:colId xmlns:a16="http://schemas.microsoft.com/office/drawing/2014/main" val="3267892953"/>
                        </a:ext>
                      </a:extLst>
                    </a:gridCol>
                    <a:gridCol w="1080120">
                      <a:extLst>
                        <a:ext uri="{9D8B030D-6E8A-4147-A177-3AD203B41FA5}">
                          <a16:colId xmlns:a16="http://schemas.microsoft.com/office/drawing/2014/main" val="354043098"/>
                        </a:ext>
                      </a:extLst>
                    </a:gridCol>
                    <a:gridCol w="1080120">
                      <a:extLst>
                        <a:ext uri="{9D8B030D-6E8A-4147-A177-3AD203B41FA5}">
                          <a16:colId xmlns:a16="http://schemas.microsoft.com/office/drawing/2014/main" val="1365570587"/>
                        </a:ext>
                      </a:extLst>
                    </a:gridCol>
                    <a:gridCol w="1091592">
                      <a:extLst>
                        <a:ext uri="{9D8B030D-6E8A-4147-A177-3AD203B41FA5}">
                          <a16:colId xmlns:a16="http://schemas.microsoft.com/office/drawing/2014/main" val="248573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sl-SI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 i="1" smtClean="0">
                                    <a:solidFill>
                                      <a:srgbClr val="3386E1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sl-SI" sz="1800" dirty="0">
                            <a:solidFill>
                              <a:srgbClr val="3386E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sl-SI" sz="1800" dirty="0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sl-SI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l-SI" sz="1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sl-SI" sz="18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sl-SI" sz="1800" dirty="0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sl-SI" sz="18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sl-SI" sz="1800" b="0" i="1" smtClean="0">
                                        <a:latin typeface="Cambria Math" panose="02040503050406030204" pitchFamily="18" charset="0"/>
                                      </a:rPr>
                                      <m:t>0,25</m:t>
                                    </m:r>
                                  </m:e>
                                </m:rad>
                              </m:oMath>
                            </m:oMathPara>
                          </a14:m>
                          <a:endParaRPr lang="sl-SI" sz="1800" dirty="0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l" defTabSz="6858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sl-SI" sz="1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sl-SI" sz="1800" dirty="0"/>
                        </a:p>
                        <a:p>
                          <a:endParaRPr lang="sl-SI" sz="1800" dirty="0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17654812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sl-SI" sz="200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sl-SI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sl-SI" sz="2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∙</m:t>
                                    </m:r>
                                    <m:r>
                                      <a:rPr lang="sl-SI" sz="20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sl-SI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sl-SI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ad>
                                  <m:radPr>
                                    <m:degHide m:val="on"/>
                                    <m:ctrlPr>
                                      <a:rPr lang="sl-SI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sSup>
                                      <m:sSupPr>
                                        <m:ctrlPr>
                                          <a:rPr lang="sl-SI" sz="20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l-SI" sz="20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sl-SI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oMath>
                            </m:oMathPara>
                          </a14:m>
                          <a:endParaRPr lang="sl-SI" dirty="0"/>
                        </a:p>
                        <a:p>
                          <a:endParaRPr lang="sl-SI" dirty="0"/>
                        </a:p>
                      </a:txBody>
                      <a:tcPr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83362816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9" name="Tabela 8"/>
              <p:cNvGraphicFramePr>
                <a:graphicFrameLocks noGrp="1"/>
              </p:cNvGraphicFramePr>
              <p:nvPr>
                <p:extLst/>
              </p:nvPr>
            </p:nvGraphicFramePr>
            <p:xfrm>
              <a:off x="2999657" y="1822147"/>
              <a:ext cx="6984777" cy="1385951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1574999">
                      <a:extLst>
                        <a:ext uri="{9D8B030D-6E8A-4147-A177-3AD203B41FA5}">
                          <a16:colId xmlns:a16="http://schemas.microsoft.com/office/drawing/2014/main" val="3242263657"/>
                        </a:ext>
                      </a:extLst>
                    </a:gridCol>
                    <a:gridCol w="1077826">
                      <a:extLst>
                        <a:ext uri="{9D8B030D-6E8A-4147-A177-3AD203B41FA5}">
                          <a16:colId xmlns:a16="http://schemas.microsoft.com/office/drawing/2014/main" val="2627052028"/>
                        </a:ext>
                      </a:extLst>
                    </a:gridCol>
                    <a:gridCol w="1080120">
                      <a:extLst>
                        <a:ext uri="{9D8B030D-6E8A-4147-A177-3AD203B41FA5}">
                          <a16:colId xmlns:a16="http://schemas.microsoft.com/office/drawing/2014/main" val="3267892953"/>
                        </a:ext>
                      </a:extLst>
                    </a:gridCol>
                    <a:gridCol w="1080120">
                      <a:extLst>
                        <a:ext uri="{9D8B030D-6E8A-4147-A177-3AD203B41FA5}">
                          <a16:colId xmlns:a16="http://schemas.microsoft.com/office/drawing/2014/main" val="354043098"/>
                        </a:ext>
                      </a:extLst>
                    </a:gridCol>
                    <a:gridCol w="1080120">
                      <a:extLst>
                        <a:ext uri="{9D8B030D-6E8A-4147-A177-3AD203B41FA5}">
                          <a16:colId xmlns:a16="http://schemas.microsoft.com/office/drawing/2014/main" val="1365570587"/>
                        </a:ext>
                      </a:extLst>
                    </a:gridCol>
                    <a:gridCol w="1091592">
                      <a:extLst>
                        <a:ext uri="{9D8B030D-6E8A-4147-A177-3AD203B41FA5}">
                          <a16:colId xmlns:a16="http://schemas.microsoft.com/office/drawing/2014/main" val="2485730002"/>
                        </a:ext>
                      </a:extLst>
                    </a:gridCol>
                  </a:tblGrid>
                  <a:tr h="640080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88" t="-943" r="-346124" b="-11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46328" t="-943" r="-404520" b="-11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46328" t="-943" r="-304520" b="-11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344382" t="-943" r="-202809" b="-11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446893" t="-943" r="-103955" b="-11981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540782" t="-943" r="-2793" b="-1198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76548120"/>
                      </a:ext>
                    </a:extLst>
                  </a:tr>
                  <a:tr h="745871">
                    <a:tc>
                      <a:txBody>
                        <a:bodyPr/>
                        <a:lstStyle/>
                        <a:p>
                          <a:endParaRPr lang="sl-SI"/>
                        </a:p>
                      </a:txBody>
                      <a:tcPr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blipFill>
                          <a:blip r:embed="rId2"/>
                          <a:stretch>
                            <a:fillRect l="-388" t="-86992" r="-346124" b="-32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tc>
                      <a:txBody>
                        <a:bodyPr/>
                        <a:lstStyle/>
                        <a:p>
                          <a:endParaRPr lang="sl-SI" dirty="0"/>
                        </a:p>
                      </a:txBody>
                      <a:tcP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</a:tcPr>
                    </a:tc>
                    <a:extLst>
                      <a:ext uri="{0D108BD9-81ED-4DB2-BD59-A6C34878D82A}">
                        <a16:rowId xmlns:a16="http://schemas.microsoft.com/office/drawing/2014/main" val="833628162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PoljeZBesedilom 11"/>
          <p:cNvSpPr txBox="1"/>
          <p:nvPr/>
        </p:nvSpPr>
        <p:spPr>
          <a:xfrm>
            <a:off x="5663952" y="3480271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Vrednost izraza</a:t>
            </a:r>
          </a:p>
        </p:txBody>
      </p:sp>
      <p:sp>
        <p:nvSpPr>
          <p:cNvPr id="13" name="PoljeZBesedilom 12"/>
          <p:cNvSpPr txBox="1"/>
          <p:nvPr/>
        </p:nvSpPr>
        <p:spPr>
          <a:xfrm>
            <a:off x="5311815" y="1085416"/>
            <a:ext cx="250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Vrednost spremenljivke</a:t>
            </a:r>
          </a:p>
        </p:txBody>
      </p:sp>
      <p:sp>
        <p:nvSpPr>
          <p:cNvPr id="14" name="Levi zaviti oklepaj 13"/>
          <p:cNvSpPr/>
          <p:nvPr/>
        </p:nvSpPr>
        <p:spPr>
          <a:xfrm rot="5400000">
            <a:off x="7061326" y="-639058"/>
            <a:ext cx="301599" cy="4392488"/>
          </a:xfrm>
          <a:prstGeom prst="leftBrace">
            <a:avLst>
              <a:gd name="adj1" fmla="val 44771"/>
              <a:gd name="adj2" fmla="val 506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" name="Levi zaviti oklepaj 14"/>
          <p:cNvSpPr/>
          <p:nvPr/>
        </p:nvSpPr>
        <p:spPr>
          <a:xfrm rot="16200000">
            <a:off x="7133334" y="1094073"/>
            <a:ext cx="301599" cy="4392488"/>
          </a:xfrm>
          <a:prstGeom prst="leftBrace">
            <a:avLst>
              <a:gd name="adj1" fmla="val 44771"/>
              <a:gd name="adj2" fmla="val 5060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3445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avokotnik 15"/>
          <p:cNvSpPr/>
          <p:nvPr/>
        </p:nvSpPr>
        <p:spPr>
          <a:xfrm>
            <a:off x="1732995" y="4555846"/>
            <a:ext cx="8667881" cy="1348332"/>
          </a:xfrm>
          <a:prstGeom prst="rect">
            <a:avLst/>
          </a:prstGeom>
          <a:noFill/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9600" b="1" dirty="0">
                <a:solidFill>
                  <a:srgbClr val="002060"/>
                </a:solidFill>
                <a:sym typeface="Wingdings" panose="05000000000000000000" pitchFamily="2" charset="2"/>
              </a:rPr>
              <a:t></a:t>
            </a:r>
            <a:endParaRPr lang="sl-SI" b="1" dirty="0">
              <a:solidFill>
                <a:srgbClr val="002060"/>
              </a:solidFill>
            </a:endParaRPr>
          </a:p>
        </p:txBody>
      </p:sp>
      <p:sp>
        <p:nvSpPr>
          <p:cNvPr id="15" name="Pravokotnik 14"/>
          <p:cNvSpPr/>
          <p:nvPr/>
        </p:nvSpPr>
        <p:spPr>
          <a:xfrm>
            <a:off x="1755253" y="1216476"/>
            <a:ext cx="6541471" cy="2734085"/>
          </a:xfrm>
          <a:prstGeom prst="rect">
            <a:avLst/>
          </a:prstGeom>
          <a:noFill/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8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                    </a:t>
            </a:r>
            <a:endParaRPr lang="sl-SI" sz="8000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32994" y="294935"/>
            <a:ext cx="8229600" cy="619472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sl-SI" sz="3200" dirty="0">
                <a:latin typeface="+mn-lt"/>
              </a:rPr>
              <a:t>Dogovor: ZNAK za MNOŽENJE </a:t>
            </a:r>
            <a:r>
              <a:rPr lang="sl-SI" sz="3200" u="sng" dirty="0">
                <a:solidFill>
                  <a:srgbClr val="FF0000"/>
                </a:solidFill>
                <a:latin typeface="+mn-lt"/>
              </a:rPr>
              <a:t>lahko</a:t>
            </a:r>
            <a:r>
              <a:rPr lang="sl-SI" sz="3200" dirty="0">
                <a:solidFill>
                  <a:srgbClr val="FF0000"/>
                </a:solidFill>
                <a:latin typeface="+mn-lt"/>
              </a:rPr>
              <a:t> izpustimo:</a:t>
            </a:r>
            <a:endParaRPr lang="en-GB" sz="3200" dirty="0">
              <a:solidFill>
                <a:srgbClr val="FF0000"/>
              </a:solidFill>
              <a:latin typeface="+mn-lt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PoljeZBesedilom 3"/>
              <p:cNvSpPr txBox="1"/>
              <p:nvPr/>
            </p:nvSpPr>
            <p:spPr>
              <a:xfrm>
                <a:off x="1982310" y="1320840"/>
                <a:ext cx="162538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sl-SI" sz="2400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310" y="1320840"/>
                <a:ext cx="162538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PoljeZBesedilom 7"/>
              <p:cNvSpPr txBox="1"/>
              <p:nvPr/>
            </p:nvSpPr>
            <p:spPr>
              <a:xfrm>
                <a:off x="4214611" y="1284198"/>
                <a:ext cx="162275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8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𝑎𝑏</m:t>
                      </m:r>
                    </m:oMath>
                  </m:oMathPara>
                </a14:m>
                <a:endParaRPr lang="sl-SI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4611" y="1284198"/>
                <a:ext cx="162275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PoljeZBesedilom 8"/>
              <p:cNvSpPr txBox="1"/>
              <p:nvPr/>
            </p:nvSpPr>
            <p:spPr>
              <a:xfrm>
                <a:off x="1905848" y="1933477"/>
                <a:ext cx="394370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l-SI" sz="28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l-SI" sz="28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8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−3+</m:t>
                          </m:r>
                          <m:r>
                            <a:rPr lang="sl-SI" sz="28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sl-SI" sz="28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=5(−3+</m:t>
                      </m:r>
                      <m:r>
                        <a:rPr lang="sl-SI" sz="28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sl-SI" sz="28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9" name="PoljeZBesedilom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848" y="1933477"/>
                <a:ext cx="3943707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PoljeZBesedilom 9"/>
              <p:cNvSpPr txBox="1"/>
              <p:nvPr/>
            </p:nvSpPr>
            <p:spPr>
              <a:xfrm>
                <a:off x="1967056" y="2636084"/>
                <a:ext cx="34643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+2</m:t>
                          </m:r>
                        </m:e>
                      </m:d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+2)</m:t>
                      </m:r>
                    </m:oMath>
                  </m:oMathPara>
                </a14:m>
                <a:endParaRPr lang="sl-SI" sz="20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0" name="PoljeZBesedilom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7056" y="2636084"/>
                <a:ext cx="346434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PoljeZBesedilom 10"/>
              <p:cNvSpPr txBox="1"/>
              <p:nvPr/>
            </p:nvSpPr>
            <p:spPr>
              <a:xfrm>
                <a:off x="1905848" y="3314106"/>
                <a:ext cx="535486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sl-SI" sz="2800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=(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)(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sl-SI" sz="2800" i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l-SI" sz="3200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PoljeZBesedilom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5848" y="3314106"/>
                <a:ext cx="535486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PoljeZBesedilom 11"/>
              <p:cNvSpPr txBox="1"/>
              <p:nvPr/>
            </p:nvSpPr>
            <p:spPr>
              <a:xfrm>
                <a:off x="2697995" y="5153206"/>
                <a:ext cx="2523127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4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l-SI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∙3≠23</m:t>
                      </m:r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12" name="PoljeZBesedilom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995" y="5153206"/>
                <a:ext cx="2523127" cy="67710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PoljeZBesedilom 12"/>
          <p:cNvSpPr txBox="1"/>
          <p:nvPr/>
        </p:nvSpPr>
        <p:spPr>
          <a:xfrm>
            <a:off x="1732995" y="4694735"/>
            <a:ext cx="4453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>
                <a:solidFill>
                  <a:srgbClr val="FF0000"/>
                </a:solidFill>
              </a:rPr>
              <a:t>POZOR! </a:t>
            </a:r>
            <a:r>
              <a:rPr lang="sl-SI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</a:t>
            </a:r>
            <a:r>
              <a:rPr lang="sl-SI" sz="3200" dirty="0">
                <a:solidFill>
                  <a:srgbClr val="FF0000"/>
                </a:solidFill>
              </a:rPr>
              <a:t> izpustimo: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PoljeZBesedilom 13"/>
              <p:cNvSpPr txBox="1"/>
              <p:nvPr/>
            </p:nvSpPr>
            <p:spPr>
              <a:xfrm>
                <a:off x="6472900" y="5113667"/>
                <a:ext cx="37106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000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l-SI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l-SI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l-SI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sl-SI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≠2−3</m:t>
                      </m:r>
                    </m:oMath>
                  </m:oMathPara>
                </a14:m>
                <a:endParaRPr lang="sl-SI" sz="2800" dirty="0"/>
              </a:p>
            </p:txBody>
          </p:sp>
        </mc:Choice>
        <mc:Fallback>
          <p:sp>
            <p:nvSpPr>
              <p:cNvPr id="14" name="PoljeZBesedilom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2900" y="5113667"/>
                <a:ext cx="3710696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oljeZBesedilom 2"/>
          <p:cNvSpPr txBox="1"/>
          <p:nvPr/>
        </p:nvSpPr>
        <p:spPr>
          <a:xfrm>
            <a:off x="8760296" y="174881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Glej U, str. 96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oljeZBesedilom 4"/>
              <p:cNvSpPr txBox="1"/>
              <p:nvPr/>
            </p:nvSpPr>
            <p:spPr>
              <a:xfrm>
                <a:off x="6198302" y="1907957"/>
                <a:ext cx="1776384" cy="4203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sl-SI" sz="2400" i="1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sl-SI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l-SI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rad>
                      <m:r>
                        <a:rPr lang="sl-SI" sz="240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ad>
                        <m:radPr>
                          <m:degHide m:val="on"/>
                          <m:ctrlPr>
                            <a:rPr lang="sl-SI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l-SI" sz="2400" i="1">
                              <a:solidFill>
                                <a:schemeClr val="accent2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sl-SI" dirty="0"/>
              </a:p>
            </p:txBody>
          </p:sp>
        </mc:Choice>
        <mc:Fallback>
          <p:sp>
            <p:nvSpPr>
              <p:cNvPr id="5" name="PoljeZBesedilom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8302" y="1907957"/>
                <a:ext cx="1776384" cy="42037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3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5" grpId="0" animBg="1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79F61DA7-F5F8-4AA9-8C7F-D414361CE342}"/>
              </a:ext>
            </a:extLst>
          </p:cNvPr>
          <p:cNvSpPr txBox="1"/>
          <p:nvPr/>
        </p:nvSpPr>
        <p:spPr>
          <a:xfrm>
            <a:off x="2135560" y="476673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4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Vaja dela mojstra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389E318B-AD73-4025-92D9-F3E860481C26}"/>
              </a:ext>
            </a:extLst>
          </p:cNvPr>
          <p:cNvSpPr txBox="1"/>
          <p:nvPr/>
        </p:nvSpPr>
        <p:spPr>
          <a:xfrm>
            <a:off x="2351584" y="1988841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6000" dirty="0"/>
              <a:t>U</a:t>
            </a:r>
            <a:r>
              <a:rPr lang="sl-SI" sz="3200" dirty="0"/>
              <a:t>ČBENIK</a:t>
            </a:r>
            <a:r>
              <a:rPr lang="sl-SI" sz="2800" dirty="0"/>
              <a:t>, str. 97, 98/ </a:t>
            </a:r>
            <a:r>
              <a:rPr lang="sl-SI" sz="2800" dirty="0" err="1"/>
              <a:t>nal</a:t>
            </a:r>
            <a:r>
              <a:rPr lang="sl-SI" sz="2800" dirty="0"/>
              <a:t>. 1-10, 11*, 12*</a:t>
            </a:r>
          </a:p>
        </p:txBody>
      </p:sp>
    </p:spTree>
    <p:extLst>
      <p:ext uri="{BB962C8B-B14F-4D97-AF65-F5344CB8AC3E}">
        <p14:creationId xmlns:p14="http://schemas.microsoft.com/office/powerpoint/2010/main" val="811261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Microsoft Office PowerPoint</Application>
  <PresentationFormat>Širokozaslonsko</PresentationFormat>
  <Paragraphs>44</Paragraphs>
  <Slides>5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Times New Roman</vt:lpstr>
      <vt:lpstr>Wingdings</vt:lpstr>
      <vt:lpstr>Officeova tema</vt:lpstr>
      <vt:lpstr>PowerPointova predstavitev</vt:lpstr>
      <vt:lpstr>PowerPointova predstavitev</vt:lpstr>
      <vt:lpstr>PowerPointova predstavitev</vt:lpstr>
      <vt:lpstr>Dogovor: ZNAK za MNOŽENJE lahko izpustimo: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Polona Brečko</dc:creator>
  <cp:lastModifiedBy>Polona Brečko</cp:lastModifiedBy>
  <cp:revision>1</cp:revision>
  <dcterms:created xsi:type="dcterms:W3CDTF">2024-03-09T08:58:19Z</dcterms:created>
  <dcterms:modified xsi:type="dcterms:W3CDTF">2024-03-09T08:59:00Z</dcterms:modified>
</cp:coreProperties>
</file>