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0C4CE8-7F05-4D4D-A738-94DF9911F13F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C394AB-86E2-4777-993E-CDE2EB81C058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8800" dirty="0">
                <a:solidFill>
                  <a:srgbClr val="00B0F0"/>
                </a:solidFill>
              </a:rPr>
              <a:t>TEHTAM</a:t>
            </a:r>
          </a:p>
        </p:txBody>
      </p:sp>
      <p:pic>
        <p:nvPicPr>
          <p:cNvPr id="4" name="Slika 3" descr="Gostota in specifična tež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124744"/>
            <a:ext cx="5760720" cy="32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4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Kilogram, dekagram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V vsakdanjem življenju pa velikokrat ni dovolj, če določimo samo, kaj je težje in kaj je lažje. Velikokrat moramo določiti ali prebrati, koliko kakšna stvar tehta. </a:t>
            </a:r>
          </a:p>
          <a:p>
            <a:pPr>
              <a:lnSpc>
                <a:spcPct val="150000"/>
              </a:lnSpc>
            </a:pPr>
            <a:r>
              <a:rPr lang="sl-SI" dirty="0"/>
              <a:t>Najbrž si že opazil, da je na izdelkih, ki jih kupite, zapisano, koliko tehtajo. Pobrskaj malo v hladilniku, shrambi in omarah, kjer imate hrano.</a:t>
            </a:r>
          </a:p>
        </p:txBody>
      </p:sp>
    </p:spTree>
    <p:extLst>
      <p:ext uri="{BB962C8B-B14F-4D97-AF65-F5344CB8AC3E}">
        <p14:creationId xmlns:p14="http://schemas.microsoft.com/office/powerpoint/2010/main" val="29430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Kilogram, dekagram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moki ali sladkorju si najbrž našel napis </a:t>
            </a:r>
            <a:r>
              <a:rPr lang="sl-SI" b="1" dirty="0"/>
              <a:t>1 kg.</a:t>
            </a:r>
          </a:p>
          <a:p>
            <a:endParaRPr lang="sl-SI" b="1" dirty="0"/>
          </a:p>
          <a:p>
            <a:r>
              <a:rPr lang="sl-SI" b="1" dirty="0"/>
              <a:t>1 </a:t>
            </a:r>
            <a:r>
              <a:rPr lang="sl-SI" b="1" dirty="0">
                <a:solidFill>
                  <a:srgbClr val="00B0F0"/>
                </a:solidFill>
              </a:rPr>
              <a:t>kg</a:t>
            </a:r>
            <a:r>
              <a:rPr lang="sl-SI" b="1" dirty="0"/>
              <a:t> = 1 </a:t>
            </a:r>
            <a:r>
              <a:rPr lang="sl-SI" b="1" dirty="0">
                <a:solidFill>
                  <a:srgbClr val="00B0F0"/>
                </a:solidFill>
              </a:rPr>
              <a:t>k</a:t>
            </a:r>
            <a:r>
              <a:rPr lang="sl-SI" b="1" dirty="0"/>
              <a:t>ilo</a:t>
            </a:r>
            <a:r>
              <a:rPr lang="sl-SI" b="1" dirty="0">
                <a:solidFill>
                  <a:srgbClr val="00B0F0"/>
                </a:solidFill>
              </a:rPr>
              <a:t>g</a:t>
            </a:r>
            <a:r>
              <a:rPr lang="sl-SI" b="1" dirty="0"/>
              <a:t>ram</a:t>
            </a:r>
          </a:p>
          <a:p>
            <a:endParaRPr lang="sl-SI" b="1" dirty="0"/>
          </a:p>
          <a:p>
            <a:r>
              <a:rPr lang="sl-SI" dirty="0"/>
              <a:t>Manjša enota od kilograma pa je </a:t>
            </a:r>
            <a:r>
              <a:rPr lang="sl-SI" b="1" dirty="0"/>
              <a:t>dekagram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b="1" dirty="0"/>
              <a:t>1 </a:t>
            </a:r>
            <a:r>
              <a:rPr lang="sl-SI" b="1" dirty="0">
                <a:solidFill>
                  <a:srgbClr val="00B0F0"/>
                </a:solidFill>
              </a:rPr>
              <a:t>d</a:t>
            </a:r>
            <a:r>
              <a:rPr lang="sl-SI" b="1" dirty="0"/>
              <a:t>ek</a:t>
            </a:r>
            <a:r>
              <a:rPr lang="sl-SI" b="1" dirty="0">
                <a:solidFill>
                  <a:srgbClr val="00B0F0"/>
                </a:solidFill>
              </a:rPr>
              <a:t>ag</a:t>
            </a:r>
            <a:r>
              <a:rPr lang="sl-SI" b="1" dirty="0"/>
              <a:t>ram = 1 </a:t>
            </a:r>
            <a:r>
              <a:rPr lang="sl-SI" b="1" dirty="0">
                <a:solidFill>
                  <a:srgbClr val="00B0F0"/>
                </a:solidFill>
              </a:rPr>
              <a:t>dag</a:t>
            </a:r>
          </a:p>
          <a:p>
            <a:endParaRPr lang="sl-SI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sl-SI" dirty="0"/>
              <a:t>V enem kilogramu je 100 dekagramov.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00B0F0"/>
                </a:solidFill>
              </a:rPr>
              <a:t>1 kg = 100 dag</a:t>
            </a:r>
          </a:p>
          <a:p>
            <a:endParaRPr lang="sl-SI" b="1" dirty="0">
              <a:solidFill>
                <a:srgbClr val="00B0F0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5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Kilogram, dekagram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zvezek za matematiko zapiši naslov: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 b="1" dirty="0">
                <a:solidFill>
                  <a:srgbClr val="00B0F0"/>
                </a:solidFill>
              </a:rPr>
              <a:t>TEHTAM</a:t>
            </a:r>
          </a:p>
          <a:p>
            <a:pPr marL="0" indent="0" algn="just">
              <a:buNone/>
            </a:pPr>
            <a:endParaRPr lang="sl-SI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sl-SI" dirty="0"/>
              <a:t>Pod naslovom zapiši:</a:t>
            </a:r>
          </a:p>
          <a:p>
            <a:pPr marL="0" indent="0" algn="just">
              <a:buNone/>
            </a:pPr>
            <a:endParaRPr lang="sl-SI" b="1" dirty="0">
              <a:solidFill>
                <a:srgbClr val="00B0F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l-SI" b="1" dirty="0"/>
              <a:t>1 </a:t>
            </a:r>
            <a:r>
              <a:rPr lang="sl-SI" b="1" dirty="0">
                <a:solidFill>
                  <a:srgbClr val="00B0F0"/>
                </a:solidFill>
              </a:rPr>
              <a:t>kg</a:t>
            </a:r>
            <a:r>
              <a:rPr lang="sl-SI" b="1" dirty="0"/>
              <a:t> = 1 </a:t>
            </a:r>
            <a:r>
              <a:rPr lang="sl-SI" b="1" dirty="0">
                <a:solidFill>
                  <a:srgbClr val="00B0F0"/>
                </a:solidFill>
              </a:rPr>
              <a:t>k</a:t>
            </a:r>
            <a:r>
              <a:rPr lang="sl-SI" b="1" dirty="0"/>
              <a:t>ilo</a:t>
            </a:r>
            <a:r>
              <a:rPr lang="sl-SI" b="1" dirty="0">
                <a:solidFill>
                  <a:srgbClr val="00B0F0"/>
                </a:solidFill>
              </a:rPr>
              <a:t>g</a:t>
            </a:r>
            <a:r>
              <a:rPr lang="sl-SI" b="1" dirty="0"/>
              <a:t>ram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b="1" dirty="0"/>
              <a:t>1 </a:t>
            </a:r>
            <a:r>
              <a:rPr lang="sl-SI" b="1" dirty="0">
                <a:solidFill>
                  <a:srgbClr val="00B0F0"/>
                </a:solidFill>
              </a:rPr>
              <a:t>dag </a:t>
            </a:r>
            <a:r>
              <a:rPr lang="sl-SI" b="1" dirty="0"/>
              <a:t>= 1 </a:t>
            </a:r>
            <a:r>
              <a:rPr lang="sl-SI" b="1" dirty="0">
                <a:solidFill>
                  <a:srgbClr val="00B0F0"/>
                </a:solidFill>
              </a:rPr>
              <a:t>d</a:t>
            </a:r>
            <a:r>
              <a:rPr lang="sl-SI" b="1" dirty="0"/>
              <a:t>ek</a:t>
            </a:r>
            <a:r>
              <a:rPr lang="sl-SI" b="1" dirty="0">
                <a:solidFill>
                  <a:srgbClr val="00B0F0"/>
                </a:solidFill>
              </a:rPr>
              <a:t>ag</a:t>
            </a:r>
            <a:r>
              <a:rPr lang="sl-SI" b="1" dirty="0"/>
              <a:t>ram</a:t>
            </a:r>
            <a:endParaRPr lang="sl-SI" b="1" dirty="0">
              <a:solidFill>
                <a:srgbClr val="00B0F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l-SI" b="1" dirty="0">
                <a:solidFill>
                  <a:srgbClr val="00B0F0"/>
                </a:solidFill>
              </a:rPr>
              <a:t>1 kg = 100 dag</a:t>
            </a:r>
          </a:p>
          <a:p>
            <a:pPr marL="0" indent="0" algn="just">
              <a:buNone/>
            </a:pPr>
            <a:endParaRPr lang="sl-SI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b="1" dirty="0"/>
              <a:t>Na naslednjih straneh te čakajo naloge v delovnem zvezku. Predlagam, da si jih razdeliš in rešiš vsak dan malo.</a:t>
            </a:r>
          </a:p>
          <a:p>
            <a:pPr>
              <a:lnSpc>
                <a:spcPct val="150000"/>
              </a:lnSpc>
            </a:pPr>
            <a:r>
              <a:rPr lang="sl-SI" dirty="0"/>
              <a:t>Primer: 1. dan rešiš naloge na straneh 54 in 55.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                 2. dan rešiš naloge na strani 56.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                 3. dan rešiš naloge na straneh 57 (in 58).</a:t>
            </a:r>
          </a:p>
        </p:txBody>
      </p:sp>
    </p:spTree>
    <p:extLst>
      <p:ext uri="{BB962C8B-B14F-4D97-AF65-F5344CB8AC3E}">
        <p14:creationId xmlns:p14="http://schemas.microsoft.com/office/powerpoint/2010/main" val="155613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Stran 54: </a:t>
            </a:r>
          </a:p>
          <a:p>
            <a:pPr>
              <a:lnSpc>
                <a:spcPct val="150000"/>
              </a:lnSpc>
            </a:pPr>
            <a:r>
              <a:rPr lang="sl-SI" dirty="0"/>
              <a:t>1. in 2. nalogo si samo ogledaš in razmisliš.</a:t>
            </a:r>
          </a:p>
          <a:p>
            <a:pPr>
              <a:lnSpc>
                <a:spcPct val="150000"/>
              </a:lnSpc>
            </a:pPr>
            <a:r>
              <a:rPr lang="sl-SI" dirty="0"/>
              <a:t>3. naloga: imaš doma kakšno „ta malo“ Milko ali kakšno drugo „ta malo“ čokolado? </a:t>
            </a:r>
          </a:p>
          <a:p>
            <a:pPr>
              <a:lnSpc>
                <a:spcPct val="150000"/>
              </a:lnSpc>
            </a:pPr>
            <a:r>
              <a:rPr lang="sl-SI" dirty="0"/>
              <a:t>Takšna čokolada tehta 10 dag.</a:t>
            </a:r>
          </a:p>
          <a:p>
            <a:pPr>
              <a:lnSpc>
                <a:spcPct val="150000"/>
              </a:lnSpc>
            </a:pPr>
            <a:r>
              <a:rPr lang="sl-SI" dirty="0"/>
              <a:t>Koliko bi jih potreboval za 1 kg?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/>
              <a:t>(__ ∙ </a:t>
            </a:r>
            <a:r>
              <a:rPr lang="sl-SI" dirty="0"/>
              <a:t>10 dag = 100 dag)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56981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0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4. naloga: če imaš možnost, si pripravi nekaj izdelkov in poskusi ugotoviti, kaj tehta več. Potem preveri s kuhinjsko tehtnico.</a:t>
            </a:r>
          </a:p>
        </p:txBody>
      </p:sp>
    </p:spTree>
    <p:extLst>
      <p:ext uri="{BB962C8B-B14F-4D97-AF65-F5344CB8AC3E}">
        <p14:creationId xmlns:p14="http://schemas.microsoft.com/office/powerpoint/2010/main" val="350910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Stran 55:</a:t>
            </a:r>
          </a:p>
          <a:p>
            <a:pPr>
              <a:lnSpc>
                <a:spcPct val="150000"/>
              </a:lnSpc>
            </a:pPr>
            <a:r>
              <a:rPr lang="sl-SI" dirty="0"/>
              <a:t>5. naloga: pod vsakim živilom je napisano, koliko tehta. Da boš nalogo lažje rešil, predlagam, da jih uredimo od najlažjega do najtežjega.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/>
              <a:t>čokolada (10 dag), riž (15 dag), banana (20 dag) in paprika (20 dag), kava (25 dag), solata (40 dag), jabolka (60 dag), kruh (1 kg = 100 dag), sladkor (2 kg = 200 dag)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305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Tako, zdaj bo nalogo lažje rešiti.</a:t>
            </a:r>
          </a:p>
          <a:p>
            <a:pPr>
              <a:lnSpc>
                <a:spcPct val="150000"/>
              </a:lnSpc>
            </a:pPr>
            <a:r>
              <a:rPr lang="sl-SI" dirty="0"/>
              <a:t>Ko pišeš račune, moraš zraven napisati dag ali kg.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6. naloga: seštevaš in odštevaš kot pri običajnih računih, le da je zraven napisana enota kg.</a:t>
            </a:r>
          </a:p>
        </p:txBody>
      </p:sp>
    </p:spTree>
    <p:extLst>
      <p:ext uri="{BB962C8B-B14F-4D97-AF65-F5344CB8AC3E}">
        <p14:creationId xmlns:p14="http://schemas.microsoft.com/office/powerpoint/2010/main" val="218511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Stran 56:</a:t>
            </a:r>
          </a:p>
          <a:p>
            <a:pPr>
              <a:lnSpc>
                <a:spcPct val="150000"/>
              </a:lnSpc>
            </a:pPr>
            <a:r>
              <a:rPr lang="sl-SI" dirty="0"/>
              <a:t>7. naloga: Reza in babica sta nakupovali moko in sladkor.  Po vrsti računaj, kot zahtevajo naloge. 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Spomni se: 2-krat toliko pomeni, da množiš z 2.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                        3-krat toliko pomeni, da množiš s 3.</a:t>
            </a:r>
          </a:p>
        </p:txBody>
      </p:sp>
    </p:spTree>
    <p:extLst>
      <p:ext uri="{BB962C8B-B14F-4D97-AF65-F5344CB8AC3E}">
        <p14:creationId xmlns:p14="http://schemas.microsoft.com/office/powerpoint/2010/main" val="141675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Stran 57 in 58:</a:t>
            </a:r>
          </a:p>
          <a:p>
            <a:pPr>
              <a:lnSpc>
                <a:spcPct val="150000"/>
              </a:lnSpc>
            </a:pPr>
            <a:r>
              <a:rPr lang="sl-SI" dirty="0"/>
              <a:t>8. naloga: Otroci so zbirali star papir. V tabeli je zapisno, koliko kilogramov papirja je kdo prinesel v 1. tednu in v 2. tednu. </a:t>
            </a:r>
          </a:p>
          <a:p>
            <a:pPr>
              <a:lnSpc>
                <a:spcPct val="150000"/>
              </a:lnSpc>
            </a:pPr>
            <a:r>
              <a:rPr lang="sl-SI" dirty="0"/>
              <a:t>Tvoja naloga je, da izračunaš, koliko so prinesli v obeh tednih skupaj in napišeš rezultat, kot kaže primer.</a:t>
            </a:r>
          </a:p>
        </p:txBody>
      </p:sp>
    </p:spTree>
    <p:extLst>
      <p:ext uri="{BB962C8B-B14F-4D97-AF65-F5344CB8AC3E}">
        <p14:creationId xmlns:p14="http://schemas.microsoft.com/office/powerpoint/2010/main" val="29586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Tehtanje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/>
              <a:t>Je v vsakdanjem življenju zelo pogosto in uporabno.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Tehtamo na primer: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dirty="0"/>
              <a:t>dojenčka, da vidimo, ali dovolj poje in se razvija,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dirty="0"/>
              <a:t>sadje in zelenjavo, ki jo kupimo v trgovini,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dirty="0"/>
              <a:t>pa tudi salamo in sir v delikatesi,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dirty="0"/>
              <a:t>sestavine za kuhanje in pečenje …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546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z DZ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Nato na številskem traku označiš, koliko so zbrali 1. in koliko so zbrali 2. teden. Za 1. teden uporabi </a:t>
            </a:r>
            <a:r>
              <a:rPr lang="sl-SI" dirty="0">
                <a:solidFill>
                  <a:srgbClr val="00B050"/>
                </a:solidFill>
              </a:rPr>
              <a:t>zeleno barvo, </a:t>
            </a:r>
            <a:r>
              <a:rPr lang="sl-SI" dirty="0"/>
              <a:t>za 2. teden pa uporabi </a:t>
            </a:r>
            <a:r>
              <a:rPr lang="sl-SI" dirty="0">
                <a:solidFill>
                  <a:srgbClr val="FF0000"/>
                </a:solidFill>
              </a:rPr>
              <a:t>rdečo barvo.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b="1" dirty="0"/>
              <a:t>Naloge na strani 58 niso obvezne.</a:t>
            </a:r>
          </a:p>
          <a:p>
            <a:pPr>
              <a:lnSpc>
                <a:spcPct val="150000"/>
              </a:lnSpc>
            </a:pPr>
            <a:endParaRPr lang="sl-SI" b="1" dirty="0"/>
          </a:p>
          <a:p>
            <a:pPr>
              <a:lnSpc>
                <a:spcPct val="150000"/>
              </a:lnSpc>
            </a:pPr>
            <a:r>
              <a:rPr lang="sl-SI" b="1" dirty="0"/>
              <a:t>Fotografirajte in pošljite stran 55 iz delovnega zvezka.</a:t>
            </a:r>
          </a:p>
        </p:txBody>
      </p:sp>
    </p:spTree>
    <p:extLst>
      <p:ext uri="{BB962C8B-B14F-4D97-AF65-F5344CB8AC3E}">
        <p14:creationId xmlns:p14="http://schemas.microsoft.com/office/powerpoint/2010/main" val="60966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Recept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V receptih so količine velikokrat napisane v gramih. Gram je še manjša enota kot dekagram. </a:t>
            </a:r>
          </a:p>
          <a:p>
            <a:pPr>
              <a:lnSpc>
                <a:spcPct val="150000"/>
              </a:lnSpc>
            </a:pPr>
            <a:r>
              <a:rPr lang="sl-SI" dirty="0"/>
              <a:t>V 1 kilogramu je 1000 gramov. 1 kg = 1000 g</a:t>
            </a:r>
          </a:p>
          <a:p>
            <a:pPr>
              <a:lnSpc>
                <a:spcPct val="150000"/>
              </a:lnSpc>
            </a:pPr>
            <a:r>
              <a:rPr lang="sl-SI" b="1" dirty="0"/>
              <a:t>NEOBVEZNO</a:t>
            </a:r>
            <a:r>
              <a:rPr lang="sl-SI" dirty="0"/>
              <a:t>: Grami so označeni tudi na kuhinjskih tehtnicah. </a:t>
            </a:r>
            <a:r>
              <a:rPr lang="sl-SI" b="1" dirty="0"/>
              <a:t>Če se želiš</a:t>
            </a:r>
            <a:r>
              <a:rPr lang="sl-SI" dirty="0"/>
              <a:t> preizkusiti v praksi, prilagam recept za šarkelj. Ali pa speči kaj po svojem receptu.  </a:t>
            </a:r>
          </a:p>
          <a:p>
            <a:pPr>
              <a:lnSpc>
                <a:spcPct val="150000"/>
              </a:lnSpc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892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Recept</a:t>
            </a: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b="1" dirty="0"/>
              <a:t>BABIČIN ŠARKELJ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SESTAVINE: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6 jajc,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250 g masla sobne temperature,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350 g sladkorja,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450 g moke,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1 pecilni prašek,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1 vrečka </a:t>
            </a:r>
            <a:r>
              <a:rPr lang="sl-SI" sz="1800" dirty="0" err="1"/>
              <a:t>vanilijevega</a:t>
            </a:r>
            <a:r>
              <a:rPr lang="sl-SI" sz="1800" dirty="0"/>
              <a:t> sladkorja,</a:t>
            </a:r>
          </a:p>
          <a:p>
            <a:pPr>
              <a:lnSpc>
                <a:spcPct val="150000"/>
              </a:lnSpc>
            </a:pPr>
            <a:r>
              <a:rPr lang="sl-SI" sz="1800" dirty="0"/>
              <a:t>2 </a:t>
            </a:r>
            <a:r>
              <a:rPr lang="sl-SI" sz="1800" dirty="0" err="1"/>
              <a:t>dcl</a:t>
            </a:r>
            <a:r>
              <a:rPr lang="sl-SI" sz="1800" dirty="0"/>
              <a:t> mleka.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5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Recept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POSTOPEK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l-SI" sz="1800" dirty="0"/>
              <a:t>Maslo, sladkor in vanilin sladkor stepeš z mešalnikom.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l-SI" sz="1800" dirty="0"/>
              <a:t>V maso dodaj 3 rumenjake, nadaljuj stepanje in nato dodaj še preostale 3. Pri stepanju vztrajaj toliko časa, dokler ne nastane penast masa, v katero počasi dodaš mleko.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l-SI" sz="1800" dirty="0"/>
              <a:t>Zdaj v moko dodaj pecilni prašek.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l-SI" sz="1800" dirty="0"/>
              <a:t>V masleno maso dodaj eno polovico moke s pecilnim praškom. Mešaj s kuhalnico.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l-SI" sz="1800" dirty="0"/>
              <a:t>Ko se moka lepo spoji z masleno kremo, dodaj še preostalo moko in jo natančno vmešaj. Masa mora biti tako redka, da se težko trga od žlice.</a:t>
            </a:r>
          </a:p>
        </p:txBody>
      </p:sp>
    </p:spTree>
    <p:extLst>
      <p:ext uri="{BB962C8B-B14F-4D97-AF65-F5344CB8AC3E}">
        <p14:creationId xmlns:p14="http://schemas.microsoft.com/office/powerpoint/2010/main" val="132950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Recept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Če je preveč gosta, lahko dodaš še malo mleka. Na koncu s kuhalnico počasi vmešaj sneg iz beljakov.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6. Pred tabo bi morala biti čudovita puhasta masa, ki obeta najboljši šarkelj. Zdaj jo vlij v dobro namaščen pekač za šarklje. To je tisti, ki ima luknjo na sredini.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7. Če imaš rad čokolado, vlij v pekač samo polovico mase, v drugo polovico pa dodaj nekaj čokolade v prahu. Nato to maso vlij na tisto maso, ki je že v pekaču.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1800" dirty="0"/>
              <a:t>8. Šarkelj peci na 180 stopinjah približno 50 do 60 minut.</a:t>
            </a:r>
          </a:p>
        </p:txBody>
      </p:sp>
    </p:spTree>
    <p:extLst>
      <p:ext uri="{BB962C8B-B14F-4D97-AF65-F5344CB8AC3E}">
        <p14:creationId xmlns:p14="http://schemas.microsoft.com/office/powerpoint/2010/main" val="165465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Ozri se okrog sebe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In razmisli, katere predmete lahko dvigneš in prestaviš.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Običajno so to predmeti, ki so lažji od nas. Razen, če veliko treniramo. 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5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ZANIMIVOST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Mravlja lahko dvigne „tovor“, ki je 5x težji kot ona.</a:t>
            </a:r>
          </a:p>
          <a:p>
            <a:pPr>
              <a:lnSpc>
                <a:spcPct val="150000"/>
              </a:lnSpc>
            </a:pPr>
            <a:r>
              <a:rPr lang="sl-SI" dirty="0"/>
              <a:t>Poskusi izračunati, kako težek tovor bi lahko nesel ti, če bi bil kot mravlja.</a:t>
            </a:r>
          </a:p>
          <a:p>
            <a:pPr>
              <a:lnSpc>
                <a:spcPct val="150000"/>
              </a:lnSpc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6052" r="16798" b="5534"/>
          <a:stretch/>
        </p:blipFill>
        <p:spPr bwMode="auto">
          <a:xfrm>
            <a:off x="4355976" y="3140968"/>
            <a:ext cx="363166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27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tehta več?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/>
              <a:t>To lahko ugotovimo tudi brez tehtanja.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Si se že kdaj gugal s prijateljem na previsni gugalnici?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Si ga lažje držal v zraku, če je bil lažji ali težji od tebe?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Lažji, seveda.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Obešalnik - tehtnica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Doma sem naredila nekaj podobnega z obešalnikom.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60000"/>
              </a:lnSpc>
              <a:buNone/>
            </a:pPr>
            <a:r>
              <a:rPr lang="sl-SI" dirty="0"/>
              <a:t>Če je tehtnica prazna, je v ravnovesju. Prečka glavnika je poravnana z roza črto.</a:t>
            </a:r>
          </a:p>
          <a:p>
            <a:pPr marL="0" indent="0">
              <a:lnSpc>
                <a:spcPct val="160000"/>
              </a:lnSpc>
              <a:buNone/>
            </a:pPr>
            <a:endParaRPr lang="sl-SI" dirty="0"/>
          </a:p>
        </p:txBody>
      </p:sp>
      <p:pic>
        <p:nvPicPr>
          <p:cNvPr id="4098" name="Picture 2" descr="D:\ŠOLA 2019-20\POUK NA DALJAVO\4. teden\MAT\IMG_20200413_1319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4"/>
          <a:stretch/>
        </p:blipFill>
        <p:spPr bwMode="auto">
          <a:xfrm>
            <a:off x="1611288" y="1988840"/>
            <a:ext cx="54034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3034858" y="4089113"/>
            <a:ext cx="34563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15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Obešalnik - tehtnica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Kaj se zgodi, če na eno stran dodam vrečko </a:t>
            </a:r>
            <a:r>
              <a:rPr lang="sl-SI" dirty="0" err="1"/>
              <a:t>bonbonov</a:t>
            </a:r>
            <a:r>
              <a:rPr lang="sl-SI" dirty="0"/>
              <a:t>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Tehtnica se prevesi. Prečka glavnika ni več poravnana z roza črto.</a:t>
            </a:r>
          </a:p>
          <a:p>
            <a:endParaRPr lang="sl-SI" dirty="0"/>
          </a:p>
        </p:txBody>
      </p:sp>
      <p:pic>
        <p:nvPicPr>
          <p:cNvPr id="5122" name="Picture 2" descr="D:\ŠOLA 2019-20\POUK NA DALJAVO\4. teden\MAT\IMG_20200413_131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36" y="2204864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4499992" y="3909183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43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Obešalnik - tehtnica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Lahko tehtnico spet postavim v ravnovesje?</a:t>
            </a:r>
          </a:p>
          <a:p>
            <a:pPr>
              <a:lnSpc>
                <a:spcPct val="150000"/>
              </a:lnSpc>
            </a:pPr>
            <a:r>
              <a:rPr lang="sl-SI" dirty="0"/>
              <a:t>Kako?</a:t>
            </a: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Res je. Lahko odstranim vrečko </a:t>
            </a:r>
            <a:r>
              <a:rPr lang="sl-SI" dirty="0" err="1"/>
              <a:t>bonbonov</a:t>
            </a:r>
            <a:r>
              <a:rPr lang="sl-SI" dirty="0"/>
              <a:t>. </a:t>
            </a:r>
          </a:p>
          <a:p>
            <a:pPr>
              <a:lnSpc>
                <a:spcPct val="150000"/>
              </a:lnSpc>
            </a:pPr>
            <a:r>
              <a:rPr lang="sl-SI" dirty="0"/>
              <a:t>Lahko pa na drugo stran dodam vrečko </a:t>
            </a:r>
            <a:r>
              <a:rPr lang="sl-SI" dirty="0" err="1"/>
              <a:t>bonbonov</a:t>
            </a:r>
            <a:r>
              <a:rPr lang="sl-SI" dirty="0"/>
              <a:t>, ki tehta enako.</a:t>
            </a:r>
          </a:p>
        </p:txBody>
      </p:sp>
    </p:spTree>
    <p:extLst>
      <p:ext uri="{BB962C8B-B14F-4D97-AF65-F5344CB8AC3E}">
        <p14:creationId xmlns:p14="http://schemas.microsoft.com/office/powerpoint/2010/main" val="128505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Obešalnik - tehtnica</a:t>
            </a: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Prečka glavnika in roza črta sta spet poravnani.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2"/>
          <a:stretch/>
        </p:blipFill>
        <p:spPr bwMode="auto">
          <a:xfrm>
            <a:off x="1691679" y="1844824"/>
            <a:ext cx="5317283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3707904" y="3789040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913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172</TotalTime>
  <Words>1143</Words>
  <Application>Microsoft Office PowerPoint</Application>
  <PresentationFormat>Diaprojekcija na zaslonu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Courier New</vt:lpstr>
      <vt:lpstr>Palatino Linotype</vt:lpstr>
      <vt:lpstr>Wingdings</vt:lpstr>
      <vt:lpstr>Vodstveno</vt:lpstr>
      <vt:lpstr>PowerPointova predstavitev</vt:lpstr>
      <vt:lpstr>Tehtanje</vt:lpstr>
      <vt:lpstr>Ozri se okrog sebe</vt:lpstr>
      <vt:lpstr>ZANIMIVOST</vt:lpstr>
      <vt:lpstr>Kaj tehta več?</vt:lpstr>
      <vt:lpstr>Obešalnik - tehtnica</vt:lpstr>
      <vt:lpstr>Obešalnik - tehtnica</vt:lpstr>
      <vt:lpstr>Obešalnik - tehtnica</vt:lpstr>
      <vt:lpstr>Obešalnik - tehtnica</vt:lpstr>
      <vt:lpstr>Kilogram, dekagram</vt:lpstr>
      <vt:lpstr>Kilogram, dekagram</vt:lpstr>
      <vt:lpstr>Kilogram, dekagram</vt:lpstr>
      <vt:lpstr>Delo z DZ</vt:lpstr>
      <vt:lpstr>Delo z DZ</vt:lpstr>
      <vt:lpstr>Delo z DZ</vt:lpstr>
      <vt:lpstr>Delo z DZ</vt:lpstr>
      <vt:lpstr>Delo z DZ</vt:lpstr>
      <vt:lpstr>Delo z DZ</vt:lpstr>
      <vt:lpstr>Delo z DZ</vt:lpstr>
      <vt:lpstr>Delo z DZ</vt:lpstr>
      <vt:lpstr>Recept</vt:lpstr>
      <vt:lpstr>Recept</vt:lpstr>
      <vt:lpstr>Recept</vt:lpstr>
      <vt:lpstr>Recept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TEHTAM</dc:title>
  <dc:creator>Windows User</dc:creator>
  <cp:lastModifiedBy>Urška Omahna</cp:lastModifiedBy>
  <cp:revision>20</cp:revision>
  <dcterms:created xsi:type="dcterms:W3CDTF">2020-04-14T04:49:45Z</dcterms:created>
  <dcterms:modified xsi:type="dcterms:W3CDTF">2020-04-14T07:56:03Z</dcterms:modified>
</cp:coreProperties>
</file>