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6" r:id="rId3"/>
    <p:sldId id="257" r:id="rId4"/>
    <p:sldId id="264" r:id="rId5"/>
    <p:sldId id="265" r:id="rId6"/>
    <p:sldId id="266" r:id="rId7"/>
    <p:sldId id="267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859" autoAdjust="0"/>
  </p:normalViewPr>
  <p:slideViewPr>
    <p:cSldViewPr snapToGrid="0">
      <p:cViewPr varScale="1">
        <p:scale>
          <a:sx n="52" d="100"/>
          <a:sy n="52" d="100"/>
        </p:scale>
        <p:origin x="122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2E140-7379-4C0B-A551-66772B753719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2A6D5-C035-48F7-91C8-4C14D37648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281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2A6D5-C035-48F7-91C8-4C14D37648D3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608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2A6D5-C035-48F7-91C8-4C14D37648D3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2965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2A6D5-C035-48F7-91C8-4C14D37648D3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842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2A6D5-C035-48F7-91C8-4C14D37648D3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230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2A6D5-C035-48F7-91C8-4C14D37648D3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8570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2A6D5-C035-48F7-91C8-4C14D37648D3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9267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2A6D5-C035-48F7-91C8-4C14D37648D3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9984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2A6D5-C035-48F7-91C8-4C14D37648D3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823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F438A3-AE21-4F9C-9F6E-5A72FD8B8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4C6FD2F-E325-4813-B785-CF763F63E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EDF138B-C892-4703-A007-F5AACCE81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0463-EA23-4641-92C3-38CC8F3C3D86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C313B71-76D4-44BC-B1FF-93BD57098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DBF8561-2555-4587-9F5B-34833542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D74-2E47-4F36-A367-E3E0B8094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650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FCBD5D-C1C9-40CC-8CA7-8A5C2F61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4FE220D-76F4-496B-8355-D27596ECC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342412-F6C4-4373-9517-298623B4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0463-EA23-4641-92C3-38CC8F3C3D86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40EA5E3-D2EA-4155-B281-EFA543E90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62CDBC0-F705-434D-8AE1-54A91B55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D74-2E47-4F36-A367-E3E0B8094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078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70793C9-04C2-47A9-836A-809BA8D5E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339FF36-731C-4E1F-A45A-0480A6917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EAA4608-4762-4417-95AD-E7E00D7F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0463-EA23-4641-92C3-38CC8F3C3D86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5A72D8D-6BF4-4210-A02E-A4F4CCCE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EB35BDF-7738-4597-ACDB-C4C59019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D74-2E47-4F36-A367-E3E0B8094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558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8171A4-785A-47B1-AFF1-8A5F5E310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5B1C47-808A-4F64-8F9C-7A5967FAB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15E9EA-8551-4FF8-B808-C701DADB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0463-EA23-4641-92C3-38CC8F3C3D86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AB53C4B-AAE2-43C1-BFEC-FA9C648A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70967F4-5728-45F3-9B82-4905D2A7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D74-2E47-4F36-A367-E3E0B8094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957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723E07-70F8-4B94-BFBA-3842B825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6F671AC-0A8C-400D-A786-8BFEA6791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6602576-4EFA-4DCC-9D22-8F4C7F5C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0463-EA23-4641-92C3-38CC8F3C3D86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B3B486E-1D3D-4E6B-BC46-7CA74FE1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5F06924-A42E-4632-88A7-C646F6C12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D74-2E47-4F36-A367-E3E0B8094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678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83AA06-F7E0-4426-ABE2-FC88AA8D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E43317-48FA-41BE-94B1-B637980FE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AB0408E-5B59-4AE9-B189-1B8C6E69C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FDDEC48-168F-43DF-948D-27169C37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0463-EA23-4641-92C3-38CC8F3C3D86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DA563FF-6A91-4DC6-A04A-E00A8699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6392221-C406-4AAD-9EDC-F87FAFC9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D74-2E47-4F36-A367-E3E0B8094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652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E95D7B-EBC4-4733-83E4-54D72AB9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4DADBB0-42A0-4F4B-A710-8C433EBBB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5CCAADD-F8E2-4041-BA68-D557B910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0337E42-F9FC-4387-8169-57F7277C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EC82183-66C0-423F-8CA0-80DB4EBC9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A59EF59-AE5C-491F-BA66-CA652A42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0463-EA23-4641-92C3-38CC8F3C3D86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ADC6E62A-9F87-4F63-9C81-4658C33B9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04234A1-4F34-48AD-81B6-5393D18A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D74-2E47-4F36-A367-E3E0B8094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410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437BCF-D00E-439B-B897-BD87E00A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3123D46-A5D1-4CBF-A2D6-03613AF3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0463-EA23-4641-92C3-38CC8F3C3D86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E809478-0B25-46D7-BA93-55AC9DA8F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B3B21C5-7319-4346-91FC-8875911A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D74-2E47-4F36-A367-E3E0B8094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757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BBC7F98-78B7-4D0F-9C07-C4375C9D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0463-EA23-4641-92C3-38CC8F3C3D86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494A215-56AB-4C5B-9438-E72AFFCD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A4C911F-625E-428C-91ED-56A684A1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D74-2E47-4F36-A367-E3E0B8094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34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54F462-EDDA-414A-A3EF-B89B5C52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7B0186C-6A5F-4B7A-9F8A-C6D5A01A9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06D1419-A31C-44CE-8609-93EAFD401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A5831C4-B2B1-4352-BBC0-FC8135BA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0463-EA23-4641-92C3-38CC8F3C3D86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20092A3-2BE9-454B-AB49-1F74571C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551F205-7A20-4BB5-AE63-EEC8D1F8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D74-2E47-4F36-A367-E3E0B8094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643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B53F54-BEB8-4142-ACE2-5CE3FFB09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DD1F8EC-E1AD-4C32-B1C1-7A5EC4B67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D705545-FF0B-43D5-873F-EF5DD0336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5A78AD1-DF72-4C60-8612-C968475C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0463-EA23-4641-92C3-38CC8F3C3D86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DD182A3-DE74-497C-B5E8-31EB9187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38B6802-EB0E-4CAD-840F-0686A412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0D74-2E47-4F36-A367-E3E0B8094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127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C804092-45B1-43D8-9FA6-10A74E28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FAEFB9F-B577-41EA-AFF4-B31C4D290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E61D5A1-B1C0-45D0-A64E-C23C8F5A3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90463-EA23-4641-92C3-38CC8F3C3D86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E2FC5F3-B0A8-4285-951B-099386157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33153E5-D210-454D-ADF6-C9A0B2C33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C0D74-2E47-4F36-A367-E3E0B8094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910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7472828-A914-4B8A-B219-851000919DFA}"/>
              </a:ext>
            </a:extLst>
          </p:cNvPr>
          <p:cNvSpPr txBox="1"/>
          <p:nvPr/>
        </p:nvSpPr>
        <p:spPr>
          <a:xfrm rot="21285509">
            <a:off x="339075" y="459022"/>
            <a:ext cx="1922407" cy="1261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b="1" dirty="0"/>
              <a:t> </a:t>
            </a:r>
            <a:r>
              <a:rPr lang="sl-SI" sz="2400" b="1" dirty="0"/>
              <a:t>2 + a = 5</a:t>
            </a:r>
            <a:br>
              <a:rPr lang="sl-SI" sz="2400" b="1" dirty="0"/>
            </a:br>
            <a:r>
              <a:rPr lang="sl-SI" sz="2400" b="1" dirty="0"/>
              <a:t>       a = 5 – 2</a:t>
            </a:r>
          </a:p>
          <a:p>
            <a:r>
              <a:rPr lang="sl-SI" sz="2400" b="1" dirty="0"/>
              <a:t>       a = 3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8D36B72-DFED-4E1A-88CB-440269E22B4D}"/>
              </a:ext>
            </a:extLst>
          </p:cNvPr>
          <p:cNvSpPr txBox="1"/>
          <p:nvPr/>
        </p:nvSpPr>
        <p:spPr>
          <a:xfrm rot="265974">
            <a:off x="1978137" y="1878484"/>
            <a:ext cx="1922407" cy="12618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b="1" dirty="0"/>
              <a:t> </a:t>
            </a:r>
            <a:r>
              <a:rPr lang="sl-SI" sz="2400" b="1" dirty="0"/>
              <a:t>b – 9 = 5</a:t>
            </a:r>
            <a:br>
              <a:rPr lang="sl-SI" sz="2400" b="1" dirty="0"/>
            </a:br>
            <a:r>
              <a:rPr lang="sl-SI" sz="2400" b="1" dirty="0"/>
              <a:t>       b = 5 + 9</a:t>
            </a:r>
          </a:p>
          <a:p>
            <a:r>
              <a:rPr lang="sl-SI" sz="2400" b="1" dirty="0"/>
              <a:t>       b = 14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EF65A53-891A-4C98-B396-DDBDB63D68A6}"/>
              </a:ext>
            </a:extLst>
          </p:cNvPr>
          <p:cNvSpPr txBox="1"/>
          <p:nvPr/>
        </p:nvSpPr>
        <p:spPr>
          <a:xfrm rot="606641">
            <a:off x="7881596" y="459022"/>
            <a:ext cx="1922407" cy="126188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b="1" dirty="0"/>
              <a:t> </a:t>
            </a:r>
            <a:r>
              <a:rPr lang="sl-SI" sz="2400" b="1" dirty="0"/>
              <a:t>3 ∙ c = 15</a:t>
            </a:r>
            <a:br>
              <a:rPr lang="sl-SI" sz="2400" b="1" dirty="0"/>
            </a:br>
            <a:r>
              <a:rPr lang="sl-SI" sz="2400" b="1" dirty="0"/>
              <a:t>       c = 15 : 3</a:t>
            </a:r>
          </a:p>
          <a:p>
            <a:r>
              <a:rPr lang="sl-SI" sz="2400" b="1" dirty="0"/>
              <a:t>       c = 5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7F2E0E1-C773-4F8E-A244-3E57360C134B}"/>
              </a:ext>
            </a:extLst>
          </p:cNvPr>
          <p:cNvSpPr txBox="1"/>
          <p:nvPr/>
        </p:nvSpPr>
        <p:spPr>
          <a:xfrm rot="21161962">
            <a:off x="9510556" y="1923108"/>
            <a:ext cx="1922407" cy="126188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b="1" dirty="0"/>
              <a:t> </a:t>
            </a:r>
            <a:r>
              <a:rPr lang="sl-SI" sz="2400" b="1" dirty="0"/>
              <a:t>b : 5 = 2</a:t>
            </a:r>
            <a:br>
              <a:rPr lang="sl-SI" sz="2400" b="1" dirty="0"/>
            </a:br>
            <a:r>
              <a:rPr lang="sl-SI" sz="2400" b="1" dirty="0"/>
              <a:t>       b = 2 ∙ 5</a:t>
            </a:r>
          </a:p>
          <a:p>
            <a:r>
              <a:rPr lang="sl-SI" sz="2400" b="1" dirty="0"/>
              <a:t>       b = 10 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095328E-FB44-4295-A451-2684E62DB9BE}"/>
              </a:ext>
            </a:extLst>
          </p:cNvPr>
          <p:cNvSpPr txBox="1"/>
          <p:nvPr/>
        </p:nvSpPr>
        <p:spPr>
          <a:xfrm>
            <a:off x="1491176" y="3911042"/>
            <a:ext cx="98895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600" b="1" dirty="0">
                <a:solidFill>
                  <a:schemeClr val="accent2">
                    <a:lumMod val="75000"/>
                  </a:schemeClr>
                </a:solidFill>
              </a:rPr>
              <a:t>NEENAČBE</a:t>
            </a:r>
          </a:p>
        </p:txBody>
      </p:sp>
      <p:pic>
        <p:nvPicPr>
          <p:cNvPr id="1026" name="Picture 2" descr="laptop wave">
            <a:extLst>
              <a:ext uri="{FF2B5EF4-FFF2-40B4-BE49-F238E27FC236}">
                <a16:creationId xmlns:a16="http://schemas.microsoft.com/office/drawing/2014/main" id="{427FE4C5-88FB-465B-8277-2694CECB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56" y="79418"/>
            <a:ext cx="2867540" cy="286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82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nt Märgid ja sümbolid matemaatikas flashcards | Easy Notecards">
            <a:extLst>
              <a:ext uri="{FF2B5EF4-FFF2-40B4-BE49-F238E27FC236}">
                <a16:creationId xmlns:a16="http://schemas.microsoft.com/office/drawing/2014/main" id="{33635773-4569-4371-9314-DEB2E9D6B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879" y="520864"/>
            <a:ext cx="4411168" cy="231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Scale Cliparts, Download Free Clip Art, Free Clip Art on Clipart  Library">
            <a:extLst>
              <a:ext uri="{FF2B5EF4-FFF2-40B4-BE49-F238E27FC236}">
                <a16:creationId xmlns:a16="http://schemas.microsoft.com/office/drawing/2014/main" id="{F9490D03-4F37-4E0B-9D56-B20C5F18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0" y="3606686"/>
            <a:ext cx="3692899" cy="318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ree Scale Cliparts, Download Free Clip Art, Free Clip Art on Clipart  Library">
            <a:extLst>
              <a:ext uri="{FF2B5EF4-FFF2-40B4-BE49-F238E27FC236}">
                <a16:creationId xmlns:a16="http://schemas.microsoft.com/office/drawing/2014/main" id="{CFB092FF-85EC-4F1E-B92D-FC03BF0B4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7982" y="240989"/>
            <a:ext cx="3692897" cy="318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int Märgid ja sümbolid matemaatikas flashcards | Easy Notecards">
            <a:extLst>
              <a:ext uri="{FF2B5EF4-FFF2-40B4-BE49-F238E27FC236}">
                <a16:creationId xmlns:a16="http://schemas.microsoft.com/office/drawing/2014/main" id="{2F2DB0D5-744B-4099-B548-EF69314E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0879" y="4023724"/>
            <a:ext cx="4411168" cy="231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E79199F4-BA1F-40E4-A7D6-A792E6507ABC}"/>
              </a:ext>
            </a:extLst>
          </p:cNvPr>
          <p:cNvCxnSpPr/>
          <p:nvPr/>
        </p:nvCxnSpPr>
        <p:spPr>
          <a:xfrm>
            <a:off x="0" y="3530991"/>
            <a:ext cx="121826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Halloween candy clip art free clipart images | Clip art, Gingerbread man  activities, Candy pictures">
            <a:extLst>
              <a:ext uri="{FF2B5EF4-FFF2-40B4-BE49-F238E27FC236}">
                <a16:creationId xmlns:a16="http://schemas.microsoft.com/office/drawing/2014/main" id="{B3BAC623-54B1-44DE-9F2D-6A4D07771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0" y="1238750"/>
            <a:ext cx="1246414" cy="10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alloween candy clip art free clipart images | Clip art, Gingerbread man  activities, Candy pictures">
            <a:extLst>
              <a:ext uri="{FF2B5EF4-FFF2-40B4-BE49-F238E27FC236}">
                <a16:creationId xmlns:a16="http://schemas.microsoft.com/office/drawing/2014/main" id="{3A057557-DAD8-4576-8C75-0DE92B9AC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65" y="4654346"/>
            <a:ext cx="1246414" cy="10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E8865DD-37CD-4B7A-B1D8-16EC7FD1B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1600">
            <a:off x="3354289" y="1313924"/>
            <a:ext cx="454841" cy="58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7858EE52-4CFC-4DBC-A7D0-8BF864C7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1600">
            <a:off x="893765" y="4673777"/>
            <a:ext cx="454841" cy="58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65BA3D94-1245-4D4D-AC25-E5D0F375C56E}"/>
              </a:ext>
            </a:extLst>
          </p:cNvPr>
          <p:cNvSpPr txBox="1"/>
          <p:nvPr/>
        </p:nvSpPr>
        <p:spPr>
          <a:xfrm>
            <a:off x="8208152" y="215433"/>
            <a:ext cx="32570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b="1" dirty="0">
                <a:solidFill>
                  <a:schemeClr val="accent2">
                    <a:lumMod val="75000"/>
                  </a:schemeClr>
                </a:solidFill>
              </a:rPr>
              <a:t>VEČJE </a:t>
            </a:r>
            <a:r>
              <a:rPr lang="sl-SI" sz="5400" b="1" dirty="0">
                <a:solidFill>
                  <a:schemeClr val="accent2">
                    <a:lumMod val="75000"/>
                  </a:schemeClr>
                </a:solidFill>
              </a:rPr>
              <a:t>ALI</a:t>
            </a:r>
            <a:r>
              <a:rPr lang="sl-SI" sz="6600" b="1" dirty="0">
                <a:solidFill>
                  <a:schemeClr val="accent2">
                    <a:lumMod val="75000"/>
                  </a:schemeClr>
                </a:solidFill>
              </a:rPr>
              <a:t> ENAKO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A8488DD5-D760-4434-81EA-3B4EE1901FCE}"/>
              </a:ext>
            </a:extLst>
          </p:cNvPr>
          <p:cNvSpPr txBox="1"/>
          <p:nvPr/>
        </p:nvSpPr>
        <p:spPr>
          <a:xfrm>
            <a:off x="8242975" y="3606686"/>
            <a:ext cx="33273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b="1" dirty="0">
                <a:solidFill>
                  <a:schemeClr val="accent4">
                    <a:lumMod val="75000"/>
                  </a:schemeClr>
                </a:solidFill>
              </a:rPr>
              <a:t>MANJŠE </a:t>
            </a:r>
            <a:r>
              <a:rPr lang="sl-SI" sz="5400" b="1" dirty="0">
                <a:solidFill>
                  <a:schemeClr val="accent4">
                    <a:lumMod val="75000"/>
                  </a:schemeClr>
                </a:solidFill>
              </a:rPr>
              <a:t>ALI</a:t>
            </a:r>
            <a:r>
              <a:rPr lang="sl-SI" sz="6600" b="1" dirty="0">
                <a:solidFill>
                  <a:schemeClr val="accent4">
                    <a:lumMod val="75000"/>
                  </a:schemeClr>
                </a:solidFill>
              </a:rPr>
              <a:t> ENAKO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0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Empty Pizza Box Clip Art Image - Empty Pizza Box Clipart PNG Image |  Transparent PNG Free Download on SeekPNG">
            <a:extLst>
              <a:ext uri="{FF2B5EF4-FFF2-40B4-BE49-F238E27FC236}">
                <a16:creationId xmlns:a16="http://schemas.microsoft.com/office/drawing/2014/main" id="{A87BCBBC-883C-474B-B184-751BBA8DB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024" y="3164244"/>
            <a:ext cx="3138028" cy="202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C2F8D3F-7403-41D8-B082-15C092488CB2}"/>
              </a:ext>
            </a:extLst>
          </p:cNvPr>
          <p:cNvSpPr txBox="1"/>
          <p:nvPr/>
        </p:nvSpPr>
        <p:spPr>
          <a:xfrm>
            <a:off x="3436363" y="2216143"/>
            <a:ext cx="597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>
                <a:solidFill>
                  <a:srgbClr val="FF0000"/>
                </a:solidFill>
              </a:rPr>
              <a:t>Neenačba:</a:t>
            </a:r>
            <a:r>
              <a:rPr lang="sl-SI" sz="4800" b="1" dirty="0"/>
              <a:t>      b ≤ 3 </a:t>
            </a:r>
          </a:p>
        </p:txBody>
      </p:sp>
      <p:pic>
        <p:nvPicPr>
          <p:cNvPr id="4104" name="Picture 8" descr="Empty Pizza Box Clip Art Image - Empty Pizza Box Clipart PNG Image |  Transparent PNG Free Download on SeekPNG">
            <a:extLst>
              <a:ext uri="{FF2B5EF4-FFF2-40B4-BE49-F238E27FC236}">
                <a16:creationId xmlns:a16="http://schemas.microsoft.com/office/drawing/2014/main" id="{E02F385D-60AA-48EA-8BD3-B4C342002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130" y="3164244"/>
            <a:ext cx="3138028" cy="202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mpty Pizza Box Clip Art Image - Empty Pizza Box Clipart PNG Image |  Transparent PNG Free Download on SeekPNG">
            <a:extLst>
              <a:ext uri="{FF2B5EF4-FFF2-40B4-BE49-F238E27FC236}">
                <a16:creationId xmlns:a16="http://schemas.microsoft.com/office/drawing/2014/main" id="{B9EE6690-1A42-4CA0-B16F-E8114E072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37" y="3164244"/>
            <a:ext cx="3138028" cy="202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mpty Pizza Box Clip Art Image - Empty Pizza Box Clipart PNG Image |  Transparent PNG Free Download on SeekPNG">
            <a:extLst>
              <a:ext uri="{FF2B5EF4-FFF2-40B4-BE49-F238E27FC236}">
                <a16:creationId xmlns:a16="http://schemas.microsoft.com/office/drawing/2014/main" id="{4992C367-7FDA-4BA3-84A3-CA96C465D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62" y="3120811"/>
            <a:ext cx="3138028" cy="202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Empty Pizza Box Clip Art Image - Empty Pizza Box Clipart PNG Image |  Transparent PNG Free Download on SeekPNG">
            <a:extLst>
              <a:ext uri="{FF2B5EF4-FFF2-40B4-BE49-F238E27FC236}">
                <a16:creationId xmlns:a16="http://schemas.microsoft.com/office/drawing/2014/main" id="{CDFAD4D9-4BE8-432C-9D97-79A50FDA7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755" y="3120811"/>
            <a:ext cx="3138028" cy="202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ift Box PNG Clipart - Best WEB Clipart">
            <a:extLst>
              <a:ext uri="{FF2B5EF4-FFF2-40B4-BE49-F238E27FC236}">
                <a16:creationId xmlns:a16="http://schemas.microsoft.com/office/drawing/2014/main" id="{B9F18E59-1D26-41CB-AFA1-A40EAB61E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90" y="78091"/>
            <a:ext cx="3091423" cy="228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F7DD6FD0-F7CB-40F3-9B62-B7CA87DB32ED}"/>
              </a:ext>
            </a:extLst>
          </p:cNvPr>
          <p:cNvSpPr txBox="1"/>
          <p:nvPr/>
        </p:nvSpPr>
        <p:spPr>
          <a:xfrm rot="20116036">
            <a:off x="6112018" y="1665648"/>
            <a:ext cx="122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3 bonboni</a:t>
            </a:r>
          </a:p>
        </p:txBody>
      </p:sp>
      <p:pic>
        <p:nvPicPr>
          <p:cNvPr id="15" name="Picture 6" descr="Halloween candy clip art free clipart images | Clip art, Gingerbread man  activities, Candy pictures">
            <a:extLst>
              <a:ext uri="{FF2B5EF4-FFF2-40B4-BE49-F238E27FC236}">
                <a16:creationId xmlns:a16="http://schemas.microsoft.com/office/drawing/2014/main" id="{9DA4658D-2191-4745-81F3-E1BF9BAB7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44" y="3858402"/>
            <a:ext cx="1246414" cy="10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92B4FD18-8E0B-4C6C-AB26-7A94382287C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6965" y="3955771"/>
            <a:ext cx="1295400" cy="1038225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97E5D93E-FD81-4A7F-9F5E-40AAAD9430C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7413" y="4284341"/>
            <a:ext cx="981075" cy="666750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A67A9770-6F5B-4F36-A4CD-74105B432D9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0473" y="3666161"/>
            <a:ext cx="1562100" cy="1285875"/>
          </a:xfrm>
          <a:prstGeom prst="rect">
            <a:avLst/>
          </a:prstGeom>
        </p:spPr>
      </p:pic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1F0B761F-4A3A-4BEA-8A99-2D55C59D47C6}"/>
              </a:ext>
            </a:extLst>
          </p:cNvPr>
          <p:cNvSpPr txBox="1"/>
          <p:nvPr/>
        </p:nvSpPr>
        <p:spPr>
          <a:xfrm>
            <a:off x="491761" y="5042512"/>
            <a:ext cx="17098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/>
              <a:t>0 </a:t>
            </a:r>
            <a:r>
              <a:rPr lang="sl-SI" sz="2800" dirty="0"/>
              <a:t>≤ 3</a:t>
            </a:r>
            <a:br>
              <a:rPr lang="sl-SI" sz="2800" dirty="0"/>
            </a:br>
            <a:r>
              <a:rPr lang="sl-SI" sz="2800" dirty="0"/>
              <a:t>Rešitev: 0</a:t>
            </a:r>
          </a:p>
        </p:txBody>
      </p:sp>
      <p:pic>
        <p:nvPicPr>
          <p:cNvPr id="4108" name="Picture 12" descr="Kljukica - Strani [1] - Svetovna enciklopedične znanja">
            <a:extLst>
              <a:ext uri="{FF2B5EF4-FFF2-40B4-BE49-F238E27FC236}">
                <a16:creationId xmlns:a16="http://schemas.microsoft.com/office/drawing/2014/main" id="{093A2406-8A4E-46EF-BEBE-810EC7DD3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78" y="5573884"/>
            <a:ext cx="821888" cy="77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Kljukica - Strani [1] - Svetovna enciklopedične znanja">
            <a:extLst>
              <a:ext uri="{FF2B5EF4-FFF2-40B4-BE49-F238E27FC236}">
                <a16:creationId xmlns:a16="http://schemas.microsoft.com/office/drawing/2014/main" id="{77330854-E337-4CA5-BDC6-0BEC6842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74" y="5551183"/>
            <a:ext cx="821888" cy="77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Kljukica - Strani [1] - Svetovna enciklopedične znanja">
            <a:extLst>
              <a:ext uri="{FF2B5EF4-FFF2-40B4-BE49-F238E27FC236}">
                <a16:creationId xmlns:a16="http://schemas.microsoft.com/office/drawing/2014/main" id="{252A8C5E-80A7-4030-9A3E-A4AD29A39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22" y="5519773"/>
            <a:ext cx="821888" cy="77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Kljukica - Strani [1] - Svetovna enciklopedične znanja">
            <a:extLst>
              <a:ext uri="{FF2B5EF4-FFF2-40B4-BE49-F238E27FC236}">
                <a16:creationId xmlns:a16="http://schemas.microsoft.com/office/drawing/2014/main" id="{07D6736D-F2A0-4722-815D-FB527B7D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560" y="5479633"/>
            <a:ext cx="821888" cy="77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ed X Icon SVG Vector, Red X Icon Clip art - SVG Clipart">
            <a:extLst>
              <a:ext uri="{FF2B5EF4-FFF2-40B4-BE49-F238E27FC236}">
                <a16:creationId xmlns:a16="http://schemas.microsoft.com/office/drawing/2014/main" id="{DD58C121-42B3-4BF0-9B00-D783A7428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17565" y="5561132"/>
            <a:ext cx="778954" cy="8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0C708611-F27F-4520-9A84-99410D41C1F7}"/>
              </a:ext>
            </a:extLst>
          </p:cNvPr>
          <p:cNvSpPr txBox="1"/>
          <p:nvPr/>
        </p:nvSpPr>
        <p:spPr>
          <a:xfrm>
            <a:off x="4209709" y="6236468"/>
            <a:ext cx="597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FF0000"/>
                </a:solidFill>
              </a:rPr>
              <a:t>Rešitve:</a:t>
            </a:r>
            <a:r>
              <a:rPr lang="sl-SI" sz="4000" b="1" dirty="0"/>
              <a:t> 0, 1, 2, 3 </a:t>
            </a:r>
          </a:p>
        </p:txBody>
      </p:sp>
      <p:sp>
        <p:nvSpPr>
          <p:cNvPr id="54" name="PoljeZBesedilom 53">
            <a:extLst>
              <a:ext uri="{FF2B5EF4-FFF2-40B4-BE49-F238E27FC236}">
                <a16:creationId xmlns:a16="http://schemas.microsoft.com/office/drawing/2014/main" id="{59846BD9-E009-4593-A460-83A9D50D5DC9}"/>
              </a:ext>
            </a:extLst>
          </p:cNvPr>
          <p:cNvSpPr txBox="1"/>
          <p:nvPr/>
        </p:nvSpPr>
        <p:spPr>
          <a:xfrm>
            <a:off x="2839209" y="5063452"/>
            <a:ext cx="17098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/>
              <a:t>1 </a:t>
            </a:r>
            <a:r>
              <a:rPr lang="sl-SI" sz="2800" dirty="0"/>
              <a:t>≤ 3</a:t>
            </a:r>
            <a:br>
              <a:rPr lang="sl-SI" sz="2800" dirty="0"/>
            </a:br>
            <a:r>
              <a:rPr lang="sl-SI" sz="2800" dirty="0"/>
              <a:t>Rešitev: 1</a:t>
            </a:r>
          </a:p>
        </p:txBody>
      </p:sp>
      <p:sp>
        <p:nvSpPr>
          <p:cNvPr id="55" name="PoljeZBesedilom 54">
            <a:extLst>
              <a:ext uri="{FF2B5EF4-FFF2-40B4-BE49-F238E27FC236}">
                <a16:creationId xmlns:a16="http://schemas.microsoft.com/office/drawing/2014/main" id="{787A1EDF-5956-40F2-B9A2-7FCE1CD8D2C4}"/>
              </a:ext>
            </a:extLst>
          </p:cNvPr>
          <p:cNvSpPr txBox="1"/>
          <p:nvPr/>
        </p:nvSpPr>
        <p:spPr>
          <a:xfrm>
            <a:off x="5063231" y="5048622"/>
            <a:ext cx="17098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/>
              <a:t>2 </a:t>
            </a:r>
            <a:r>
              <a:rPr lang="sl-SI" sz="2800" dirty="0"/>
              <a:t>≤ 3</a:t>
            </a:r>
            <a:br>
              <a:rPr lang="sl-SI" sz="2800" dirty="0"/>
            </a:br>
            <a:r>
              <a:rPr lang="sl-SI" sz="2800" dirty="0"/>
              <a:t>Rešitev: 2</a:t>
            </a:r>
          </a:p>
        </p:txBody>
      </p:sp>
      <p:sp>
        <p:nvSpPr>
          <p:cNvPr id="56" name="PoljeZBesedilom 55">
            <a:extLst>
              <a:ext uri="{FF2B5EF4-FFF2-40B4-BE49-F238E27FC236}">
                <a16:creationId xmlns:a16="http://schemas.microsoft.com/office/drawing/2014/main" id="{B7CDC032-D3D4-471C-A090-57C9F1B32079}"/>
              </a:ext>
            </a:extLst>
          </p:cNvPr>
          <p:cNvSpPr txBox="1"/>
          <p:nvPr/>
        </p:nvSpPr>
        <p:spPr>
          <a:xfrm>
            <a:off x="7287253" y="5027331"/>
            <a:ext cx="17098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/>
              <a:t>3 </a:t>
            </a:r>
            <a:r>
              <a:rPr lang="sl-SI" sz="2800" dirty="0"/>
              <a:t>≤ 3</a:t>
            </a:r>
            <a:br>
              <a:rPr lang="sl-SI" sz="2800" dirty="0"/>
            </a:br>
            <a:r>
              <a:rPr lang="sl-SI" sz="2800" dirty="0"/>
              <a:t>Rešitev: 3</a:t>
            </a: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932A46B7-AE06-4059-8095-1D91636E0CF8}"/>
              </a:ext>
            </a:extLst>
          </p:cNvPr>
          <p:cNvSpPr txBox="1"/>
          <p:nvPr/>
        </p:nvSpPr>
        <p:spPr>
          <a:xfrm>
            <a:off x="9570351" y="4987191"/>
            <a:ext cx="17098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/>
              <a:t>4 </a:t>
            </a:r>
            <a:r>
              <a:rPr lang="sl-SI" sz="2800" dirty="0"/>
              <a:t>≤ 3</a:t>
            </a:r>
            <a:br>
              <a:rPr lang="sl-SI" sz="2800" dirty="0"/>
            </a:br>
            <a:r>
              <a:rPr lang="sl-SI" sz="2800" dirty="0"/>
              <a:t>Rešitev: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76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40" grpId="0"/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C2F8D3F-7403-41D8-B082-15C092488CB2}"/>
              </a:ext>
            </a:extLst>
          </p:cNvPr>
          <p:cNvSpPr txBox="1"/>
          <p:nvPr/>
        </p:nvSpPr>
        <p:spPr>
          <a:xfrm>
            <a:off x="2907203" y="430285"/>
            <a:ext cx="597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>
                <a:solidFill>
                  <a:srgbClr val="FF0000"/>
                </a:solidFill>
              </a:rPr>
              <a:t>Enostavne neenačbe:</a:t>
            </a:r>
            <a:endParaRPr lang="sl-SI" sz="4800" b="1" dirty="0"/>
          </a:p>
        </p:txBody>
      </p:sp>
      <p:pic>
        <p:nvPicPr>
          <p:cNvPr id="2050" name="Picture 2" descr="hand pointer">
            <a:extLst>
              <a:ext uri="{FF2B5EF4-FFF2-40B4-BE49-F238E27FC236}">
                <a16:creationId xmlns:a16="http://schemas.microsoft.com/office/drawing/2014/main" id="{23B4A1D8-18AD-433C-8604-C2482FE01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760"/>
            <a:ext cx="2099361" cy="20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E8C0D05-AFF0-4FC9-B6A8-1FFD0C338094}"/>
              </a:ext>
            </a:extLst>
          </p:cNvPr>
          <p:cNvSpPr txBox="1"/>
          <p:nvPr/>
        </p:nvSpPr>
        <p:spPr>
          <a:xfrm>
            <a:off x="2421925" y="1470454"/>
            <a:ext cx="1717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latin typeface="Comic Sans MS" panose="030F0702030302020204" pitchFamily="66" charset="0"/>
              </a:rPr>
              <a:t>c ≤ 5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BB718741-AA48-4D67-BA49-CAA59842BE11}"/>
              </a:ext>
            </a:extLst>
          </p:cNvPr>
          <p:cNvSpPr txBox="1"/>
          <p:nvPr/>
        </p:nvSpPr>
        <p:spPr>
          <a:xfrm>
            <a:off x="2048408" y="2258440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0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A8930B08-D535-4412-9B54-14B37F0B4FB1}"/>
              </a:ext>
            </a:extLst>
          </p:cNvPr>
          <p:cNvSpPr txBox="1"/>
          <p:nvPr/>
        </p:nvSpPr>
        <p:spPr>
          <a:xfrm>
            <a:off x="4054322" y="2239895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0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 5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30" name="Picture 12" descr="Kljukica - Strani [1] - Svetovna enciklopedične znanja">
            <a:extLst>
              <a:ext uri="{FF2B5EF4-FFF2-40B4-BE49-F238E27FC236}">
                <a16:creationId xmlns:a16="http://schemas.microsoft.com/office/drawing/2014/main" id="{3CFBE817-150A-462B-BB2A-07D81DCE7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06" y="2239895"/>
            <a:ext cx="55205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25B7072F-A886-481C-89EB-85178084AF8B}"/>
              </a:ext>
            </a:extLst>
          </p:cNvPr>
          <p:cNvSpPr txBox="1"/>
          <p:nvPr/>
        </p:nvSpPr>
        <p:spPr>
          <a:xfrm>
            <a:off x="2048408" y="2844245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1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E966D3F5-BA32-4BAF-88A0-D9177C5402C9}"/>
              </a:ext>
            </a:extLst>
          </p:cNvPr>
          <p:cNvSpPr txBox="1"/>
          <p:nvPr/>
        </p:nvSpPr>
        <p:spPr>
          <a:xfrm>
            <a:off x="2048408" y="3431678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2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AF460C88-339F-43D2-AD52-93816CEA3E8E}"/>
              </a:ext>
            </a:extLst>
          </p:cNvPr>
          <p:cNvSpPr txBox="1"/>
          <p:nvPr/>
        </p:nvSpPr>
        <p:spPr>
          <a:xfrm>
            <a:off x="2048408" y="4076341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3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690E5F80-5EA3-4B95-BC36-35CC6963B145}"/>
              </a:ext>
            </a:extLst>
          </p:cNvPr>
          <p:cNvSpPr txBox="1"/>
          <p:nvPr/>
        </p:nvSpPr>
        <p:spPr>
          <a:xfrm>
            <a:off x="2048407" y="4599561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4</a:t>
            </a: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69730C56-B92B-41A8-8EAC-58111438E377}"/>
              </a:ext>
            </a:extLst>
          </p:cNvPr>
          <p:cNvSpPr txBox="1"/>
          <p:nvPr/>
        </p:nvSpPr>
        <p:spPr>
          <a:xfrm>
            <a:off x="2048406" y="5125936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5</a:t>
            </a: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2CCC15B9-A851-4A2B-A646-86BF003C1303}"/>
              </a:ext>
            </a:extLst>
          </p:cNvPr>
          <p:cNvSpPr txBox="1"/>
          <p:nvPr/>
        </p:nvSpPr>
        <p:spPr>
          <a:xfrm>
            <a:off x="2048405" y="5652311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6</a:t>
            </a: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63F031DA-4439-4BD3-A26E-1364507BFA43}"/>
              </a:ext>
            </a:extLst>
          </p:cNvPr>
          <p:cNvSpPr txBox="1"/>
          <p:nvPr/>
        </p:nvSpPr>
        <p:spPr>
          <a:xfrm>
            <a:off x="4004893" y="2835786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1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 5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A503606C-88FB-4C0D-ACA9-B8978D4CEAB0}"/>
              </a:ext>
            </a:extLst>
          </p:cNvPr>
          <p:cNvSpPr txBox="1"/>
          <p:nvPr/>
        </p:nvSpPr>
        <p:spPr>
          <a:xfrm>
            <a:off x="4004893" y="3430621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2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 5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FA159574-2073-4633-BDB7-6F9536B82E16}"/>
              </a:ext>
            </a:extLst>
          </p:cNvPr>
          <p:cNvSpPr txBox="1"/>
          <p:nvPr/>
        </p:nvSpPr>
        <p:spPr>
          <a:xfrm>
            <a:off x="4004893" y="4057710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3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 5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59C1D853-1383-4214-B23D-664AA5E932DD}"/>
              </a:ext>
            </a:extLst>
          </p:cNvPr>
          <p:cNvSpPr txBox="1"/>
          <p:nvPr/>
        </p:nvSpPr>
        <p:spPr>
          <a:xfrm>
            <a:off x="3993030" y="4591102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4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 5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62E79C15-21FF-4F41-A8F5-3695BD2BAB44}"/>
              </a:ext>
            </a:extLst>
          </p:cNvPr>
          <p:cNvSpPr txBox="1"/>
          <p:nvPr/>
        </p:nvSpPr>
        <p:spPr>
          <a:xfrm>
            <a:off x="3983266" y="5132102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5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 5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DD522380-FAEA-458C-8C02-A9A28A2D12BA}"/>
              </a:ext>
            </a:extLst>
          </p:cNvPr>
          <p:cNvSpPr txBox="1"/>
          <p:nvPr/>
        </p:nvSpPr>
        <p:spPr>
          <a:xfrm>
            <a:off x="3983265" y="5661632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6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 5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48" name="Picture 12" descr="Kljukica - Strani [1] - Svetovna enciklopedične znanja">
            <a:extLst>
              <a:ext uri="{FF2B5EF4-FFF2-40B4-BE49-F238E27FC236}">
                <a16:creationId xmlns:a16="http://schemas.microsoft.com/office/drawing/2014/main" id="{DF623145-8015-4618-8852-DD200963D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83" y="2809462"/>
            <a:ext cx="55205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Kljukica - Strani [1] - Svetovna enciklopedične znanja">
            <a:extLst>
              <a:ext uri="{FF2B5EF4-FFF2-40B4-BE49-F238E27FC236}">
                <a16:creationId xmlns:a16="http://schemas.microsoft.com/office/drawing/2014/main" id="{DBD58B97-93ED-4AC1-8F7F-6BB74D8FA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83" y="3388799"/>
            <a:ext cx="55205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Kljukica - Strani [1] - Svetovna enciklopedične znanja">
            <a:extLst>
              <a:ext uri="{FF2B5EF4-FFF2-40B4-BE49-F238E27FC236}">
                <a16:creationId xmlns:a16="http://schemas.microsoft.com/office/drawing/2014/main" id="{17D38DB5-A44A-4C33-8393-71E471F60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75" y="3995663"/>
            <a:ext cx="55205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Kljukica - Strani [1] - Svetovna enciklopedične znanja">
            <a:extLst>
              <a:ext uri="{FF2B5EF4-FFF2-40B4-BE49-F238E27FC236}">
                <a16:creationId xmlns:a16="http://schemas.microsoft.com/office/drawing/2014/main" id="{C1CA2D72-B9CB-4D07-AD5F-A9C1526DF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06" y="4587096"/>
            <a:ext cx="55205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Kljukica - Strani [1] - Svetovna enciklopedične znanja">
            <a:extLst>
              <a:ext uri="{FF2B5EF4-FFF2-40B4-BE49-F238E27FC236}">
                <a16:creationId xmlns:a16="http://schemas.microsoft.com/office/drawing/2014/main" id="{0A266D97-1B71-4ED1-B122-9E03B3565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04" y="5101857"/>
            <a:ext cx="55205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Red X Icon SVG Vector, Red X Icon Clip art - SVG Clipart">
            <a:extLst>
              <a:ext uri="{FF2B5EF4-FFF2-40B4-BE49-F238E27FC236}">
                <a16:creationId xmlns:a16="http://schemas.microsoft.com/office/drawing/2014/main" id="{50DA6CD6-6C1C-4928-9902-1E8BA449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5106" y="5635713"/>
            <a:ext cx="602254" cy="6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PoljeZBesedilom 57">
            <a:extLst>
              <a:ext uri="{FF2B5EF4-FFF2-40B4-BE49-F238E27FC236}">
                <a16:creationId xmlns:a16="http://schemas.microsoft.com/office/drawing/2014/main" id="{E63E2FD4-19E1-4FDE-9B72-9B64751AD694}"/>
              </a:ext>
            </a:extLst>
          </p:cNvPr>
          <p:cNvSpPr txBox="1"/>
          <p:nvPr/>
        </p:nvSpPr>
        <p:spPr>
          <a:xfrm>
            <a:off x="6793693" y="3226222"/>
            <a:ext cx="508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latin typeface="Comic Sans MS" panose="030F0702030302020204" pitchFamily="66" charset="0"/>
              </a:rPr>
              <a:t>Rešitve:0, 1, 2, 3, 4, 5. </a:t>
            </a:r>
          </a:p>
        </p:txBody>
      </p:sp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FE6B46A6-31D4-4804-9A16-7AEB2DF1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2199" y="4076341"/>
            <a:ext cx="2406230" cy="240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383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8" grpId="0"/>
      <p:bldP spid="29" grpId="0"/>
      <p:bldP spid="33" grpId="0"/>
      <p:bldP spid="35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C2F8D3F-7403-41D8-B082-15C092488CB2}"/>
              </a:ext>
            </a:extLst>
          </p:cNvPr>
          <p:cNvSpPr txBox="1"/>
          <p:nvPr/>
        </p:nvSpPr>
        <p:spPr>
          <a:xfrm>
            <a:off x="2907203" y="430285"/>
            <a:ext cx="597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>
                <a:solidFill>
                  <a:srgbClr val="FF0000"/>
                </a:solidFill>
              </a:rPr>
              <a:t>Enostavne neenačbe:</a:t>
            </a:r>
            <a:endParaRPr lang="sl-SI" sz="4800" b="1" dirty="0"/>
          </a:p>
        </p:txBody>
      </p:sp>
      <p:pic>
        <p:nvPicPr>
          <p:cNvPr id="2050" name="Picture 2" descr="hand pointer">
            <a:extLst>
              <a:ext uri="{FF2B5EF4-FFF2-40B4-BE49-F238E27FC236}">
                <a16:creationId xmlns:a16="http://schemas.microsoft.com/office/drawing/2014/main" id="{23B4A1D8-18AD-433C-8604-C2482FE01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760"/>
            <a:ext cx="2099361" cy="20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E8C0D05-AFF0-4FC9-B6A8-1FFD0C338094}"/>
              </a:ext>
            </a:extLst>
          </p:cNvPr>
          <p:cNvSpPr txBox="1"/>
          <p:nvPr/>
        </p:nvSpPr>
        <p:spPr>
          <a:xfrm>
            <a:off x="2421925" y="1470454"/>
            <a:ext cx="1717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latin typeface="Comic Sans MS" panose="030F0702030302020204" pitchFamily="66" charset="0"/>
              </a:rPr>
              <a:t>y ≥ 2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BB718741-AA48-4D67-BA49-CAA59842BE11}"/>
              </a:ext>
            </a:extLst>
          </p:cNvPr>
          <p:cNvSpPr txBox="1"/>
          <p:nvPr/>
        </p:nvSpPr>
        <p:spPr>
          <a:xfrm>
            <a:off x="2048408" y="2258440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0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A8930B08-D535-4412-9B54-14B37F0B4FB1}"/>
              </a:ext>
            </a:extLst>
          </p:cNvPr>
          <p:cNvSpPr txBox="1"/>
          <p:nvPr/>
        </p:nvSpPr>
        <p:spPr>
          <a:xfrm>
            <a:off x="4054322" y="2239895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0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≥ 2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30" name="Picture 12" descr="Kljukica - Strani [1] - Svetovna enciklopedične znanja">
            <a:extLst>
              <a:ext uri="{FF2B5EF4-FFF2-40B4-BE49-F238E27FC236}">
                <a16:creationId xmlns:a16="http://schemas.microsoft.com/office/drawing/2014/main" id="{3CFBE817-150A-462B-BB2A-07D81DCE7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20" y="3977783"/>
            <a:ext cx="55205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25B7072F-A886-481C-89EB-85178084AF8B}"/>
              </a:ext>
            </a:extLst>
          </p:cNvPr>
          <p:cNvSpPr txBox="1"/>
          <p:nvPr/>
        </p:nvSpPr>
        <p:spPr>
          <a:xfrm>
            <a:off x="2048408" y="2844245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1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E966D3F5-BA32-4BAF-88A0-D9177C5402C9}"/>
              </a:ext>
            </a:extLst>
          </p:cNvPr>
          <p:cNvSpPr txBox="1"/>
          <p:nvPr/>
        </p:nvSpPr>
        <p:spPr>
          <a:xfrm>
            <a:off x="2048408" y="3431678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2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AF460C88-339F-43D2-AD52-93816CEA3E8E}"/>
              </a:ext>
            </a:extLst>
          </p:cNvPr>
          <p:cNvSpPr txBox="1"/>
          <p:nvPr/>
        </p:nvSpPr>
        <p:spPr>
          <a:xfrm>
            <a:off x="2048408" y="4076341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3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690E5F80-5EA3-4B95-BC36-35CC6963B145}"/>
              </a:ext>
            </a:extLst>
          </p:cNvPr>
          <p:cNvSpPr txBox="1"/>
          <p:nvPr/>
        </p:nvSpPr>
        <p:spPr>
          <a:xfrm>
            <a:off x="2048407" y="4599561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4</a:t>
            </a: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69730C56-B92B-41A8-8EAC-58111438E377}"/>
              </a:ext>
            </a:extLst>
          </p:cNvPr>
          <p:cNvSpPr txBox="1"/>
          <p:nvPr/>
        </p:nvSpPr>
        <p:spPr>
          <a:xfrm>
            <a:off x="2048406" y="5125936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5</a:t>
            </a: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2CCC15B9-A851-4A2B-A646-86BF003C1303}"/>
              </a:ext>
            </a:extLst>
          </p:cNvPr>
          <p:cNvSpPr txBox="1"/>
          <p:nvPr/>
        </p:nvSpPr>
        <p:spPr>
          <a:xfrm>
            <a:off x="2048405" y="5652311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6</a:t>
            </a: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63F031DA-4439-4BD3-A26E-1364507BFA43}"/>
              </a:ext>
            </a:extLst>
          </p:cNvPr>
          <p:cNvSpPr txBox="1"/>
          <p:nvPr/>
        </p:nvSpPr>
        <p:spPr>
          <a:xfrm>
            <a:off x="4004893" y="2835786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1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≥ 2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A503606C-88FB-4C0D-ACA9-B8978D4CEAB0}"/>
              </a:ext>
            </a:extLst>
          </p:cNvPr>
          <p:cNvSpPr txBox="1"/>
          <p:nvPr/>
        </p:nvSpPr>
        <p:spPr>
          <a:xfrm>
            <a:off x="4004893" y="3430621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2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≥ 2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FA159574-2073-4633-BDB7-6F9536B82E16}"/>
              </a:ext>
            </a:extLst>
          </p:cNvPr>
          <p:cNvSpPr txBox="1"/>
          <p:nvPr/>
        </p:nvSpPr>
        <p:spPr>
          <a:xfrm>
            <a:off x="4004893" y="4057710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3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≥ 2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59C1D853-1383-4214-B23D-664AA5E932DD}"/>
              </a:ext>
            </a:extLst>
          </p:cNvPr>
          <p:cNvSpPr txBox="1"/>
          <p:nvPr/>
        </p:nvSpPr>
        <p:spPr>
          <a:xfrm>
            <a:off x="3993030" y="4591102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4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≥ 2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62E79C15-21FF-4F41-A8F5-3695BD2BAB44}"/>
              </a:ext>
            </a:extLst>
          </p:cNvPr>
          <p:cNvSpPr txBox="1"/>
          <p:nvPr/>
        </p:nvSpPr>
        <p:spPr>
          <a:xfrm>
            <a:off x="3983266" y="5132102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5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≥ 2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DD522380-FAEA-458C-8C02-A9A28A2D12BA}"/>
              </a:ext>
            </a:extLst>
          </p:cNvPr>
          <p:cNvSpPr txBox="1"/>
          <p:nvPr/>
        </p:nvSpPr>
        <p:spPr>
          <a:xfrm>
            <a:off x="3983265" y="5661632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6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≥ 2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49" name="Picture 12" descr="Kljukica - Strani [1] - Svetovna enciklopedične znanja">
            <a:extLst>
              <a:ext uri="{FF2B5EF4-FFF2-40B4-BE49-F238E27FC236}">
                <a16:creationId xmlns:a16="http://schemas.microsoft.com/office/drawing/2014/main" id="{DBD58B97-93ED-4AC1-8F7F-6BB74D8FA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13" y="5496812"/>
            <a:ext cx="55205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Kljukica - Strani [1] - Svetovna enciklopedične znanja">
            <a:extLst>
              <a:ext uri="{FF2B5EF4-FFF2-40B4-BE49-F238E27FC236}">
                <a16:creationId xmlns:a16="http://schemas.microsoft.com/office/drawing/2014/main" id="{17D38DB5-A44A-4C33-8393-71E471F60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19" y="4551972"/>
            <a:ext cx="55205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Kljukica - Strani [1] - Svetovna enciklopedične znanja">
            <a:extLst>
              <a:ext uri="{FF2B5EF4-FFF2-40B4-BE49-F238E27FC236}">
                <a16:creationId xmlns:a16="http://schemas.microsoft.com/office/drawing/2014/main" id="{C1CA2D72-B9CB-4D07-AD5F-A9C1526DF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20" y="3367510"/>
            <a:ext cx="55205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Kljukica - Strani [1] - Svetovna enciklopedične znanja">
            <a:extLst>
              <a:ext uri="{FF2B5EF4-FFF2-40B4-BE49-F238E27FC236}">
                <a16:creationId xmlns:a16="http://schemas.microsoft.com/office/drawing/2014/main" id="{0A266D97-1B71-4ED1-B122-9E03B3565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66" y="5015682"/>
            <a:ext cx="55205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Red X Icon SVG Vector, Red X Icon Clip art - SVG Clipart">
            <a:extLst>
              <a:ext uri="{FF2B5EF4-FFF2-40B4-BE49-F238E27FC236}">
                <a16:creationId xmlns:a16="http://schemas.microsoft.com/office/drawing/2014/main" id="{50DA6CD6-6C1C-4928-9902-1E8BA449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3060" y="2162808"/>
            <a:ext cx="602254" cy="6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PoljeZBesedilom 57">
            <a:extLst>
              <a:ext uri="{FF2B5EF4-FFF2-40B4-BE49-F238E27FC236}">
                <a16:creationId xmlns:a16="http://schemas.microsoft.com/office/drawing/2014/main" id="{E63E2FD4-19E1-4FDE-9B72-9B64751AD694}"/>
              </a:ext>
            </a:extLst>
          </p:cNvPr>
          <p:cNvSpPr txBox="1"/>
          <p:nvPr/>
        </p:nvSpPr>
        <p:spPr>
          <a:xfrm>
            <a:off x="6793693" y="3226222"/>
            <a:ext cx="508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latin typeface="Comic Sans MS" panose="030F0702030302020204" pitchFamily="66" charset="0"/>
              </a:rPr>
              <a:t>Rešitve: 2, 3, 4, 5, 6, … </a:t>
            </a:r>
          </a:p>
        </p:txBody>
      </p:sp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FE6B46A6-31D4-4804-9A16-7AEB2DF1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2199" y="4076341"/>
            <a:ext cx="2406230" cy="240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Red X Icon SVG Vector, Red X Icon Clip art - SVG Clipart">
            <a:extLst>
              <a:ext uri="{FF2B5EF4-FFF2-40B4-BE49-F238E27FC236}">
                <a16:creationId xmlns:a16="http://schemas.microsoft.com/office/drawing/2014/main" id="{23EA372C-7A2D-4368-AB6E-CD2AEE87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21141" y="2788091"/>
            <a:ext cx="602254" cy="6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84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33" grpId="0"/>
      <p:bldP spid="35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C2F8D3F-7403-41D8-B082-15C092488CB2}"/>
              </a:ext>
            </a:extLst>
          </p:cNvPr>
          <p:cNvSpPr txBox="1"/>
          <p:nvPr/>
        </p:nvSpPr>
        <p:spPr>
          <a:xfrm>
            <a:off x="2907203" y="430285"/>
            <a:ext cx="7756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>
                <a:solidFill>
                  <a:srgbClr val="FF0000"/>
                </a:solidFill>
              </a:rPr>
              <a:t>Bolj zapletene neenačbe:</a:t>
            </a:r>
            <a:endParaRPr lang="sl-SI" sz="4800" b="1" dirty="0"/>
          </a:p>
        </p:txBody>
      </p:sp>
      <p:pic>
        <p:nvPicPr>
          <p:cNvPr id="2050" name="Picture 2" descr="hand pointer">
            <a:extLst>
              <a:ext uri="{FF2B5EF4-FFF2-40B4-BE49-F238E27FC236}">
                <a16:creationId xmlns:a16="http://schemas.microsoft.com/office/drawing/2014/main" id="{23B4A1D8-18AD-433C-8604-C2482FE01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0" y="3823881"/>
            <a:ext cx="2099361" cy="20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E8C0D05-AFF0-4FC9-B6A8-1FFD0C338094}"/>
              </a:ext>
            </a:extLst>
          </p:cNvPr>
          <p:cNvSpPr txBox="1"/>
          <p:nvPr/>
        </p:nvSpPr>
        <p:spPr>
          <a:xfrm>
            <a:off x="3267332" y="1076418"/>
            <a:ext cx="3954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latin typeface="Comic Sans MS" panose="030F0702030302020204" pitchFamily="66" charset="0"/>
              </a:rPr>
              <a:t>3 • x ≤ 9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BB718741-AA48-4D67-BA49-CAA59842BE11}"/>
              </a:ext>
            </a:extLst>
          </p:cNvPr>
          <p:cNvSpPr txBox="1"/>
          <p:nvPr/>
        </p:nvSpPr>
        <p:spPr>
          <a:xfrm>
            <a:off x="2048408" y="2258440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0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A8930B08-D535-4412-9B54-14B37F0B4FB1}"/>
              </a:ext>
            </a:extLst>
          </p:cNvPr>
          <p:cNvSpPr txBox="1"/>
          <p:nvPr/>
        </p:nvSpPr>
        <p:spPr>
          <a:xfrm>
            <a:off x="6875983" y="2269627"/>
            <a:ext cx="299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ker je 3 • 0 = 0</a:t>
            </a:r>
          </a:p>
        </p:txBody>
      </p:sp>
      <p:pic>
        <p:nvPicPr>
          <p:cNvPr id="30" name="Picture 12" descr="Kljukica - Strani [1] - Svetovna enciklopedične znanja">
            <a:extLst>
              <a:ext uri="{FF2B5EF4-FFF2-40B4-BE49-F238E27FC236}">
                <a16:creationId xmlns:a16="http://schemas.microsoft.com/office/drawing/2014/main" id="{3CFBE817-150A-462B-BB2A-07D81DCE7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43" y="2204048"/>
            <a:ext cx="55205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25B7072F-A886-481C-89EB-85178084AF8B}"/>
              </a:ext>
            </a:extLst>
          </p:cNvPr>
          <p:cNvSpPr txBox="1"/>
          <p:nvPr/>
        </p:nvSpPr>
        <p:spPr>
          <a:xfrm>
            <a:off x="2048408" y="2844245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1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E966D3F5-BA32-4BAF-88A0-D9177C5402C9}"/>
              </a:ext>
            </a:extLst>
          </p:cNvPr>
          <p:cNvSpPr txBox="1"/>
          <p:nvPr/>
        </p:nvSpPr>
        <p:spPr>
          <a:xfrm>
            <a:off x="2048408" y="3431678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2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AF460C88-339F-43D2-AD52-93816CEA3E8E}"/>
              </a:ext>
            </a:extLst>
          </p:cNvPr>
          <p:cNvSpPr txBox="1"/>
          <p:nvPr/>
        </p:nvSpPr>
        <p:spPr>
          <a:xfrm>
            <a:off x="2048408" y="4076341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3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690E5F80-5EA3-4B95-BC36-35CC6963B145}"/>
              </a:ext>
            </a:extLst>
          </p:cNvPr>
          <p:cNvSpPr txBox="1"/>
          <p:nvPr/>
        </p:nvSpPr>
        <p:spPr>
          <a:xfrm>
            <a:off x="2048407" y="4599561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4</a:t>
            </a: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69730C56-B92B-41A8-8EAC-58111438E377}"/>
              </a:ext>
            </a:extLst>
          </p:cNvPr>
          <p:cNvSpPr txBox="1"/>
          <p:nvPr/>
        </p:nvSpPr>
        <p:spPr>
          <a:xfrm>
            <a:off x="2048406" y="5125936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5</a:t>
            </a: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2CCC15B9-A851-4A2B-A646-86BF003C1303}"/>
              </a:ext>
            </a:extLst>
          </p:cNvPr>
          <p:cNvSpPr txBox="1"/>
          <p:nvPr/>
        </p:nvSpPr>
        <p:spPr>
          <a:xfrm>
            <a:off x="2048405" y="5652311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6</a:t>
            </a:r>
          </a:p>
        </p:txBody>
      </p:sp>
      <p:pic>
        <p:nvPicPr>
          <p:cNvPr id="50" name="Picture 12" descr="Kljukica - Strani [1] - Svetovna enciklopedične znanja">
            <a:extLst>
              <a:ext uri="{FF2B5EF4-FFF2-40B4-BE49-F238E27FC236}">
                <a16:creationId xmlns:a16="http://schemas.microsoft.com/office/drawing/2014/main" id="{17D38DB5-A44A-4C33-8393-71E471F60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43" y="2742983"/>
            <a:ext cx="55205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Kljukica - Strani [1] - Svetovna enciklopedične znanja">
            <a:extLst>
              <a:ext uri="{FF2B5EF4-FFF2-40B4-BE49-F238E27FC236}">
                <a16:creationId xmlns:a16="http://schemas.microsoft.com/office/drawing/2014/main" id="{C1CA2D72-B9CB-4D07-AD5F-A9C1526DF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53" y="3332269"/>
            <a:ext cx="55205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Kljukica - Strani [1] - Svetovna enciklopedične znanja">
            <a:extLst>
              <a:ext uri="{FF2B5EF4-FFF2-40B4-BE49-F238E27FC236}">
                <a16:creationId xmlns:a16="http://schemas.microsoft.com/office/drawing/2014/main" id="{0A266D97-1B71-4ED1-B122-9E03B3565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04" y="3984306"/>
            <a:ext cx="55205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Red X Icon SVG Vector, Red X Icon Clip art - SVG Clipart">
            <a:extLst>
              <a:ext uri="{FF2B5EF4-FFF2-40B4-BE49-F238E27FC236}">
                <a16:creationId xmlns:a16="http://schemas.microsoft.com/office/drawing/2014/main" id="{50DA6CD6-6C1C-4928-9902-1E8BA449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2012" y="5113557"/>
            <a:ext cx="602254" cy="6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PoljeZBesedilom 57">
            <a:extLst>
              <a:ext uri="{FF2B5EF4-FFF2-40B4-BE49-F238E27FC236}">
                <a16:creationId xmlns:a16="http://schemas.microsoft.com/office/drawing/2014/main" id="{E63E2FD4-19E1-4FDE-9B72-9B64751AD694}"/>
              </a:ext>
            </a:extLst>
          </p:cNvPr>
          <p:cNvSpPr txBox="1"/>
          <p:nvPr/>
        </p:nvSpPr>
        <p:spPr>
          <a:xfrm>
            <a:off x="1217339" y="6258857"/>
            <a:ext cx="508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latin typeface="Comic Sans MS" panose="030F0702030302020204" pitchFamily="66" charset="0"/>
              </a:rPr>
              <a:t>Rešitve: 0, 1, 2, 3.</a:t>
            </a:r>
          </a:p>
        </p:txBody>
      </p:sp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FE6B46A6-31D4-4804-9A16-7AEB2DF1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2199" y="4076341"/>
            <a:ext cx="2406230" cy="240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Red X Icon SVG Vector, Red X Icon Clip art - SVG Clipart">
            <a:extLst>
              <a:ext uri="{FF2B5EF4-FFF2-40B4-BE49-F238E27FC236}">
                <a16:creationId xmlns:a16="http://schemas.microsoft.com/office/drawing/2014/main" id="{23EA372C-7A2D-4368-AB6E-CD2AEE87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0752" y="4551079"/>
            <a:ext cx="602254" cy="6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4B538D7D-99E1-499A-8B93-7A75E438B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062" y="500001"/>
            <a:ext cx="1576688" cy="157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199F59A0-F859-4658-85FA-9C1E3E1F9334}"/>
              </a:ext>
            </a:extLst>
          </p:cNvPr>
          <p:cNvSpPr txBox="1"/>
          <p:nvPr/>
        </p:nvSpPr>
        <p:spPr>
          <a:xfrm>
            <a:off x="3983264" y="2272409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3 • 0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≤ 9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A46333BC-2511-4749-B7E5-C4B6B4255549}"/>
              </a:ext>
            </a:extLst>
          </p:cNvPr>
          <p:cNvSpPr txBox="1"/>
          <p:nvPr/>
        </p:nvSpPr>
        <p:spPr>
          <a:xfrm>
            <a:off x="3983263" y="2871026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3 • 1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≤ 9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C1A012BB-AB7E-4617-8FFC-3540758B337B}"/>
              </a:ext>
            </a:extLst>
          </p:cNvPr>
          <p:cNvSpPr txBox="1"/>
          <p:nvPr/>
        </p:nvSpPr>
        <p:spPr>
          <a:xfrm>
            <a:off x="3983262" y="3402559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3 • 2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≤ 9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28C9542D-0BE0-4369-B0B7-7E0E29430C75}"/>
              </a:ext>
            </a:extLst>
          </p:cNvPr>
          <p:cNvSpPr txBox="1"/>
          <p:nvPr/>
        </p:nvSpPr>
        <p:spPr>
          <a:xfrm>
            <a:off x="3983261" y="4083715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3 • 3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≤ 9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EA60DC3E-B6A7-463C-B327-B751B64027AB}"/>
              </a:ext>
            </a:extLst>
          </p:cNvPr>
          <p:cNvSpPr txBox="1"/>
          <p:nvPr/>
        </p:nvSpPr>
        <p:spPr>
          <a:xfrm>
            <a:off x="3983260" y="4599561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3 • 4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≤ 9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54" name="PoljeZBesedilom 53">
            <a:extLst>
              <a:ext uri="{FF2B5EF4-FFF2-40B4-BE49-F238E27FC236}">
                <a16:creationId xmlns:a16="http://schemas.microsoft.com/office/drawing/2014/main" id="{E3EBA352-86D1-4235-A839-D9C46D1C6E51}"/>
              </a:ext>
            </a:extLst>
          </p:cNvPr>
          <p:cNvSpPr txBox="1"/>
          <p:nvPr/>
        </p:nvSpPr>
        <p:spPr>
          <a:xfrm>
            <a:off x="3987915" y="5130155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3 • 5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≤ 9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55" name="PoljeZBesedilom 54">
            <a:extLst>
              <a:ext uri="{FF2B5EF4-FFF2-40B4-BE49-F238E27FC236}">
                <a16:creationId xmlns:a16="http://schemas.microsoft.com/office/drawing/2014/main" id="{09223E32-C764-41E9-BC29-7EE3C9E47874}"/>
              </a:ext>
            </a:extLst>
          </p:cNvPr>
          <p:cNvSpPr txBox="1"/>
          <p:nvPr/>
        </p:nvSpPr>
        <p:spPr>
          <a:xfrm>
            <a:off x="3979966" y="5661632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3 • 6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≤ 9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56" name="Picture 16" descr="Red X Icon SVG Vector, Red X Icon Clip art - SVG Clipart">
            <a:extLst>
              <a:ext uri="{FF2B5EF4-FFF2-40B4-BE49-F238E27FC236}">
                <a16:creationId xmlns:a16="http://schemas.microsoft.com/office/drawing/2014/main" id="{165A64E4-3FFF-46B5-ACA6-A92565DA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0750" y="5641799"/>
            <a:ext cx="602254" cy="6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8E7FBDC3-DC59-4262-BD71-C3581CDC2A82}"/>
              </a:ext>
            </a:extLst>
          </p:cNvPr>
          <p:cNvSpPr txBox="1"/>
          <p:nvPr/>
        </p:nvSpPr>
        <p:spPr>
          <a:xfrm>
            <a:off x="6875983" y="2781659"/>
            <a:ext cx="299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ker je 3 • 1 = 3</a:t>
            </a: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AD777D9F-BCE8-4A7E-A0E0-340C54D0AB9B}"/>
              </a:ext>
            </a:extLst>
          </p:cNvPr>
          <p:cNvSpPr txBox="1"/>
          <p:nvPr/>
        </p:nvSpPr>
        <p:spPr>
          <a:xfrm>
            <a:off x="6875983" y="3332621"/>
            <a:ext cx="299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ker je 3 • 2 = 6</a:t>
            </a:r>
          </a:p>
        </p:txBody>
      </p:sp>
      <p:sp>
        <p:nvSpPr>
          <p:cNvPr id="60" name="PoljeZBesedilom 59">
            <a:extLst>
              <a:ext uri="{FF2B5EF4-FFF2-40B4-BE49-F238E27FC236}">
                <a16:creationId xmlns:a16="http://schemas.microsoft.com/office/drawing/2014/main" id="{63E9EA36-23B9-4E39-A222-AA5CAA7D9306}"/>
              </a:ext>
            </a:extLst>
          </p:cNvPr>
          <p:cNvSpPr txBox="1"/>
          <p:nvPr/>
        </p:nvSpPr>
        <p:spPr>
          <a:xfrm>
            <a:off x="6875983" y="3955250"/>
            <a:ext cx="299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ker je 3 • 3 = 9</a:t>
            </a: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B1C7F9BE-529C-4F91-B8C6-9B9A1DCF0E51}"/>
              </a:ext>
            </a:extLst>
          </p:cNvPr>
          <p:cNvSpPr txBox="1"/>
          <p:nvPr/>
        </p:nvSpPr>
        <p:spPr>
          <a:xfrm>
            <a:off x="6875983" y="4596633"/>
            <a:ext cx="299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ker je 3 • 4 = 12</a:t>
            </a:r>
          </a:p>
        </p:txBody>
      </p:sp>
      <p:sp>
        <p:nvSpPr>
          <p:cNvPr id="62" name="PoljeZBesedilom 61">
            <a:extLst>
              <a:ext uri="{FF2B5EF4-FFF2-40B4-BE49-F238E27FC236}">
                <a16:creationId xmlns:a16="http://schemas.microsoft.com/office/drawing/2014/main" id="{F974B7EE-2AE7-48F6-87D9-9F71821E1828}"/>
              </a:ext>
            </a:extLst>
          </p:cNvPr>
          <p:cNvSpPr txBox="1"/>
          <p:nvPr/>
        </p:nvSpPr>
        <p:spPr>
          <a:xfrm>
            <a:off x="6900697" y="5204172"/>
            <a:ext cx="299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ker je 3 • 5 = 15</a:t>
            </a: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314D4FEC-CB81-4A3B-8E98-321A1E6FEEF1}"/>
              </a:ext>
            </a:extLst>
          </p:cNvPr>
          <p:cNvSpPr txBox="1"/>
          <p:nvPr/>
        </p:nvSpPr>
        <p:spPr>
          <a:xfrm>
            <a:off x="6875983" y="5724464"/>
            <a:ext cx="299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ker je 3 • 6 = 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7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8" grpId="0"/>
      <p:bldP spid="29" grpId="0"/>
      <p:bldP spid="33" grpId="0"/>
      <p:bldP spid="35" grpId="0"/>
      <p:bldP spid="37" grpId="0"/>
      <p:bldP spid="38" grpId="0"/>
      <p:bldP spid="39" grpId="0"/>
      <p:bldP spid="41" grpId="0"/>
      <p:bldP spid="58" grpId="0"/>
      <p:bldP spid="32" grpId="0"/>
      <p:bldP spid="34" grpId="0"/>
      <p:bldP spid="36" grpId="0"/>
      <p:bldP spid="40" grpId="0"/>
      <p:bldP spid="48" grpId="0"/>
      <p:bldP spid="54" grpId="0"/>
      <p:bldP spid="55" grpId="0"/>
      <p:bldP spid="57" grpId="0"/>
      <p:bldP spid="59" grpId="0"/>
      <p:bldP spid="60" grpId="0"/>
      <p:bldP spid="61" grpId="0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C2F8D3F-7403-41D8-B082-15C092488CB2}"/>
              </a:ext>
            </a:extLst>
          </p:cNvPr>
          <p:cNvSpPr txBox="1"/>
          <p:nvPr/>
        </p:nvSpPr>
        <p:spPr>
          <a:xfrm>
            <a:off x="210065" y="430285"/>
            <a:ext cx="11668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FF0000"/>
                </a:solidFill>
              </a:rPr>
              <a:t>Katera števila lahko pomnožiš s številom 5, da bo zmnožek manjši ali enak 15?</a:t>
            </a:r>
            <a:endParaRPr lang="sl-SI" sz="3600" b="1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E8C0D05-AFF0-4FC9-B6A8-1FFD0C338094}"/>
              </a:ext>
            </a:extLst>
          </p:cNvPr>
          <p:cNvSpPr txBox="1"/>
          <p:nvPr/>
        </p:nvSpPr>
        <p:spPr>
          <a:xfrm>
            <a:off x="4416582" y="1324997"/>
            <a:ext cx="3954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latin typeface="Comic Sans MS" panose="030F0702030302020204" pitchFamily="66" charset="0"/>
              </a:rPr>
              <a:t>b • 5 ≤ 15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BB718741-AA48-4D67-BA49-CAA59842BE11}"/>
              </a:ext>
            </a:extLst>
          </p:cNvPr>
          <p:cNvSpPr txBox="1"/>
          <p:nvPr/>
        </p:nvSpPr>
        <p:spPr>
          <a:xfrm>
            <a:off x="2048408" y="2258440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0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A8930B08-D535-4412-9B54-14B37F0B4FB1}"/>
              </a:ext>
            </a:extLst>
          </p:cNvPr>
          <p:cNvSpPr txBox="1"/>
          <p:nvPr/>
        </p:nvSpPr>
        <p:spPr>
          <a:xfrm>
            <a:off x="6875983" y="2269627"/>
            <a:ext cx="299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ker je 0 • 5 = 0</a:t>
            </a:r>
          </a:p>
        </p:txBody>
      </p:sp>
      <p:pic>
        <p:nvPicPr>
          <p:cNvPr id="30" name="Picture 12" descr="Kljukica - Strani [1] - Svetovna enciklopedične znanja">
            <a:extLst>
              <a:ext uri="{FF2B5EF4-FFF2-40B4-BE49-F238E27FC236}">
                <a16:creationId xmlns:a16="http://schemas.microsoft.com/office/drawing/2014/main" id="{3CFBE817-150A-462B-BB2A-07D81DCE7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43" y="2204048"/>
            <a:ext cx="55205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25B7072F-A886-481C-89EB-85178084AF8B}"/>
              </a:ext>
            </a:extLst>
          </p:cNvPr>
          <p:cNvSpPr txBox="1"/>
          <p:nvPr/>
        </p:nvSpPr>
        <p:spPr>
          <a:xfrm>
            <a:off x="2048408" y="2844245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1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E966D3F5-BA32-4BAF-88A0-D9177C5402C9}"/>
              </a:ext>
            </a:extLst>
          </p:cNvPr>
          <p:cNvSpPr txBox="1"/>
          <p:nvPr/>
        </p:nvSpPr>
        <p:spPr>
          <a:xfrm>
            <a:off x="2048408" y="3431678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2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AF460C88-339F-43D2-AD52-93816CEA3E8E}"/>
              </a:ext>
            </a:extLst>
          </p:cNvPr>
          <p:cNvSpPr txBox="1"/>
          <p:nvPr/>
        </p:nvSpPr>
        <p:spPr>
          <a:xfrm>
            <a:off x="2048408" y="4076341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3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690E5F80-5EA3-4B95-BC36-35CC6963B145}"/>
              </a:ext>
            </a:extLst>
          </p:cNvPr>
          <p:cNvSpPr txBox="1"/>
          <p:nvPr/>
        </p:nvSpPr>
        <p:spPr>
          <a:xfrm>
            <a:off x="2048407" y="4599561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4</a:t>
            </a: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69730C56-B92B-41A8-8EAC-58111438E377}"/>
              </a:ext>
            </a:extLst>
          </p:cNvPr>
          <p:cNvSpPr txBox="1"/>
          <p:nvPr/>
        </p:nvSpPr>
        <p:spPr>
          <a:xfrm>
            <a:off x="2048406" y="5125936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5</a:t>
            </a: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2CCC15B9-A851-4A2B-A646-86BF003C1303}"/>
              </a:ext>
            </a:extLst>
          </p:cNvPr>
          <p:cNvSpPr txBox="1"/>
          <p:nvPr/>
        </p:nvSpPr>
        <p:spPr>
          <a:xfrm>
            <a:off x="2048405" y="5652311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Rešitev 6</a:t>
            </a:r>
          </a:p>
        </p:txBody>
      </p:sp>
      <p:pic>
        <p:nvPicPr>
          <p:cNvPr id="50" name="Picture 12" descr="Kljukica - Strani [1] - Svetovna enciklopedične znanja">
            <a:extLst>
              <a:ext uri="{FF2B5EF4-FFF2-40B4-BE49-F238E27FC236}">
                <a16:creationId xmlns:a16="http://schemas.microsoft.com/office/drawing/2014/main" id="{17D38DB5-A44A-4C33-8393-71E471F60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43" y="2742983"/>
            <a:ext cx="55205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Kljukica - Strani [1] - Svetovna enciklopedične znanja">
            <a:extLst>
              <a:ext uri="{FF2B5EF4-FFF2-40B4-BE49-F238E27FC236}">
                <a16:creationId xmlns:a16="http://schemas.microsoft.com/office/drawing/2014/main" id="{C1CA2D72-B9CB-4D07-AD5F-A9C1526DF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53" y="3332269"/>
            <a:ext cx="55205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Kljukica - Strani [1] - Svetovna enciklopedične znanja">
            <a:extLst>
              <a:ext uri="{FF2B5EF4-FFF2-40B4-BE49-F238E27FC236}">
                <a16:creationId xmlns:a16="http://schemas.microsoft.com/office/drawing/2014/main" id="{0A266D97-1B71-4ED1-B122-9E03B3565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04" y="3984306"/>
            <a:ext cx="55205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Red X Icon SVG Vector, Red X Icon Clip art - SVG Clipart">
            <a:extLst>
              <a:ext uri="{FF2B5EF4-FFF2-40B4-BE49-F238E27FC236}">
                <a16:creationId xmlns:a16="http://schemas.microsoft.com/office/drawing/2014/main" id="{50DA6CD6-6C1C-4928-9902-1E8BA449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2012" y="5113557"/>
            <a:ext cx="602254" cy="6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PoljeZBesedilom 57">
            <a:extLst>
              <a:ext uri="{FF2B5EF4-FFF2-40B4-BE49-F238E27FC236}">
                <a16:creationId xmlns:a16="http://schemas.microsoft.com/office/drawing/2014/main" id="{E63E2FD4-19E1-4FDE-9B72-9B64751AD694}"/>
              </a:ext>
            </a:extLst>
          </p:cNvPr>
          <p:cNvSpPr txBox="1"/>
          <p:nvPr/>
        </p:nvSpPr>
        <p:spPr>
          <a:xfrm>
            <a:off x="1217339" y="6258857"/>
            <a:ext cx="508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latin typeface="Comic Sans MS" panose="030F0702030302020204" pitchFamily="66" charset="0"/>
              </a:rPr>
              <a:t>Rešitve: 0, 1, 2, 3.</a:t>
            </a:r>
          </a:p>
        </p:txBody>
      </p:sp>
      <p:pic>
        <p:nvPicPr>
          <p:cNvPr id="31" name="Picture 16" descr="Red X Icon SVG Vector, Red X Icon Clip art - SVG Clipart">
            <a:extLst>
              <a:ext uri="{FF2B5EF4-FFF2-40B4-BE49-F238E27FC236}">
                <a16:creationId xmlns:a16="http://schemas.microsoft.com/office/drawing/2014/main" id="{23EA372C-7A2D-4368-AB6E-CD2AEE87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0752" y="4551079"/>
            <a:ext cx="602254" cy="6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4B538D7D-99E1-499A-8B93-7A75E438B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9824" y="1115447"/>
            <a:ext cx="1576688" cy="157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199F59A0-F859-4658-85FA-9C1E3E1F9334}"/>
              </a:ext>
            </a:extLst>
          </p:cNvPr>
          <p:cNvSpPr txBox="1"/>
          <p:nvPr/>
        </p:nvSpPr>
        <p:spPr>
          <a:xfrm>
            <a:off x="3983264" y="2272409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0 • 5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≤ 15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A46333BC-2511-4749-B7E5-C4B6B4255549}"/>
              </a:ext>
            </a:extLst>
          </p:cNvPr>
          <p:cNvSpPr txBox="1"/>
          <p:nvPr/>
        </p:nvSpPr>
        <p:spPr>
          <a:xfrm>
            <a:off x="3983263" y="2871026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1 • 5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≤ 15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C1A012BB-AB7E-4617-8FFC-3540758B337B}"/>
              </a:ext>
            </a:extLst>
          </p:cNvPr>
          <p:cNvSpPr txBox="1"/>
          <p:nvPr/>
        </p:nvSpPr>
        <p:spPr>
          <a:xfrm>
            <a:off x="3983262" y="3402559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2 • 5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≤ 15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28C9542D-0BE0-4369-B0B7-7E0E29430C75}"/>
              </a:ext>
            </a:extLst>
          </p:cNvPr>
          <p:cNvSpPr txBox="1"/>
          <p:nvPr/>
        </p:nvSpPr>
        <p:spPr>
          <a:xfrm>
            <a:off x="3983261" y="4083715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3 • 5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≤ 15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EA60DC3E-B6A7-463C-B327-B751B64027AB}"/>
              </a:ext>
            </a:extLst>
          </p:cNvPr>
          <p:cNvSpPr txBox="1"/>
          <p:nvPr/>
        </p:nvSpPr>
        <p:spPr>
          <a:xfrm>
            <a:off x="3983260" y="4599561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4 • 5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≤ 15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54" name="PoljeZBesedilom 53">
            <a:extLst>
              <a:ext uri="{FF2B5EF4-FFF2-40B4-BE49-F238E27FC236}">
                <a16:creationId xmlns:a16="http://schemas.microsoft.com/office/drawing/2014/main" id="{E3EBA352-86D1-4235-A839-D9C46D1C6E51}"/>
              </a:ext>
            </a:extLst>
          </p:cNvPr>
          <p:cNvSpPr txBox="1"/>
          <p:nvPr/>
        </p:nvSpPr>
        <p:spPr>
          <a:xfrm>
            <a:off x="3987915" y="5130155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5 • 5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≤ 15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55" name="PoljeZBesedilom 54">
            <a:extLst>
              <a:ext uri="{FF2B5EF4-FFF2-40B4-BE49-F238E27FC236}">
                <a16:creationId xmlns:a16="http://schemas.microsoft.com/office/drawing/2014/main" id="{09223E32-C764-41E9-BC29-7EE3C9E47874}"/>
              </a:ext>
            </a:extLst>
          </p:cNvPr>
          <p:cNvSpPr txBox="1"/>
          <p:nvPr/>
        </p:nvSpPr>
        <p:spPr>
          <a:xfrm>
            <a:off x="3979966" y="5661632"/>
            <a:ext cx="209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6 • 5 </a:t>
            </a:r>
            <a:r>
              <a:rPr lang="sl-SI" sz="2800" dirty="0">
                <a:latin typeface="Comic Sans MS" panose="030F0702030302020204" pitchFamily="66" charset="0"/>
                <a:sym typeface="Symbol" panose="05050102010706020507" pitchFamily="18" charset="2"/>
              </a:rPr>
              <a:t>≤ 15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56" name="Picture 16" descr="Red X Icon SVG Vector, Red X Icon Clip art - SVG Clipart">
            <a:extLst>
              <a:ext uri="{FF2B5EF4-FFF2-40B4-BE49-F238E27FC236}">
                <a16:creationId xmlns:a16="http://schemas.microsoft.com/office/drawing/2014/main" id="{165A64E4-3FFF-46B5-ACA6-A92565DA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0750" y="5641799"/>
            <a:ext cx="602254" cy="6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8E7FBDC3-DC59-4262-BD71-C3581CDC2A82}"/>
              </a:ext>
            </a:extLst>
          </p:cNvPr>
          <p:cNvSpPr txBox="1"/>
          <p:nvPr/>
        </p:nvSpPr>
        <p:spPr>
          <a:xfrm>
            <a:off x="6875983" y="2781659"/>
            <a:ext cx="299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ker je 1 • 5 = 5</a:t>
            </a: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AD777D9F-BCE8-4A7E-A0E0-340C54D0AB9B}"/>
              </a:ext>
            </a:extLst>
          </p:cNvPr>
          <p:cNvSpPr txBox="1"/>
          <p:nvPr/>
        </p:nvSpPr>
        <p:spPr>
          <a:xfrm>
            <a:off x="6875983" y="3332621"/>
            <a:ext cx="299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ker je 2 • 5 = 10</a:t>
            </a:r>
          </a:p>
        </p:txBody>
      </p:sp>
      <p:sp>
        <p:nvSpPr>
          <p:cNvPr id="60" name="PoljeZBesedilom 59">
            <a:extLst>
              <a:ext uri="{FF2B5EF4-FFF2-40B4-BE49-F238E27FC236}">
                <a16:creationId xmlns:a16="http://schemas.microsoft.com/office/drawing/2014/main" id="{63E9EA36-23B9-4E39-A222-AA5CAA7D9306}"/>
              </a:ext>
            </a:extLst>
          </p:cNvPr>
          <p:cNvSpPr txBox="1"/>
          <p:nvPr/>
        </p:nvSpPr>
        <p:spPr>
          <a:xfrm>
            <a:off x="6875983" y="3955250"/>
            <a:ext cx="299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ker je 3 • 5 = 15</a:t>
            </a: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B1C7F9BE-529C-4F91-B8C6-9B9A1DCF0E51}"/>
              </a:ext>
            </a:extLst>
          </p:cNvPr>
          <p:cNvSpPr txBox="1"/>
          <p:nvPr/>
        </p:nvSpPr>
        <p:spPr>
          <a:xfrm>
            <a:off x="6875983" y="4596633"/>
            <a:ext cx="326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ker je 4 • 5 = 20</a:t>
            </a:r>
          </a:p>
        </p:txBody>
      </p:sp>
      <p:sp>
        <p:nvSpPr>
          <p:cNvPr id="62" name="PoljeZBesedilom 61">
            <a:extLst>
              <a:ext uri="{FF2B5EF4-FFF2-40B4-BE49-F238E27FC236}">
                <a16:creationId xmlns:a16="http://schemas.microsoft.com/office/drawing/2014/main" id="{F974B7EE-2AE7-48F6-87D9-9F71821E1828}"/>
              </a:ext>
            </a:extLst>
          </p:cNvPr>
          <p:cNvSpPr txBox="1"/>
          <p:nvPr/>
        </p:nvSpPr>
        <p:spPr>
          <a:xfrm>
            <a:off x="6900697" y="5204172"/>
            <a:ext cx="3108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ker je 5 • 5 = 25</a:t>
            </a: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314D4FEC-CB81-4A3B-8E98-321A1E6FEEF1}"/>
              </a:ext>
            </a:extLst>
          </p:cNvPr>
          <p:cNvSpPr txBox="1"/>
          <p:nvPr/>
        </p:nvSpPr>
        <p:spPr>
          <a:xfrm>
            <a:off x="6875983" y="5724464"/>
            <a:ext cx="326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ker je 6 • 5 = 30</a:t>
            </a:r>
          </a:p>
        </p:txBody>
      </p:sp>
      <p:pic>
        <p:nvPicPr>
          <p:cNvPr id="5122" name="Picture 2" descr="Clientmoji">
            <a:extLst>
              <a:ext uri="{FF2B5EF4-FFF2-40B4-BE49-F238E27FC236}">
                <a16:creationId xmlns:a16="http://schemas.microsoft.com/office/drawing/2014/main" id="{2BDD9844-5410-4909-A863-B39B8D25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3" y="4608098"/>
            <a:ext cx="2043869" cy="204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178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3" grpId="0"/>
      <p:bldP spid="35" grpId="0"/>
      <p:bldP spid="37" grpId="0"/>
      <p:bldP spid="38" grpId="0"/>
      <p:bldP spid="39" grpId="0"/>
      <p:bldP spid="41" grpId="0"/>
      <p:bldP spid="58" grpId="0"/>
      <p:bldP spid="32" grpId="0"/>
      <p:bldP spid="34" grpId="0"/>
      <p:bldP spid="36" grpId="0"/>
      <p:bldP spid="40" grpId="0"/>
      <p:bldP spid="48" grpId="0"/>
      <p:bldP spid="54" grpId="0"/>
      <p:bldP spid="55" grpId="0"/>
      <p:bldP spid="57" grpId="0"/>
      <p:bldP spid="59" grpId="0"/>
      <p:bldP spid="60" grpId="0"/>
      <p:bldP spid="61" grpId="0"/>
      <p:bldP spid="6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16C930D-9E6B-4C7A-A4D3-7565FD25B396}"/>
              </a:ext>
            </a:extLst>
          </p:cNvPr>
          <p:cNvSpPr txBox="1"/>
          <p:nvPr/>
        </p:nvSpPr>
        <p:spPr>
          <a:xfrm>
            <a:off x="4086664" y="399874"/>
            <a:ext cx="3470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>
                <a:solidFill>
                  <a:schemeClr val="accent2">
                    <a:lumMod val="75000"/>
                  </a:schemeClr>
                </a:solidFill>
              </a:rPr>
              <a:t>ZAPOMNI SI: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ACF4EA2-E826-45E6-800F-22C83DA2BE97}"/>
              </a:ext>
            </a:extLst>
          </p:cNvPr>
          <p:cNvSpPr txBox="1"/>
          <p:nvPr/>
        </p:nvSpPr>
        <p:spPr>
          <a:xfrm>
            <a:off x="2120704" y="1364534"/>
            <a:ext cx="891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Pri neenačbah števila ne skačejo na drugo stran.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1D1DD5E-0D80-4914-A79D-52943E48DEDB}"/>
              </a:ext>
            </a:extLst>
          </p:cNvPr>
          <p:cNvSpPr txBox="1"/>
          <p:nvPr/>
        </p:nvSpPr>
        <p:spPr>
          <a:xfrm>
            <a:off x="2120704" y="3359695"/>
            <a:ext cx="8131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Do rešitev pridemo s poskušanjem.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579BE68-80DA-45D7-8F67-9685C6A750D9}"/>
              </a:ext>
            </a:extLst>
          </p:cNvPr>
          <p:cNvSpPr txBox="1"/>
          <p:nvPr/>
        </p:nvSpPr>
        <p:spPr>
          <a:xfrm>
            <a:off x="2120704" y="4190736"/>
            <a:ext cx="96809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Rešitev neenačbe je lahko:	</a:t>
            </a:r>
            <a:br>
              <a:rPr lang="sl-SI" sz="3200" dirty="0"/>
            </a:br>
            <a:r>
              <a:rPr lang="sl-SI" sz="3200" dirty="0"/>
              <a:t>		- eno število</a:t>
            </a:r>
            <a:br>
              <a:rPr lang="sl-SI" sz="3200" dirty="0"/>
            </a:br>
            <a:r>
              <a:rPr lang="sl-SI" sz="3200" dirty="0"/>
              <a:t>		- več števil</a:t>
            </a:r>
            <a:br>
              <a:rPr lang="sl-SI" sz="3200" dirty="0"/>
            </a:br>
            <a:r>
              <a:rPr lang="sl-SI" sz="3200" dirty="0"/>
              <a:t>		- nima rešitve</a:t>
            </a:r>
            <a:br>
              <a:rPr lang="sl-SI" sz="3200" dirty="0"/>
            </a:br>
            <a:r>
              <a:rPr lang="sl-SI" sz="3200" dirty="0"/>
              <a:t>		- neskončno rešitev (…)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3BD2561-775D-4379-9977-B402AB957F45}"/>
              </a:ext>
            </a:extLst>
          </p:cNvPr>
          <p:cNvSpPr txBox="1"/>
          <p:nvPr/>
        </p:nvSpPr>
        <p:spPr>
          <a:xfrm>
            <a:off x="2120704" y="2036211"/>
            <a:ext cx="8131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b="1" dirty="0">
                <a:solidFill>
                  <a:schemeClr val="accent2">
                    <a:lumMod val="75000"/>
                  </a:schemeClr>
                </a:solidFill>
              </a:rPr>
              <a:t>≤</a:t>
            </a:r>
            <a:r>
              <a:rPr lang="sl-SI" sz="3200" dirty="0"/>
              <a:t> pomeni „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je manjše ali enako</a:t>
            </a:r>
            <a:r>
              <a:rPr lang="sl-SI" sz="3200" dirty="0"/>
              <a:t>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b="1" dirty="0">
                <a:solidFill>
                  <a:schemeClr val="accent2">
                    <a:lumMod val="75000"/>
                  </a:schemeClr>
                </a:solidFill>
              </a:rPr>
              <a:t>≥</a:t>
            </a:r>
            <a:r>
              <a:rPr lang="sl-SI" sz="3200" dirty="0"/>
              <a:t> pomeni „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je večje ali enako</a:t>
            </a:r>
            <a:r>
              <a:rPr lang="sl-SI" sz="3200" dirty="0"/>
              <a:t>“</a:t>
            </a:r>
          </a:p>
        </p:txBody>
      </p:sp>
      <p:pic>
        <p:nvPicPr>
          <p:cNvPr id="6146" name="Picture 2" descr="go team">
            <a:extLst>
              <a:ext uri="{FF2B5EF4-FFF2-40B4-BE49-F238E27FC236}">
                <a16:creationId xmlns:a16="http://schemas.microsoft.com/office/drawing/2014/main" id="{67951191-ADFA-4338-BCE4-A51FB864F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03" y="2667264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8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2|1.3|1|1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2.6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5.3|13.7|2.8|7.1|1.7|10.6|0.6|12.3|3.1|9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5.3|13.7|2.8|7.1|1.7|10.6|0.6|12.3|3.1|9|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5.3|13.7|2.8|7.1|1.7|10.6|0.6|12.3|3.1|9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5.3|13.7|2.8|7.1|1.7|10.6|0.6|12.3|3.1|9|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5.3|13.7|2.8|7.1|1.7|10.6|0.6|12.3|3.1|9|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9.4|8.5|5|17.3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596</Words>
  <Application>Microsoft Office PowerPoint</Application>
  <PresentationFormat>Širokozaslonsko</PresentationFormat>
  <Paragraphs>115</Paragraphs>
  <Slides>8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Petra Jerman</dc:creator>
  <cp:lastModifiedBy>sdajc</cp:lastModifiedBy>
  <cp:revision>30</cp:revision>
  <dcterms:created xsi:type="dcterms:W3CDTF">2020-11-14T16:38:20Z</dcterms:created>
  <dcterms:modified xsi:type="dcterms:W3CDTF">2020-12-02T08:17:55Z</dcterms:modified>
</cp:coreProperties>
</file>