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75" r:id="rId5"/>
    <p:sldId id="276" r:id="rId6"/>
    <p:sldId id="260" r:id="rId7"/>
    <p:sldId id="277" r:id="rId8"/>
    <p:sldId id="279" r:id="rId9"/>
    <p:sldId id="263" r:id="rId10"/>
    <p:sldId id="278" r:id="rId11"/>
    <p:sldId id="262" r:id="rId12"/>
    <p:sldId id="264" r:id="rId13"/>
    <p:sldId id="265" r:id="rId14"/>
    <p:sldId id="269" r:id="rId15"/>
    <p:sldId id="259" r:id="rId16"/>
    <p:sldId id="280" r:id="rId17"/>
    <p:sldId id="267" r:id="rId18"/>
    <p:sldId id="258" r:id="rId1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23. 10. 2022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5475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23. 10. 2022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9474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23. 10. 2022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3273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23. 10. 2022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98983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23. 10. 2022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7757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BEF146DF-40EF-4CDA-9A34-B0F39BD7D7C7}" type="datetimeFigureOut">
              <a:rPr lang="sl-SI" smtClean="0"/>
              <a:t>23. 10. 2022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3746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BEF146DF-40EF-4CDA-9A34-B0F39BD7D7C7}" type="datetimeFigureOut">
              <a:rPr lang="sl-SI" smtClean="0"/>
              <a:t>23. 10. 2022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60893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EF146DF-40EF-4CDA-9A34-B0F39BD7D7C7}" type="datetimeFigureOut">
              <a:rPr lang="sl-SI" smtClean="0"/>
              <a:t>23. 10. 2022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84052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EF146DF-40EF-4CDA-9A34-B0F39BD7D7C7}" type="datetimeFigureOut">
              <a:rPr lang="sl-SI" smtClean="0"/>
              <a:t>23. 10. 2022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3446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23. 10. 2022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1827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23. 10. 2022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2986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146DF-40EF-4CDA-9A34-B0F39BD7D7C7}" type="datetimeFigureOut">
              <a:rPr lang="sl-SI" smtClean="0"/>
              <a:t>23. 10. 2022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DE085-5200-41E1-96DE-DFD3F8135918}" type="slidenum">
              <a:rPr lang="sl-SI" smtClean="0"/>
              <a:t>‹#›</a:t>
            </a:fld>
            <a:endParaRPr lang="sl-SI"/>
          </a:p>
        </p:txBody>
      </p:sp>
    </p:spTree>
    <p:extLst>
      <p:ext uri="{BB962C8B-B14F-4D97-AF65-F5344CB8AC3E}">
        <p14:creationId xmlns:p14="http://schemas.microsoft.com/office/powerpoint/2010/main" val="383984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38438" y="1170582"/>
            <a:ext cx="9144000" cy="1130530"/>
          </a:xfrm>
        </p:spPr>
        <p:txBody>
          <a:bodyPr>
            <a:noAutofit/>
          </a:bodyPr>
          <a:lstStyle/>
          <a:p>
            <a:r>
              <a:rPr lang="sl-SI" sz="9600" dirty="0"/>
              <a:t>Project </a:t>
            </a:r>
            <a:r>
              <a:rPr lang="sl-SI" sz="9600" b="1" dirty="0"/>
              <a:t>SMILE</a:t>
            </a:r>
            <a:endParaRPr lang="sl-SI" sz="9600" dirty="0"/>
          </a:p>
        </p:txBody>
      </p:sp>
      <p:sp>
        <p:nvSpPr>
          <p:cNvPr id="3" name="Podnaslov 2"/>
          <p:cNvSpPr>
            <a:spLocks noGrp="1"/>
          </p:cNvSpPr>
          <p:nvPr>
            <p:ph type="subTitle" idx="1"/>
          </p:nvPr>
        </p:nvSpPr>
        <p:spPr>
          <a:xfrm>
            <a:off x="1638438" y="2367121"/>
            <a:ext cx="9144000" cy="523702"/>
          </a:xfrm>
        </p:spPr>
        <p:txBody>
          <a:bodyPr>
            <a:noAutofit/>
          </a:bodyPr>
          <a:lstStyle/>
          <a:p>
            <a:r>
              <a:rPr lang="sl-SI" sz="4400" dirty="0"/>
              <a:t>Social </a:t>
            </a:r>
            <a:r>
              <a:rPr lang="sl-SI" sz="4400" dirty="0" err="1"/>
              <a:t>Skills</a:t>
            </a:r>
            <a:r>
              <a:rPr lang="sl-SI" sz="4400" dirty="0"/>
              <a:t> Make </a:t>
            </a:r>
            <a:r>
              <a:rPr lang="sl-SI" sz="4400" dirty="0" err="1"/>
              <a:t>Inclusive</a:t>
            </a:r>
            <a:r>
              <a:rPr lang="sl-SI" sz="4400" dirty="0"/>
              <a:t> </a:t>
            </a:r>
            <a:r>
              <a:rPr lang="sl-SI" sz="4400" dirty="0" err="1"/>
              <a:t>Life</a:t>
            </a:r>
            <a:r>
              <a:rPr lang="sl-SI" sz="4400" dirty="0"/>
              <a:t> </a:t>
            </a:r>
            <a:r>
              <a:rPr lang="sl-SI" sz="4400" dirty="0" err="1"/>
              <a:t>Easier</a:t>
            </a:r>
            <a:endParaRPr lang="sl-SI" sz="44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062" y="224597"/>
            <a:ext cx="1594381" cy="455421"/>
          </a:xfrm>
          <a:prstGeom prst="rect">
            <a:avLst/>
          </a:prstGeom>
        </p:spPr>
      </p:pic>
      <p:sp>
        <p:nvSpPr>
          <p:cNvPr id="8" name="Podnaslov 2"/>
          <p:cNvSpPr txBox="1">
            <a:spLocks/>
          </p:cNvSpPr>
          <p:nvPr/>
        </p:nvSpPr>
        <p:spPr>
          <a:xfrm>
            <a:off x="1638438" y="3416531"/>
            <a:ext cx="9144000" cy="17182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l-SI" sz="2800" dirty="0"/>
          </a:p>
        </p:txBody>
      </p:sp>
      <p:sp>
        <p:nvSpPr>
          <p:cNvPr id="9" name="Enakokraki trikotnik 8"/>
          <p:cNvSpPr/>
          <p:nvPr/>
        </p:nvSpPr>
        <p:spPr>
          <a:xfrm flipV="1">
            <a:off x="66502"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10" name="Enakokraki trikotnik 9"/>
          <p:cNvSpPr/>
          <p:nvPr/>
        </p:nvSpPr>
        <p:spPr>
          <a:xfrm flipV="1">
            <a:off x="4566459"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5" y="5698180"/>
            <a:ext cx="5090160" cy="683477"/>
          </a:xfrm>
          <a:prstGeom prst="rect">
            <a:avLst/>
          </a:prstGeom>
        </p:spPr>
      </p:pic>
    </p:spTree>
    <p:extLst>
      <p:ext uri="{BB962C8B-B14F-4D97-AF65-F5344CB8AC3E}">
        <p14:creationId xmlns:p14="http://schemas.microsoft.com/office/powerpoint/2010/main" val="276313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84085" y="763480"/>
            <a:ext cx="11026066" cy="2545154"/>
          </a:xfrm>
        </p:spPr>
        <p:txBody>
          <a:bodyPr>
            <a:normAutofit fontScale="90000"/>
          </a:bodyPr>
          <a:lstStyle/>
          <a:p>
            <a:r>
              <a:rPr lang="it-IT" b="1" dirty="0">
                <a:latin typeface="+mn-lt"/>
              </a:rPr>
              <a:t>Educational activities that promote social </a:t>
            </a:r>
            <a:r>
              <a:rPr lang="it-IT" b="1" dirty="0" smtClean="0">
                <a:latin typeface="+mn-lt"/>
              </a:rPr>
              <a:t>skills 2</a:t>
            </a:r>
            <a:r>
              <a:rPr lang="it-IT" sz="7200" dirty="0"/>
              <a:t/>
            </a:r>
            <a:br>
              <a:rPr lang="it-IT" sz="7200" dirty="0"/>
            </a:br>
            <a:endParaRPr lang="sl-SI" sz="7200" dirty="0"/>
          </a:p>
        </p:txBody>
      </p:sp>
      <p:sp>
        <p:nvSpPr>
          <p:cNvPr id="3" name="Podnaslov 2"/>
          <p:cNvSpPr>
            <a:spLocks noGrp="1"/>
          </p:cNvSpPr>
          <p:nvPr>
            <p:ph type="subTitle" idx="1"/>
          </p:nvPr>
        </p:nvSpPr>
        <p:spPr>
          <a:xfrm>
            <a:off x="346229" y="2481716"/>
            <a:ext cx="10436209" cy="2545153"/>
          </a:xfrm>
        </p:spPr>
        <p:txBody>
          <a:bodyPr>
            <a:noAutofit/>
          </a:bodyPr>
          <a:lstStyle/>
          <a:p>
            <a:pPr algn="l" fontAlgn="base"/>
            <a:r>
              <a:rPr lang="it-IT" sz="2800" dirty="0"/>
              <a:t>Building games- </a:t>
            </a:r>
            <a:r>
              <a:rPr lang="it-IT" sz="2800" dirty="0">
                <a:solidFill>
                  <a:srgbClr val="00B050"/>
                </a:solidFill>
              </a:rPr>
              <a:t>learning </a:t>
            </a:r>
            <a:r>
              <a:rPr lang="it-IT" sz="2800" dirty="0" err="1">
                <a:solidFill>
                  <a:srgbClr val="00B050"/>
                </a:solidFill>
              </a:rPr>
              <a:t>resilience</a:t>
            </a:r>
            <a:r>
              <a:rPr lang="it-IT" sz="2800" dirty="0">
                <a:solidFill>
                  <a:srgbClr val="00B050"/>
                </a:solidFill>
              </a:rPr>
              <a:t> (</a:t>
            </a:r>
            <a:r>
              <a:rPr lang="it-IT" sz="2800" dirty="0" err="1">
                <a:solidFill>
                  <a:srgbClr val="00B050"/>
                </a:solidFill>
              </a:rPr>
              <a:t>things</a:t>
            </a:r>
            <a:r>
              <a:rPr lang="it-IT" sz="2800" dirty="0">
                <a:solidFill>
                  <a:srgbClr val="00B050"/>
                </a:solidFill>
              </a:rPr>
              <a:t> </a:t>
            </a:r>
            <a:r>
              <a:rPr lang="it-IT" sz="2800" dirty="0" err="1">
                <a:solidFill>
                  <a:srgbClr val="00B050"/>
                </a:solidFill>
              </a:rPr>
              <a:t>sometimes</a:t>
            </a:r>
            <a:r>
              <a:rPr lang="it-IT" sz="2800" dirty="0">
                <a:solidFill>
                  <a:srgbClr val="00B050"/>
                </a:solidFill>
              </a:rPr>
              <a:t> </a:t>
            </a:r>
            <a:r>
              <a:rPr lang="it-IT" sz="2800" dirty="0" err="1">
                <a:solidFill>
                  <a:srgbClr val="00B050"/>
                </a:solidFill>
              </a:rPr>
              <a:t>fall</a:t>
            </a:r>
            <a:r>
              <a:rPr lang="it-IT" sz="2800" dirty="0">
                <a:solidFill>
                  <a:srgbClr val="00B050"/>
                </a:solidFill>
              </a:rPr>
              <a:t> </a:t>
            </a:r>
            <a:r>
              <a:rPr lang="it-IT" sz="2800" dirty="0" err="1">
                <a:solidFill>
                  <a:srgbClr val="00B050"/>
                </a:solidFill>
              </a:rPr>
              <a:t>apart</a:t>
            </a:r>
            <a:r>
              <a:rPr lang="it-IT" sz="2800" dirty="0">
                <a:solidFill>
                  <a:srgbClr val="00B050"/>
                </a:solidFill>
              </a:rPr>
              <a:t> and </a:t>
            </a:r>
            <a:r>
              <a:rPr lang="it-IT" sz="2800" dirty="0" err="1">
                <a:solidFill>
                  <a:srgbClr val="00B050"/>
                </a:solidFill>
              </a:rPr>
              <a:t>that</a:t>
            </a:r>
            <a:r>
              <a:rPr lang="it-IT" sz="2800" dirty="0">
                <a:solidFill>
                  <a:srgbClr val="00B050"/>
                </a:solidFill>
              </a:rPr>
              <a:t> </a:t>
            </a:r>
            <a:r>
              <a:rPr lang="it-IT" sz="2800" dirty="0" err="1">
                <a:solidFill>
                  <a:srgbClr val="00B050"/>
                </a:solidFill>
              </a:rPr>
              <a:t>is</a:t>
            </a:r>
            <a:r>
              <a:rPr lang="it-IT" sz="2800" dirty="0">
                <a:solidFill>
                  <a:srgbClr val="00B050"/>
                </a:solidFill>
              </a:rPr>
              <a:t> OK)</a:t>
            </a:r>
            <a:r>
              <a:rPr lang="en-US" sz="2800" dirty="0">
                <a:solidFill>
                  <a:srgbClr val="00B050"/>
                </a:solidFill>
              </a:rPr>
              <a:t>​</a:t>
            </a:r>
          </a:p>
          <a:p>
            <a:pPr algn="l" fontAlgn="base"/>
            <a:r>
              <a:rPr lang="it-IT" sz="2800" dirty="0" err="1"/>
              <a:t>Symbolic</a:t>
            </a:r>
            <a:r>
              <a:rPr lang="it-IT" sz="2800" dirty="0"/>
              <a:t> play </a:t>
            </a:r>
            <a:r>
              <a:rPr lang="it-IT" sz="2800" dirty="0" err="1"/>
              <a:t>using</a:t>
            </a:r>
            <a:r>
              <a:rPr lang="it-IT" sz="2800" dirty="0"/>
              <a:t> </a:t>
            </a:r>
            <a:r>
              <a:rPr lang="it-IT" sz="2800" dirty="0" err="1"/>
              <a:t>familiar</a:t>
            </a:r>
            <a:r>
              <a:rPr lang="it-IT" sz="2800" dirty="0"/>
              <a:t> </a:t>
            </a:r>
            <a:r>
              <a:rPr lang="it-IT" sz="2800" dirty="0" err="1"/>
              <a:t>objects</a:t>
            </a:r>
            <a:r>
              <a:rPr lang="it-IT" sz="2800" dirty="0"/>
              <a:t> (</a:t>
            </a:r>
            <a:r>
              <a:rPr lang="it-IT" sz="2800" dirty="0" err="1"/>
              <a:t>doll</a:t>
            </a:r>
            <a:r>
              <a:rPr lang="it-IT" sz="2800" dirty="0"/>
              <a:t>, </a:t>
            </a:r>
            <a:r>
              <a:rPr lang="it-IT" sz="2800" dirty="0" err="1"/>
              <a:t>hairbrush</a:t>
            </a:r>
            <a:r>
              <a:rPr lang="it-IT" sz="2800" dirty="0"/>
              <a:t>, </a:t>
            </a:r>
            <a:r>
              <a:rPr lang="it-IT" sz="2800" dirty="0" err="1"/>
              <a:t>saucepan</a:t>
            </a:r>
            <a:r>
              <a:rPr lang="it-IT" sz="2800" dirty="0"/>
              <a:t>...)</a:t>
            </a:r>
            <a:r>
              <a:rPr lang="en-US" sz="2800" dirty="0"/>
              <a:t>​</a:t>
            </a:r>
            <a:r>
              <a:rPr lang="en-US" sz="2800" dirty="0">
                <a:solidFill>
                  <a:srgbClr val="00B050"/>
                </a:solidFill>
              </a:rPr>
              <a:t>- learning about context, practicing living skills, developing relationships</a:t>
            </a:r>
          </a:p>
          <a:p>
            <a:pPr algn="l" fontAlgn="base"/>
            <a:r>
              <a:rPr lang="it-IT" sz="2800" dirty="0"/>
              <a:t>Listening to stories- </a:t>
            </a:r>
            <a:r>
              <a:rPr lang="it-IT" sz="2800" dirty="0">
                <a:solidFill>
                  <a:srgbClr val="00B050"/>
                </a:solidFill>
              </a:rPr>
              <a:t>learning about empathy, other peoples </a:t>
            </a:r>
            <a:r>
              <a:rPr lang="it-IT" sz="2800" dirty="0" smtClean="0">
                <a:solidFill>
                  <a:srgbClr val="00B050"/>
                </a:solidFill>
              </a:rPr>
              <a:t>view points</a:t>
            </a:r>
            <a:r>
              <a:rPr lang="it-IT" sz="2800" dirty="0">
                <a:solidFill>
                  <a:srgbClr val="00B050"/>
                </a:solidFill>
              </a:rPr>
              <a:t>, the wider world</a:t>
            </a:r>
            <a:endParaRPr lang="en-US" sz="2800" dirty="0">
              <a:solidFill>
                <a:srgbClr val="00B050"/>
              </a:solidFill>
            </a:endParaRPr>
          </a:p>
          <a:p>
            <a:pPr algn="l" fontAlgn="base"/>
            <a:r>
              <a:rPr lang="it-IT" sz="2800" dirty="0"/>
              <a:t>Using puppets​- </a:t>
            </a:r>
            <a:r>
              <a:rPr lang="it-IT" sz="2800" dirty="0">
                <a:solidFill>
                  <a:srgbClr val="00B050"/>
                </a:solidFill>
              </a:rPr>
              <a:t>learning about emotions, expressive </a:t>
            </a:r>
            <a:r>
              <a:rPr lang="it-IT" sz="2800" dirty="0" smtClean="0">
                <a:solidFill>
                  <a:srgbClr val="00B050"/>
                </a:solidFill>
              </a:rPr>
              <a:t>sounds, copying</a:t>
            </a:r>
            <a:endParaRPr lang="it-IT" sz="2800" dirty="0">
              <a:solidFill>
                <a:srgbClr val="00B050"/>
              </a:solidFill>
            </a:endParaRPr>
          </a:p>
          <a:p>
            <a:endParaRPr lang="sl-SI" sz="20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062" y="224597"/>
            <a:ext cx="1594381" cy="455421"/>
          </a:xfrm>
          <a:prstGeom prst="rect">
            <a:avLst/>
          </a:prstGeom>
        </p:spPr>
      </p:pic>
      <p:sp>
        <p:nvSpPr>
          <p:cNvPr id="8" name="Podnaslov 2"/>
          <p:cNvSpPr txBox="1">
            <a:spLocks/>
          </p:cNvSpPr>
          <p:nvPr/>
        </p:nvSpPr>
        <p:spPr>
          <a:xfrm>
            <a:off x="1638438" y="3416531"/>
            <a:ext cx="9144000" cy="17182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l-SI" sz="2800" dirty="0"/>
          </a:p>
        </p:txBody>
      </p:sp>
      <p:sp>
        <p:nvSpPr>
          <p:cNvPr id="9" name="Enakokraki trikotnik 8"/>
          <p:cNvSpPr/>
          <p:nvPr/>
        </p:nvSpPr>
        <p:spPr>
          <a:xfrm flipV="1">
            <a:off x="66502"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10" name="Enakokraki trikotnik 9"/>
          <p:cNvSpPr/>
          <p:nvPr/>
        </p:nvSpPr>
        <p:spPr>
          <a:xfrm flipV="1">
            <a:off x="4566459"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5" y="5698180"/>
            <a:ext cx="5090160" cy="683477"/>
          </a:xfrm>
          <a:prstGeom prst="rect">
            <a:avLst/>
          </a:prstGeom>
        </p:spPr>
      </p:pic>
    </p:spTree>
    <p:extLst>
      <p:ext uri="{BB962C8B-B14F-4D97-AF65-F5344CB8AC3E}">
        <p14:creationId xmlns:p14="http://schemas.microsoft.com/office/powerpoint/2010/main" val="221631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95991" y="97654"/>
            <a:ext cx="10897426" cy="6462944"/>
          </a:xfrm>
        </p:spPr>
        <p:txBody>
          <a:bodyPr>
            <a:normAutofit/>
          </a:bodyPr>
          <a:lstStyle/>
          <a:p>
            <a:pPr marL="0" indent="0">
              <a:buNone/>
            </a:pPr>
            <a:endParaRPr lang="it-IT" sz="3600" dirty="0">
              <a:solidFill>
                <a:srgbClr val="FF0000"/>
              </a:solidFill>
            </a:endParaRPr>
          </a:p>
          <a:p>
            <a:pPr marL="0" indent="0" algn="ctr">
              <a:buNone/>
            </a:pPr>
            <a:r>
              <a:rPr lang="it-IT" sz="5400" b="1" dirty="0"/>
              <a:t>Educational activities that promote social skills </a:t>
            </a:r>
            <a:r>
              <a:rPr lang="it-IT" sz="5400" b="1" dirty="0" smtClean="0"/>
              <a:t>3</a:t>
            </a:r>
            <a:endParaRPr lang="it-IT" sz="5400" b="1" dirty="0"/>
          </a:p>
          <a:p>
            <a:pPr marL="0" indent="0" fontAlgn="base">
              <a:buNone/>
            </a:pPr>
            <a:r>
              <a:rPr lang="it-IT" dirty="0" err="1"/>
              <a:t>Craft</a:t>
            </a:r>
            <a:r>
              <a:rPr lang="it-IT" dirty="0"/>
              <a:t> activities- </a:t>
            </a:r>
            <a:r>
              <a:rPr lang="it-IT" dirty="0">
                <a:solidFill>
                  <a:srgbClr val="00B050"/>
                </a:solidFill>
              </a:rPr>
              <a:t>learning </a:t>
            </a:r>
            <a:r>
              <a:rPr lang="it-IT" dirty="0" err="1">
                <a:solidFill>
                  <a:srgbClr val="00B050"/>
                </a:solidFill>
              </a:rPr>
              <a:t>about</a:t>
            </a:r>
            <a:r>
              <a:rPr lang="it-IT" dirty="0">
                <a:solidFill>
                  <a:srgbClr val="00B050"/>
                </a:solidFill>
              </a:rPr>
              <a:t> </a:t>
            </a:r>
            <a:r>
              <a:rPr lang="it-IT" dirty="0" err="1">
                <a:solidFill>
                  <a:srgbClr val="00B050"/>
                </a:solidFill>
              </a:rPr>
              <a:t>difference</a:t>
            </a:r>
            <a:r>
              <a:rPr lang="it-IT" dirty="0">
                <a:solidFill>
                  <a:srgbClr val="00B050"/>
                </a:solidFill>
              </a:rPr>
              <a:t>, self </a:t>
            </a:r>
            <a:r>
              <a:rPr lang="it-IT" dirty="0" err="1">
                <a:solidFill>
                  <a:srgbClr val="00B050"/>
                </a:solidFill>
              </a:rPr>
              <a:t>expression</a:t>
            </a:r>
            <a:endParaRPr lang="en-US" dirty="0">
              <a:solidFill>
                <a:srgbClr val="00B050"/>
              </a:solidFill>
            </a:endParaRPr>
          </a:p>
          <a:p>
            <a:pPr marL="0" indent="0" fontAlgn="base">
              <a:buNone/>
            </a:pPr>
            <a:r>
              <a:rPr lang="it-IT" dirty="0" smtClean="0"/>
              <a:t>Colouring/mark making</a:t>
            </a:r>
            <a:r>
              <a:rPr lang="it-IT" dirty="0"/>
              <a:t> with various techniques and tools - </a:t>
            </a:r>
            <a:r>
              <a:rPr lang="it-IT" dirty="0">
                <a:solidFill>
                  <a:srgbClr val="00B050"/>
                </a:solidFill>
              </a:rPr>
              <a:t>learning about autonomy, self expression, influence</a:t>
            </a:r>
          </a:p>
          <a:p>
            <a:pPr marL="0" indent="0" fontAlgn="base">
              <a:buNone/>
            </a:pPr>
            <a:r>
              <a:rPr lang="it-IT" dirty="0"/>
              <a:t>Ball games- </a:t>
            </a:r>
            <a:r>
              <a:rPr lang="it-IT" dirty="0">
                <a:solidFill>
                  <a:srgbClr val="00B050"/>
                </a:solidFill>
              </a:rPr>
              <a:t>learning </a:t>
            </a:r>
            <a:r>
              <a:rPr lang="it-IT" dirty="0" err="1">
                <a:solidFill>
                  <a:srgbClr val="00B050"/>
                </a:solidFill>
              </a:rPr>
              <a:t>about</a:t>
            </a:r>
            <a:r>
              <a:rPr lang="it-IT" dirty="0">
                <a:solidFill>
                  <a:srgbClr val="00B050"/>
                </a:solidFill>
              </a:rPr>
              <a:t> sharing, </a:t>
            </a:r>
            <a:r>
              <a:rPr lang="it-IT" dirty="0" err="1">
                <a:solidFill>
                  <a:srgbClr val="00B050"/>
                </a:solidFill>
              </a:rPr>
              <a:t>waiting</a:t>
            </a:r>
            <a:r>
              <a:rPr lang="it-IT" dirty="0">
                <a:solidFill>
                  <a:srgbClr val="00B050"/>
                </a:solidFill>
              </a:rPr>
              <a:t>, turn </a:t>
            </a:r>
            <a:r>
              <a:rPr lang="it-IT" dirty="0" err="1">
                <a:solidFill>
                  <a:srgbClr val="00B050"/>
                </a:solidFill>
              </a:rPr>
              <a:t>taking</a:t>
            </a:r>
            <a:endParaRPr lang="en-US" dirty="0">
              <a:solidFill>
                <a:srgbClr val="00B050"/>
              </a:solidFill>
            </a:endParaRPr>
          </a:p>
          <a:p>
            <a:pPr marL="0" indent="0" fontAlgn="base">
              <a:buNone/>
            </a:pPr>
            <a:r>
              <a:rPr lang="it-IT" dirty="0" err="1"/>
              <a:t>Psychomotor</a:t>
            </a:r>
            <a:r>
              <a:rPr lang="it-IT" dirty="0"/>
              <a:t> skills-</a:t>
            </a:r>
            <a:r>
              <a:rPr lang="it-IT" dirty="0" err="1"/>
              <a:t>obstacle</a:t>
            </a:r>
            <a:r>
              <a:rPr lang="it-IT" dirty="0"/>
              <a:t> </a:t>
            </a:r>
            <a:r>
              <a:rPr lang="it-IT" dirty="0" err="1"/>
              <a:t>courses</a:t>
            </a:r>
            <a:r>
              <a:rPr lang="it-IT" dirty="0"/>
              <a:t>, </a:t>
            </a:r>
            <a:r>
              <a:rPr lang="it-IT" dirty="0" err="1"/>
              <a:t>rolling</a:t>
            </a:r>
            <a:r>
              <a:rPr lang="it-IT" dirty="0"/>
              <a:t>, </a:t>
            </a:r>
            <a:r>
              <a:rPr lang="it-IT" dirty="0" err="1"/>
              <a:t>entering</a:t>
            </a:r>
            <a:r>
              <a:rPr lang="it-IT" dirty="0"/>
              <a:t> </a:t>
            </a:r>
            <a:r>
              <a:rPr lang="it-IT" dirty="0" err="1"/>
              <a:t>tubes</a:t>
            </a:r>
            <a:r>
              <a:rPr lang="it-IT" dirty="0"/>
              <a:t>, </a:t>
            </a:r>
            <a:r>
              <a:rPr lang="it-IT" dirty="0" err="1"/>
              <a:t>ball</a:t>
            </a:r>
            <a:r>
              <a:rPr lang="it-IT" dirty="0"/>
              <a:t> games with </a:t>
            </a:r>
            <a:r>
              <a:rPr lang="it-IT" dirty="0" err="1"/>
              <a:t>movement</a:t>
            </a:r>
            <a:r>
              <a:rPr lang="it-IT" dirty="0"/>
              <a:t> or sound </a:t>
            </a:r>
            <a:r>
              <a:rPr lang="it-IT" dirty="0" err="1"/>
              <a:t>association</a:t>
            </a:r>
            <a:r>
              <a:rPr lang="it-IT" dirty="0"/>
              <a:t>- </a:t>
            </a:r>
            <a:r>
              <a:rPr lang="it-IT" dirty="0">
                <a:solidFill>
                  <a:srgbClr val="00B050"/>
                </a:solidFill>
              </a:rPr>
              <a:t>learning </a:t>
            </a:r>
            <a:r>
              <a:rPr lang="it-IT" dirty="0" err="1">
                <a:solidFill>
                  <a:srgbClr val="00B050"/>
                </a:solidFill>
              </a:rPr>
              <a:t>about</a:t>
            </a:r>
            <a:r>
              <a:rPr lang="it-IT" dirty="0">
                <a:solidFill>
                  <a:srgbClr val="00B050"/>
                </a:solidFill>
              </a:rPr>
              <a:t> </a:t>
            </a:r>
            <a:r>
              <a:rPr lang="it-IT" dirty="0" err="1">
                <a:solidFill>
                  <a:srgbClr val="00B050"/>
                </a:solidFill>
              </a:rPr>
              <a:t>movement</a:t>
            </a:r>
            <a:r>
              <a:rPr lang="it-IT" dirty="0">
                <a:solidFill>
                  <a:srgbClr val="00B050"/>
                </a:solidFill>
              </a:rPr>
              <a:t>, </a:t>
            </a:r>
            <a:r>
              <a:rPr lang="it-IT" dirty="0" err="1">
                <a:solidFill>
                  <a:srgbClr val="00B050"/>
                </a:solidFill>
              </a:rPr>
              <a:t>bodily</a:t>
            </a:r>
            <a:r>
              <a:rPr lang="it-IT" dirty="0">
                <a:solidFill>
                  <a:srgbClr val="00B050"/>
                </a:solidFill>
              </a:rPr>
              <a:t> </a:t>
            </a:r>
            <a:r>
              <a:rPr lang="it-IT" dirty="0" err="1">
                <a:solidFill>
                  <a:srgbClr val="00B050"/>
                </a:solidFill>
              </a:rPr>
              <a:t>autonomy</a:t>
            </a:r>
            <a:r>
              <a:rPr lang="it-IT" dirty="0">
                <a:solidFill>
                  <a:srgbClr val="00B050"/>
                </a:solidFill>
              </a:rPr>
              <a:t>, </a:t>
            </a:r>
            <a:r>
              <a:rPr lang="it-IT" dirty="0" err="1">
                <a:solidFill>
                  <a:srgbClr val="00B050"/>
                </a:solidFill>
              </a:rPr>
              <a:t>waiting</a:t>
            </a:r>
            <a:r>
              <a:rPr lang="it-IT" dirty="0">
                <a:solidFill>
                  <a:srgbClr val="00B050"/>
                </a:solidFill>
              </a:rPr>
              <a:t>, sharing</a:t>
            </a:r>
            <a:endParaRPr lang="en-US" dirty="0">
              <a:solidFill>
                <a:srgbClr val="00B050"/>
              </a:solidFill>
            </a:endParaRPr>
          </a:p>
          <a:p>
            <a:pPr marL="0" indent="0">
              <a:buNone/>
            </a:pPr>
            <a:endParaRPr lang="sl-SI"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Tree>
    <p:extLst>
      <p:ext uri="{BB962C8B-B14F-4D97-AF65-F5344CB8AC3E}">
        <p14:creationId xmlns:p14="http://schemas.microsoft.com/office/powerpoint/2010/main" val="359923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normAutofit lnSpcReduction="10000"/>
          </a:bodyPr>
          <a:lstStyle/>
          <a:p>
            <a:pPr marL="0" indent="0" algn="ctr">
              <a:buNone/>
            </a:pPr>
            <a:r>
              <a:rPr lang="it-IT" sz="4800" b="1" dirty="0" smtClean="0"/>
              <a:t>Ways to</a:t>
            </a:r>
            <a:r>
              <a:rPr lang="it-IT" sz="4800" b="1" dirty="0"/>
              <a:t> implement </a:t>
            </a:r>
            <a:r>
              <a:rPr lang="it-IT" sz="4800" b="1" dirty="0" smtClean="0"/>
              <a:t>social skills</a:t>
            </a:r>
            <a:endParaRPr lang="it-IT" sz="4800" b="1" dirty="0"/>
          </a:p>
          <a:p>
            <a:pPr marL="0" indent="0" algn="ctr">
              <a:buNone/>
            </a:pPr>
            <a:r>
              <a:rPr lang="it-IT" sz="4800" b="1" dirty="0"/>
              <a:t>activities </a:t>
            </a:r>
          </a:p>
          <a:p>
            <a:pPr marL="0" indent="0" fontAlgn="base">
              <a:buNone/>
            </a:pPr>
            <a:r>
              <a:rPr lang="it-IT" b="1" dirty="0"/>
              <a:t>Welcome </a:t>
            </a:r>
            <a:r>
              <a:rPr lang="it-IT" b="1" dirty="0" err="1"/>
              <a:t>greetings</a:t>
            </a:r>
            <a:r>
              <a:rPr lang="it-IT" b="1" dirty="0"/>
              <a:t> for </a:t>
            </a:r>
            <a:r>
              <a:rPr lang="it-IT" b="1" dirty="0" err="1"/>
              <a:t>all</a:t>
            </a:r>
            <a:r>
              <a:rPr lang="it-IT" b="1" dirty="0"/>
              <a:t> </a:t>
            </a:r>
            <a:r>
              <a:rPr lang="it-IT" b="1" dirty="0" err="1"/>
              <a:t>children</a:t>
            </a:r>
            <a:r>
              <a:rPr lang="it-IT" b="1" dirty="0"/>
              <a:t>- </a:t>
            </a:r>
            <a:r>
              <a:rPr lang="it-IT" dirty="0" err="1">
                <a:solidFill>
                  <a:srgbClr val="FF0000"/>
                </a:solidFill>
              </a:rPr>
              <a:t>keep</a:t>
            </a:r>
            <a:r>
              <a:rPr lang="it-IT" dirty="0">
                <a:solidFill>
                  <a:srgbClr val="FF0000"/>
                </a:solidFill>
              </a:rPr>
              <a:t> </a:t>
            </a:r>
            <a:r>
              <a:rPr lang="it-IT" dirty="0" err="1">
                <a:solidFill>
                  <a:srgbClr val="FF0000"/>
                </a:solidFill>
              </a:rPr>
              <a:t>this</a:t>
            </a:r>
            <a:r>
              <a:rPr lang="it-IT" dirty="0">
                <a:solidFill>
                  <a:srgbClr val="FF0000"/>
                </a:solidFill>
              </a:rPr>
              <a:t> </a:t>
            </a:r>
            <a:r>
              <a:rPr lang="it-IT" dirty="0" err="1">
                <a:solidFill>
                  <a:srgbClr val="FF0000"/>
                </a:solidFill>
              </a:rPr>
              <a:t>consistent</a:t>
            </a:r>
            <a:endParaRPr lang="it-IT" dirty="0">
              <a:solidFill>
                <a:srgbClr val="FF0000"/>
              </a:solidFill>
            </a:endParaRPr>
          </a:p>
          <a:p>
            <a:pPr marL="0" indent="0" fontAlgn="base">
              <a:buNone/>
            </a:pPr>
            <a:r>
              <a:rPr lang="it-IT" b="1" dirty="0"/>
              <a:t>Start and end of activity </a:t>
            </a:r>
            <a:r>
              <a:rPr lang="it-IT" b="1" dirty="0" err="1"/>
              <a:t>indicators</a:t>
            </a:r>
            <a:r>
              <a:rPr lang="it-IT" b="1" dirty="0"/>
              <a:t>- </a:t>
            </a:r>
            <a:r>
              <a:rPr lang="it-IT" dirty="0">
                <a:solidFill>
                  <a:srgbClr val="FF0000"/>
                </a:solidFill>
              </a:rPr>
              <a:t>a welcome </a:t>
            </a:r>
            <a:r>
              <a:rPr lang="it-IT" dirty="0" err="1">
                <a:solidFill>
                  <a:srgbClr val="FF0000"/>
                </a:solidFill>
              </a:rPr>
              <a:t>song</a:t>
            </a:r>
            <a:r>
              <a:rPr lang="it-IT" dirty="0">
                <a:solidFill>
                  <a:srgbClr val="FF0000"/>
                </a:solidFill>
              </a:rPr>
              <a:t>, a </a:t>
            </a:r>
            <a:r>
              <a:rPr lang="it-IT" dirty="0" err="1">
                <a:solidFill>
                  <a:srgbClr val="FF0000"/>
                </a:solidFill>
              </a:rPr>
              <a:t>tidy</a:t>
            </a:r>
            <a:r>
              <a:rPr lang="it-IT" dirty="0">
                <a:solidFill>
                  <a:srgbClr val="FF0000"/>
                </a:solidFill>
              </a:rPr>
              <a:t> up </a:t>
            </a:r>
            <a:r>
              <a:rPr lang="it-IT" dirty="0" err="1">
                <a:solidFill>
                  <a:srgbClr val="FF0000"/>
                </a:solidFill>
              </a:rPr>
              <a:t>tune</a:t>
            </a:r>
            <a:r>
              <a:rPr lang="it-IT" dirty="0">
                <a:solidFill>
                  <a:srgbClr val="FF0000"/>
                </a:solidFill>
              </a:rPr>
              <a:t>, </a:t>
            </a:r>
            <a:r>
              <a:rPr lang="it-IT" dirty="0" err="1">
                <a:solidFill>
                  <a:srgbClr val="FF0000"/>
                </a:solidFill>
              </a:rPr>
              <a:t>objects</a:t>
            </a:r>
            <a:r>
              <a:rPr lang="it-IT" dirty="0">
                <a:solidFill>
                  <a:srgbClr val="FF0000"/>
                </a:solidFill>
              </a:rPr>
              <a:t> of </a:t>
            </a:r>
            <a:r>
              <a:rPr lang="it-IT" dirty="0" err="1">
                <a:solidFill>
                  <a:srgbClr val="FF0000"/>
                </a:solidFill>
              </a:rPr>
              <a:t>reference</a:t>
            </a:r>
            <a:r>
              <a:rPr lang="it-IT" dirty="0">
                <a:solidFill>
                  <a:srgbClr val="FF0000"/>
                </a:solidFill>
              </a:rPr>
              <a:t>, </a:t>
            </a:r>
            <a:r>
              <a:rPr lang="it-IT" dirty="0" err="1">
                <a:solidFill>
                  <a:srgbClr val="FF0000"/>
                </a:solidFill>
              </a:rPr>
              <a:t>preparation</a:t>
            </a:r>
            <a:r>
              <a:rPr lang="it-IT" dirty="0">
                <a:solidFill>
                  <a:srgbClr val="FF0000"/>
                </a:solidFill>
              </a:rPr>
              <a:t> for learning </a:t>
            </a:r>
            <a:r>
              <a:rPr lang="it-IT" dirty="0" err="1">
                <a:solidFill>
                  <a:srgbClr val="FF0000"/>
                </a:solidFill>
              </a:rPr>
              <a:t>bags</a:t>
            </a:r>
            <a:r>
              <a:rPr lang="it-IT" dirty="0">
                <a:solidFill>
                  <a:srgbClr val="FF0000"/>
                </a:solidFill>
              </a:rPr>
              <a:t>…. </a:t>
            </a:r>
            <a:endParaRPr lang="en-US" dirty="0">
              <a:solidFill>
                <a:srgbClr val="FF0000"/>
              </a:solidFill>
            </a:endParaRPr>
          </a:p>
          <a:p>
            <a:pPr marL="0" indent="0" fontAlgn="base">
              <a:buNone/>
            </a:pPr>
            <a:r>
              <a:rPr lang="it-IT" b="1" dirty="0"/>
              <a:t>Exploration and knowledge of the </a:t>
            </a:r>
            <a:r>
              <a:rPr lang="it-IT" b="1" dirty="0" smtClean="0"/>
              <a:t>environment- </a:t>
            </a:r>
            <a:r>
              <a:rPr lang="it-IT" dirty="0" smtClean="0">
                <a:solidFill>
                  <a:srgbClr val="FF0000"/>
                </a:solidFill>
              </a:rPr>
              <a:t>always keep resources the student uses in the same place and encourage independence</a:t>
            </a:r>
            <a:endParaRPr lang="it-IT" dirty="0">
              <a:solidFill>
                <a:srgbClr val="FF0000"/>
              </a:solidFill>
            </a:endParaRPr>
          </a:p>
          <a:p>
            <a:pPr marL="0" indent="0" fontAlgn="base">
              <a:buNone/>
            </a:pPr>
            <a:r>
              <a:rPr lang="it-IT" b="1" dirty="0" smtClean="0"/>
              <a:t>Help </a:t>
            </a:r>
            <a:r>
              <a:rPr lang="it-IT" b="1" dirty="0"/>
              <a:t>the MDVI student to know who is present and where they are- </a:t>
            </a:r>
            <a:r>
              <a:rPr lang="it-IT" dirty="0" smtClean="0">
                <a:solidFill>
                  <a:srgbClr val="FF0000"/>
                </a:solidFill>
              </a:rPr>
              <a:t>using voice/ </a:t>
            </a:r>
            <a:r>
              <a:rPr lang="it-IT" dirty="0">
                <a:solidFill>
                  <a:srgbClr val="FF0000"/>
                </a:solidFill>
              </a:rPr>
              <a:t>signals / signs/ on body signing/ visuals/ objects </a:t>
            </a:r>
            <a:r>
              <a:rPr lang="it-IT" dirty="0" smtClean="0">
                <a:solidFill>
                  <a:srgbClr val="FF0000"/>
                </a:solidFill>
              </a:rPr>
              <a:t>depending on the individuals needs</a:t>
            </a:r>
            <a:endParaRPr lang="en-US" dirty="0">
              <a:solidFill>
                <a:srgbClr val="FF0000"/>
              </a:solidFill>
            </a:endParaRPr>
          </a:p>
          <a:p>
            <a:pPr marL="0" indent="0">
              <a:buNone/>
            </a:pPr>
            <a:endParaRPr lang="sl-SI" sz="3600" dirty="0">
              <a:solidFill>
                <a:srgbClr val="FF0000"/>
              </a:solidFill>
            </a:endParaRP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Tree>
    <p:extLst>
      <p:ext uri="{BB962C8B-B14F-4D97-AF65-F5344CB8AC3E}">
        <p14:creationId xmlns:p14="http://schemas.microsoft.com/office/powerpoint/2010/main" val="1730082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normAutofit/>
          </a:bodyPr>
          <a:lstStyle/>
          <a:p>
            <a:pPr marL="0" indent="0" algn="ctr">
              <a:buNone/>
            </a:pPr>
            <a:r>
              <a:rPr lang="it-IT" sz="4400" b="1" dirty="0" smtClean="0"/>
              <a:t>Ways to</a:t>
            </a:r>
            <a:r>
              <a:rPr lang="it-IT" sz="4400" b="1" dirty="0"/>
              <a:t> implement </a:t>
            </a:r>
            <a:r>
              <a:rPr lang="it-IT" sz="4400" b="1" dirty="0" smtClean="0"/>
              <a:t>social skills</a:t>
            </a:r>
            <a:endParaRPr lang="it-IT" sz="4400" b="1" dirty="0"/>
          </a:p>
          <a:p>
            <a:pPr marL="0" indent="0" algn="ctr">
              <a:buNone/>
            </a:pPr>
            <a:r>
              <a:rPr lang="it-IT" sz="4400" b="1" dirty="0"/>
              <a:t>activities </a:t>
            </a:r>
          </a:p>
          <a:p>
            <a:pPr marL="0" indent="0">
              <a:buNone/>
            </a:pPr>
            <a:r>
              <a:rPr lang="it-IT" dirty="0"/>
              <a:t>Hand </a:t>
            </a:r>
            <a:r>
              <a:rPr lang="it-IT" u="sng" dirty="0"/>
              <a:t>under</a:t>
            </a:r>
            <a:r>
              <a:rPr lang="it-IT" dirty="0"/>
              <a:t> hand instead of hand OVER hand. </a:t>
            </a:r>
            <a:r>
              <a:rPr lang="it-IT" dirty="0" smtClean="0">
                <a:solidFill>
                  <a:srgbClr val="00B050"/>
                </a:solidFill>
              </a:rPr>
              <a:t>This allows the student to have some</a:t>
            </a:r>
            <a:r>
              <a:rPr lang="en-GB" b="0" i="0" dirty="0" smtClean="0">
                <a:solidFill>
                  <a:srgbClr val="00B050"/>
                </a:solidFill>
                <a:effectLst/>
              </a:rPr>
              <a:t> </a:t>
            </a:r>
            <a:r>
              <a:rPr lang="en-GB" b="0" i="0" dirty="0">
                <a:solidFill>
                  <a:srgbClr val="00B050"/>
                </a:solidFill>
                <a:effectLst/>
              </a:rPr>
              <a:t>control and </a:t>
            </a:r>
            <a:r>
              <a:rPr lang="en-GB" b="0" i="0" dirty="0" smtClean="0">
                <a:solidFill>
                  <a:srgbClr val="00B050"/>
                </a:solidFill>
                <a:effectLst/>
              </a:rPr>
              <a:t>play </a:t>
            </a:r>
            <a:r>
              <a:rPr lang="en-GB" b="0" i="0" dirty="0">
                <a:solidFill>
                  <a:srgbClr val="00B050"/>
                </a:solidFill>
                <a:effectLst/>
              </a:rPr>
              <a:t>a more active part in tasks and in learning</a:t>
            </a:r>
          </a:p>
          <a:p>
            <a:pPr marL="0" indent="0">
              <a:buNone/>
            </a:pPr>
            <a:endParaRPr lang="it-IT" sz="4100" dirty="0"/>
          </a:p>
          <a:p>
            <a:pPr marL="0" indent="0">
              <a:buNone/>
            </a:pPr>
            <a:endParaRPr lang="it-IT"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173" y="5831993"/>
            <a:ext cx="5090160" cy="683477"/>
          </a:xfrm>
          <a:prstGeom prst="rect">
            <a:avLst/>
          </a:prstGeom>
        </p:spPr>
      </p:pic>
      <p:pic>
        <p:nvPicPr>
          <p:cNvPr id="5124" name="Picture 4" descr="Entering into the World of Tactile Interaction with the Child Who Is  Deafblind: Introducing the new Deafblind Interaction website – Paths to  Literac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290" y="3424609"/>
            <a:ext cx="3520653" cy="23480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08947" y="6041003"/>
            <a:ext cx="3238631" cy="646331"/>
          </a:xfrm>
          <a:prstGeom prst="rect">
            <a:avLst/>
          </a:prstGeom>
        </p:spPr>
        <p:txBody>
          <a:bodyPr wrap="square">
            <a:spAutoFit/>
          </a:bodyPr>
          <a:lstStyle/>
          <a:p>
            <a:r>
              <a:rPr lang="en-GB" sz="1200" dirty="0"/>
              <a:t>https://www.pathstoliteracy.org/entering-world-tactile-interaction-child-who-deafblind-introducing-new-deafblind-interaction/</a:t>
            </a:r>
          </a:p>
        </p:txBody>
      </p:sp>
    </p:spTree>
    <p:extLst>
      <p:ext uri="{BB962C8B-B14F-4D97-AF65-F5344CB8AC3E}">
        <p14:creationId xmlns:p14="http://schemas.microsoft.com/office/powerpoint/2010/main" val="2249655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normAutofit/>
          </a:bodyPr>
          <a:lstStyle/>
          <a:p>
            <a:pPr marL="0" indent="0" algn="ctr">
              <a:buNone/>
            </a:pPr>
            <a:r>
              <a:rPr lang="it-IT" sz="4800" b="1" dirty="0" smtClean="0"/>
              <a:t>Ways to</a:t>
            </a:r>
            <a:r>
              <a:rPr lang="it-IT" sz="4800" b="1" dirty="0"/>
              <a:t> implement </a:t>
            </a:r>
            <a:r>
              <a:rPr lang="it-IT" sz="4800" b="1" dirty="0" smtClean="0"/>
              <a:t>social skills</a:t>
            </a:r>
            <a:endParaRPr lang="it-IT" sz="4800" b="1" dirty="0"/>
          </a:p>
          <a:p>
            <a:pPr marL="0" indent="0" algn="ctr">
              <a:buNone/>
            </a:pPr>
            <a:r>
              <a:rPr lang="it-IT" sz="4800" b="1" dirty="0"/>
              <a:t>activities </a:t>
            </a:r>
            <a:endParaRPr lang="en-US" sz="3600" dirty="0"/>
          </a:p>
          <a:p>
            <a:pPr marL="0" indent="0">
              <a:buNone/>
            </a:pPr>
            <a:r>
              <a:rPr lang="en-US" dirty="0" smtClean="0"/>
              <a:t>Modelling- Help </a:t>
            </a:r>
            <a:r>
              <a:rPr lang="en-US" dirty="0"/>
              <a:t>the </a:t>
            </a:r>
            <a:r>
              <a:rPr lang="en-US" dirty="0" smtClean="0"/>
              <a:t>student to understand and take part in </a:t>
            </a:r>
            <a:r>
              <a:rPr lang="en-US" dirty="0"/>
              <a:t>an activity by modeling the movements such as rolling clay, clapping hands</a:t>
            </a:r>
            <a:endParaRPr lang="sl-SI"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pic>
        <p:nvPicPr>
          <p:cNvPr id="7" name="Picture 8" descr="Deafblind services - Blind Low Vision N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269" y="3444935"/>
            <a:ext cx="4212409" cy="2002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19977" y="5661317"/>
            <a:ext cx="6096000" cy="276999"/>
          </a:xfrm>
          <a:prstGeom prst="rect">
            <a:avLst/>
          </a:prstGeom>
        </p:spPr>
        <p:txBody>
          <a:bodyPr>
            <a:spAutoFit/>
          </a:bodyPr>
          <a:lstStyle/>
          <a:p>
            <a:r>
              <a:rPr lang="en-GB" sz="1200" dirty="0" smtClean="0"/>
              <a:t>https://blindlowvision.org.nz/how-we-can-help/specialist-services/deafblind-services/</a:t>
            </a:r>
            <a:endParaRPr lang="en-GB" sz="1200" dirty="0"/>
          </a:p>
        </p:txBody>
      </p:sp>
    </p:spTree>
    <p:extLst>
      <p:ext uri="{BB962C8B-B14F-4D97-AF65-F5344CB8AC3E}">
        <p14:creationId xmlns:p14="http://schemas.microsoft.com/office/powerpoint/2010/main" val="136112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lstStyle/>
          <a:p>
            <a:pPr marL="0" indent="0" algn="ctr" fontAlgn="base">
              <a:buNone/>
            </a:pPr>
            <a:r>
              <a:rPr lang="en-GB" sz="5400" b="1" dirty="0"/>
              <a:t>Explicit teaching of social skills involves</a:t>
            </a:r>
          </a:p>
          <a:p>
            <a:pPr fontAlgn="base"/>
            <a:r>
              <a:rPr lang="en-GB" dirty="0"/>
              <a:t>Developing  listening skills- different tones of voice and what </a:t>
            </a:r>
            <a:r>
              <a:rPr lang="en-GB" dirty="0" smtClean="0"/>
              <a:t>emotions they signify</a:t>
            </a:r>
            <a:endParaRPr lang="en-US" dirty="0"/>
          </a:p>
          <a:p>
            <a:pPr fontAlgn="base"/>
            <a:r>
              <a:rPr lang="en-GB" dirty="0"/>
              <a:t>Learning different kinds of greetings for different people</a:t>
            </a:r>
            <a:r>
              <a:rPr lang="en-US" dirty="0"/>
              <a:t>​</a:t>
            </a:r>
          </a:p>
          <a:p>
            <a:pPr fontAlgn="base"/>
            <a:r>
              <a:rPr lang="en-GB" dirty="0"/>
              <a:t>Learning to interpret facial expressions (including their own!)</a:t>
            </a:r>
            <a:r>
              <a:rPr lang="en-US" dirty="0"/>
              <a:t>​</a:t>
            </a:r>
          </a:p>
          <a:p>
            <a:pPr fontAlgn="base"/>
            <a:r>
              <a:rPr lang="en-GB" dirty="0"/>
              <a:t>Learning about personal space</a:t>
            </a:r>
            <a:r>
              <a:rPr lang="en-US" dirty="0"/>
              <a:t>​</a:t>
            </a:r>
          </a:p>
          <a:p>
            <a:pPr fontAlgn="base"/>
            <a:r>
              <a:rPr lang="en-GB" dirty="0"/>
              <a:t>Finding out about what may be socially unacceptable behaviour, for example nose picking, grabbing, touching intimate areas of the body</a:t>
            </a:r>
            <a:endParaRPr lang="en-US" dirty="0"/>
          </a:p>
          <a:p>
            <a:pPr marL="0" indent="0">
              <a:buNone/>
            </a:pPr>
            <a:endParaRPr lang="en-GB"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
        <p:nvSpPr>
          <p:cNvPr id="2" name="AutoShape 2" descr="https://ukc-powerpoint.officeapps.live.com/pods/GetClipboardImage.ashx?Id=d9a0fc37-2ce8-42e3-ae40-ec4afec2149b&amp;DC=GUK3&amp;pkey=5cf55939-0fff-487d-8d7f-980de618ac88&amp;wdwaccluster=GUK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52679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normAutofit/>
          </a:bodyPr>
          <a:lstStyle/>
          <a:p>
            <a:pPr marL="0" indent="0" algn="ctr">
              <a:buNone/>
            </a:pPr>
            <a:r>
              <a:rPr lang="en-GB" sz="5400" b="1" dirty="0" smtClean="0"/>
              <a:t>Provide lots of opportunities to practice social skills by-</a:t>
            </a:r>
            <a:endParaRPr lang="sl-SI" sz="5400" b="1"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
        <p:nvSpPr>
          <p:cNvPr id="11" name="TextBox 10">
            <a:extLst>
              <a:ext uri="{FF2B5EF4-FFF2-40B4-BE49-F238E27FC236}">
                <a16:creationId xmlns:a16="http://schemas.microsoft.com/office/drawing/2014/main" id="{E522BF22-7B5D-990E-1731-E89DCFD7FECC}"/>
              </a:ext>
            </a:extLst>
          </p:cNvPr>
          <p:cNvSpPr txBox="1"/>
          <p:nvPr/>
        </p:nvSpPr>
        <p:spPr>
          <a:xfrm>
            <a:off x="1145219" y="2277057"/>
            <a:ext cx="9516863" cy="3970318"/>
          </a:xfrm>
          <a:prstGeom prst="rect">
            <a:avLst/>
          </a:prstGeom>
          <a:noFill/>
        </p:spPr>
        <p:txBody>
          <a:bodyPr wrap="square">
            <a:spAutoFit/>
          </a:bodyPr>
          <a:lstStyle/>
          <a:p>
            <a:pPr marL="457200" indent="-457200" fontAlgn="base">
              <a:buFont typeface="Arial" panose="020B0604020202020204" pitchFamily="34" charset="0"/>
              <a:buChar char="•"/>
            </a:pPr>
            <a:r>
              <a:rPr lang="en-GB" sz="2800" dirty="0"/>
              <a:t>Greeting lots of people in different ways and in different situations </a:t>
            </a:r>
            <a:r>
              <a:rPr lang="en-US" sz="2800" dirty="0"/>
              <a:t>​</a:t>
            </a:r>
          </a:p>
          <a:p>
            <a:pPr marL="457200" indent="-457200" fontAlgn="base">
              <a:buFont typeface="Arial" panose="020B0604020202020204" pitchFamily="34" charset="0"/>
              <a:buChar char="•"/>
            </a:pPr>
            <a:r>
              <a:rPr lang="en-GB" sz="2800" dirty="0" smtClean="0"/>
              <a:t>Moving </a:t>
            </a:r>
            <a:r>
              <a:rPr lang="en-GB" sz="2800" dirty="0"/>
              <a:t>head towards a speaker</a:t>
            </a:r>
            <a:r>
              <a:rPr lang="en-US" sz="2800" dirty="0"/>
              <a:t>​</a:t>
            </a:r>
          </a:p>
          <a:p>
            <a:pPr marL="457200" indent="-457200" fontAlgn="base">
              <a:buFont typeface="Arial" panose="020B0604020202020204" pitchFamily="34" charset="0"/>
              <a:buChar char="•"/>
            </a:pPr>
            <a:r>
              <a:rPr lang="en-GB" sz="2800" dirty="0"/>
              <a:t>Listening for social cues and what these mean- e.g. sighing, tutting </a:t>
            </a:r>
            <a:r>
              <a:rPr lang="en-US" sz="2800" dirty="0"/>
              <a:t>​</a:t>
            </a:r>
          </a:p>
          <a:p>
            <a:pPr marL="457200" indent="-457200" fontAlgn="base">
              <a:buFont typeface="Arial" panose="020B0604020202020204" pitchFamily="34" charset="0"/>
              <a:buChar char="•"/>
            </a:pPr>
            <a:r>
              <a:rPr lang="en-GB" sz="2800" dirty="0"/>
              <a:t>Keeping head up- “show me your lovely face”</a:t>
            </a:r>
            <a:r>
              <a:rPr lang="en-US" sz="2800" dirty="0"/>
              <a:t>​</a:t>
            </a:r>
          </a:p>
          <a:p>
            <a:pPr marL="457200" indent="-457200" fontAlgn="base">
              <a:buFont typeface="Arial" panose="020B0604020202020204" pitchFamily="34" charset="0"/>
              <a:buChar char="•"/>
            </a:pPr>
            <a:r>
              <a:rPr lang="en-GB" sz="2800" dirty="0"/>
              <a:t>Maintaining good posture </a:t>
            </a:r>
            <a:endParaRPr lang="en-GB" sz="2800" dirty="0" smtClean="0"/>
          </a:p>
          <a:p>
            <a:pPr fontAlgn="base"/>
            <a:r>
              <a:rPr lang="en-US" sz="2800" dirty="0" smtClean="0"/>
              <a:t>​</a:t>
            </a:r>
            <a:endParaRPr lang="en-US" sz="2800" dirty="0"/>
          </a:p>
          <a:p>
            <a:pPr fontAlgn="base"/>
            <a:r>
              <a:rPr lang="en-US" sz="2800" dirty="0" smtClean="0"/>
              <a:t>​</a:t>
            </a:r>
            <a:endParaRPr lang="en-US" sz="2800" dirty="0"/>
          </a:p>
        </p:txBody>
      </p:sp>
    </p:spTree>
    <p:extLst>
      <p:ext uri="{BB962C8B-B14F-4D97-AF65-F5344CB8AC3E}">
        <p14:creationId xmlns:p14="http://schemas.microsoft.com/office/powerpoint/2010/main" val="2193649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normAutofit/>
          </a:bodyPr>
          <a:lstStyle/>
          <a:p>
            <a:pPr marL="0" indent="0" algn="ctr">
              <a:buNone/>
            </a:pPr>
            <a:r>
              <a:rPr lang="en-GB" sz="6000" b="1" dirty="0"/>
              <a:t>Time to </a:t>
            </a:r>
            <a:r>
              <a:rPr lang="en-GB" sz="6000" b="1" dirty="0" smtClean="0"/>
              <a:t>reflect…</a:t>
            </a:r>
          </a:p>
          <a:p>
            <a:pPr marL="0" indent="0">
              <a:buNone/>
            </a:pPr>
            <a:r>
              <a:rPr lang="en-GB" sz="3600" dirty="0" smtClean="0"/>
              <a:t>Can </a:t>
            </a:r>
            <a:r>
              <a:rPr lang="en-GB" sz="3600" dirty="0"/>
              <a:t>you share any ideas that you already use?</a:t>
            </a:r>
          </a:p>
          <a:p>
            <a:pPr marL="0" indent="0">
              <a:buNone/>
            </a:pPr>
            <a:r>
              <a:rPr lang="en-GB" sz="3600" dirty="0"/>
              <a:t>Can you think of ways social skills can be embedded in other activities?</a:t>
            </a:r>
          </a:p>
          <a:p>
            <a:pPr marL="0" indent="0" algn="ctr">
              <a:buNone/>
            </a:pPr>
            <a:endParaRPr lang="sl-SI" sz="48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pic>
        <p:nvPicPr>
          <p:cNvPr id="6146" name="Picture 2" descr="DP Psychology: Discussing discu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6294" y="3139519"/>
            <a:ext cx="3043805" cy="30332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49787" y="6280449"/>
            <a:ext cx="4297679" cy="276999"/>
          </a:xfrm>
          <a:prstGeom prst="rect">
            <a:avLst/>
          </a:prstGeom>
        </p:spPr>
        <p:txBody>
          <a:bodyPr wrap="square">
            <a:spAutoFit/>
          </a:bodyPr>
          <a:lstStyle/>
          <a:p>
            <a:r>
              <a:rPr lang="en-GB" sz="1200" dirty="0"/>
              <a:t>https://www.thinkib.net/media/ib/psychology/images/discuss.jpg</a:t>
            </a:r>
          </a:p>
        </p:txBody>
      </p:sp>
    </p:spTree>
    <p:extLst>
      <p:ext uri="{BB962C8B-B14F-4D97-AF65-F5344CB8AC3E}">
        <p14:creationId xmlns:p14="http://schemas.microsoft.com/office/powerpoint/2010/main" val="511365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4931" y="419710"/>
            <a:ext cx="10515600" cy="2258008"/>
          </a:xfrm>
        </p:spPr>
        <p:txBody>
          <a:bodyPr>
            <a:normAutofit/>
          </a:bodyPr>
          <a:lstStyle/>
          <a:p>
            <a:r>
              <a:rPr lang="en-US" sz="2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l-SI" sz="2000" dirty="0"/>
          </a:p>
        </p:txBody>
      </p:sp>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8" y="2878195"/>
            <a:ext cx="5715000" cy="1666875"/>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Tree>
    <p:extLst>
      <p:ext uri="{BB962C8B-B14F-4D97-AF65-F5344CB8AC3E}">
        <p14:creationId xmlns:p14="http://schemas.microsoft.com/office/powerpoint/2010/main" val="415498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lstStyle/>
          <a:p>
            <a:pPr marL="0" indent="0" algn="ctr">
              <a:buNone/>
            </a:pPr>
            <a:r>
              <a:rPr lang="en-GB" sz="5400" dirty="0"/>
              <a:t> Social skills and students who have Multiple Disabilities and Visual Impairment </a:t>
            </a:r>
            <a:r>
              <a:rPr lang="en-US" sz="5400" dirty="0"/>
              <a:t>​(MDVI)</a:t>
            </a:r>
            <a:endParaRPr lang="en-GB" sz="5400" dirty="0"/>
          </a:p>
          <a:p>
            <a:endParaRPr lang="en-GB" dirty="0" smtClean="0"/>
          </a:p>
          <a:p>
            <a:endParaRPr lang="en-GB" dirty="0"/>
          </a:p>
          <a:p>
            <a:endParaRPr lang="en-GB" dirty="0" smtClean="0"/>
          </a:p>
          <a:p>
            <a:endParaRPr lang="sl-SI"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pic>
        <p:nvPicPr>
          <p:cNvPr id="4" name="Picture 2" descr="Hand-Under-Hand Guidance – Texas Deafblind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923" y="3105836"/>
            <a:ext cx="4369707" cy="224438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37840" y="5298935"/>
            <a:ext cx="5795554" cy="461665"/>
          </a:xfrm>
          <a:prstGeom prst="rect">
            <a:avLst/>
          </a:prstGeom>
        </p:spPr>
        <p:txBody>
          <a:bodyPr wrap="square">
            <a:spAutoFit/>
          </a:bodyPr>
          <a:lstStyle/>
          <a:p>
            <a:r>
              <a:rPr lang="en-GB" sz="1200" dirty="0"/>
              <a:t>https://txdeafblindproject.org/communication/interaction-bonding/hand-under-hand-guidance/</a:t>
            </a:r>
          </a:p>
        </p:txBody>
      </p:sp>
    </p:spTree>
    <p:extLst>
      <p:ext uri="{BB962C8B-B14F-4D97-AF65-F5344CB8AC3E}">
        <p14:creationId xmlns:p14="http://schemas.microsoft.com/office/powerpoint/2010/main" val="130800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lstStyle/>
          <a:p>
            <a:pPr marL="0" indent="0" algn="ctr">
              <a:buNone/>
            </a:pPr>
            <a:r>
              <a:rPr lang="en-GB" sz="5400" dirty="0"/>
              <a:t> </a:t>
            </a:r>
            <a:endParaRPr lang="sl-SI"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
        <p:nvSpPr>
          <p:cNvPr id="11" name="TextBox 10">
            <a:extLst>
              <a:ext uri="{FF2B5EF4-FFF2-40B4-BE49-F238E27FC236}">
                <a16:creationId xmlns:a16="http://schemas.microsoft.com/office/drawing/2014/main" id="{E844049B-8C67-D154-DF11-A9F5EC4B4405}"/>
              </a:ext>
            </a:extLst>
          </p:cNvPr>
          <p:cNvSpPr txBox="1"/>
          <p:nvPr/>
        </p:nvSpPr>
        <p:spPr>
          <a:xfrm>
            <a:off x="1491449" y="914400"/>
            <a:ext cx="8487052" cy="4585871"/>
          </a:xfrm>
          <a:prstGeom prst="rect">
            <a:avLst/>
          </a:prstGeom>
          <a:noFill/>
        </p:spPr>
        <p:txBody>
          <a:bodyPr wrap="square">
            <a:spAutoFit/>
          </a:bodyPr>
          <a:lstStyle/>
          <a:p>
            <a:pPr marL="0" indent="0">
              <a:buNone/>
            </a:pPr>
            <a:r>
              <a:rPr lang="en-GB" sz="2800" b="0" i="0" dirty="0" smtClean="0">
                <a:solidFill>
                  <a:srgbClr val="000000"/>
                </a:solidFill>
                <a:effectLst/>
                <a:latin typeface="avenirnext"/>
              </a:rPr>
              <a:t>“Children </a:t>
            </a:r>
            <a:r>
              <a:rPr lang="en-GB" sz="2800" b="0" i="0" dirty="0">
                <a:solidFill>
                  <a:srgbClr val="000000"/>
                </a:solidFill>
                <a:effectLst/>
                <a:latin typeface="avenirnext"/>
              </a:rPr>
              <a:t>with Multiple Disabilities and Vision Impairment (MDVI) have a vision impairment and at least one other disability, which could be </a:t>
            </a:r>
            <a:r>
              <a:rPr lang="en-GB" sz="2800" b="0" i="0" dirty="0">
                <a:solidFill>
                  <a:srgbClr val="FF0000"/>
                </a:solidFill>
                <a:effectLst/>
                <a:latin typeface="avenirnext"/>
              </a:rPr>
              <a:t>cognitive, developmental, and hearing- or mobility-related</a:t>
            </a:r>
            <a:r>
              <a:rPr lang="en-GB" sz="2800" b="0" i="0" dirty="0">
                <a:solidFill>
                  <a:srgbClr val="000000"/>
                </a:solidFill>
                <a:effectLst/>
                <a:latin typeface="avenirnext"/>
              </a:rPr>
              <a:t>. Many of these children face challenges with communication, </a:t>
            </a:r>
            <a:r>
              <a:rPr lang="en-GB" sz="2800" b="0" i="0" dirty="0">
                <a:solidFill>
                  <a:srgbClr val="FF0000"/>
                </a:solidFill>
                <a:effectLst/>
                <a:latin typeface="avenirnext"/>
              </a:rPr>
              <a:t>social interactions</a:t>
            </a:r>
            <a:r>
              <a:rPr lang="en-GB" sz="2800" b="0" i="0" dirty="0">
                <a:solidFill>
                  <a:srgbClr val="000000"/>
                </a:solidFill>
                <a:effectLst/>
                <a:latin typeface="avenirnext"/>
              </a:rPr>
              <a:t>, movement, and independent living skills. Interventions that might typically work for a child who has one disability don’t necessarily work for children with MDVI because </a:t>
            </a:r>
            <a:r>
              <a:rPr lang="en-GB" sz="2800" b="0" i="0" dirty="0">
                <a:solidFill>
                  <a:srgbClr val="FF0000"/>
                </a:solidFill>
                <a:effectLst/>
                <a:latin typeface="avenirnext"/>
              </a:rPr>
              <a:t>each disability has a compounding </a:t>
            </a:r>
            <a:r>
              <a:rPr lang="en-GB" sz="2800" b="0" i="0" dirty="0" smtClean="0">
                <a:solidFill>
                  <a:srgbClr val="FF0000"/>
                </a:solidFill>
                <a:effectLst/>
                <a:latin typeface="avenirnext"/>
              </a:rPr>
              <a:t>effect”</a:t>
            </a:r>
            <a:r>
              <a:rPr lang="en-GB" sz="2800" b="0" i="0" dirty="0" smtClean="0">
                <a:solidFill>
                  <a:srgbClr val="000000"/>
                </a:solidFill>
                <a:effectLst/>
                <a:latin typeface="avenirnext"/>
              </a:rPr>
              <a:t>. </a:t>
            </a:r>
            <a:r>
              <a:rPr lang="en-GB" sz="1200" b="0" i="0" dirty="0">
                <a:solidFill>
                  <a:srgbClr val="000000"/>
                </a:solidFill>
                <a:effectLst/>
              </a:rPr>
              <a:t>(www.perkins.org/children-with-multiple-disabilities-and-vision-impairment-mdvi)</a:t>
            </a:r>
            <a:endParaRPr lang="en-US" sz="1200" dirty="0"/>
          </a:p>
        </p:txBody>
      </p:sp>
    </p:spTree>
    <p:extLst>
      <p:ext uri="{BB962C8B-B14F-4D97-AF65-F5344CB8AC3E}">
        <p14:creationId xmlns:p14="http://schemas.microsoft.com/office/powerpoint/2010/main" val="394117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38438" y="1170582"/>
            <a:ext cx="9144000" cy="1130530"/>
          </a:xfrm>
        </p:spPr>
        <p:txBody>
          <a:bodyPr>
            <a:normAutofit/>
          </a:bodyPr>
          <a:lstStyle/>
          <a:p>
            <a:endParaRPr lang="sl-SI" sz="7200" dirty="0"/>
          </a:p>
        </p:txBody>
      </p:sp>
      <p:sp>
        <p:nvSpPr>
          <p:cNvPr id="3" name="Podnaslov 2"/>
          <p:cNvSpPr>
            <a:spLocks noGrp="1"/>
          </p:cNvSpPr>
          <p:nvPr>
            <p:ph type="subTitle" idx="1"/>
          </p:nvPr>
        </p:nvSpPr>
        <p:spPr>
          <a:xfrm>
            <a:off x="1638438" y="2367121"/>
            <a:ext cx="9144000" cy="523702"/>
          </a:xfrm>
        </p:spPr>
        <p:txBody>
          <a:bodyPr>
            <a:normAutofit fontScale="25000" lnSpcReduction="20000"/>
          </a:bodyPr>
          <a:lstStyle/>
          <a:p>
            <a:pPr algn="l"/>
            <a:endParaRPr lang="en-GB" sz="21600" dirty="0"/>
          </a:p>
          <a:p>
            <a:pPr algn="l"/>
            <a:r>
              <a:rPr lang="en-GB" sz="21600" dirty="0"/>
              <a:t>The MDVI population is very diverse and so the process of developing social skills can be more challenging.</a:t>
            </a:r>
          </a:p>
          <a:p>
            <a:endParaRPr lang="sl-SI" sz="28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062" y="224597"/>
            <a:ext cx="1594381" cy="455421"/>
          </a:xfrm>
          <a:prstGeom prst="rect">
            <a:avLst/>
          </a:prstGeom>
        </p:spPr>
      </p:pic>
      <p:sp>
        <p:nvSpPr>
          <p:cNvPr id="8" name="Podnaslov 2"/>
          <p:cNvSpPr txBox="1">
            <a:spLocks/>
          </p:cNvSpPr>
          <p:nvPr/>
        </p:nvSpPr>
        <p:spPr>
          <a:xfrm>
            <a:off x="1638438" y="3416531"/>
            <a:ext cx="9144000" cy="17182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l-SI" sz="2800" dirty="0"/>
          </a:p>
        </p:txBody>
      </p:sp>
      <p:sp>
        <p:nvSpPr>
          <p:cNvPr id="9" name="Enakokraki trikotnik 8"/>
          <p:cNvSpPr/>
          <p:nvPr/>
        </p:nvSpPr>
        <p:spPr>
          <a:xfrm flipV="1">
            <a:off x="66502"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10" name="Enakokraki trikotnik 9"/>
          <p:cNvSpPr/>
          <p:nvPr/>
        </p:nvSpPr>
        <p:spPr>
          <a:xfrm flipV="1">
            <a:off x="4566459"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5" y="5698180"/>
            <a:ext cx="5090160" cy="683477"/>
          </a:xfrm>
          <a:prstGeom prst="rect">
            <a:avLst/>
          </a:prstGeom>
        </p:spPr>
      </p:pic>
      <p:sp>
        <p:nvSpPr>
          <p:cNvPr id="4" name="Rectangle 3"/>
          <p:cNvSpPr/>
          <p:nvPr/>
        </p:nvSpPr>
        <p:spPr>
          <a:xfrm>
            <a:off x="3299906" y="2613824"/>
            <a:ext cx="6096000" cy="276999"/>
          </a:xfrm>
          <a:prstGeom prst="rect">
            <a:avLst/>
          </a:prstGeom>
        </p:spPr>
        <p:txBody>
          <a:bodyPr>
            <a:spAutoFit/>
          </a:bodyPr>
          <a:lstStyle/>
          <a:p>
            <a:r>
              <a:rPr lang="en-GB" sz="1200" dirty="0"/>
              <a:t>https://www.nationaldb.org/media/doc/HandUnderHandTechnique_a.pdf</a:t>
            </a:r>
          </a:p>
        </p:txBody>
      </p:sp>
      <p:pic>
        <p:nvPicPr>
          <p:cNvPr id="6" name="Picture 2" descr="Hand Under Hand Techniq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166" y="652159"/>
            <a:ext cx="3502972" cy="196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63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38438" y="1170582"/>
            <a:ext cx="9144000" cy="240207"/>
          </a:xfrm>
        </p:spPr>
        <p:txBody>
          <a:bodyPr>
            <a:normAutofit fontScale="90000"/>
          </a:bodyPr>
          <a:lstStyle/>
          <a:p>
            <a:endParaRPr lang="sl-SI" sz="7200" dirty="0"/>
          </a:p>
        </p:txBody>
      </p:sp>
      <p:sp>
        <p:nvSpPr>
          <p:cNvPr id="3" name="Podnaslov 2"/>
          <p:cNvSpPr>
            <a:spLocks noGrp="1"/>
          </p:cNvSpPr>
          <p:nvPr>
            <p:ph type="subTitle" idx="1"/>
          </p:nvPr>
        </p:nvSpPr>
        <p:spPr>
          <a:xfrm>
            <a:off x="1638438" y="1874074"/>
            <a:ext cx="9144000" cy="523702"/>
          </a:xfrm>
        </p:spPr>
        <p:txBody>
          <a:bodyPr>
            <a:noAutofit/>
          </a:bodyPr>
          <a:lstStyle/>
          <a:p>
            <a:r>
              <a:rPr lang="en-GB" sz="7200" dirty="0"/>
              <a:t>…but not impossible!</a:t>
            </a:r>
            <a:endParaRPr lang="sl-SI" sz="72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062" y="224597"/>
            <a:ext cx="1594381" cy="455421"/>
          </a:xfrm>
          <a:prstGeom prst="rect">
            <a:avLst/>
          </a:prstGeom>
        </p:spPr>
      </p:pic>
      <p:sp>
        <p:nvSpPr>
          <p:cNvPr id="8" name="Podnaslov 2"/>
          <p:cNvSpPr txBox="1">
            <a:spLocks/>
          </p:cNvSpPr>
          <p:nvPr/>
        </p:nvSpPr>
        <p:spPr>
          <a:xfrm>
            <a:off x="1638438" y="3416531"/>
            <a:ext cx="9144000" cy="17182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l-SI" sz="2800" dirty="0"/>
          </a:p>
        </p:txBody>
      </p:sp>
      <p:sp>
        <p:nvSpPr>
          <p:cNvPr id="9" name="Enakokraki trikotnik 8"/>
          <p:cNvSpPr/>
          <p:nvPr/>
        </p:nvSpPr>
        <p:spPr>
          <a:xfrm flipV="1">
            <a:off x="66502"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10" name="Enakokraki trikotnik 9"/>
          <p:cNvSpPr/>
          <p:nvPr/>
        </p:nvSpPr>
        <p:spPr>
          <a:xfrm flipV="1">
            <a:off x="4566459"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5" y="5698180"/>
            <a:ext cx="5090160" cy="683477"/>
          </a:xfrm>
          <a:prstGeom prst="rect">
            <a:avLst/>
          </a:prstGeom>
        </p:spPr>
      </p:pic>
      <p:pic>
        <p:nvPicPr>
          <p:cNvPr id="3074" name="Picture 2" descr="Image result for not impossible">
            <a:extLst>
              <a:ext uri="{FF2B5EF4-FFF2-40B4-BE49-F238E27FC236}">
                <a16:creationId xmlns:a16="http://schemas.microsoft.com/office/drawing/2014/main" id="{5260C53F-D4C3-ED59-9722-A85B43F6D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257" y="2794917"/>
            <a:ext cx="3530362" cy="26215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97879" y="5421181"/>
            <a:ext cx="2831416" cy="276999"/>
          </a:xfrm>
          <a:prstGeom prst="rect">
            <a:avLst/>
          </a:prstGeom>
        </p:spPr>
        <p:txBody>
          <a:bodyPr wrap="none">
            <a:spAutoFit/>
          </a:bodyPr>
          <a:lstStyle/>
          <a:p>
            <a:r>
              <a:rPr lang="en-GB" sz="1200" dirty="0"/>
              <a:t>Copyright: (c) </a:t>
            </a:r>
            <a:r>
              <a:rPr lang="en-GB" sz="1200" dirty="0" err="1"/>
              <a:t>Cacaroot</a:t>
            </a:r>
            <a:r>
              <a:rPr lang="en-GB" sz="1200" dirty="0"/>
              <a:t> | Dreamstime.com</a:t>
            </a:r>
          </a:p>
        </p:txBody>
      </p:sp>
    </p:spTree>
    <p:extLst>
      <p:ext uri="{BB962C8B-B14F-4D97-AF65-F5344CB8AC3E}">
        <p14:creationId xmlns:p14="http://schemas.microsoft.com/office/powerpoint/2010/main" val="350292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63984" y="914400"/>
            <a:ext cx="11104247" cy="4509856"/>
          </a:xfrm>
        </p:spPr>
        <p:txBody>
          <a:bodyPr>
            <a:normAutofit fontScale="92500" lnSpcReduction="20000"/>
          </a:bodyPr>
          <a:lstStyle/>
          <a:p>
            <a:pPr marL="0" indent="0" algn="ctr" fontAlgn="base">
              <a:buNone/>
            </a:pPr>
            <a:r>
              <a:rPr lang="it-IT" sz="6000" b="1" dirty="0"/>
              <a:t>Good </a:t>
            </a:r>
            <a:r>
              <a:rPr lang="it-IT" sz="6000" b="1" dirty="0" err="1"/>
              <a:t>Practice</a:t>
            </a:r>
            <a:r>
              <a:rPr lang="it-IT" sz="6000" b="1" dirty="0"/>
              <a:t>:</a:t>
            </a:r>
            <a:r>
              <a:rPr lang="en-US" sz="6000" b="1" dirty="0"/>
              <a:t>​ 3 areas to focus on</a:t>
            </a:r>
          </a:p>
          <a:p>
            <a:pPr marL="0" indent="0" fontAlgn="base">
              <a:buNone/>
            </a:pPr>
            <a:r>
              <a:rPr lang="it-IT" sz="4000" dirty="0"/>
              <a:t>Educational and playful </a:t>
            </a:r>
            <a:r>
              <a:rPr lang="it-IT" sz="4000" dirty="0" smtClean="0"/>
              <a:t>activities- with opportunities to experience being in groups as individual intervention</a:t>
            </a:r>
          </a:p>
          <a:p>
            <a:pPr marL="0" indent="0" fontAlgn="base">
              <a:buNone/>
            </a:pPr>
            <a:endParaRPr lang="en-US" sz="4000" dirty="0"/>
          </a:p>
          <a:p>
            <a:pPr marL="0" indent="0" fontAlgn="base">
              <a:buNone/>
            </a:pPr>
            <a:r>
              <a:rPr lang="en-US" sz="4000" dirty="0"/>
              <a:t>A Growth Mindset approach- an ethos of inclusion and a willingness to build strong relationships</a:t>
            </a:r>
          </a:p>
          <a:p>
            <a:pPr marL="0" indent="0" fontAlgn="base">
              <a:buNone/>
            </a:pPr>
            <a:endParaRPr lang="en-US" sz="4000" dirty="0"/>
          </a:p>
          <a:p>
            <a:pPr marL="0" indent="0" fontAlgn="base">
              <a:buNone/>
            </a:pPr>
            <a:r>
              <a:rPr lang="en-US" sz="4000" dirty="0"/>
              <a:t>The learning environment- how to organize the physical space and materials</a:t>
            </a:r>
            <a:endParaRPr lang="it-IT" sz="4000" dirty="0"/>
          </a:p>
          <a:p>
            <a:pPr marL="0" indent="0">
              <a:buNone/>
            </a:pPr>
            <a:endParaRPr lang="sl-SI"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Tree>
    <p:extLst>
      <p:ext uri="{BB962C8B-B14F-4D97-AF65-F5344CB8AC3E}">
        <p14:creationId xmlns:p14="http://schemas.microsoft.com/office/powerpoint/2010/main" val="293362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38438" y="1170582"/>
            <a:ext cx="9144000" cy="1130530"/>
          </a:xfrm>
        </p:spPr>
        <p:txBody>
          <a:bodyPr>
            <a:normAutofit/>
          </a:bodyPr>
          <a:lstStyle/>
          <a:p>
            <a:r>
              <a:rPr lang="en-GB" sz="5400" b="1" dirty="0">
                <a:latin typeface="+mn-lt"/>
              </a:rPr>
              <a:t>The learning environment</a:t>
            </a:r>
            <a:endParaRPr lang="sl-SI" sz="5400" b="1" dirty="0">
              <a:latin typeface="+mn-lt"/>
            </a:endParaRPr>
          </a:p>
        </p:txBody>
      </p:sp>
      <p:sp>
        <p:nvSpPr>
          <p:cNvPr id="3" name="Podnaslov 2"/>
          <p:cNvSpPr>
            <a:spLocks noGrp="1"/>
          </p:cNvSpPr>
          <p:nvPr>
            <p:ph type="subTitle" idx="1"/>
          </p:nvPr>
        </p:nvSpPr>
        <p:spPr>
          <a:xfrm>
            <a:off x="781236" y="2301112"/>
            <a:ext cx="7466120" cy="3026447"/>
          </a:xfrm>
        </p:spPr>
        <p:txBody>
          <a:bodyPr>
            <a:noAutofit/>
          </a:bodyPr>
          <a:lstStyle/>
          <a:p>
            <a:pPr algn="l"/>
            <a:r>
              <a:rPr lang="en-US" sz="3600" dirty="0"/>
              <a:t>A well planned environment strongly contributes to the success of the educational intervention.  It can facilitate communication, autonomy, mobility and orientation and also social interaction</a:t>
            </a:r>
            <a:r>
              <a:rPr lang="en-US" sz="3600" dirty="0" smtClean="0"/>
              <a:t>.</a:t>
            </a:r>
            <a:endParaRPr lang="sl-SI" sz="36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062" y="224597"/>
            <a:ext cx="1594381" cy="455421"/>
          </a:xfrm>
          <a:prstGeom prst="rect">
            <a:avLst/>
          </a:prstGeom>
        </p:spPr>
      </p:pic>
      <p:sp>
        <p:nvSpPr>
          <p:cNvPr id="8" name="Podnaslov 2"/>
          <p:cNvSpPr txBox="1">
            <a:spLocks/>
          </p:cNvSpPr>
          <p:nvPr/>
        </p:nvSpPr>
        <p:spPr>
          <a:xfrm>
            <a:off x="1638438" y="3416531"/>
            <a:ext cx="9144000" cy="17182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l-SI" sz="2800" dirty="0"/>
          </a:p>
        </p:txBody>
      </p:sp>
      <p:sp>
        <p:nvSpPr>
          <p:cNvPr id="9" name="Enakokraki trikotnik 8"/>
          <p:cNvSpPr/>
          <p:nvPr/>
        </p:nvSpPr>
        <p:spPr>
          <a:xfrm flipV="1">
            <a:off x="66502"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10" name="Enakokraki trikotnik 9"/>
          <p:cNvSpPr/>
          <p:nvPr/>
        </p:nvSpPr>
        <p:spPr>
          <a:xfrm flipV="1">
            <a:off x="4566459"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5" y="5698180"/>
            <a:ext cx="5090160" cy="683477"/>
          </a:xfrm>
          <a:prstGeom prst="rect">
            <a:avLst/>
          </a:prstGeom>
        </p:spPr>
      </p:pic>
      <p:pic>
        <p:nvPicPr>
          <p:cNvPr id="4098" name="Picture 2" descr="MDVI Euronet (@MDVIEuronet) /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1306" y="2791676"/>
            <a:ext cx="4123000" cy="26719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18240" y="5513514"/>
            <a:ext cx="1064394" cy="276999"/>
          </a:xfrm>
          <a:prstGeom prst="rect">
            <a:avLst/>
          </a:prstGeom>
        </p:spPr>
        <p:txBody>
          <a:bodyPr wrap="none">
            <a:spAutoFit/>
          </a:bodyPr>
          <a:lstStyle/>
          <a:p>
            <a:r>
              <a:rPr lang="en-GB" sz="1200" dirty="0"/>
              <a:t>MDVI </a:t>
            </a:r>
            <a:r>
              <a:rPr lang="en-GB" sz="1200" dirty="0" err="1"/>
              <a:t>Euronet</a:t>
            </a:r>
            <a:endParaRPr lang="sl-SI" sz="1200" dirty="0"/>
          </a:p>
        </p:txBody>
      </p:sp>
    </p:spTree>
    <p:extLst>
      <p:ext uri="{BB962C8B-B14F-4D97-AF65-F5344CB8AC3E}">
        <p14:creationId xmlns:p14="http://schemas.microsoft.com/office/powerpoint/2010/main" val="387151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38438" y="1170581"/>
            <a:ext cx="9144000" cy="1448331"/>
          </a:xfrm>
        </p:spPr>
        <p:txBody>
          <a:bodyPr>
            <a:noAutofit/>
          </a:bodyPr>
          <a:lstStyle/>
          <a:p>
            <a:r>
              <a:rPr lang="en-GB" sz="5400" b="1" dirty="0">
                <a:latin typeface="+mn-lt"/>
              </a:rPr>
              <a:t>Examples of a positive learning environment</a:t>
            </a:r>
            <a:endParaRPr lang="sl-SI" sz="5400" b="1" dirty="0">
              <a:latin typeface="+mn-lt"/>
            </a:endParaRPr>
          </a:p>
        </p:txBody>
      </p:sp>
      <p:sp>
        <p:nvSpPr>
          <p:cNvPr id="3" name="Podnaslov 2"/>
          <p:cNvSpPr>
            <a:spLocks noGrp="1"/>
          </p:cNvSpPr>
          <p:nvPr>
            <p:ph type="subTitle" idx="1"/>
          </p:nvPr>
        </p:nvSpPr>
        <p:spPr>
          <a:xfrm>
            <a:off x="537555" y="2477708"/>
            <a:ext cx="10244883" cy="523702"/>
          </a:xfrm>
        </p:spPr>
        <p:txBody>
          <a:bodyPr>
            <a:noAutofit/>
          </a:bodyPr>
          <a:lstStyle/>
          <a:p>
            <a:pPr algn="l"/>
            <a:r>
              <a:rPr lang="en-GB" sz="2800" dirty="0" smtClean="0">
                <a:solidFill>
                  <a:srgbClr val="0070C0"/>
                </a:solidFill>
              </a:rPr>
              <a:t>Good </a:t>
            </a:r>
            <a:r>
              <a:rPr lang="en-GB" sz="2800" dirty="0">
                <a:solidFill>
                  <a:srgbClr val="0070C0"/>
                </a:solidFill>
              </a:rPr>
              <a:t>quality lighting</a:t>
            </a:r>
          </a:p>
          <a:p>
            <a:pPr algn="l"/>
            <a:r>
              <a:rPr lang="en-GB" sz="2800" dirty="0">
                <a:solidFill>
                  <a:srgbClr val="0070C0"/>
                </a:solidFill>
              </a:rPr>
              <a:t>A low distraction area- with plain walls and </a:t>
            </a:r>
            <a:endParaRPr lang="en-GB" sz="2800" dirty="0" smtClean="0">
              <a:solidFill>
                <a:srgbClr val="0070C0"/>
              </a:solidFill>
            </a:endParaRPr>
          </a:p>
          <a:p>
            <a:pPr algn="l"/>
            <a:r>
              <a:rPr lang="en-GB" sz="2800" dirty="0" smtClean="0">
                <a:solidFill>
                  <a:srgbClr val="0070C0"/>
                </a:solidFill>
              </a:rPr>
              <a:t>minimal </a:t>
            </a:r>
            <a:r>
              <a:rPr lang="en-GB" sz="2800" dirty="0">
                <a:solidFill>
                  <a:srgbClr val="0070C0"/>
                </a:solidFill>
              </a:rPr>
              <a:t>visual clutter</a:t>
            </a:r>
          </a:p>
          <a:p>
            <a:pPr algn="l"/>
            <a:r>
              <a:rPr lang="en-GB" sz="2800" dirty="0">
                <a:solidFill>
                  <a:srgbClr val="0070C0"/>
                </a:solidFill>
              </a:rPr>
              <a:t>Access to sensory activities</a:t>
            </a:r>
          </a:p>
          <a:p>
            <a:pPr algn="l"/>
            <a:r>
              <a:rPr lang="en-GB" sz="2800" dirty="0">
                <a:solidFill>
                  <a:srgbClr val="0070C0"/>
                </a:solidFill>
              </a:rPr>
              <a:t>A quiet area</a:t>
            </a:r>
          </a:p>
          <a:p>
            <a:pPr algn="l"/>
            <a:r>
              <a:rPr lang="en-GB" sz="2800" dirty="0">
                <a:solidFill>
                  <a:srgbClr val="0070C0"/>
                </a:solidFill>
              </a:rPr>
              <a:t>Tables at the correct height for the individual </a:t>
            </a:r>
            <a:endParaRPr lang="en-GB" sz="2800" dirty="0" smtClean="0">
              <a:solidFill>
                <a:srgbClr val="0070C0"/>
              </a:solidFill>
            </a:endParaRPr>
          </a:p>
          <a:p>
            <a:pPr algn="l"/>
            <a:r>
              <a:rPr lang="en-GB" sz="2800" dirty="0" smtClean="0">
                <a:solidFill>
                  <a:srgbClr val="0070C0"/>
                </a:solidFill>
              </a:rPr>
              <a:t>students</a:t>
            </a:r>
            <a:endParaRPr lang="en-GB" sz="2800" dirty="0">
              <a:solidFill>
                <a:srgbClr val="0070C0"/>
              </a:solidFill>
            </a:endParaRP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062" y="224597"/>
            <a:ext cx="1594381" cy="455421"/>
          </a:xfrm>
          <a:prstGeom prst="rect">
            <a:avLst/>
          </a:prstGeom>
        </p:spPr>
      </p:pic>
      <p:sp>
        <p:nvSpPr>
          <p:cNvPr id="8" name="Podnaslov 2"/>
          <p:cNvSpPr txBox="1">
            <a:spLocks/>
          </p:cNvSpPr>
          <p:nvPr/>
        </p:nvSpPr>
        <p:spPr>
          <a:xfrm>
            <a:off x="1145219" y="3416531"/>
            <a:ext cx="9637219" cy="17182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l-SI" sz="2800" dirty="0"/>
          </a:p>
        </p:txBody>
      </p:sp>
      <p:sp>
        <p:nvSpPr>
          <p:cNvPr id="9" name="Enakokraki trikotnik 8"/>
          <p:cNvSpPr/>
          <p:nvPr/>
        </p:nvSpPr>
        <p:spPr>
          <a:xfrm flipV="1">
            <a:off x="66502"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10" name="Enakokraki trikotnik 9"/>
          <p:cNvSpPr/>
          <p:nvPr/>
        </p:nvSpPr>
        <p:spPr>
          <a:xfrm flipV="1">
            <a:off x="4566459"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5" y="5698180"/>
            <a:ext cx="5090160" cy="683477"/>
          </a:xfrm>
          <a:prstGeom prst="rect">
            <a:avLst/>
          </a:prstGeom>
        </p:spPr>
      </p:pic>
      <p:pic>
        <p:nvPicPr>
          <p:cNvPr id="4098" name="Picture 2" descr="See related image detail">
            <a:extLst>
              <a:ext uri="{FF2B5EF4-FFF2-40B4-BE49-F238E27FC236}">
                <a16:creationId xmlns:a16="http://schemas.microsoft.com/office/drawing/2014/main" id="{A7AF294D-123E-AB0C-E3F6-9DE446FEC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817" y="2903874"/>
            <a:ext cx="4082626" cy="270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88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95991" y="914400"/>
            <a:ext cx="10897426" cy="5023916"/>
          </a:xfrm>
        </p:spPr>
        <p:txBody>
          <a:bodyPr>
            <a:normAutofit/>
          </a:bodyPr>
          <a:lstStyle/>
          <a:p>
            <a:pPr marL="0" indent="0" algn="ctr" fontAlgn="base">
              <a:buNone/>
            </a:pPr>
            <a:r>
              <a:rPr lang="it-IT" sz="5400" b="1" dirty="0" smtClean="0"/>
              <a:t>Educational activities that promote social skills 1</a:t>
            </a:r>
            <a:endParaRPr lang="it-IT" sz="5400" b="1" dirty="0"/>
          </a:p>
          <a:p>
            <a:pPr marL="0" indent="0" fontAlgn="base">
              <a:buNone/>
            </a:pPr>
            <a:r>
              <a:rPr lang="it-IT" dirty="0"/>
              <a:t>Turn </a:t>
            </a:r>
            <a:r>
              <a:rPr lang="it-IT" dirty="0" err="1"/>
              <a:t>taking</a:t>
            </a:r>
            <a:r>
              <a:rPr lang="it-IT" dirty="0"/>
              <a:t>- </a:t>
            </a:r>
            <a:r>
              <a:rPr lang="it-IT" dirty="0">
                <a:solidFill>
                  <a:srgbClr val="00B050"/>
                </a:solidFill>
              </a:rPr>
              <a:t>learning to </a:t>
            </a:r>
            <a:r>
              <a:rPr lang="it-IT" dirty="0" err="1">
                <a:solidFill>
                  <a:srgbClr val="00B050"/>
                </a:solidFill>
              </a:rPr>
              <a:t>wait</a:t>
            </a:r>
            <a:r>
              <a:rPr lang="it-IT" dirty="0">
                <a:solidFill>
                  <a:srgbClr val="00B050"/>
                </a:solidFill>
              </a:rPr>
              <a:t>, thinking </a:t>
            </a:r>
            <a:r>
              <a:rPr lang="it-IT" dirty="0" err="1">
                <a:solidFill>
                  <a:srgbClr val="00B050"/>
                </a:solidFill>
              </a:rPr>
              <a:t>about</a:t>
            </a:r>
            <a:r>
              <a:rPr lang="it-IT" dirty="0">
                <a:solidFill>
                  <a:srgbClr val="00B050"/>
                </a:solidFill>
              </a:rPr>
              <a:t> </a:t>
            </a:r>
            <a:r>
              <a:rPr lang="it-IT" dirty="0" err="1">
                <a:solidFill>
                  <a:srgbClr val="00B050"/>
                </a:solidFill>
              </a:rPr>
              <a:t>others</a:t>
            </a:r>
            <a:endParaRPr lang="it-IT" dirty="0">
              <a:solidFill>
                <a:srgbClr val="00B050"/>
              </a:solidFill>
            </a:endParaRPr>
          </a:p>
          <a:p>
            <a:pPr marL="0" indent="0" fontAlgn="base">
              <a:buNone/>
            </a:pPr>
            <a:r>
              <a:rPr lang="it-IT" dirty="0"/>
              <a:t>Games </a:t>
            </a:r>
            <a:r>
              <a:rPr lang="it-IT" dirty="0" err="1"/>
              <a:t>that</a:t>
            </a:r>
            <a:r>
              <a:rPr lang="it-IT" dirty="0"/>
              <a:t> involve </a:t>
            </a:r>
            <a:r>
              <a:rPr lang="it-IT" dirty="0" err="1"/>
              <a:t>give</a:t>
            </a:r>
            <a:r>
              <a:rPr lang="it-IT" dirty="0"/>
              <a:t> and take ‘’ </a:t>
            </a:r>
            <a:r>
              <a:rPr lang="it-IT" dirty="0" err="1"/>
              <a:t>you</a:t>
            </a:r>
            <a:r>
              <a:rPr lang="it-IT" dirty="0"/>
              <a:t> take the doll, give me the ball, etc . ‘’- </a:t>
            </a:r>
            <a:r>
              <a:rPr lang="it-IT" dirty="0">
                <a:solidFill>
                  <a:srgbClr val="00B050"/>
                </a:solidFill>
              </a:rPr>
              <a:t>learning </a:t>
            </a:r>
            <a:r>
              <a:rPr lang="it-IT" dirty="0" err="1">
                <a:solidFill>
                  <a:srgbClr val="00B050"/>
                </a:solidFill>
              </a:rPr>
              <a:t>about</a:t>
            </a:r>
            <a:r>
              <a:rPr lang="it-IT" dirty="0">
                <a:solidFill>
                  <a:srgbClr val="00B050"/>
                </a:solidFill>
              </a:rPr>
              <a:t> sharing, </a:t>
            </a:r>
            <a:r>
              <a:rPr lang="it-IT" dirty="0" err="1">
                <a:solidFill>
                  <a:srgbClr val="00B050"/>
                </a:solidFill>
              </a:rPr>
              <a:t>that</a:t>
            </a:r>
            <a:r>
              <a:rPr lang="it-IT" dirty="0">
                <a:solidFill>
                  <a:srgbClr val="00B050"/>
                </a:solidFill>
              </a:rPr>
              <a:t> </a:t>
            </a:r>
            <a:r>
              <a:rPr lang="it-IT" dirty="0" err="1">
                <a:solidFill>
                  <a:srgbClr val="00B050"/>
                </a:solidFill>
              </a:rPr>
              <a:t>others</a:t>
            </a:r>
            <a:r>
              <a:rPr lang="it-IT" dirty="0">
                <a:solidFill>
                  <a:srgbClr val="00B050"/>
                </a:solidFill>
              </a:rPr>
              <a:t> are separate from me</a:t>
            </a:r>
            <a:endParaRPr lang="en-US" dirty="0">
              <a:solidFill>
                <a:srgbClr val="00B050"/>
              </a:solidFill>
            </a:endParaRPr>
          </a:p>
          <a:p>
            <a:pPr marL="0" indent="0" fontAlgn="base">
              <a:buNone/>
            </a:pPr>
            <a:r>
              <a:rPr lang="it-IT" dirty="0"/>
              <a:t>Play musical </a:t>
            </a:r>
            <a:r>
              <a:rPr lang="it-IT" dirty="0" err="1"/>
              <a:t>instruments</a:t>
            </a:r>
            <a:r>
              <a:rPr lang="it-IT" dirty="0"/>
              <a:t> </a:t>
            </a:r>
            <a:r>
              <a:rPr lang="en-US" dirty="0"/>
              <a:t>- </a:t>
            </a:r>
            <a:r>
              <a:rPr lang="en-US" dirty="0">
                <a:solidFill>
                  <a:srgbClr val="00B050"/>
                </a:solidFill>
              </a:rPr>
              <a:t>learning about joining in, active listening</a:t>
            </a:r>
          </a:p>
          <a:p>
            <a:pPr marL="0" indent="0" fontAlgn="base">
              <a:buNone/>
            </a:pPr>
            <a:r>
              <a:rPr lang="it-IT" dirty="0" err="1"/>
              <a:t>Movement</a:t>
            </a:r>
            <a:r>
              <a:rPr lang="it-IT" dirty="0"/>
              <a:t> and </a:t>
            </a:r>
            <a:r>
              <a:rPr lang="it-IT" dirty="0" err="1"/>
              <a:t>songs</a:t>
            </a:r>
            <a:r>
              <a:rPr lang="it-IT" dirty="0"/>
              <a:t>- </a:t>
            </a:r>
            <a:r>
              <a:rPr lang="it-IT" dirty="0">
                <a:solidFill>
                  <a:srgbClr val="00B050"/>
                </a:solidFill>
              </a:rPr>
              <a:t>learning </a:t>
            </a:r>
            <a:r>
              <a:rPr lang="it-IT" dirty="0" err="1">
                <a:solidFill>
                  <a:srgbClr val="00B050"/>
                </a:solidFill>
              </a:rPr>
              <a:t>about</a:t>
            </a:r>
            <a:r>
              <a:rPr lang="it-IT" dirty="0">
                <a:solidFill>
                  <a:srgbClr val="00B050"/>
                </a:solidFill>
              </a:rPr>
              <a:t> self </a:t>
            </a:r>
            <a:r>
              <a:rPr lang="it-IT" dirty="0" err="1">
                <a:solidFill>
                  <a:srgbClr val="00B050"/>
                </a:solidFill>
              </a:rPr>
              <a:t>expression</a:t>
            </a:r>
            <a:r>
              <a:rPr lang="it-IT" dirty="0">
                <a:solidFill>
                  <a:srgbClr val="00B050"/>
                </a:solidFill>
              </a:rPr>
              <a:t>, </a:t>
            </a:r>
            <a:r>
              <a:rPr lang="it-IT" dirty="0" err="1">
                <a:solidFill>
                  <a:srgbClr val="00B050"/>
                </a:solidFill>
              </a:rPr>
              <a:t>copyong</a:t>
            </a:r>
            <a:r>
              <a:rPr lang="it-IT" dirty="0">
                <a:solidFill>
                  <a:srgbClr val="00B050"/>
                </a:solidFill>
              </a:rPr>
              <a:t> </a:t>
            </a:r>
            <a:r>
              <a:rPr lang="it-IT" dirty="0" err="1">
                <a:solidFill>
                  <a:srgbClr val="00B050"/>
                </a:solidFill>
              </a:rPr>
              <a:t>others</a:t>
            </a:r>
            <a:r>
              <a:rPr lang="it-IT" dirty="0">
                <a:solidFill>
                  <a:srgbClr val="00B050"/>
                </a:solidFill>
              </a:rPr>
              <a:t>, </a:t>
            </a:r>
            <a:r>
              <a:rPr lang="it-IT" dirty="0" err="1">
                <a:solidFill>
                  <a:srgbClr val="00B050"/>
                </a:solidFill>
              </a:rPr>
              <a:t>joining</a:t>
            </a:r>
            <a:r>
              <a:rPr lang="it-IT" dirty="0">
                <a:solidFill>
                  <a:srgbClr val="00B050"/>
                </a:solidFill>
              </a:rPr>
              <a:t> in, </a:t>
            </a:r>
            <a:r>
              <a:rPr lang="it-IT" dirty="0" err="1">
                <a:solidFill>
                  <a:srgbClr val="00B050"/>
                </a:solidFill>
              </a:rPr>
              <a:t>waiting</a:t>
            </a:r>
            <a:endParaRPr lang="en-US" dirty="0">
              <a:solidFill>
                <a:srgbClr val="00B050"/>
              </a:solidFill>
            </a:endParaRP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Tree>
    <p:extLst>
      <p:ext uri="{BB962C8B-B14F-4D97-AF65-F5344CB8AC3E}">
        <p14:creationId xmlns:p14="http://schemas.microsoft.com/office/powerpoint/2010/main" val="319235621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351</Words>
  <Application>Microsoft Office PowerPoint</Application>
  <PresentationFormat>Widescreen</PresentationFormat>
  <Paragraphs>79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avenirnext</vt:lpstr>
      <vt:lpstr>Calibri</vt:lpstr>
      <vt:lpstr>Calibri Light</vt:lpstr>
      <vt:lpstr>Officeova tema</vt:lpstr>
      <vt:lpstr>Project SMILE</vt:lpstr>
      <vt:lpstr>PowerPoint Presentation</vt:lpstr>
      <vt:lpstr>PowerPoint Presentation</vt:lpstr>
      <vt:lpstr>PowerPoint Presentation</vt:lpstr>
      <vt:lpstr>PowerPoint Presentation</vt:lpstr>
      <vt:lpstr>PowerPoint Presentation</vt:lpstr>
      <vt:lpstr>The learning environment</vt:lpstr>
      <vt:lpstr>Examples of a positive learning environment</vt:lpstr>
      <vt:lpstr>PowerPoint Presentation</vt:lpstr>
      <vt:lpstr>Educational activities that promote social skills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Social Skills Make Inclusive Life Easier</dc:title>
  <dc:creator>Tanja Rudolf</dc:creator>
  <cp:lastModifiedBy>Marija Jeraša</cp:lastModifiedBy>
  <cp:revision>30</cp:revision>
  <dcterms:created xsi:type="dcterms:W3CDTF">2019-01-03T09:43:08Z</dcterms:created>
  <dcterms:modified xsi:type="dcterms:W3CDTF">2022-10-23T14:10:04Z</dcterms:modified>
</cp:coreProperties>
</file>