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E8B2-1FF0-BA4B-82D5-66918E6AA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17F53-CDE9-2E43-A522-9F0360633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69533-75BE-CF41-ADB7-0C1B9372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9D541-311A-CF4D-AA6C-4396D520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36CED-3084-4A4C-AAFA-4200A8B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3671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BCE9-DAD9-5042-9747-6203FBDE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4FFB6-48A7-2C40-B541-D6F3228D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D69BE-6CB5-D940-B8CF-AEFB953E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96068-C7A3-5C44-83F7-EE290852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3EEED-F8A5-704A-A5D3-2004D2DA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8022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D8098-A9A6-AE44-A0E3-91BAEBF2F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9A97A-2F79-8B47-9C82-4C620DC9D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2D2B-BB5D-4D45-B001-FAC8201C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4EE71-A022-6C4A-81A3-F012CB67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DEDD5-5758-AA4B-AC39-CBBC3E2B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0312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0430-F9B4-E748-A1ED-1F95CC21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E16EA-66F8-8A42-8D96-80269A17F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08EF0-857A-024E-8617-5A368591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1735E-DB12-8444-90BE-378D8A3C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7F8F-DF36-BE44-8063-AB4B63F5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298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ED87-0601-5642-A797-BBF3624E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3EF2A-B0A8-7B47-BE3E-EC0098347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EBE18-D53C-3343-B993-17195BA0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B992B-966F-FD49-B0B6-D37D781F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EB1BB-5588-D947-A3E8-C5BE09C2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1570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A68F-901F-AE47-BCE7-CB1347BE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2FDB-9A5C-0744-A5BB-31A035A45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676CA-29DF-414C-AF89-E30A33E48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E2454-F9A9-334D-9733-DBBC2A3C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261CE-38A6-4842-BB39-19A63F5A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291D3-EEB2-2149-9BD9-2241EACC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9459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BF1D-90E7-C544-8CAE-2AFEE65C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2E068-C92D-434D-A76A-8A4E4BF8A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C20E4-1028-7449-8F29-4219FE1F9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9BC97-EE3F-E245-A106-160DCA537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801BE-C3F7-C041-866F-ACF8292D6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631B4A-A600-304F-8B68-EC3AE74A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4A19B-15D9-BA41-B833-37EBFB1A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0E030-A498-4145-B1C3-6D8DB3E7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2586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62D0-D6EA-664F-BF5C-A4B155EC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8F88B-13DE-3341-89B1-4CF7DFCD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F7D99-29DA-9C46-B254-023CA392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D8440-A2E1-DA4E-8C82-D595347D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4711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864D76-BC3F-A74D-A3DD-BC8BC57B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65E15-5A47-F44B-9B9A-3A007BF6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DA11-A2DA-C147-95F6-26C1DEC1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8933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9389-27D8-604B-A863-9019673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2F0CB-F882-8B46-809E-725CC3A07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41354-6F5D-B94A-9193-5161A4832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E2B71-EF17-EF4E-A6B5-AE8908CC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9A5C0-D5DA-A741-A52D-E850440C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6A65E-1049-B440-96ED-E0413F7D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921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E988-FE7B-B84F-8A54-D97B898F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B6CFA-7DDF-FE4A-BFBF-50AF00F58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EC0C6-6BD5-9B4F-B87E-576761EC1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62EAF-B5E2-FD4C-AAFA-D3855F65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1AD6E-1E13-DA46-8A6D-5354483D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02CE0-0D78-3845-B07E-99CB2FAA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7039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4C7A5-30EC-CA45-A86E-05144D0C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8816B-ECDC-6943-B131-48233883A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80778-1D1A-BA4D-9169-DB2ABF04F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3436-BB0A-5C4D-9296-0EE8689517F8}" type="datetimeFigureOut">
              <a:rPr lang="en-SI" smtClean="0"/>
              <a:t>09/03/2021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446B9-59C7-834F-9C2D-88E7ABC73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0E1F-E6AA-7B4E-9966-4A56E8313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259A-5E80-E740-A087-D43A955A86C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3638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2D1A-2378-5342-90F0-2D7600C644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Seštevanje</a:t>
            </a:r>
            <a:r>
              <a:rPr lang="en-GB" dirty="0"/>
              <a:t> </a:t>
            </a:r>
            <a:r>
              <a:rPr lang="en-GB" dirty="0" err="1"/>
              <a:t>nevzporednih</a:t>
            </a:r>
            <a:r>
              <a:rPr lang="en-GB" dirty="0"/>
              <a:t> </a:t>
            </a:r>
            <a:r>
              <a:rPr lang="en-GB" dirty="0" err="1"/>
              <a:t>sil</a:t>
            </a:r>
            <a:br>
              <a:rPr lang="en-GB" dirty="0"/>
            </a:b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9784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492E8-7630-F94B-9C83-5B0F5A84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10" y="546265"/>
            <a:ext cx="10515600" cy="563069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Postopek</a:t>
            </a:r>
            <a:r>
              <a:rPr lang="en-GB" dirty="0"/>
              <a:t> </a:t>
            </a:r>
            <a:r>
              <a:rPr lang="en-GB" dirty="0" err="1"/>
              <a:t>ponovimo</a:t>
            </a:r>
            <a:r>
              <a:rPr lang="en-GB" dirty="0"/>
              <a:t> za silo F</a:t>
            </a:r>
            <a:r>
              <a:rPr lang="en-GB" baseline="-25000" dirty="0"/>
              <a:t>3</a:t>
            </a:r>
            <a:r>
              <a:rPr lang="en-GB" dirty="0"/>
              <a:t>. </a:t>
            </a:r>
            <a:r>
              <a:rPr lang="en-GB" dirty="0" err="1"/>
              <a:t>Vzporedno</a:t>
            </a:r>
            <a:r>
              <a:rPr lang="en-GB" dirty="0"/>
              <a:t> jo </a:t>
            </a:r>
            <a:r>
              <a:rPr lang="en-GB" dirty="0" err="1"/>
              <a:t>premaknemo</a:t>
            </a:r>
            <a:r>
              <a:rPr lang="en-GB" dirty="0"/>
              <a:t> in jo </a:t>
            </a:r>
            <a:r>
              <a:rPr lang="en-GB" dirty="0" err="1"/>
              <a:t>natovorimo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silo F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, da je </a:t>
            </a:r>
            <a:r>
              <a:rPr lang="en-GB" dirty="0" err="1"/>
              <a:t>njeno</a:t>
            </a:r>
            <a:r>
              <a:rPr lang="en-GB" dirty="0"/>
              <a:t> </a:t>
            </a:r>
            <a:r>
              <a:rPr lang="en-GB" dirty="0" err="1"/>
              <a:t>prijemališče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puščici</a:t>
            </a:r>
            <a:r>
              <a:rPr lang="en-GB" dirty="0"/>
              <a:t> sile F</a:t>
            </a:r>
            <a:r>
              <a:rPr lang="en-GB" baseline="-25000" dirty="0"/>
              <a:t>2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Rezultanto</a:t>
            </a:r>
            <a:r>
              <a:rPr lang="en-GB" dirty="0"/>
              <a:t> </a:t>
            </a:r>
            <a:r>
              <a:rPr lang="en-GB" dirty="0" err="1"/>
              <a:t>dobimo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, da </a:t>
            </a:r>
            <a:r>
              <a:rPr lang="en-GB" dirty="0" err="1"/>
              <a:t>povežemo</a:t>
            </a:r>
            <a:r>
              <a:rPr lang="en-GB" dirty="0"/>
              <a:t> </a:t>
            </a:r>
            <a:r>
              <a:rPr lang="en-GB" dirty="0" err="1"/>
              <a:t>prijemališče</a:t>
            </a:r>
            <a:r>
              <a:rPr lang="en-GB" dirty="0"/>
              <a:t> </a:t>
            </a:r>
            <a:r>
              <a:rPr lang="en-GB" dirty="0" err="1"/>
              <a:t>prve</a:t>
            </a:r>
            <a:r>
              <a:rPr lang="en-GB" dirty="0"/>
              <a:t> sile F</a:t>
            </a:r>
            <a:r>
              <a:rPr lang="en-GB" baseline="-25000" dirty="0"/>
              <a:t>1</a:t>
            </a:r>
            <a:r>
              <a:rPr lang="en-GB" dirty="0"/>
              <a:t> in </a:t>
            </a:r>
            <a:r>
              <a:rPr lang="en-GB" dirty="0" err="1"/>
              <a:t>puščico</a:t>
            </a:r>
            <a:r>
              <a:rPr lang="en-GB" dirty="0"/>
              <a:t> </a:t>
            </a:r>
            <a:r>
              <a:rPr lang="en-GB" dirty="0" err="1"/>
              <a:t>zadnje</a:t>
            </a:r>
            <a:r>
              <a:rPr lang="en-GB" dirty="0"/>
              <a:t> sile F</a:t>
            </a:r>
            <a:r>
              <a:rPr lang="en-GB" baseline="-25000" dirty="0"/>
              <a:t>3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0F402-5A22-FB40-AEB8-EA1D8B4E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025" y="2522846"/>
            <a:ext cx="7251950" cy="2810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918E4-A8A4-3147-951A-6091272AC9D6}"/>
              </a:ext>
            </a:extLst>
          </p:cNvPr>
          <p:cNvSpPr txBox="1"/>
          <p:nvPr/>
        </p:nvSpPr>
        <p:spPr>
          <a:xfrm>
            <a:off x="1654112" y="5511516"/>
            <a:ext cx="88837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S </a:t>
            </a:r>
            <a:r>
              <a:rPr lang="en-GB" sz="2800" dirty="0" err="1">
                <a:solidFill>
                  <a:srgbClr val="0070C0"/>
                </a:solidFill>
              </a:rPr>
              <a:t>pomočjo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merila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odčitamo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velikost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rezultante</a:t>
            </a:r>
            <a:r>
              <a:rPr lang="en-GB" sz="2800" dirty="0">
                <a:solidFill>
                  <a:srgbClr val="0070C0"/>
                </a:solidFill>
              </a:rPr>
              <a:t>: F</a:t>
            </a:r>
            <a:r>
              <a:rPr lang="en-GB" sz="2800" baseline="-25000" dirty="0">
                <a:solidFill>
                  <a:srgbClr val="0070C0"/>
                </a:solidFill>
              </a:rPr>
              <a:t>r</a:t>
            </a:r>
            <a:r>
              <a:rPr lang="en-GB" sz="2800" dirty="0">
                <a:solidFill>
                  <a:srgbClr val="0070C0"/>
                </a:solidFill>
              </a:rPr>
              <a:t> = 120N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44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30A11-B288-F040-8A2B-8D47934A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392"/>
            <a:ext cx="10515600" cy="5547571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Nevzporedne</a:t>
            </a:r>
            <a:r>
              <a:rPr lang="en-GB" dirty="0"/>
              <a:t> sile </a:t>
            </a:r>
            <a:r>
              <a:rPr lang="en-GB" dirty="0" err="1"/>
              <a:t>delujejo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telo</a:t>
            </a:r>
            <a:r>
              <a:rPr lang="en-GB" dirty="0"/>
              <a:t> v </a:t>
            </a:r>
            <a:r>
              <a:rPr lang="en-GB" dirty="0" err="1"/>
              <a:t>različnih</a:t>
            </a:r>
            <a:r>
              <a:rPr lang="en-GB" dirty="0"/>
              <a:t> </a:t>
            </a:r>
            <a:r>
              <a:rPr lang="en-GB" dirty="0" err="1"/>
              <a:t>smereh</a:t>
            </a:r>
            <a:r>
              <a:rPr lang="en-GB" dirty="0"/>
              <a:t>. </a:t>
            </a:r>
            <a:r>
              <a:rPr lang="en-GB" dirty="0" err="1"/>
              <a:t>Prijemališče</a:t>
            </a:r>
            <a:r>
              <a:rPr lang="en-GB" dirty="0"/>
              <a:t> </a:t>
            </a:r>
            <a:r>
              <a:rPr lang="en-GB" dirty="0" err="1"/>
              <a:t>nevzporednih</a:t>
            </a:r>
            <a:r>
              <a:rPr lang="en-GB" dirty="0"/>
              <a:t> </a:t>
            </a:r>
            <a:r>
              <a:rPr lang="en-GB" dirty="0" err="1"/>
              <a:t>sil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nujno</a:t>
            </a:r>
            <a:r>
              <a:rPr lang="en-GB" dirty="0"/>
              <a:t> v </a:t>
            </a:r>
            <a:r>
              <a:rPr lang="en-GB" dirty="0" err="1"/>
              <a:t>isti</a:t>
            </a:r>
            <a:r>
              <a:rPr lang="en-GB" dirty="0"/>
              <a:t> </a:t>
            </a:r>
            <a:r>
              <a:rPr lang="en-GB" dirty="0" err="1"/>
              <a:t>točki</a:t>
            </a:r>
            <a:r>
              <a:rPr lang="en-GB" dirty="0"/>
              <a:t>. S </a:t>
            </a:r>
            <a:r>
              <a:rPr lang="en-GB" dirty="0" err="1"/>
              <a:t>seštevanjem</a:t>
            </a:r>
            <a:r>
              <a:rPr lang="en-GB" dirty="0"/>
              <a:t> </a:t>
            </a:r>
            <a:r>
              <a:rPr lang="en-GB" dirty="0" err="1"/>
              <a:t>takšnih</a:t>
            </a:r>
            <a:r>
              <a:rPr lang="en-GB" dirty="0"/>
              <a:t> </a:t>
            </a:r>
            <a:r>
              <a:rPr lang="en-GB" dirty="0" err="1"/>
              <a:t>sil</a:t>
            </a:r>
            <a:r>
              <a:rPr lang="en-GB" dirty="0"/>
              <a:t> </a:t>
            </a:r>
            <a:r>
              <a:rPr lang="en-GB" dirty="0" err="1"/>
              <a:t>prav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 </a:t>
            </a:r>
            <a:r>
              <a:rPr lang="en-GB" dirty="0" err="1"/>
              <a:t>dobimo</a:t>
            </a:r>
            <a:r>
              <a:rPr lang="en-GB" dirty="0"/>
              <a:t> </a:t>
            </a:r>
            <a:r>
              <a:rPr lang="en-GB" dirty="0" err="1"/>
              <a:t>rezultanto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nadomesti</a:t>
            </a:r>
            <a:r>
              <a:rPr lang="en-GB" dirty="0"/>
              <a:t> </a:t>
            </a:r>
            <a:r>
              <a:rPr lang="en-GB" dirty="0" err="1"/>
              <a:t>vse</a:t>
            </a:r>
            <a:r>
              <a:rPr lang="en-GB" dirty="0"/>
              <a:t> sile.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Velikost</a:t>
            </a:r>
            <a:r>
              <a:rPr lang="en-GB" dirty="0"/>
              <a:t> </a:t>
            </a:r>
            <a:r>
              <a:rPr lang="en-GB" dirty="0" err="1"/>
              <a:t>rezultante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enaka</a:t>
            </a:r>
            <a:r>
              <a:rPr lang="en-GB" dirty="0"/>
              <a:t> </a:t>
            </a:r>
            <a:r>
              <a:rPr lang="en-GB" dirty="0" err="1"/>
              <a:t>seštevku</a:t>
            </a:r>
            <a:r>
              <a:rPr lang="en-GB" dirty="0"/>
              <a:t> </a:t>
            </a:r>
            <a:r>
              <a:rPr lang="en-GB" dirty="0" err="1"/>
              <a:t>velikosti</a:t>
            </a:r>
            <a:r>
              <a:rPr lang="en-GB" dirty="0"/>
              <a:t> </a:t>
            </a:r>
            <a:r>
              <a:rPr lang="en-GB" dirty="0" err="1"/>
              <a:t>vseh</a:t>
            </a:r>
            <a:r>
              <a:rPr lang="en-GB" dirty="0"/>
              <a:t> </a:t>
            </a:r>
            <a:r>
              <a:rPr lang="en-GB" dirty="0" err="1"/>
              <a:t>sil</a:t>
            </a:r>
            <a:r>
              <a:rPr lang="en-GB" dirty="0"/>
              <a:t>. </a:t>
            </a:r>
            <a:r>
              <a:rPr lang="en-GB" dirty="0" err="1"/>
              <a:t>Upoštevati</a:t>
            </a:r>
            <a:r>
              <a:rPr lang="en-GB" dirty="0"/>
              <a:t> </a:t>
            </a:r>
            <a:r>
              <a:rPr lang="en-GB" dirty="0" err="1"/>
              <a:t>moramo</a:t>
            </a:r>
            <a:r>
              <a:rPr lang="en-GB" dirty="0"/>
              <a:t>, da sile </a:t>
            </a:r>
            <a:r>
              <a:rPr lang="en-GB" dirty="0" err="1"/>
              <a:t>delujejo</a:t>
            </a:r>
            <a:r>
              <a:rPr lang="en-GB" dirty="0"/>
              <a:t> v </a:t>
            </a:r>
            <a:r>
              <a:rPr lang="en-GB" dirty="0" err="1"/>
              <a:t>različnih</a:t>
            </a:r>
            <a:r>
              <a:rPr lang="en-GB" dirty="0"/>
              <a:t> </a:t>
            </a:r>
            <a:r>
              <a:rPr lang="en-GB" dirty="0" err="1"/>
              <a:t>smereh</a:t>
            </a:r>
            <a:r>
              <a:rPr lang="en-GB" dirty="0"/>
              <a:t>. </a:t>
            </a:r>
            <a:r>
              <a:rPr lang="en-GB" dirty="0" err="1"/>
              <a:t>Njihove</a:t>
            </a:r>
            <a:r>
              <a:rPr lang="en-GB" dirty="0"/>
              <a:t> </a:t>
            </a:r>
            <a:r>
              <a:rPr lang="en-GB" dirty="0" err="1"/>
              <a:t>velikosti</a:t>
            </a:r>
            <a:r>
              <a:rPr lang="en-GB" dirty="0"/>
              <a:t> se </a:t>
            </a:r>
            <a:r>
              <a:rPr lang="en-GB" dirty="0" err="1"/>
              <a:t>zato</a:t>
            </a:r>
            <a:r>
              <a:rPr lang="en-GB" dirty="0"/>
              <a:t> ne </a:t>
            </a:r>
            <a:r>
              <a:rPr lang="en-GB" dirty="0" err="1"/>
              <a:t>seštejejo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</a:t>
            </a:r>
            <a:r>
              <a:rPr lang="en-GB" dirty="0" err="1"/>
              <a:t>števila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Nevzporedne</a:t>
            </a:r>
            <a:r>
              <a:rPr lang="en-GB" dirty="0"/>
              <a:t> sile </a:t>
            </a:r>
            <a:r>
              <a:rPr lang="en-GB" dirty="0" err="1"/>
              <a:t>seštevamo</a:t>
            </a:r>
            <a:r>
              <a:rPr lang="en-GB" dirty="0"/>
              <a:t> </a:t>
            </a:r>
            <a:r>
              <a:rPr lang="en-GB" dirty="0" err="1"/>
              <a:t>geometrijsko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seštevanju</a:t>
            </a:r>
            <a:r>
              <a:rPr lang="en-GB" dirty="0"/>
              <a:t> </a:t>
            </a:r>
            <a:r>
              <a:rPr lang="en-GB" dirty="0" err="1"/>
              <a:t>sta</a:t>
            </a:r>
            <a:r>
              <a:rPr lang="en-GB" dirty="0"/>
              <a:t> </a:t>
            </a:r>
            <a:r>
              <a:rPr lang="en-GB" dirty="0" err="1"/>
              <a:t>možna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postopka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3EE22-BE42-F047-A603-E04890183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0" r="30358"/>
          <a:stretch/>
        </p:blipFill>
        <p:spPr>
          <a:xfrm>
            <a:off x="8125123" y="3429000"/>
            <a:ext cx="3228677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4E70-1CA1-5947-BB41-C80AFF8F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Paralelogramsko</a:t>
            </a:r>
            <a:r>
              <a:rPr lang="en-GB" dirty="0"/>
              <a:t> </a:t>
            </a:r>
            <a:r>
              <a:rPr lang="en-GB" dirty="0" err="1"/>
              <a:t>pravilo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12D0C-C0D9-EC49-9F27-2EBCF6E5E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 </a:t>
            </a:r>
            <a:r>
              <a:rPr lang="en-GB" dirty="0" err="1"/>
              <a:t>pravilo</a:t>
            </a:r>
            <a:r>
              <a:rPr lang="en-GB" dirty="0"/>
              <a:t> </a:t>
            </a:r>
            <a:r>
              <a:rPr lang="en-GB" dirty="0" err="1"/>
              <a:t>večinoma</a:t>
            </a:r>
            <a:r>
              <a:rPr lang="en-GB" dirty="0"/>
              <a:t> </a:t>
            </a:r>
            <a:r>
              <a:rPr lang="en-GB" dirty="0" err="1"/>
              <a:t>uporabljamo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seštevanju</a:t>
            </a:r>
            <a:r>
              <a:rPr lang="en-GB" dirty="0"/>
              <a:t> </a:t>
            </a:r>
            <a:r>
              <a:rPr lang="en-GB" dirty="0" err="1"/>
              <a:t>dveh</a:t>
            </a:r>
            <a:r>
              <a:rPr lang="en-GB" dirty="0"/>
              <a:t> </a:t>
            </a:r>
            <a:r>
              <a:rPr lang="en-GB" dirty="0" err="1"/>
              <a:t>nevzporednih</a:t>
            </a:r>
            <a:r>
              <a:rPr lang="en-GB" dirty="0"/>
              <a:t> </a:t>
            </a:r>
            <a:r>
              <a:rPr lang="en-GB" dirty="0" err="1"/>
              <a:t>sil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 err="1"/>
              <a:t>Sili</a:t>
            </a:r>
            <a:r>
              <a:rPr lang="en-GB" dirty="0"/>
              <a:t> </a:t>
            </a:r>
            <a:r>
              <a:rPr lang="en-GB" dirty="0" err="1"/>
              <a:t>vzporedno</a:t>
            </a:r>
            <a:r>
              <a:rPr lang="en-GB" dirty="0"/>
              <a:t> </a:t>
            </a:r>
            <a:r>
              <a:rPr lang="en-GB" dirty="0" err="1"/>
              <a:t>premaknemo</a:t>
            </a:r>
            <a:r>
              <a:rPr lang="en-GB" dirty="0"/>
              <a:t> v </a:t>
            </a:r>
            <a:r>
              <a:rPr lang="en-GB" dirty="0" err="1"/>
              <a:t>isto</a:t>
            </a:r>
            <a:r>
              <a:rPr lang="en-GB" dirty="0"/>
              <a:t> </a:t>
            </a:r>
            <a:r>
              <a:rPr lang="en-GB" dirty="0" err="1"/>
              <a:t>prijemališce</a:t>
            </a:r>
            <a:r>
              <a:rPr lang="en-GB" dirty="0"/>
              <a:t>. </a:t>
            </a:r>
            <a:r>
              <a:rPr lang="en-GB" dirty="0" err="1"/>
              <a:t>Dobimo</a:t>
            </a:r>
            <a:r>
              <a:rPr lang="en-GB" dirty="0"/>
              <a:t> </a:t>
            </a:r>
            <a:r>
              <a:rPr lang="en-GB" dirty="0" err="1"/>
              <a:t>dve</a:t>
            </a:r>
            <a:r>
              <a:rPr lang="en-GB" dirty="0"/>
              <a:t> </a:t>
            </a:r>
            <a:r>
              <a:rPr lang="en-GB" dirty="0" err="1"/>
              <a:t>stranici</a:t>
            </a:r>
            <a:r>
              <a:rPr lang="en-GB" dirty="0"/>
              <a:t> </a:t>
            </a:r>
            <a:r>
              <a:rPr lang="en-GB" dirty="0" err="1"/>
              <a:t>paralelograma</a:t>
            </a:r>
            <a:r>
              <a:rPr lang="en-GB" dirty="0"/>
              <a:t>.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 err="1"/>
              <a:t>Drugi</a:t>
            </a:r>
            <a:r>
              <a:rPr lang="en-GB" dirty="0"/>
              <a:t> </a:t>
            </a:r>
            <a:r>
              <a:rPr lang="en-GB" dirty="0" err="1"/>
              <a:t>dve</a:t>
            </a:r>
            <a:r>
              <a:rPr lang="en-GB" dirty="0"/>
              <a:t> </a:t>
            </a:r>
            <a:r>
              <a:rPr lang="en-GB" dirty="0" err="1"/>
              <a:t>stranici</a:t>
            </a:r>
            <a:r>
              <a:rPr lang="en-GB" dirty="0"/>
              <a:t> </a:t>
            </a:r>
            <a:r>
              <a:rPr lang="en-GB" dirty="0" err="1"/>
              <a:t>paralelograma</a:t>
            </a:r>
            <a:r>
              <a:rPr lang="en-GB" dirty="0"/>
              <a:t> </a:t>
            </a:r>
            <a:r>
              <a:rPr lang="en-GB" dirty="0" err="1"/>
              <a:t>dobimo</a:t>
            </a:r>
            <a:r>
              <a:rPr lang="en-GB" dirty="0"/>
              <a:t> z </a:t>
            </a:r>
            <a:r>
              <a:rPr lang="en-GB" dirty="0" err="1"/>
              <a:t>risanjem</a:t>
            </a:r>
            <a:r>
              <a:rPr lang="en-GB" dirty="0"/>
              <a:t> </a:t>
            </a:r>
            <a:r>
              <a:rPr lang="en-GB" dirty="0" err="1"/>
              <a:t>vzporednic</a:t>
            </a:r>
            <a:r>
              <a:rPr lang="en-GB" dirty="0"/>
              <a:t> </a:t>
            </a:r>
            <a:r>
              <a:rPr lang="en-GB" dirty="0" err="1"/>
              <a:t>skozi</a:t>
            </a:r>
            <a:r>
              <a:rPr lang="en-GB" dirty="0"/>
              <a:t> </a:t>
            </a:r>
            <a:r>
              <a:rPr lang="en-GB" dirty="0" err="1"/>
              <a:t>pušcici</a:t>
            </a:r>
            <a:r>
              <a:rPr lang="en-GB" dirty="0"/>
              <a:t> </a:t>
            </a:r>
            <a:r>
              <a:rPr lang="en-GB" dirty="0" err="1"/>
              <a:t>prvih</a:t>
            </a:r>
            <a:r>
              <a:rPr lang="en-GB" dirty="0"/>
              <a:t> </a:t>
            </a:r>
            <a:r>
              <a:rPr lang="en-GB" dirty="0" err="1"/>
              <a:t>dveh</a:t>
            </a:r>
            <a:r>
              <a:rPr lang="en-GB" dirty="0"/>
              <a:t> </a:t>
            </a:r>
            <a:r>
              <a:rPr lang="en-GB" dirty="0" err="1"/>
              <a:t>sil</a:t>
            </a:r>
            <a:r>
              <a:rPr lang="en-GB" dirty="0"/>
              <a:t>.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 err="1"/>
              <a:t>Rezultanta</a:t>
            </a:r>
            <a:r>
              <a:rPr lang="en-GB" dirty="0"/>
              <a:t> je </a:t>
            </a:r>
            <a:r>
              <a:rPr lang="en-GB" dirty="0" err="1"/>
              <a:t>diagonala</a:t>
            </a:r>
            <a:r>
              <a:rPr lang="en-GB" dirty="0"/>
              <a:t> </a:t>
            </a:r>
            <a:r>
              <a:rPr lang="en-GB" dirty="0" err="1"/>
              <a:t>paralelograma</a:t>
            </a:r>
            <a:r>
              <a:rPr lang="en-GB" dirty="0"/>
              <a:t> s </a:t>
            </a:r>
            <a:r>
              <a:rPr lang="en-GB" dirty="0" err="1"/>
              <a:t>prijemališčem</a:t>
            </a:r>
            <a:r>
              <a:rPr lang="en-GB" dirty="0"/>
              <a:t> v </a:t>
            </a:r>
            <a:r>
              <a:rPr lang="en-GB" dirty="0" err="1"/>
              <a:t>isti</a:t>
            </a:r>
            <a:r>
              <a:rPr lang="en-GB" dirty="0"/>
              <a:t> </a:t>
            </a:r>
            <a:r>
              <a:rPr lang="en-GB" dirty="0" err="1"/>
              <a:t>točki</a:t>
            </a:r>
            <a:r>
              <a:rPr lang="en-GB" dirty="0"/>
              <a:t>, </a:t>
            </a:r>
            <a:r>
              <a:rPr lang="en-GB" dirty="0" err="1"/>
              <a:t>kot</a:t>
            </a:r>
            <a:r>
              <a:rPr lang="en-GB" dirty="0"/>
              <a:t> </a:t>
            </a:r>
            <a:r>
              <a:rPr lang="en-GB" dirty="0" err="1"/>
              <a:t>sta</a:t>
            </a:r>
            <a:r>
              <a:rPr lang="en-GB" dirty="0"/>
              <a:t> </a:t>
            </a:r>
            <a:r>
              <a:rPr lang="en-GB" dirty="0" err="1"/>
              <a:t>prijemališči</a:t>
            </a:r>
            <a:r>
              <a:rPr lang="en-GB" dirty="0"/>
              <a:t> </a:t>
            </a:r>
            <a:r>
              <a:rPr lang="en-GB" dirty="0" err="1"/>
              <a:t>obeh</a:t>
            </a:r>
            <a:r>
              <a:rPr lang="en-GB" dirty="0"/>
              <a:t> </a:t>
            </a:r>
            <a:r>
              <a:rPr lang="en-GB" dirty="0" err="1"/>
              <a:t>sil</a:t>
            </a:r>
            <a:r>
              <a:rPr lang="en-GB" dirty="0"/>
              <a:t> in </a:t>
            </a:r>
            <a:r>
              <a:rPr lang="en-GB" dirty="0" err="1"/>
              <a:t>puščico</a:t>
            </a:r>
            <a:r>
              <a:rPr lang="en-GB" dirty="0"/>
              <a:t> v </a:t>
            </a:r>
            <a:r>
              <a:rPr lang="en-GB" dirty="0" err="1"/>
              <a:t>presečišču</a:t>
            </a:r>
            <a:r>
              <a:rPr lang="en-GB" dirty="0"/>
              <a:t> </a:t>
            </a:r>
            <a:r>
              <a:rPr lang="en-GB" dirty="0" err="1"/>
              <a:t>vzporednic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8487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3D38-44F0-C546-B0A1-E9D85D32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SI" dirty="0"/>
              <a:t>Primer: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95268-4F59-BB48-986D-46D956932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538"/>
            <a:ext cx="10515600" cy="495201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Ladjo</a:t>
            </a:r>
            <a:r>
              <a:rPr lang="en-GB" dirty="0"/>
              <a:t> </a:t>
            </a:r>
            <a:r>
              <a:rPr lang="en-GB" dirty="0" err="1"/>
              <a:t>vlečemo</a:t>
            </a:r>
            <a:r>
              <a:rPr lang="en-GB" dirty="0"/>
              <a:t> po </a:t>
            </a:r>
            <a:r>
              <a:rPr lang="en-GB" dirty="0" err="1"/>
              <a:t>ozkem</a:t>
            </a:r>
            <a:r>
              <a:rPr lang="en-GB" dirty="0"/>
              <a:t> </a:t>
            </a:r>
            <a:r>
              <a:rPr lang="en-GB" dirty="0" err="1"/>
              <a:t>kanalu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, da jo </a:t>
            </a:r>
            <a:r>
              <a:rPr lang="en-GB" dirty="0" err="1"/>
              <a:t>privežemo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dve</a:t>
            </a:r>
            <a:r>
              <a:rPr lang="en-GB" dirty="0"/>
              <a:t> </a:t>
            </a:r>
            <a:r>
              <a:rPr lang="en-GB" dirty="0" err="1"/>
              <a:t>vrvi</a:t>
            </a:r>
            <a:r>
              <a:rPr lang="en-GB" dirty="0"/>
              <a:t> in jo </a:t>
            </a:r>
            <a:r>
              <a:rPr lang="en-GB" dirty="0" err="1"/>
              <a:t>vlečemo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obeh</a:t>
            </a:r>
            <a:r>
              <a:rPr lang="en-GB" dirty="0"/>
              <a:t> </a:t>
            </a:r>
            <a:r>
              <a:rPr lang="en-GB" dirty="0" err="1"/>
              <a:t>bregov</a:t>
            </a:r>
            <a:r>
              <a:rPr lang="en-GB" dirty="0"/>
              <a:t>. </a:t>
            </a:r>
            <a:r>
              <a:rPr lang="en-GB" dirty="0" err="1"/>
              <a:t>Sili</a:t>
            </a:r>
            <a:r>
              <a:rPr lang="en-GB" dirty="0"/>
              <a:t> v </a:t>
            </a:r>
            <a:r>
              <a:rPr lang="en-GB" dirty="0" err="1"/>
              <a:t>levi</a:t>
            </a:r>
            <a:r>
              <a:rPr lang="en-GB" dirty="0"/>
              <a:t> in </a:t>
            </a:r>
            <a:r>
              <a:rPr lang="en-GB" dirty="0" err="1"/>
              <a:t>desni</a:t>
            </a:r>
            <a:r>
              <a:rPr lang="en-GB" dirty="0"/>
              <a:t> </a:t>
            </a:r>
            <a:r>
              <a:rPr lang="en-GB" dirty="0" err="1"/>
              <a:t>vrvi</a:t>
            </a:r>
            <a:r>
              <a:rPr lang="en-GB" dirty="0"/>
              <a:t> </a:t>
            </a:r>
            <a:r>
              <a:rPr lang="en-GB" dirty="0" err="1"/>
              <a:t>sta</a:t>
            </a:r>
            <a:r>
              <a:rPr lang="en-GB" dirty="0"/>
              <a:t> 80 N. </a:t>
            </a:r>
            <a:r>
              <a:rPr lang="en-GB" dirty="0" err="1"/>
              <a:t>Sili</a:t>
            </a:r>
            <a:r>
              <a:rPr lang="en-GB" dirty="0"/>
              <a:t> </a:t>
            </a:r>
            <a:r>
              <a:rPr lang="en-GB" dirty="0" err="1"/>
              <a:t>delujeta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ladjo</a:t>
            </a:r>
            <a:r>
              <a:rPr lang="en-GB" dirty="0"/>
              <a:t> pod </a:t>
            </a:r>
            <a:r>
              <a:rPr lang="en-GB" dirty="0" err="1"/>
              <a:t>kotoma</a:t>
            </a:r>
            <a:r>
              <a:rPr lang="en-GB" dirty="0"/>
              <a:t> 30 glede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smer</a:t>
            </a:r>
            <a:r>
              <a:rPr lang="en-GB" dirty="0"/>
              <a:t> </a:t>
            </a:r>
            <a:r>
              <a:rPr lang="en-GB" dirty="0" err="1"/>
              <a:t>gibanja</a:t>
            </a:r>
            <a:r>
              <a:rPr lang="en-GB" dirty="0"/>
              <a:t>. </a:t>
            </a:r>
            <a:r>
              <a:rPr lang="en-GB" dirty="0" err="1"/>
              <a:t>Določi</a:t>
            </a:r>
            <a:r>
              <a:rPr lang="en-GB" dirty="0"/>
              <a:t> </a:t>
            </a:r>
            <a:r>
              <a:rPr lang="en-GB" dirty="0" err="1"/>
              <a:t>smer</a:t>
            </a:r>
            <a:r>
              <a:rPr lang="en-GB" dirty="0"/>
              <a:t> in </a:t>
            </a:r>
            <a:r>
              <a:rPr lang="en-GB" dirty="0" err="1"/>
              <a:t>velikost</a:t>
            </a:r>
            <a:r>
              <a:rPr lang="en-GB" dirty="0"/>
              <a:t> </a:t>
            </a:r>
            <a:r>
              <a:rPr lang="en-GB" dirty="0" err="1"/>
              <a:t>rezultante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Podatki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F</a:t>
            </a:r>
            <a:r>
              <a:rPr lang="en-GB" baseline="-25000" dirty="0"/>
              <a:t>L</a:t>
            </a:r>
            <a:r>
              <a:rPr lang="en-GB" dirty="0"/>
              <a:t> = F</a:t>
            </a:r>
            <a:r>
              <a:rPr lang="en-GB" baseline="-25000" dirty="0"/>
              <a:t>D</a:t>
            </a:r>
            <a:r>
              <a:rPr lang="en-GB" dirty="0"/>
              <a:t> = 80N</a:t>
            </a:r>
          </a:p>
          <a:p>
            <a:pPr marL="0" indent="0">
              <a:buNone/>
            </a:pPr>
            <a:r>
              <a:rPr lang="en-GB" dirty="0"/>
              <a:t>⍺ = 30</a:t>
            </a:r>
          </a:p>
          <a:p>
            <a:pPr marL="0" indent="0">
              <a:buNone/>
            </a:pPr>
            <a:r>
              <a:rPr lang="en-GB" dirty="0"/>
              <a:t>_____________</a:t>
            </a:r>
          </a:p>
          <a:p>
            <a:pPr marL="0" indent="0">
              <a:buNone/>
            </a:pPr>
            <a:r>
              <a:rPr lang="en-GB" dirty="0"/>
              <a:t>Fr =?</a:t>
            </a:r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56D74-C9C8-7A47-8A60-06A8835F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519" y="3011830"/>
            <a:ext cx="6069281" cy="21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3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06C7E-8F1B-6D40-8AC3-DD669484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3718"/>
            <a:ext cx="10515600" cy="5489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Sili</a:t>
            </a:r>
            <a:r>
              <a:rPr lang="en-GB" dirty="0"/>
              <a:t> </a:t>
            </a:r>
            <a:r>
              <a:rPr lang="en-GB" dirty="0" err="1"/>
              <a:t>obeh</a:t>
            </a:r>
            <a:r>
              <a:rPr lang="en-GB" dirty="0"/>
              <a:t> </a:t>
            </a:r>
            <a:r>
              <a:rPr lang="en-GB" dirty="0" err="1"/>
              <a:t>vrvi</a:t>
            </a:r>
            <a:r>
              <a:rPr lang="en-GB" dirty="0"/>
              <a:t> </a:t>
            </a:r>
            <a:r>
              <a:rPr lang="en-GB" dirty="0" err="1"/>
              <a:t>narišemo</a:t>
            </a:r>
            <a:r>
              <a:rPr lang="en-GB" dirty="0"/>
              <a:t> v </a:t>
            </a:r>
            <a:r>
              <a:rPr lang="en-GB" dirty="0" err="1"/>
              <a:t>merilu</a:t>
            </a:r>
            <a:r>
              <a:rPr lang="en-GB" dirty="0"/>
              <a:t>. </a:t>
            </a:r>
            <a:r>
              <a:rPr lang="en-GB" dirty="0" err="1"/>
              <a:t>Izberemo</a:t>
            </a:r>
            <a:r>
              <a:rPr lang="en-GB" dirty="0"/>
              <a:t> </a:t>
            </a:r>
            <a:r>
              <a:rPr lang="en-GB" dirty="0" err="1"/>
              <a:t>smiselno</a:t>
            </a:r>
            <a:r>
              <a:rPr lang="en-GB" dirty="0"/>
              <a:t> </a:t>
            </a:r>
            <a:r>
              <a:rPr lang="en-GB" dirty="0" err="1"/>
              <a:t>merilo</a:t>
            </a:r>
            <a:r>
              <a:rPr lang="en-GB" dirty="0"/>
              <a:t>: 1 cm = 20N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Upoštevamo</a:t>
            </a:r>
            <a:r>
              <a:rPr lang="en-GB" dirty="0"/>
              <a:t>, da je </a:t>
            </a:r>
            <a:r>
              <a:rPr lang="en-GB" dirty="0" err="1"/>
              <a:t>kot</a:t>
            </a:r>
            <a:r>
              <a:rPr lang="en-GB" dirty="0"/>
              <a:t> med </a:t>
            </a:r>
            <a:r>
              <a:rPr lang="en-GB" dirty="0" err="1"/>
              <a:t>silama</a:t>
            </a:r>
            <a:r>
              <a:rPr lang="en-GB" dirty="0"/>
              <a:t> in </a:t>
            </a:r>
            <a:r>
              <a:rPr lang="en-GB" dirty="0" err="1"/>
              <a:t>smerjo</a:t>
            </a:r>
            <a:r>
              <a:rPr lang="en-GB" dirty="0"/>
              <a:t> </a:t>
            </a:r>
            <a:r>
              <a:rPr lang="en-GB" dirty="0" err="1"/>
              <a:t>gibanja</a:t>
            </a:r>
            <a:r>
              <a:rPr lang="en-GB" dirty="0"/>
              <a:t> </a:t>
            </a:r>
            <a:r>
              <a:rPr lang="en-GB" dirty="0" err="1"/>
              <a:t>ladje</a:t>
            </a:r>
            <a:r>
              <a:rPr lang="en-GB" dirty="0"/>
              <a:t> 30.</a:t>
            </a:r>
          </a:p>
          <a:p>
            <a:endParaRPr lang="en-GB" dirty="0"/>
          </a:p>
          <a:p>
            <a:r>
              <a:rPr lang="en-GB" dirty="0" err="1"/>
              <a:t>Iščemo</a:t>
            </a:r>
            <a:r>
              <a:rPr lang="en-GB" dirty="0"/>
              <a:t> </a:t>
            </a:r>
            <a:r>
              <a:rPr lang="en-GB" dirty="0" err="1"/>
              <a:t>rezultanto</a:t>
            </a:r>
            <a:r>
              <a:rPr lang="en-GB" dirty="0"/>
              <a:t>. To je </a:t>
            </a:r>
            <a:r>
              <a:rPr lang="en-GB" dirty="0" err="1"/>
              <a:t>ena</a:t>
            </a:r>
            <a:r>
              <a:rPr lang="en-GB" dirty="0"/>
              <a:t>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sila</a:t>
            </a:r>
            <a:r>
              <a:rPr lang="en-GB" dirty="0"/>
              <a:t>, </a:t>
            </a:r>
            <a:r>
              <a:rPr lang="en-GB" dirty="0" err="1"/>
              <a:t>usmerjena</a:t>
            </a:r>
            <a:r>
              <a:rPr lang="en-GB" dirty="0"/>
              <a:t> po </a:t>
            </a:r>
            <a:r>
              <a:rPr lang="en-GB" dirty="0" err="1"/>
              <a:t>kanalu</a:t>
            </a:r>
            <a:r>
              <a:rPr lang="en-GB" dirty="0"/>
              <a:t> </a:t>
            </a:r>
            <a:r>
              <a:rPr lang="en-GB" dirty="0" err="1"/>
              <a:t>navzgor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bi </a:t>
            </a:r>
            <a:r>
              <a:rPr lang="en-GB" dirty="0" err="1"/>
              <a:t>imela</a:t>
            </a:r>
            <a:r>
              <a:rPr lang="en-GB" dirty="0"/>
              <a:t> </a:t>
            </a:r>
            <a:r>
              <a:rPr lang="en-GB" dirty="0" err="1"/>
              <a:t>enak</a:t>
            </a:r>
            <a:r>
              <a:rPr lang="en-GB" dirty="0"/>
              <a:t> </a:t>
            </a:r>
            <a:r>
              <a:rPr lang="en-GB" dirty="0" err="1"/>
              <a:t>učinek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ladjo</a:t>
            </a:r>
            <a:r>
              <a:rPr lang="en-GB" dirty="0"/>
              <a:t>, </a:t>
            </a:r>
            <a:r>
              <a:rPr lang="en-GB" dirty="0" err="1"/>
              <a:t>kot</a:t>
            </a:r>
            <a:r>
              <a:rPr lang="en-GB" dirty="0"/>
              <a:t> leva in </a:t>
            </a:r>
            <a:r>
              <a:rPr lang="en-GB" dirty="0" err="1"/>
              <a:t>desna</a:t>
            </a:r>
            <a:r>
              <a:rPr lang="en-GB" dirty="0"/>
              <a:t> </a:t>
            </a:r>
            <a:r>
              <a:rPr lang="en-GB" dirty="0" err="1"/>
              <a:t>sila</a:t>
            </a:r>
            <a:r>
              <a:rPr lang="en-GB" dirty="0"/>
              <a:t> </a:t>
            </a:r>
            <a:r>
              <a:rPr lang="en-GB" dirty="0" err="1"/>
              <a:t>skupaj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Sili</a:t>
            </a:r>
            <a:r>
              <a:rPr lang="en-GB" dirty="0"/>
              <a:t> </a:t>
            </a:r>
            <a:r>
              <a:rPr lang="en-GB" dirty="0" err="1"/>
              <a:t>narišemo</a:t>
            </a:r>
            <a:r>
              <a:rPr lang="en-GB" dirty="0"/>
              <a:t> v </a:t>
            </a:r>
            <a:r>
              <a:rPr lang="en-GB" dirty="0" err="1"/>
              <a:t>istem</a:t>
            </a:r>
            <a:r>
              <a:rPr lang="en-GB" dirty="0"/>
              <a:t> </a:t>
            </a:r>
            <a:r>
              <a:rPr lang="en-GB" dirty="0" err="1"/>
              <a:t>prijemališcu</a:t>
            </a:r>
            <a:r>
              <a:rPr lang="en-GB" dirty="0"/>
              <a:t> pod </a:t>
            </a:r>
            <a:r>
              <a:rPr lang="en-GB" dirty="0" err="1"/>
              <a:t>medsebojnim</a:t>
            </a:r>
            <a:r>
              <a:rPr lang="en-GB" dirty="0"/>
              <a:t> </a:t>
            </a:r>
            <a:r>
              <a:rPr lang="en-GB" dirty="0" err="1"/>
              <a:t>kotom</a:t>
            </a:r>
            <a:r>
              <a:rPr lang="en-GB" dirty="0"/>
              <a:t> 60.</a:t>
            </a:r>
          </a:p>
          <a:p>
            <a:endParaRPr lang="en-GB" dirty="0"/>
          </a:p>
          <a:p>
            <a:r>
              <a:rPr lang="en-GB" dirty="0" err="1"/>
              <a:t>Narišimo</a:t>
            </a:r>
            <a:r>
              <a:rPr lang="en-GB" dirty="0"/>
              <a:t> </a:t>
            </a:r>
            <a:r>
              <a:rPr lang="en-GB" dirty="0" err="1"/>
              <a:t>vzporednico</a:t>
            </a:r>
            <a:r>
              <a:rPr lang="en-GB" dirty="0"/>
              <a:t> sile F</a:t>
            </a:r>
            <a:r>
              <a:rPr lang="en-GB" baseline="-25000" dirty="0"/>
              <a:t>L</a:t>
            </a:r>
            <a:r>
              <a:rPr lang="en-GB" dirty="0"/>
              <a:t>, da </a:t>
            </a:r>
            <a:r>
              <a:rPr lang="en-GB" dirty="0" err="1"/>
              <a:t>seka</a:t>
            </a:r>
            <a:r>
              <a:rPr lang="en-GB" dirty="0"/>
              <a:t> </a:t>
            </a:r>
            <a:r>
              <a:rPr lang="en-GB" dirty="0" err="1"/>
              <a:t>pušcico</a:t>
            </a:r>
            <a:r>
              <a:rPr lang="en-GB" dirty="0"/>
              <a:t> sile F</a:t>
            </a:r>
            <a:r>
              <a:rPr lang="en-GB" baseline="-25000" dirty="0"/>
              <a:t>D</a:t>
            </a:r>
            <a:r>
              <a:rPr lang="en-GB" dirty="0"/>
              <a:t> - </a:t>
            </a:r>
            <a:r>
              <a:rPr lang="en-GB" dirty="0" err="1"/>
              <a:t>premica</a:t>
            </a:r>
            <a:r>
              <a:rPr lang="en-GB" dirty="0"/>
              <a:t> p</a:t>
            </a:r>
            <a:r>
              <a:rPr lang="en-GB" baseline="-25000" dirty="0"/>
              <a:t>1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sliki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Narišimo</a:t>
            </a:r>
            <a:r>
              <a:rPr lang="en-GB" dirty="0"/>
              <a:t> </a:t>
            </a:r>
            <a:r>
              <a:rPr lang="en-GB" dirty="0" err="1"/>
              <a:t>vzporednico</a:t>
            </a:r>
            <a:r>
              <a:rPr lang="en-GB" dirty="0"/>
              <a:t> sile F</a:t>
            </a:r>
            <a:r>
              <a:rPr lang="en-GB" baseline="-25000" dirty="0"/>
              <a:t>D</a:t>
            </a:r>
            <a:r>
              <a:rPr lang="en-GB" dirty="0"/>
              <a:t>, da </a:t>
            </a:r>
            <a:r>
              <a:rPr lang="en-GB" dirty="0" err="1"/>
              <a:t>seka</a:t>
            </a:r>
            <a:r>
              <a:rPr lang="en-GB" dirty="0"/>
              <a:t> </a:t>
            </a:r>
            <a:r>
              <a:rPr lang="en-GB" dirty="0" err="1"/>
              <a:t>pušcico</a:t>
            </a:r>
            <a:r>
              <a:rPr lang="en-GB" dirty="0"/>
              <a:t> sile F</a:t>
            </a:r>
            <a:r>
              <a:rPr lang="en-GB" baseline="-25000" dirty="0"/>
              <a:t>L</a:t>
            </a:r>
            <a:r>
              <a:rPr lang="en-GB" dirty="0"/>
              <a:t> - </a:t>
            </a:r>
            <a:r>
              <a:rPr lang="en-GB" dirty="0" err="1"/>
              <a:t>premica</a:t>
            </a:r>
            <a:r>
              <a:rPr lang="en-GB" dirty="0"/>
              <a:t> p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sliki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2090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6699A2-E510-5D41-A2C3-A9E1835C0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771" y="261258"/>
            <a:ext cx="7083702" cy="25235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4C0D4A-D37D-B64F-93BD-A78A3D2D7F67}"/>
              </a:ext>
            </a:extLst>
          </p:cNvPr>
          <p:cNvSpPr/>
          <p:nvPr/>
        </p:nvSpPr>
        <p:spPr>
          <a:xfrm>
            <a:off x="260527" y="540902"/>
            <a:ext cx="45872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Označimo</a:t>
            </a:r>
            <a:r>
              <a:rPr lang="en-GB" sz="2800" dirty="0"/>
              <a:t> </a:t>
            </a:r>
            <a:r>
              <a:rPr lang="en-GB" sz="2800" dirty="0" err="1"/>
              <a:t>presečišče</a:t>
            </a:r>
            <a:r>
              <a:rPr lang="en-GB" sz="2800" dirty="0"/>
              <a:t> </a:t>
            </a:r>
            <a:r>
              <a:rPr lang="en-GB" sz="2800" dirty="0" err="1"/>
              <a:t>obeh</a:t>
            </a:r>
            <a:r>
              <a:rPr lang="en-GB" sz="2800" dirty="0"/>
              <a:t> </a:t>
            </a:r>
            <a:r>
              <a:rPr lang="en-GB" sz="2800" dirty="0" err="1"/>
              <a:t>premic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2800" dirty="0"/>
              <a:t>Med </a:t>
            </a:r>
            <a:r>
              <a:rPr lang="en-GB" sz="2800" dirty="0" err="1"/>
              <a:t>prijemališčem</a:t>
            </a:r>
            <a:r>
              <a:rPr lang="en-GB" sz="2800" dirty="0"/>
              <a:t> </a:t>
            </a:r>
            <a:r>
              <a:rPr lang="en-GB" sz="2800" dirty="0" err="1"/>
              <a:t>obeh</a:t>
            </a:r>
            <a:r>
              <a:rPr lang="en-GB" sz="2800" dirty="0"/>
              <a:t> </a:t>
            </a:r>
            <a:r>
              <a:rPr lang="en-GB" sz="2800" dirty="0" err="1"/>
              <a:t>sil</a:t>
            </a:r>
            <a:r>
              <a:rPr lang="en-GB" sz="2800" dirty="0"/>
              <a:t> in </a:t>
            </a:r>
            <a:r>
              <a:rPr lang="en-GB" sz="2800" dirty="0" err="1"/>
              <a:t>presečiščem</a:t>
            </a:r>
            <a:r>
              <a:rPr lang="en-GB" sz="2800" dirty="0"/>
              <a:t> </a:t>
            </a:r>
            <a:r>
              <a:rPr lang="en-GB" sz="2800" dirty="0" err="1"/>
              <a:t>obeh</a:t>
            </a:r>
            <a:r>
              <a:rPr lang="en-GB" sz="2800" dirty="0"/>
              <a:t> </a:t>
            </a:r>
            <a:r>
              <a:rPr lang="en-GB" sz="2800" dirty="0" err="1"/>
              <a:t>premic</a:t>
            </a:r>
            <a:r>
              <a:rPr lang="en-GB" sz="2800" dirty="0"/>
              <a:t> </a:t>
            </a:r>
            <a:r>
              <a:rPr lang="en-GB" sz="2800" dirty="0" err="1"/>
              <a:t>potegnemo</a:t>
            </a:r>
            <a:r>
              <a:rPr lang="en-GB" sz="2800" dirty="0"/>
              <a:t> </a:t>
            </a:r>
            <a:r>
              <a:rPr lang="en-GB" sz="2800" dirty="0" err="1"/>
              <a:t>črto</a:t>
            </a:r>
            <a:r>
              <a:rPr lang="en-GB" sz="2800" dirty="0"/>
              <a:t> in </a:t>
            </a:r>
            <a:r>
              <a:rPr lang="en-GB" sz="2800" dirty="0" err="1"/>
              <a:t>označimo</a:t>
            </a:r>
            <a:r>
              <a:rPr lang="en-GB" sz="2800" dirty="0"/>
              <a:t> silo. </a:t>
            </a:r>
          </a:p>
          <a:p>
            <a:endParaRPr lang="en-GB" sz="2800" dirty="0"/>
          </a:p>
          <a:p>
            <a:r>
              <a:rPr lang="en-GB" sz="2800" dirty="0" err="1"/>
              <a:t>Dobili</a:t>
            </a:r>
            <a:r>
              <a:rPr lang="en-GB" sz="2800" dirty="0"/>
              <a:t> </a:t>
            </a:r>
            <a:r>
              <a:rPr lang="en-GB" sz="2800" dirty="0" err="1"/>
              <a:t>smo</a:t>
            </a:r>
            <a:r>
              <a:rPr lang="en-GB" sz="2800" dirty="0"/>
              <a:t> </a:t>
            </a:r>
            <a:r>
              <a:rPr lang="en-GB" sz="2800" dirty="0" err="1"/>
              <a:t>rezultanto</a:t>
            </a:r>
            <a:r>
              <a:rPr lang="en-GB" sz="2800" dirty="0"/>
              <a:t>: </a:t>
            </a:r>
            <a:r>
              <a:rPr lang="en-GB" sz="2800" dirty="0" err="1"/>
              <a:t>prijemališče</a:t>
            </a:r>
            <a:r>
              <a:rPr lang="en-GB" sz="2800" dirty="0"/>
              <a:t> </a:t>
            </a:r>
            <a:r>
              <a:rPr lang="en-GB" sz="2800" dirty="0" err="1"/>
              <a:t>ima</a:t>
            </a:r>
            <a:r>
              <a:rPr lang="en-GB" sz="2800" dirty="0"/>
              <a:t> v </a:t>
            </a:r>
            <a:r>
              <a:rPr lang="en-GB" sz="2800" dirty="0" err="1"/>
              <a:t>skupnem</a:t>
            </a:r>
            <a:r>
              <a:rPr lang="en-GB" sz="2800" dirty="0"/>
              <a:t> </a:t>
            </a:r>
            <a:r>
              <a:rPr lang="en-GB" sz="2800" dirty="0" err="1"/>
              <a:t>prijemališču</a:t>
            </a:r>
            <a:r>
              <a:rPr lang="en-GB" sz="2800" dirty="0"/>
              <a:t> </a:t>
            </a:r>
            <a:r>
              <a:rPr lang="en-GB" sz="2800" dirty="0" err="1"/>
              <a:t>sil</a:t>
            </a:r>
            <a:r>
              <a:rPr lang="en-GB" sz="2800" dirty="0"/>
              <a:t> in </a:t>
            </a:r>
            <a:r>
              <a:rPr lang="en-GB" sz="2800" dirty="0" err="1"/>
              <a:t>puščico</a:t>
            </a:r>
            <a:r>
              <a:rPr lang="en-GB" sz="2800" dirty="0"/>
              <a:t> v </a:t>
            </a:r>
            <a:r>
              <a:rPr lang="en-GB" sz="2800" dirty="0" err="1"/>
              <a:t>presečišču</a:t>
            </a:r>
            <a:r>
              <a:rPr lang="en-GB" sz="2800" dirty="0"/>
              <a:t> </a:t>
            </a:r>
            <a:r>
              <a:rPr lang="en-GB" sz="2800" dirty="0" err="1"/>
              <a:t>vzporednic</a:t>
            </a:r>
            <a:r>
              <a:rPr lang="en-GB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5921B-2C27-184F-84FE-0E75C4D9D0CB}"/>
              </a:ext>
            </a:extLst>
          </p:cNvPr>
          <p:cNvSpPr txBox="1"/>
          <p:nvPr/>
        </p:nvSpPr>
        <p:spPr>
          <a:xfrm>
            <a:off x="6198919" y="3711000"/>
            <a:ext cx="57325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Izmerimo</a:t>
            </a:r>
            <a:r>
              <a:rPr lang="en-GB" sz="2800" dirty="0"/>
              <a:t> </a:t>
            </a:r>
            <a:r>
              <a:rPr lang="en-GB" sz="2800" dirty="0" err="1"/>
              <a:t>dolžino</a:t>
            </a:r>
            <a:r>
              <a:rPr lang="en-GB" sz="2800" dirty="0"/>
              <a:t> </a:t>
            </a:r>
            <a:r>
              <a:rPr lang="en-GB" sz="2800" dirty="0" err="1"/>
              <a:t>rezultante</a:t>
            </a:r>
            <a:r>
              <a:rPr lang="en-GB" sz="2800" dirty="0"/>
              <a:t>. </a:t>
            </a:r>
            <a:r>
              <a:rPr lang="en-GB" sz="2800" dirty="0" err="1"/>
              <a:t>Dobimo</a:t>
            </a:r>
            <a:r>
              <a:rPr lang="en-GB" sz="2800" dirty="0"/>
              <a:t> </a:t>
            </a:r>
            <a:r>
              <a:rPr lang="en-GB" sz="2800" dirty="0" err="1"/>
              <a:t>približno</a:t>
            </a:r>
            <a:r>
              <a:rPr lang="en-GB" sz="2800" dirty="0"/>
              <a:t> 7 cm. Glede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izbrano</a:t>
            </a:r>
            <a:r>
              <a:rPr lang="en-GB" sz="2800" dirty="0"/>
              <a:t> </a:t>
            </a:r>
            <a:r>
              <a:rPr lang="en-GB" sz="2800" dirty="0" err="1"/>
              <a:t>merilo</a:t>
            </a:r>
            <a:r>
              <a:rPr lang="en-GB" sz="2800" dirty="0"/>
              <a:t> je </a:t>
            </a:r>
            <a:r>
              <a:rPr lang="en-GB" sz="2800" dirty="0" err="1"/>
              <a:t>velikost</a:t>
            </a:r>
            <a:r>
              <a:rPr lang="en-GB" sz="2800" dirty="0"/>
              <a:t> </a:t>
            </a:r>
            <a:r>
              <a:rPr lang="en-GB" sz="2800" dirty="0" err="1"/>
              <a:t>rezultante</a:t>
            </a:r>
            <a:r>
              <a:rPr lang="en-GB" sz="2800" dirty="0"/>
              <a:t>:</a:t>
            </a:r>
          </a:p>
          <a:p>
            <a:endParaRPr lang="en-GB" sz="2800" dirty="0"/>
          </a:p>
          <a:p>
            <a:r>
              <a:rPr lang="en-GB" sz="2800" dirty="0"/>
              <a:t>Fr = 7*20N = 140N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6051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039F-CE46-7D41-996E-7A4A7A74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Večkotnik</a:t>
            </a:r>
            <a:r>
              <a:rPr lang="en-GB" dirty="0"/>
              <a:t> </a:t>
            </a:r>
            <a:r>
              <a:rPr lang="en-GB" dirty="0" err="1"/>
              <a:t>sil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CA82-BD35-BF41-ABA6-10523553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9253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Ta </a:t>
            </a:r>
            <a:r>
              <a:rPr lang="en-GB" dirty="0" err="1">
                <a:solidFill>
                  <a:srgbClr val="0070C0"/>
                </a:solidFill>
              </a:rPr>
              <a:t>postopek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uporabimo</a:t>
            </a:r>
            <a:r>
              <a:rPr lang="en-GB" dirty="0">
                <a:solidFill>
                  <a:srgbClr val="0070C0"/>
                </a:solidFill>
              </a:rPr>
              <a:t>, ko </a:t>
            </a:r>
            <a:r>
              <a:rPr lang="en-GB" dirty="0" err="1">
                <a:solidFill>
                  <a:srgbClr val="0070C0"/>
                </a:solidFill>
              </a:rPr>
              <a:t>seštevamo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več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nevzporednih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sil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naenkrat</a:t>
            </a:r>
            <a:r>
              <a:rPr lang="en-GB" dirty="0">
                <a:solidFill>
                  <a:srgbClr val="0070C0"/>
                </a:solidFill>
              </a:rPr>
              <a:t>. </a:t>
            </a:r>
            <a:r>
              <a:rPr lang="en-GB" dirty="0" err="1">
                <a:solidFill>
                  <a:srgbClr val="0070C0"/>
                </a:solidFill>
              </a:rPr>
              <a:t>Če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seštevamo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samo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dve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sili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GB" dirty="0" err="1">
                <a:solidFill>
                  <a:srgbClr val="0070C0"/>
                </a:solidFill>
              </a:rPr>
              <a:t>temu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postopku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pravimo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trikotniško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pravilo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GB" dirty="0" err="1">
                <a:solidFill>
                  <a:srgbClr val="0070C0"/>
                </a:solidFill>
              </a:rPr>
              <a:t>saj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sili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tvorita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trikotnik</a:t>
            </a:r>
            <a:r>
              <a:rPr lang="en-GB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070C0"/>
                </a:solidFill>
              </a:rPr>
              <a:t>Običajno</a:t>
            </a:r>
            <a:r>
              <a:rPr lang="en-GB" dirty="0">
                <a:solidFill>
                  <a:srgbClr val="0070C0"/>
                </a:solidFill>
              </a:rPr>
              <a:t> pa ta </a:t>
            </a:r>
            <a:r>
              <a:rPr lang="en-GB" dirty="0" err="1">
                <a:solidFill>
                  <a:srgbClr val="0070C0"/>
                </a:solidFill>
              </a:rPr>
              <a:t>postopek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uporabimo</a:t>
            </a:r>
            <a:r>
              <a:rPr lang="en-GB" dirty="0">
                <a:solidFill>
                  <a:srgbClr val="0070C0"/>
                </a:solidFill>
              </a:rPr>
              <a:t>, ko </a:t>
            </a:r>
            <a:r>
              <a:rPr lang="en-GB" dirty="0" err="1">
                <a:solidFill>
                  <a:srgbClr val="0070C0"/>
                </a:solidFill>
              </a:rPr>
              <a:t>seštevamo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več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nevzporednih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sil</a:t>
            </a:r>
            <a:r>
              <a:rPr lang="en-GB" dirty="0">
                <a:solidFill>
                  <a:srgbClr val="0070C0"/>
                </a:solidFill>
              </a:rPr>
              <a:t>. </a:t>
            </a:r>
            <a:r>
              <a:rPr lang="en-GB" dirty="0" err="1">
                <a:solidFill>
                  <a:srgbClr val="0070C0"/>
                </a:solidFill>
              </a:rPr>
              <a:t>Takrat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dobimo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večkotnik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sil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Postopek</a:t>
            </a:r>
            <a:r>
              <a:rPr lang="en-GB" dirty="0"/>
              <a:t> </a:t>
            </a:r>
            <a:r>
              <a:rPr lang="en-GB" dirty="0" err="1"/>
              <a:t>seštevanja</a:t>
            </a:r>
            <a:r>
              <a:rPr lang="en-GB" dirty="0"/>
              <a:t> </a:t>
            </a:r>
            <a:r>
              <a:rPr lang="en-GB" dirty="0" err="1"/>
              <a:t>sil</a:t>
            </a:r>
            <a:r>
              <a:rPr lang="en-GB" dirty="0"/>
              <a:t> je </a:t>
            </a:r>
            <a:r>
              <a:rPr lang="en-GB" dirty="0" err="1"/>
              <a:t>tak</a:t>
            </a:r>
            <a:r>
              <a:rPr lang="en-GB" dirty="0"/>
              <a:t>, da sile </a:t>
            </a:r>
            <a:r>
              <a:rPr lang="en-GB" dirty="0" err="1"/>
              <a:t>vzporedno</a:t>
            </a:r>
            <a:r>
              <a:rPr lang="en-GB" dirty="0"/>
              <a:t> </a:t>
            </a:r>
            <a:r>
              <a:rPr lang="en-GB" dirty="0" err="1"/>
              <a:t>premikamo</a:t>
            </a:r>
            <a:r>
              <a:rPr lang="en-GB" dirty="0"/>
              <a:t> in </a:t>
            </a:r>
            <a:r>
              <a:rPr lang="en-GB" dirty="0" err="1"/>
              <a:t>jih</a:t>
            </a:r>
            <a:r>
              <a:rPr lang="en-GB" dirty="0"/>
              <a:t> </a:t>
            </a:r>
            <a:r>
              <a:rPr lang="en-GB" dirty="0" err="1"/>
              <a:t>natovarjamo</a:t>
            </a:r>
            <a:r>
              <a:rPr lang="en-GB" dirty="0"/>
              <a:t> </a:t>
            </a:r>
            <a:r>
              <a:rPr lang="en-GB" dirty="0" err="1"/>
              <a:t>drugo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drugo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Na </a:t>
            </a:r>
            <a:r>
              <a:rPr lang="en-GB" dirty="0" err="1">
                <a:solidFill>
                  <a:srgbClr val="0070C0"/>
                </a:solidFill>
              </a:rPr>
              <a:t>puščico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prve</a:t>
            </a:r>
            <a:r>
              <a:rPr lang="en-GB" dirty="0">
                <a:solidFill>
                  <a:srgbClr val="0070C0"/>
                </a:solidFill>
              </a:rPr>
              <a:t> sile </a:t>
            </a:r>
            <a:r>
              <a:rPr lang="en-GB" dirty="0" err="1">
                <a:solidFill>
                  <a:srgbClr val="0070C0"/>
                </a:solidFill>
              </a:rPr>
              <a:t>vzporedno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prenesemo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prijemališce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druge</a:t>
            </a:r>
            <a:r>
              <a:rPr lang="en-GB" dirty="0">
                <a:solidFill>
                  <a:srgbClr val="0070C0"/>
                </a:solidFill>
              </a:rPr>
              <a:t> sile.</a:t>
            </a:r>
          </a:p>
          <a:p>
            <a:endParaRPr lang="en-GB" dirty="0"/>
          </a:p>
          <a:p>
            <a:r>
              <a:rPr lang="en-GB" dirty="0"/>
              <a:t>Na </a:t>
            </a:r>
            <a:r>
              <a:rPr lang="en-GB" dirty="0" err="1"/>
              <a:t>puščico</a:t>
            </a:r>
            <a:r>
              <a:rPr lang="en-GB" dirty="0"/>
              <a:t> </a:t>
            </a:r>
            <a:r>
              <a:rPr lang="en-GB" dirty="0" err="1"/>
              <a:t>druge</a:t>
            </a:r>
            <a:r>
              <a:rPr lang="en-GB" dirty="0"/>
              <a:t> sile </a:t>
            </a:r>
            <a:r>
              <a:rPr lang="en-GB" dirty="0" err="1"/>
              <a:t>vzporedno</a:t>
            </a:r>
            <a:r>
              <a:rPr lang="en-GB" dirty="0"/>
              <a:t> </a:t>
            </a:r>
            <a:r>
              <a:rPr lang="en-GB" dirty="0" err="1"/>
              <a:t>prenesemo</a:t>
            </a:r>
            <a:r>
              <a:rPr lang="en-GB" dirty="0"/>
              <a:t> </a:t>
            </a:r>
            <a:r>
              <a:rPr lang="en-GB" dirty="0" err="1"/>
              <a:t>prijemališče</a:t>
            </a:r>
            <a:r>
              <a:rPr lang="en-GB" dirty="0"/>
              <a:t> </a:t>
            </a:r>
            <a:r>
              <a:rPr lang="en-GB" dirty="0" err="1"/>
              <a:t>tretje</a:t>
            </a:r>
            <a:r>
              <a:rPr lang="en-GB" dirty="0"/>
              <a:t> sile in </a:t>
            </a:r>
            <a:r>
              <a:rPr lang="en-GB" dirty="0" err="1"/>
              <a:t>tako</a:t>
            </a:r>
            <a:r>
              <a:rPr lang="en-GB" dirty="0"/>
              <a:t> </a:t>
            </a:r>
            <a:r>
              <a:rPr lang="en-GB" dirty="0" err="1"/>
              <a:t>naprej</a:t>
            </a:r>
            <a:r>
              <a:rPr lang="en-GB" dirty="0"/>
              <a:t> do </a:t>
            </a:r>
            <a:r>
              <a:rPr lang="en-GB" dirty="0" err="1"/>
              <a:t>zadnje</a:t>
            </a:r>
            <a:r>
              <a:rPr lang="en-GB" dirty="0"/>
              <a:t> sile.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>
                <a:solidFill>
                  <a:srgbClr val="0070C0"/>
                </a:solidFill>
              </a:rPr>
              <a:t>Rezultanta</a:t>
            </a:r>
            <a:r>
              <a:rPr lang="en-GB" dirty="0">
                <a:solidFill>
                  <a:srgbClr val="0070C0"/>
                </a:solidFill>
              </a:rPr>
              <a:t> je </a:t>
            </a:r>
            <a:r>
              <a:rPr lang="en-GB" dirty="0" err="1">
                <a:solidFill>
                  <a:srgbClr val="0070C0"/>
                </a:solidFill>
              </a:rPr>
              <a:t>usmerjena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daljica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GB" dirty="0" err="1">
                <a:solidFill>
                  <a:srgbClr val="0070C0"/>
                </a:solidFill>
              </a:rPr>
              <a:t>ki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povezuje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prijemališče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prve</a:t>
            </a:r>
            <a:r>
              <a:rPr lang="en-GB" dirty="0">
                <a:solidFill>
                  <a:srgbClr val="0070C0"/>
                </a:solidFill>
              </a:rPr>
              <a:t> sile in </a:t>
            </a:r>
            <a:r>
              <a:rPr lang="en-GB" dirty="0" err="1">
                <a:solidFill>
                  <a:srgbClr val="0070C0"/>
                </a:solidFill>
              </a:rPr>
              <a:t>puščico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zadnje</a:t>
            </a:r>
            <a:r>
              <a:rPr lang="en-GB" dirty="0">
                <a:solidFill>
                  <a:srgbClr val="0070C0"/>
                </a:solidFill>
              </a:rPr>
              <a:t> sile.</a:t>
            </a:r>
          </a:p>
          <a:p>
            <a:pPr marL="0" indent="0">
              <a:buNone/>
            </a:pP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1366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2C5D-C839-B544-B4DF-2B4EDBC3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Primer: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F02-016E-954E-9AF3-1A85D75CF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Na </a:t>
            </a:r>
            <a:r>
              <a:rPr lang="en-GB" dirty="0" err="1"/>
              <a:t>kroglo</a:t>
            </a:r>
            <a:r>
              <a:rPr lang="en-GB" dirty="0"/>
              <a:t> </a:t>
            </a:r>
            <a:r>
              <a:rPr lang="en-GB" dirty="0" err="1"/>
              <a:t>delujejo</a:t>
            </a:r>
            <a:r>
              <a:rPr lang="en-GB" dirty="0"/>
              <a:t> tri sile s </a:t>
            </a:r>
            <a:r>
              <a:rPr lang="en-GB" dirty="0" err="1"/>
              <a:t>prijemališčem</a:t>
            </a:r>
            <a:r>
              <a:rPr lang="en-GB" dirty="0"/>
              <a:t> v </a:t>
            </a:r>
            <a:r>
              <a:rPr lang="en-GB" dirty="0" err="1"/>
              <a:t>težišču</a:t>
            </a:r>
            <a:r>
              <a:rPr lang="en-GB" dirty="0"/>
              <a:t> </a:t>
            </a:r>
            <a:r>
              <a:rPr lang="en-GB" dirty="0" err="1"/>
              <a:t>krogle</a:t>
            </a:r>
            <a:r>
              <a:rPr lang="en-GB" dirty="0"/>
              <a:t>. Sile </a:t>
            </a:r>
            <a:r>
              <a:rPr lang="en-GB" dirty="0" err="1"/>
              <a:t>delujejo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pod </a:t>
            </a:r>
            <a:r>
              <a:rPr lang="en-GB" dirty="0" err="1"/>
              <a:t>koti</a:t>
            </a:r>
            <a:r>
              <a:rPr lang="en-GB" dirty="0"/>
              <a:t> 0</a:t>
            </a:r>
            <a:r>
              <a:rPr lang="en-GB" baseline="30000" dirty="0"/>
              <a:t>0</a:t>
            </a:r>
            <a:r>
              <a:rPr lang="en-GB" dirty="0"/>
              <a:t>, 30</a:t>
            </a:r>
            <a:r>
              <a:rPr lang="en-GB" baseline="30000" dirty="0"/>
              <a:t>0</a:t>
            </a:r>
            <a:r>
              <a:rPr lang="en-GB" dirty="0"/>
              <a:t> in -</a:t>
            </a:r>
            <a:r>
              <a:rPr lang="en-SI" dirty="0"/>
              <a:t>90</a:t>
            </a:r>
            <a:r>
              <a:rPr lang="en-SI" baseline="30000" dirty="0"/>
              <a:t>0</a:t>
            </a:r>
            <a:r>
              <a:rPr lang="en-SI" dirty="0"/>
              <a:t> </a:t>
            </a:r>
            <a:r>
              <a:rPr lang="en-GB" dirty="0"/>
              <a:t>glede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vodoravno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. </a:t>
            </a:r>
            <a:r>
              <a:rPr lang="en-GB" dirty="0" err="1"/>
              <a:t>Velikosti</a:t>
            </a:r>
            <a:r>
              <a:rPr lang="en-GB" dirty="0"/>
              <a:t> </a:t>
            </a:r>
            <a:r>
              <a:rPr lang="en-GB" dirty="0" err="1"/>
              <a:t>sil</a:t>
            </a:r>
            <a:r>
              <a:rPr lang="en-GB" dirty="0"/>
              <a:t> so 80 N, 40 N in 60N. </a:t>
            </a:r>
          </a:p>
          <a:p>
            <a:pPr marL="0" indent="0">
              <a:buNone/>
            </a:pPr>
            <a:r>
              <a:rPr lang="en-GB" dirty="0" err="1"/>
              <a:t>Grafično</a:t>
            </a:r>
            <a:r>
              <a:rPr lang="en-GB" dirty="0"/>
              <a:t> </a:t>
            </a:r>
            <a:r>
              <a:rPr lang="en-GB" dirty="0" err="1"/>
              <a:t>določi</a:t>
            </a:r>
            <a:r>
              <a:rPr lang="en-GB" dirty="0"/>
              <a:t> </a:t>
            </a:r>
            <a:r>
              <a:rPr lang="en-GB" dirty="0" err="1"/>
              <a:t>velikost</a:t>
            </a:r>
            <a:r>
              <a:rPr lang="en-GB" dirty="0"/>
              <a:t> in </a:t>
            </a:r>
            <a:r>
              <a:rPr lang="en-GB" dirty="0" err="1"/>
              <a:t>smer</a:t>
            </a:r>
            <a:r>
              <a:rPr lang="en-GB" dirty="0"/>
              <a:t> </a:t>
            </a:r>
            <a:r>
              <a:rPr lang="en-GB" dirty="0" err="1"/>
              <a:t>rezultante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F</a:t>
            </a:r>
            <a:r>
              <a:rPr lang="en-GB" baseline="-25000" dirty="0"/>
              <a:t>1</a:t>
            </a:r>
            <a:r>
              <a:rPr lang="en-GB" dirty="0"/>
              <a:t> = 80N</a:t>
            </a:r>
          </a:p>
          <a:p>
            <a:pPr marL="0" indent="0">
              <a:buNone/>
            </a:pPr>
            <a:r>
              <a:rPr lang="en-GB" dirty="0"/>
              <a:t>⍺</a:t>
            </a:r>
            <a:r>
              <a:rPr lang="en-GB" baseline="-25000" dirty="0"/>
              <a:t>1</a:t>
            </a:r>
            <a:r>
              <a:rPr lang="en-GB" dirty="0"/>
              <a:t> = 0</a:t>
            </a:r>
            <a:r>
              <a:rPr lang="en-GB" baseline="30000" dirty="0"/>
              <a:t>0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F</a:t>
            </a:r>
            <a:r>
              <a:rPr lang="en-GB" baseline="-25000" dirty="0"/>
              <a:t>2</a:t>
            </a:r>
            <a:r>
              <a:rPr lang="en-GB" dirty="0"/>
              <a:t> = 40N</a:t>
            </a:r>
          </a:p>
          <a:p>
            <a:pPr marL="0" indent="0">
              <a:buNone/>
            </a:pPr>
            <a:r>
              <a:rPr lang="en-GB" dirty="0"/>
              <a:t>⍺ </a:t>
            </a:r>
            <a:r>
              <a:rPr lang="en-GB" baseline="-25000" dirty="0"/>
              <a:t>2</a:t>
            </a:r>
            <a:r>
              <a:rPr lang="en-GB" dirty="0"/>
              <a:t> = 30</a:t>
            </a:r>
            <a:r>
              <a:rPr lang="en-GB" baseline="30000" dirty="0"/>
              <a:t>0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F</a:t>
            </a:r>
            <a:r>
              <a:rPr lang="en-GB" baseline="-25000" dirty="0"/>
              <a:t>3</a:t>
            </a:r>
            <a:r>
              <a:rPr lang="en-GB" dirty="0"/>
              <a:t> = 60N</a:t>
            </a:r>
          </a:p>
          <a:p>
            <a:pPr marL="0" indent="0">
              <a:buNone/>
            </a:pPr>
            <a:r>
              <a:rPr lang="en-GB" dirty="0"/>
              <a:t>⍺ </a:t>
            </a:r>
            <a:r>
              <a:rPr lang="en-GB" baseline="-25000" dirty="0"/>
              <a:t>3</a:t>
            </a:r>
            <a:r>
              <a:rPr lang="en-GB" dirty="0"/>
              <a:t> = -</a:t>
            </a:r>
            <a:r>
              <a:rPr lang="en-SI" dirty="0"/>
              <a:t>90</a:t>
            </a:r>
            <a:r>
              <a:rPr lang="en-SI" baseline="30000" dirty="0"/>
              <a:t>0</a:t>
            </a:r>
            <a:endParaRPr lang="en-SI" dirty="0"/>
          </a:p>
          <a:p>
            <a:pPr marL="0" indent="0">
              <a:buNone/>
            </a:pPr>
            <a:r>
              <a:rPr lang="en-GB" dirty="0"/>
              <a:t>F</a:t>
            </a:r>
            <a:r>
              <a:rPr lang="en-GB" baseline="-25000" dirty="0"/>
              <a:t>r</a:t>
            </a:r>
            <a:r>
              <a:rPr lang="en-GB" dirty="0"/>
              <a:t> =?</a:t>
            </a:r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E15C5-D512-BE44-82E8-2FDAAE022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448"/>
          <a:stretch/>
        </p:blipFill>
        <p:spPr>
          <a:xfrm>
            <a:off x="5355772" y="3343129"/>
            <a:ext cx="2612572" cy="24964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5B5342-6915-684F-B6E3-DE3DD3663232}"/>
              </a:ext>
            </a:extLst>
          </p:cNvPr>
          <p:cNvSpPr/>
          <p:nvPr/>
        </p:nvSpPr>
        <p:spPr>
          <a:xfrm>
            <a:off x="7362701" y="5213268"/>
            <a:ext cx="605643" cy="626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6866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7D69-95FB-0049-AADE-67AAC0CE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Narišemo</a:t>
            </a:r>
            <a:r>
              <a:rPr lang="en-GB" sz="2400" dirty="0"/>
              <a:t> sile v </a:t>
            </a:r>
            <a:r>
              <a:rPr lang="en-GB" sz="2400" dirty="0" err="1"/>
              <a:t>merilu</a:t>
            </a:r>
            <a:r>
              <a:rPr lang="en-GB" sz="2400" dirty="0"/>
              <a:t>: 1 cm = 10 N.</a:t>
            </a:r>
          </a:p>
          <a:p>
            <a:pPr marL="0" indent="0">
              <a:buNone/>
            </a:pPr>
            <a:r>
              <a:rPr lang="en-GB" sz="2400" dirty="0" err="1"/>
              <a:t>Prijemališče</a:t>
            </a:r>
            <a:r>
              <a:rPr lang="en-GB" sz="2400" dirty="0"/>
              <a:t> </a:t>
            </a:r>
            <a:r>
              <a:rPr lang="en-GB" sz="2400" dirty="0" err="1"/>
              <a:t>sil</a:t>
            </a:r>
            <a:r>
              <a:rPr lang="en-GB" sz="2400" dirty="0"/>
              <a:t> je v </a:t>
            </a:r>
            <a:r>
              <a:rPr lang="en-GB" sz="2400" dirty="0" err="1"/>
              <a:t>središču</a:t>
            </a:r>
            <a:r>
              <a:rPr lang="en-GB" sz="2400" dirty="0"/>
              <a:t> </a:t>
            </a:r>
            <a:r>
              <a:rPr lang="en-GB" sz="2400" dirty="0" err="1"/>
              <a:t>krogle</a:t>
            </a:r>
            <a:r>
              <a:rPr lang="en-GB" sz="2400" dirty="0"/>
              <a:t>, </a:t>
            </a:r>
            <a:r>
              <a:rPr lang="en-GB" sz="2400" dirty="0" err="1"/>
              <a:t>upoštevamo</a:t>
            </a:r>
            <a:r>
              <a:rPr lang="en-GB" sz="2400" dirty="0"/>
              <a:t> </a:t>
            </a:r>
            <a:r>
              <a:rPr lang="en-GB" sz="2400" dirty="0" err="1"/>
              <a:t>podane</a:t>
            </a:r>
            <a:r>
              <a:rPr lang="en-GB" sz="2400" dirty="0"/>
              <a:t> </a:t>
            </a:r>
            <a:r>
              <a:rPr lang="en-GB" sz="2400" dirty="0" err="1"/>
              <a:t>smeri</a:t>
            </a:r>
            <a:r>
              <a:rPr lang="en-GB" sz="2400" dirty="0"/>
              <a:t> </a:t>
            </a:r>
            <a:r>
              <a:rPr lang="en-GB" sz="2400" dirty="0" err="1"/>
              <a:t>sil</a:t>
            </a:r>
            <a:r>
              <a:rPr lang="en-GB" sz="2400" dirty="0"/>
              <a:t> (</a:t>
            </a:r>
            <a:r>
              <a:rPr lang="en-GB" sz="2400" dirty="0" err="1"/>
              <a:t>spodnja</a:t>
            </a:r>
            <a:r>
              <a:rPr lang="en-GB" sz="2400" dirty="0"/>
              <a:t> </a:t>
            </a:r>
            <a:r>
              <a:rPr lang="en-GB" sz="2400" dirty="0" err="1"/>
              <a:t>slika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Sile </a:t>
            </a:r>
            <a:r>
              <a:rPr lang="en-GB" sz="2400" dirty="0" err="1"/>
              <a:t>vzporedno</a:t>
            </a:r>
            <a:r>
              <a:rPr lang="en-GB" sz="2400" dirty="0"/>
              <a:t> </a:t>
            </a:r>
            <a:r>
              <a:rPr lang="en-GB" sz="2400" dirty="0" err="1"/>
              <a:t>premikamo</a:t>
            </a:r>
            <a:r>
              <a:rPr lang="en-GB" sz="2400" dirty="0"/>
              <a:t> </a:t>
            </a:r>
            <a:r>
              <a:rPr lang="en-GB" sz="2400" dirty="0" err="1"/>
              <a:t>tako</a:t>
            </a:r>
            <a:r>
              <a:rPr lang="en-GB" sz="2400" dirty="0"/>
              <a:t>, da </a:t>
            </a:r>
            <a:r>
              <a:rPr lang="en-GB" sz="2400" dirty="0" err="1"/>
              <a:t>jih</a:t>
            </a:r>
            <a:r>
              <a:rPr lang="en-GB" sz="2400" dirty="0"/>
              <a:t> </a:t>
            </a:r>
            <a:r>
              <a:rPr lang="en-GB" sz="2400" dirty="0" err="1"/>
              <a:t>natovarjamo</a:t>
            </a:r>
            <a:r>
              <a:rPr lang="en-GB" sz="2400" dirty="0"/>
              <a:t> </a:t>
            </a:r>
            <a:r>
              <a:rPr lang="en-GB" sz="2400" dirty="0" err="1"/>
              <a:t>drugo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drugo</a:t>
            </a:r>
            <a:r>
              <a:rPr lang="en-GB" sz="2400" dirty="0"/>
              <a:t> (</a:t>
            </a:r>
            <a:r>
              <a:rPr lang="en-GB" sz="2400" dirty="0" err="1"/>
              <a:t>spodnja</a:t>
            </a:r>
            <a:r>
              <a:rPr lang="en-GB" sz="2400" dirty="0"/>
              <a:t> </a:t>
            </a:r>
            <a:r>
              <a:rPr lang="en-GB" sz="2400" dirty="0" err="1"/>
              <a:t>slika</a:t>
            </a:r>
            <a:r>
              <a:rPr lang="en-GB" sz="2400" dirty="0"/>
              <a:t>) </a:t>
            </a:r>
          </a:p>
          <a:p>
            <a:pPr marL="0" indent="0">
              <a:buNone/>
            </a:pPr>
            <a:r>
              <a:rPr lang="en-GB" sz="2400" dirty="0" err="1"/>
              <a:t>Najprej</a:t>
            </a:r>
            <a:r>
              <a:rPr lang="en-GB" sz="2400" dirty="0"/>
              <a:t> </a:t>
            </a:r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slike</a:t>
            </a:r>
            <a:r>
              <a:rPr lang="en-GB" sz="2400" dirty="0"/>
              <a:t> </a:t>
            </a:r>
            <a:r>
              <a:rPr lang="en-GB" sz="2400" dirty="0" err="1"/>
              <a:t>vzporedno</a:t>
            </a:r>
            <a:r>
              <a:rPr lang="en-GB" sz="2400" dirty="0"/>
              <a:t> </a:t>
            </a:r>
            <a:r>
              <a:rPr lang="en-GB" sz="2400" dirty="0" err="1"/>
              <a:t>premaknemo</a:t>
            </a:r>
            <a:r>
              <a:rPr lang="en-GB" sz="2400" dirty="0"/>
              <a:t> silo F</a:t>
            </a:r>
            <a:r>
              <a:rPr lang="en-GB" sz="2400" baseline="-25000" dirty="0"/>
              <a:t>1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Silo F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n-GB" sz="2400" dirty="0" err="1"/>
              <a:t>vzporedno</a:t>
            </a:r>
            <a:r>
              <a:rPr lang="en-GB" sz="2400" dirty="0"/>
              <a:t> </a:t>
            </a:r>
            <a:r>
              <a:rPr lang="en-GB" sz="2400" dirty="0" err="1"/>
              <a:t>premaknemo</a:t>
            </a:r>
            <a:r>
              <a:rPr lang="en-GB" sz="2400" dirty="0"/>
              <a:t> in jo </a:t>
            </a:r>
            <a:r>
              <a:rPr lang="en-GB" sz="2400" dirty="0" err="1"/>
              <a:t>natovorimo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silo F</a:t>
            </a:r>
            <a:r>
              <a:rPr lang="en-GB" sz="2400" baseline="-25000" dirty="0"/>
              <a:t>1</a:t>
            </a:r>
            <a:r>
              <a:rPr lang="en-GB" sz="2400" dirty="0"/>
              <a:t> </a:t>
            </a:r>
            <a:r>
              <a:rPr lang="en-GB" sz="2400" dirty="0" err="1"/>
              <a:t>tako</a:t>
            </a:r>
            <a:r>
              <a:rPr lang="en-GB" sz="2400" dirty="0"/>
              <a:t>, da je </a:t>
            </a:r>
            <a:r>
              <a:rPr lang="en-GB" sz="2400" dirty="0" err="1"/>
              <a:t>njeno</a:t>
            </a:r>
            <a:r>
              <a:rPr lang="en-GB" sz="2400" dirty="0"/>
              <a:t> </a:t>
            </a:r>
            <a:r>
              <a:rPr lang="en-GB" sz="2400" dirty="0" err="1"/>
              <a:t>prijemališče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puščici</a:t>
            </a:r>
            <a:r>
              <a:rPr lang="en-GB" sz="2400" dirty="0"/>
              <a:t> sile F</a:t>
            </a:r>
            <a:r>
              <a:rPr lang="en-GB" sz="2400" baseline="-25000" dirty="0"/>
              <a:t>1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E11F6-F0D5-0943-8B11-E06F99497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41" y="3429000"/>
            <a:ext cx="7091517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0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651</Words>
  <Application>Microsoft Macintosh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Seštevanje nevzporednih sil </vt:lpstr>
      <vt:lpstr>PowerPoint Presentation</vt:lpstr>
      <vt:lpstr>Paralelogramsko pravilo</vt:lpstr>
      <vt:lpstr>Primer:</vt:lpstr>
      <vt:lpstr>PowerPoint Presentation</vt:lpstr>
      <vt:lpstr>PowerPoint Presentation</vt:lpstr>
      <vt:lpstr>Večkotnik sil</vt:lpstr>
      <vt:lpstr>Primer: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Seštevanje nevzporednih sil </dc:title>
  <dc:creator>Tomi Brečko</dc:creator>
  <cp:lastModifiedBy>Tomi Brečko</cp:lastModifiedBy>
  <cp:revision>13</cp:revision>
  <dcterms:created xsi:type="dcterms:W3CDTF">2020-03-01T17:25:09Z</dcterms:created>
  <dcterms:modified xsi:type="dcterms:W3CDTF">2021-03-09T11:31:00Z</dcterms:modified>
</cp:coreProperties>
</file>