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3" d="100"/>
          <a:sy n="73" d="100"/>
        </p:scale>
        <p:origin x="4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02691-48EA-47D1-9FC3-9F394D6F585F}" type="datetimeFigureOut">
              <a:rPr lang="sl-SI" smtClean="0"/>
              <a:t>16. 11. 2020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8AEF9-38CC-4400-B6A9-EE756FA5B58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41109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02691-48EA-47D1-9FC3-9F394D6F585F}" type="datetimeFigureOut">
              <a:rPr lang="sl-SI" smtClean="0"/>
              <a:t>16. 11. 2020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8AEF9-38CC-4400-B6A9-EE756FA5B58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124350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02691-48EA-47D1-9FC3-9F394D6F585F}" type="datetimeFigureOut">
              <a:rPr lang="sl-SI" smtClean="0"/>
              <a:t>16. 11. 2020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8AEF9-38CC-4400-B6A9-EE756FA5B58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88014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02691-48EA-47D1-9FC3-9F394D6F585F}" type="datetimeFigureOut">
              <a:rPr lang="sl-SI" smtClean="0"/>
              <a:t>16. 11. 2020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8AEF9-38CC-4400-B6A9-EE756FA5B58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32793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02691-48EA-47D1-9FC3-9F394D6F585F}" type="datetimeFigureOut">
              <a:rPr lang="sl-SI" smtClean="0"/>
              <a:t>16. 11. 2020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8AEF9-38CC-4400-B6A9-EE756FA5B58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957666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02691-48EA-47D1-9FC3-9F394D6F585F}" type="datetimeFigureOut">
              <a:rPr lang="sl-SI" smtClean="0"/>
              <a:t>16. 11. 2020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8AEF9-38CC-4400-B6A9-EE756FA5B58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009139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02691-48EA-47D1-9FC3-9F394D6F585F}" type="datetimeFigureOut">
              <a:rPr lang="sl-SI" smtClean="0"/>
              <a:t>16. 11. 2020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8AEF9-38CC-4400-B6A9-EE756FA5B58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11205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02691-48EA-47D1-9FC3-9F394D6F585F}" type="datetimeFigureOut">
              <a:rPr lang="sl-SI" smtClean="0"/>
              <a:t>16. 11. 2020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8AEF9-38CC-4400-B6A9-EE756FA5B58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98435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02691-48EA-47D1-9FC3-9F394D6F585F}" type="datetimeFigureOut">
              <a:rPr lang="sl-SI" smtClean="0"/>
              <a:t>16. 11. 2020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8AEF9-38CC-4400-B6A9-EE756FA5B58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22192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02691-48EA-47D1-9FC3-9F394D6F585F}" type="datetimeFigureOut">
              <a:rPr lang="sl-SI" smtClean="0"/>
              <a:t>16. 11. 2020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8AEF9-38CC-4400-B6A9-EE756FA5B58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93412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02691-48EA-47D1-9FC3-9F394D6F585F}" type="datetimeFigureOut">
              <a:rPr lang="sl-SI" smtClean="0"/>
              <a:t>16. 11. 2020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8AEF9-38CC-4400-B6A9-EE756FA5B58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89808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40000"/>
                <a:lumOff val="60000"/>
              </a:schemeClr>
            </a:gs>
            <a:gs pos="46000">
              <a:schemeClr val="accent4">
                <a:lumMod val="95000"/>
                <a:lumOff val="5000"/>
              </a:schemeClr>
            </a:gs>
            <a:gs pos="100000">
              <a:schemeClr val="accent4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102691-48EA-47D1-9FC3-9F394D6F585F}" type="datetimeFigureOut">
              <a:rPr lang="sl-SI" smtClean="0"/>
              <a:t>16. 11. 2020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8AEF9-38CC-4400-B6A9-EE756FA5B58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98955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eucbeniki.sio.si/fizika8/141/141-4a.jpg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l-SI" b="1" dirty="0" smtClean="0">
                <a:solidFill>
                  <a:srgbClr val="FF0000"/>
                </a:solidFill>
              </a:rPr>
              <a:t/>
            </a:r>
            <a:br>
              <a:rPr lang="sl-SI" b="1" dirty="0" smtClean="0">
                <a:solidFill>
                  <a:srgbClr val="FF0000"/>
                </a:solidFill>
              </a:rPr>
            </a:br>
            <a:r>
              <a:rPr lang="sl-SI" b="1" dirty="0">
                <a:solidFill>
                  <a:srgbClr val="FF0000"/>
                </a:solidFill>
              </a:rPr>
              <a:t/>
            </a:r>
            <a:br>
              <a:rPr lang="sl-SI" b="1" dirty="0">
                <a:solidFill>
                  <a:srgbClr val="FF0000"/>
                </a:solidFill>
              </a:rPr>
            </a:br>
            <a:endParaRPr lang="sl-SI" b="1" dirty="0">
              <a:solidFill>
                <a:srgbClr val="FF0000"/>
              </a:solidFill>
            </a:endParaRPr>
          </a:p>
        </p:txBody>
      </p:sp>
      <p:sp>
        <p:nvSpPr>
          <p:cNvPr id="4" name="AutoShape 2" descr="Rezultat iskanja slik za sonce"/>
          <p:cNvSpPr>
            <a:spLocks noChangeAspect="1" noChangeArrowheads="1"/>
          </p:cNvSpPr>
          <p:nvPr/>
        </p:nvSpPr>
        <p:spPr bwMode="auto">
          <a:xfrm>
            <a:off x="862941" y="1460050"/>
            <a:ext cx="2049906" cy="2049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pic>
        <p:nvPicPr>
          <p:cNvPr id="6" name="Slika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18" y="260795"/>
            <a:ext cx="3811187" cy="3657510"/>
          </a:xfrm>
          <a:prstGeom prst="rect">
            <a:avLst/>
          </a:prstGeom>
        </p:spPr>
      </p:pic>
      <p:pic>
        <p:nvPicPr>
          <p:cNvPr id="3" name="Slika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63418" y="3392397"/>
            <a:ext cx="4111592" cy="3108765"/>
          </a:xfrm>
          <a:prstGeom prst="rect">
            <a:avLst/>
          </a:prstGeo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58493" y="260795"/>
            <a:ext cx="2536106" cy="2151318"/>
          </a:xfrm>
          <a:prstGeom prst="rect">
            <a:avLst/>
          </a:prstGeom>
        </p:spPr>
      </p:pic>
      <p:pic>
        <p:nvPicPr>
          <p:cNvPr id="8" name="Slika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32790" y="260795"/>
            <a:ext cx="4358075" cy="2398509"/>
          </a:xfrm>
          <a:prstGeom prst="rect">
            <a:avLst/>
          </a:prstGeom>
        </p:spPr>
      </p:pic>
      <p:sp>
        <p:nvSpPr>
          <p:cNvPr id="9" name="PoljeZBesedilom 8"/>
          <p:cNvSpPr txBox="1"/>
          <p:nvPr/>
        </p:nvSpPr>
        <p:spPr>
          <a:xfrm>
            <a:off x="353721" y="4485114"/>
            <a:ext cx="6662057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 smtClean="0">
                <a:solidFill>
                  <a:srgbClr val="FF0000"/>
                </a:solidFill>
              </a:rPr>
              <a:t>O SVETLOBI – 1. ura</a:t>
            </a:r>
          </a:p>
          <a:p>
            <a:endParaRPr lang="sl-SI" sz="3200" b="1" dirty="0">
              <a:solidFill>
                <a:srgbClr val="FF0000"/>
              </a:solidFill>
            </a:endParaRPr>
          </a:p>
          <a:p>
            <a:r>
              <a:rPr lang="sl-SI" sz="3200" b="1" dirty="0" smtClean="0">
                <a:solidFill>
                  <a:srgbClr val="FF0000"/>
                </a:solidFill>
              </a:rPr>
              <a:t>ŠIRJENJE SVETLOBE IN SVETILA </a:t>
            </a:r>
          </a:p>
          <a:p>
            <a:r>
              <a:rPr lang="sl-SI" sz="3200" b="1" dirty="0" smtClean="0">
                <a:solidFill>
                  <a:srgbClr val="FF0000"/>
                </a:solidFill>
              </a:rPr>
              <a:t>– 2. ura</a:t>
            </a:r>
            <a:endParaRPr lang="sl-SI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43613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>
                <a:solidFill>
                  <a:srgbClr val="FF0000"/>
                </a:solidFill>
              </a:rPr>
              <a:t>Domača naloga</a:t>
            </a:r>
            <a:endParaRPr lang="sl-SI" b="1" dirty="0">
              <a:solidFill>
                <a:srgbClr val="FF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smtClean="0"/>
              <a:t>V zvezek si zapiši, zakaj je laserska svetloba nevarnejša od drugih.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9071118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u="sng" dirty="0" smtClean="0">
                <a:solidFill>
                  <a:srgbClr val="FF0000"/>
                </a:solidFill>
              </a:rPr>
              <a:t>Zakaj vidimo?</a:t>
            </a:r>
            <a:endParaRPr lang="sl-SI" b="1" u="sng" dirty="0">
              <a:solidFill>
                <a:srgbClr val="FF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/>
              <a:t>Ko se ozremo okoli sebe, vidimo pisan svet okoli nas. To nam omogočajo naše oči, ki delujejo kot sprejemnik svetlobe. </a:t>
            </a:r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r>
              <a:rPr lang="sl-SI" dirty="0" smtClean="0"/>
              <a:t>Telesa </a:t>
            </a:r>
            <a:r>
              <a:rPr lang="sl-SI" dirty="0"/>
              <a:t>v naši okolici zaznamo, če so </a:t>
            </a:r>
            <a:r>
              <a:rPr lang="sl-SI" b="1" dirty="0">
                <a:solidFill>
                  <a:srgbClr val="FF0000"/>
                </a:solidFill>
              </a:rPr>
              <a:t>osvetljena</a:t>
            </a:r>
            <a:r>
              <a:rPr lang="sl-SI" dirty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 smtClean="0"/>
              <a:t>Vpadla </a:t>
            </a:r>
            <a:r>
              <a:rPr lang="sl-SI" dirty="0"/>
              <a:t>svetloba se od njih odbije v vse smeri in del te svetlobe zadene tudi naše oko. </a:t>
            </a: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9946627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>
                <a:solidFill>
                  <a:srgbClr val="FF0000"/>
                </a:solidFill>
              </a:rPr>
              <a:t>Svetila</a:t>
            </a:r>
            <a:endParaRPr lang="sl-SI" b="1" dirty="0">
              <a:solidFill>
                <a:srgbClr val="FF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/>
              <a:t>Osvetljenost naše okolice omogoča posebna vrsta teles, ki sama oddajajo svetlobo. Imenujemo jih </a:t>
            </a:r>
            <a:r>
              <a:rPr lang="sl-SI" b="1" dirty="0">
                <a:solidFill>
                  <a:srgbClr val="FF0000"/>
                </a:solidFill>
              </a:rPr>
              <a:t>svetila</a:t>
            </a:r>
            <a:r>
              <a:rPr lang="sl-SI" dirty="0">
                <a:solidFill>
                  <a:srgbClr val="FF0000"/>
                </a:solidFill>
              </a:rPr>
              <a:t>. </a:t>
            </a:r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r>
              <a:rPr lang="sl-SI" dirty="0" smtClean="0"/>
              <a:t>Poznamo:</a:t>
            </a:r>
          </a:p>
          <a:p>
            <a:pPr marL="514350" indent="-514350">
              <a:buAutoNum type="arabicPeriod"/>
            </a:pPr>
            <a:r>
              <a:rPr lang="sl-SI" dirty="0" smtClean="0">
                <a:solidFill>
                  <a:srgbClr val="FF0000"/>
                </a:solidFill>
              </a:rPr>
              <a:t>Naravna </a:t>
            </a:r>
            <a:r>
              <a:rPr lang="sl-SI" dirty="0" smtClean="0">
                <a:solidFill>
                  <a:srgbClr val="FF0000"/>
                </a:solidFill>
              </a:rPr>
              <a:t>svetila (zvezde, blisk, kresnička, žareča telesa,…)</a:t>
            </a:r>
            <a:endParaRPr lang="sl-SI" dirty="0" smtClean="0">
              <a:solidFill>
                <a:srgbClr val="FF0000"/>
              </a:solidFill>
            </a:endParaRPr>
          </a:p>
          <a:p>
            <a:pPr marL="514350" indent="-514350">
              <a:buAutoNum type="arabicPeriod"/>
            </a:pPr>
            <a:r>
              <a:rPr lang="sl-SI" dirty="0" smtClean="0">
                <a:solidFill>
                  <a:srgbClr val="FF0000"/>
                </a:solidFill>
              </a:rPr>
              <a:t>Umetna </a:t>
            </a:r>
            <a:r>
              <a:rPr lang="sl-SI" dirty="0" smtClean="0">
                <a:solidFill>
                  <a:srgbClr val="FF0000"/>
                </a:solidFill>
              </a:rPr>
              <a:t>svetila (žarnica, sveča, petrolejka…)</a:t>
            </a:r>
            <a:endParaRPr lang="sl-SI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27877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cap="all" dirty="0">
                <a:solidFill>
                  <a:srgbClr val="FF0000"/>
                </a:solidFill>
              </a:rPr>
              <a:t>SVETLOBA NOSI ENERGIJO IN SPOROČILA</a:t>
            </a:r>
            <a:r>
              <a:rPr lang="sl-SI" b="1" dirty="0"/>
              <a:t/>
            </a:r>
            <a:br>
              <a:rPr lang="sl-SI" b="1" dirty="0"/>
            </a:b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sl-SI" sz="3600" dirty="0" smtClean="0"/>
              <a:t>Sonce oddaja energijo in toploto</a:t>
            </a:r>
          </a:p>
          <a:p>
            <a:pPr>
              <a:buFontTx/>
              <a:buChar char="-"/>
            </a:pPr>
            <a:r>
              <a:rPr lang="sl-SI" sz="3600" dirty="0" smtClean="0"/>
              <a:t>Ljudje prejemamo toploto</a:t>
            </a:r>
          </a:p>
          <a:p>
            <a:pPr>
              <a:buFontTx/>
              <a:buChar char="-"/>
            </a:pPr>
            <a:r>
              <a:rPr lang="sl-SI" sz="3600" dirty="0" smtClean="0"/>
              <a:t>Svetila oddajajo svetlobo in toploto …</a:t>
            </a:r>
            <a:endParaRPr lang="sl-SI" sz="3600" dirty="0"/>
          </a:p>
        </p:txBody>
      </p:sp>
    </p:spTree>
    <p:extLst>
      <p:ext uri="{BB962C8B-B14F-4D97-AF65-F5344CB8AC3E}">
        <p14:creationId xmlns:p14="http://schemas.microsoft.com/office/powerpoint/2010/main" val="862194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>
                <a:solidFill>
                  <a:srgbClr val="FF0000"/>
                </a:solidFill>
              </a:rPr>
              <a:t>Kako se širi svetloba?</a:t>
            </a:r>
            <a:endParaRPr lang="sl-SI" b="1" dirty="0">
              <a:solidFill>
                <a:srgbClr val="FF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smtClean="0"/>
              <a:t>Svetloba se širi premočrtno.</a:t>
            </a:r>
          </a:p>
          <a:p>
            <a:pPr marL="0" indent="0">
              <a:buNone/>
            </a:pPr>
            <a:endParaRPr lang="sl-SI" dirty="0"/>
          </a:p>
          <a:p>
            <a:r>
              <a:rPr lang="sl-SI" b="1" dirty="0">
                <a:solidFill>
                  <a:srgbClr val="FF0000"/>
                </a:solidFill>
              </a:rPr>
              <a:t>Svetlobni žarek</a:t>
            </a:r>
            <a:r>
              <a:rPr lang="sl-SI" dirty="0">
                <a:solidFill>
                  <a:srgbClr val="FF0000"/>
                </a:solidFill>
              </a:rPr>
              <a:t> </a:t>
            </a:r>
            <a:r>
              <a:rPr lang="sl-SI" dirty="0"/>
              <a:t>je nekaj takega, kot je v geometriji premica. Je neomejen in raven. To je tanek svetlobni curek.</a:t>
            </a:r>
          </a:p>
          <a:p>
            <a:r>
              <a:rPr lang="sl-SI" b="1" dirty="0">
                <a:solidFill>
                  <a:srgbClr val="FF0000"/>
                </a:solidFill>
              </a:rPr>
              <a:t>Svetlobni snop </a:t>
            </a:r>
            <a:r>
              <a:rPr lang="sl-SI" dirty="0"/>
              <a:t>je širok svetlobni curek.</a:t>
            </a: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8298296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>
                <a:solidFill>
                  <a:srgbClr val="FF0000"/>
                </a:solidFill>
              </a:rPr>
              <a:t>SENCA</a:t>
            </a:r>
            <a:endParaRPr lang="sl-SI" b="1" dirty="0">
              <a:solidFill>
                <a:srgbClr val="FF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/>
              <a:t>Za nastanek sence potrebujemo </a:t>
            </a:r>
            <a:r>
              <a:rPr lang="sl-SI" b="1" dirty="0"/>
              <a:t>vir svetlobe</a:t>
            </a:r>
            <a:r>
              <a:rPr lang="sl-SI" dirty="0"/>
              <a:t> in </a:t>
            </a:r>
            <a:r>
              <a:rPr lang="sl-SI" b="1" dirty="0"/>
              <a:t>oviro</a:t>
            </a:r>
            <a:r>
              <a:rPr lang="sl-SI" dirty="0"/>
              <a:t>.</a:t>
            </a:r>
          </a:p>
          <a:p>
            <a:pPr marL="0" indent="0">
              <a:buNone/>
            </a:pPr>
            <a:r>
              <a:rPr lang="sl-SI" dirty="0"/>
              <a:t>Svetloba se širi oziroma potuje po prostoru. Povedano drugače, ko prižgemo luč, je svetlo povsod. Vendar ko svetloba naleti na oviro, ne more </a:t>
            </a:r>
            <a:r>
              <a:rPr lang="sl-SI" dirty="0" smtClean="0"/>
              <a:t>skozi.</a:t>
            </a:r>
          </a:p>
          <a:p>
            <a:pPr marL="0" indent="0">
              <a:buNone/>
            </a:pPr>
            <a:r>
              <a:rPr lang="sl-SI" b="1" dirty="0" smtClean="0">
                <a:solidFill>
                  <a:srgbClr val="FF0000"/>
                </a:solidFill>
              </a:rPr>
              <a:t>Za </a:t>
            </a:r>
            <a:r>
              <a:rPr lang="sl-SI" b="1" dirty="0">
                <a:solidFill>
                  <a:srgbClr val="FF0000"/>
                </a:solidFill>
              </a:rPr>
              <a:t>oviro nastane senca</a:t>
            </a:r>
            <a:r>
              <a:rPr lang="sl-SI" dirty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r>
              <a:rPr lang="sl-SI" dirty="0" smtClean="0"/>
              <a:t>Če </a:t>
            </a:r>
            <a:r>
              <a:rPr lang="sl-SI" dirty="0"/>
              <a:t>je vir svetlobe točkast, mečejo predmeti ostro omejeno senco. Če je vir razsežen ali pa jih je več, se pokaže poleg sence še polsenca.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4631363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>
                <a:solidFill>
                  <a:srgbClr val="FF0000"/>
                </a:solidFill>
              </a:rPr>
              <a:t>Nastanek sence in polsence</a:t>
            </a:r>
            <a:endParaRPr lang="sl-SI" b="1" dirty="0">
              <a:solidFill>
                <a:srgbClr val="FF0000"/>
              </a:solidFill>
            </a:endParaRPr>
          </a:p>
        </p:txBody>
      </p:sp>
      <p:pic>
        <p:nvPicPr>
          <p:cNvPr id="4" name="Označba mesta vsebine 3" descr="http://eucbeniki.sio.si/fizika8/141/141-4a.jpg">
            <a:hlinkClick r:id="rId2" tooltip="&quot;&quot;"/>
          </p:cNvPr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9425" y="2392471"/>
            <a:ext cx="6824075" cy="274547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026047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>
                <a:solidFill>
                  <a:srgbClr val="FF0000"/>
                </a:solidFill>
              </a:rPr>
              <a:t>Prozorno, prosojno in neprozorno telo</a:t>
            </a:r>
            <a:endParaRPr lang="sl-SI" b="1" dirty="0">
              <a:solidFill>
                <a:srgbClr val="FF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Nekatera telesa, na primer steklena, prepuščajo večino svetlobe. Pravimo, da so </a:t>
            </a:r>
            <a:r>
              <a:rPr lang="sl-SI" b="1" dirty="0">
                <a:solidFill>
                  <a:srgbClr val="FF0000"/>
                </a:solidFill>
              </a:rPr>
              <a:t>prozorna</a:t>
            </a:r>
            <a:r>
              <a:rPr lang="sl-SI" dirty="0"/>
              <a:t>. </a:t>
            </a:r>
          </a:p>
          <a:p>
            <a:r>
              <a:rPr lang="sl-SI" dirty="0"/>
              <a:t>Če telo svetlobe ne prepušča, je </a:t>
            </a:r>
            <a:r>
              <a:rPr lang="sl-SI" b="1" dirty="0">
                <a:solidFill>
                  <a:srgbClr val="FF0000"/>
                </a:solidFill>
              </a:rPr>
              <a:t>neprozorno</a:t>
            </a:r>
            <a:r>
              <a:rPr lang="sl-SI" dirty="0">
                <a:solidFill>
                  <a:srgbClr val="FF0000"/>
                </a:solidFill>
              </a:rPr>
              <a:t>. </a:t>
            </a:r>
          </a:p>
          <a:p>
            <a:r>
              <a:rPr lang="sl-SI" dirty="0"/>
              <a:t>Nekatere snovi pa prepuščajo le del vpadle svetlobe. Pravimo, da so </a:t>
            </a:r>
            <a:r>
              <a:rPr lang="sl-SI" b="1" dirty="0">
                <a:solidFill>
                  <a:srgbClr val="FF0000"/>
                </a:solidFill>
              </a:rPr>
              <a:t>prosojne</a:t>
            </a:r>
            <a:r>
              <a:rPr lang="sl-SI" dirty="0"/>
              <a:t>. </a:t>
            </a:r>
          </a:p>
          <a:p>
            <a:pPr marL="0" indent="0">
              <a:buNone/>
            </a:pPr>
            <a:endParaRPr lang="sl-SI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9940" y="4001294"/>
            <a:ext cx="28575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93872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>
                <a:solidFill>
                  <a:srgbClr val="FF0000"/>
                </a:solidFill>
              </a:rPr>
              <a:t>Nevarnosti svetlobe</a:t>
            </a:r>
            <a:endParaRPr lang="sl-SI" b="1" dirty="0">
              <a:solidFill>
                <a:srgbClr val="FF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sl-SI" dirty="0"/>
              <a:t>p</a:t>
            </a:r>
            <a:r>
              <a:rPr lang="sl-SI" dirty="0" smtClean="0"/>
              <a:t>rekomerno sončenje – opekline</a:t>
            </a:r>
          </a:p>
          <a:p>
            <a:pPr>
              <a:buFontTx/>
              <a:buChar char="-"/>
            </a:pPr>
            <a:r>
              <a:rPr lang="sl-SI" dirty="0"/>
              <a:t>h</a:t>
            </a:r>
            <a:r>
              <a:rPr lang="sl-SI" dirty="0" smtClean="0"/>
              <a:t>uda obolenja kože</a:t>
            </a:r>
          </a:p>
          <a:p>
            <a:pPr>
              <a:buFontTx/>
              <a:buChar char="-"/>
            </a:pPr>
            <a:r>
              <a:rPr lang="sl-SI" dirty="0"/>
              <a:t>i</a:t>
            </a:r>
            <a:r>
              <a:rPr lang="sl-SI" dirty="0" smtClean="0"/>
              <a:t>reverzibilne poškodbe tkiva</a:t>
            </a:r>
          </a:p>
          <a:p>
            <a:pPr>
              <a:buFontTx/>
              <a:buChar char="-"/>
            </a:pPr>
            <a:r>
              <a:rPr lang="sl-SI" dirty="0" smtClean="0"/>
              <a:t>poškodbe delov telesa</a:t>
            </a:r>
          </a:p>
          <a:p>
            <a:pPr>
              <a:buFontTx/>
              <a:buChar char="-"/>
            </a:pPr>
            <a:r>
              <a:rPr lang="sl-SI" dirty="0" smtClean="0"/>
              <a:t>slepota</a:t>
            </a:r>
            <a:endParaRPr lang="sl-SI" dirty="0" smtClean="0"/>
          </a:p>
          <a:p>
            <a:pPr>
              <a:buFontTx/>
              <a:buChar char="-"/>
            </a:pPr>
            <a:endParaRPr lang="sl-SI" dirty="0" smtClean="0"/>
          </a:p>
          <a:p>
            <a:pPr>
              <a:buFontTx/>
              <a:buChar char="-"/>
            </a:pPr>
            <a:endParaRPr lang="sl-SI" dirty="0" smtClean="0"/>
          </a:p>
          <a:p>
            <a:pPr>
              <a:buFontTx/>
              <a:buChar char="-"/>
            </a:pPr>
            <a:endParaRPr lang="sl-SI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0731" y="3756355"/>
            <a:ext cx="4100423" cy="2555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2399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336</Words>
  <Application>Microsoft Office PowerPoint</Application>
  <PresentationFormat>Širokozaslonsko</PresentationFormat>
  <Paragraphs>46</Paragraphs>
  <Slides>10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Officeova tema</vt:lpstr>
      <vt:lpstr>  </vt:lpstr>
      <vt:lpstr>Zakaj vidimo?</vt:lpstr>
      <vt:lpstr>Svetila</vt:lpstr>
      <vt:lpstr>SVETLOBA NOSI ENERGIJO IN SPOROČILA </vt:lpstr>
      <vt:lpstr>Kako se širi svetloba?</vt:lpstr>
      <vt:lpstr>SENCA</vt:lpstr>
      <vt:lpstr>Nastanek sence in polsence</vt:lpstr>
      <vt:lpstr>Prozorno, prosojno in neprozorno telo</vt:lpstr>
      <vt:lpstr>Nevarnosti svetlobe</vt:lpstr>
      <vt:lpstr>Domača naloga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SVETLOBA</dc:title>
  <dc:creator>OSbraslovce13</dc:creator>
  <cp:lastModifiedBy>katja.oder@gmail.com</cp:lastModifiedBy>
  <cp:revision>6</cp:revision>
  <dcterms:created xsi:type="dcterms:W3CDTF">2018-11-05T09:31:51Z</dcterms:created>
  <dcterms:modified xsi:type="dcterms:W3CDTF">2020-11-16T17:49:44Z</dcterms:modified>
</cp:coreProperties>
</file>