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36FC63-D1A1-4FA2-BCC2-472D94C47FA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348D4C-4B32-4071-A0D2-3B0ADD06EB8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096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BE1CCB-0FB1-41DC-AAF0-5CF62E1EC1E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FD1A28-D659-4782-B4F4-5A43F68F018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716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AC7EF7-CD13-44C4-835F-630E04E1986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615948-298E-4648-BB5C-108FFF33048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678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BF058D-D607-47B7-B6B0-454B7DD3DF0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9FE7EA-E453-483E-B1BB-F891118ADF6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298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22BF5A-1374-45E8-B46E-5134A0F7B47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D7CE75-8F2B-4678-ADE2-9C495E2464E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245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B3B117-CB44-4651-A18A-E9FFF11E793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F492CA-1D07-430D-AFED-9F653D32F9D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511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8E9F5A-92B7-45A8-9EFC-C50B2B39F9D0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1869B2-6D00-436D-AB83-70515D2A373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9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4BF7AD-DDC3-40F9-A8D5-795DDC42198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BE83F-719A-4725-8DDC-0CE83FA3822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59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7F05AE-1634-4A4A-B1F2-F80C98632ED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EB99B3-B37A-44C4-8199-209098D47F3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011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5895BF-58DF-4FBE-8394-F884CA16886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9FBB41-6E06-4826-849C-53959F95545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191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0E0C27-63DB-4423-AB36-69C114B1BFD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3139A9-A66F-4199-AFD3-37864ED3DBB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51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F0A2DC-9A2A-4F62-91D9-CC487AE46F0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5A56DA-BC4B-4C4F-91BB-FFFF328F187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8370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F12670-30FC-4723-B196-1B86EE08951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546613-2173-4CDD-BDA1-DBCE842D90C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382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DEE3BB-5E3E-41F5-B44E-E30E8308C7E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24488A-3FF0-4900-9994-6C93A442CD95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066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BDA152-A31A-401A-A7DD-4CFDE4C20C4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603827-2203-49E8-908C-516A98CE0A5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33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34ED73-991E-48ED-AC2F-5AE8946AE1D2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F8BD5A-6CDF-4E2E-B529-BB05650CB9A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21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DAA5763-A4AC-46EC-BD65-D7148145BCF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4691" name="Ograda številke diapozitiva 3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ADD68D3-58CF-4890-AA89-D74384D1C8F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eaLnBrk="1" hangingPunct="1"/>
            <a:r>
              <a:rPr lang="sl-SI" altLang="sl-SI" sz="2400">
                <a:solidFill>
                  <a:schemeClr val="bg2"/>
                </a:solidFill>
              </a:rPr>
              <a:t>ZMESI IDEALNIH PLINOV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1703388" y="968376"/>
            <a:ext cx="8640762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tehniki se srečujemo z zmesmi različnih plinov. Med tehnično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pomembne pline spada: zrak, plinska zmes za varjenje,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generatorski plini, izpušni plini motorjev z notranjim zgorevanjem...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mešanju pa ostajata tlak in temperatura nespremenjena.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Plinske zmesi so homogena telesa, mešanje plinov pa nepovraten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proces. Pri plinskih zmeseh prav tako veljajo plinski zakoni.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Določiti je treba le plinsko enačbo za zmes plinov.</a:t>
            </a:r>
          </a:p>
        </p:txBody>
      </p:sp>
      <p:sp>
        <p:nvSpPr>
          <p:cNvPr id="114694" name="Rectangle 6"/>
          <p:cNvSpPr>
            <a:spLocks noChangeArrowheads="1"/>
          </p:cNvSpPr>
          <p:nvPr/>
        </p:nvSpPr>
        <p:spPr bwMode="auto">
          <a:xfrm>
            <a:off x="1992313" y="3500439"/>
            <a:ext cx="29019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DALTONOV ZAKON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grpSp>
        <p:nvGrpSpPr>
          <p:cNvPr id="114695" name="Group 7"/>
          <p:cNvGrpSpPr>
            <a:grpSpLocks noChangeAspect="1"/>
          </p:cNvGrpSpPr>
          <p:nvPr/>
        </p:nvGrpSpPr>
        <p:grpSpPr bwMode="auto">
          <a:xfrm>
            <a:off x="1992313" y="4005263"/>
            <a:ext cx="3816350" cy="2057400"/>
            <a:chOff x="2505" y="3357"/>
            <a:chExt cx="4560" cy="2592"/>
          </a:xfrm>
        </p:grpSpPr>
        <p:sp>
          <p:nvSpPr>
            <p:cNvPr id="114703" name="AutoShape 8"/>
            <p:cNvSpPr>
              <a:spLocks noChangeAspect="1" noChangeArrowheads="1"/>
            </p:cNvSpPr>
            <p:nvPr/>
          </p:nvSpPr>
          <p:spPr bwMode="auto">
            <a:xfrm>
              <a:off x="2505" y="3357"/>
              <a:ext cx="4560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4704" name="Rectangle 9"/>
            <p:cNvSpPr>
              <a:spLocks noChangeArrowheads="1"/>
            </p:cNvSpPr>
            <p:nvPr/>
          </p:nvSpPr>
          <p:spPr bwMode="auto">
            <a:xfrm>
              <a:off x="2745" y="3933"/>
              <a:ext cx="1120" cy="18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4705" name="Rectangle 10"/>
            <p:cNvSpPr>
              <a:spLocks noChangeArrowheads="1"/>
            </p:cNvSpPr>
            <p:nvPr/>
          </p:nvSpPr>
          <p:spPr bwMode="auto">
            <a:xfrm>
              <a:off x="4185" y="3933"/>
              <a:ext cx="1120" cy="18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4706" name="Rectangle 11"/>
            <p:cNvSpPr>
              <a:spLocks noChangeArrowheads="1"/>
            </p:cNvSpPr>
            <p:nvPr/>
          </p:nvSpPr>
          <p:spPr bwMode="auto">
            <a:xfrm>
              <a:off x="5705" y="3933"/>
              <a:ext cx="1120" cy="187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4707" name="Text Box 12"/>
            <p:cNvSpPr txBox="1">
              <a:spLocks noChangeArrowheads="1"/>
            </p:cNvSpPr>
            <p:nvPr/>
          </p:nvSpPr>
          <p:spPr bwMode="auto">
            <a:xfrm>
              <a:off x="2745" y="3933"/>
              <a:ext cx="1120" cy="1872"/>
            </a:xfrm>
            <a:prstGeom prst="rect">
              <a:avLst/>
            </a:prstGeom>
            <a:solidFill>
              <a:srgbClr val="99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p, V, T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4708" name="Text Box 13"/>
            <p:cNvSpPr txBox="1">
              <a:spLocks noChangeArrowheads="1"/>
            </p:cNvSpPr>
            <p:nvPr/>
          </p:nvSpPr>
          <p:spPr bwMode="auto">
            <a:xfrm>
              <a:off x="4185" y="3933"/>
              <a:ext cx="1120" cy="1872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V, T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4709" name="Text Box 14"/>
            <p:cNvSpPr txBox="1">
              <a:spLocks noChangeArrowheads="1"/>
            </p:cNvSpPr>
            <p:nvPr/>
          </p:nvSpPr>
          <p:spPr bwMode="auto">
            <a:xfrm>
              <a:off x="5705" y="4365"/>
              <a:ext cx="1120" cy="1440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14710" name="Text Box 15"/>
            <p:cNvSpPr txBox="1">
              <a:spLocks noChangeArrowheads="1"/>
            </p:cNvSpPr>
            <p:nvPr/>
          </p:nvSpPr>
          <p:spPr bwMode="auto">
            <a:xfrm>
              <a:off x="2825" y="3501"/>
              <a:ext cx="40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Zrak                       Dušik                         Dušik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14696" name="Rectangle 25"/>
          <p:cNvSpPr>
            <a:spLocks noChangeArrowheads="1"/>
          </p:cNvSpPr>
          <p:nvPr/>
        </p:nvSpPr>
        <p:spPr bwMode="auto">
          <a:xfrm>
            <a:off x="2135189" y="6165850"/>
            <a:ext cx="25876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b="1" i="1">
                <a:solidFill>
                  <a:srgbClr val="000000"/>
                </a:solidFill>
              </a:rPr>
              <a:t>Primer Daltonovega zakona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14697" name="Rectangle 26"/>
          <p:cNvSpPr>
            <a:spLocks noChangeArrowheads="1"/>
          </p:cNvSpPr>
          <p:nvPr/>
        </p:nvSpPr>
        <p:spPr bwMode="auto">
          <a:xfrm>
            <a:off x="6456363" y="3789364"/>
            <a:ext cx="28559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Splošni plinski zakon:</a:t>
            </a:r>
          </a:p>
        </p:txBody>
      </p:sp>
      <p:sp>
        <p:nvSpPr>
          <p:cNvPr id="114698" name="Rectangle 28"/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4699" name="Object 27"/>
          <p:cNvGraphicFramePr>
            <a:graphicFrameLocks noChangeAspect="1"/>
          </p:cNvGraphicFramePr>
          <p:nvPr/>
        </p:nvGraphicFramePr>
        <p:xfrm>
          <a:off x="6600826" y="4292600"/>
          <a:ext cx="23034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914400" imgH="444500" progId="Equation.3">
                  <p:embed/>
                </p:oleObj>
              </mc:Choice>
              <mc:Fallback>
                <p:oleObj name="Enačba" r:id="rId3" imgW="914400" imgH="444500" progId="Equation.3">
                  <p:embed/>
                  <p:pic>
                    <p:nvPicPr>
                      <p:cNvPr id="11469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826" y="4292600"/>
                        <a:ext cx="230346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700" name="Rectangle 29"/>
          <p:cNvSpPr>
            <a:spLocks noChangeArrowheads="1"/>
          </p:cNvSpPr>
          <p:nvPr/>
        </p:nvSpPr>
        <p:spPr bwMode="auto">
          <a:xfrm>
            <a:off x="6311901" y="5227302"/>
            <a:ext cx="311976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Splošna enačba stanja:</a:t>
            </a:r>
          </a:p>
        </p:txBody>
      </p:sp>
      <p:sp>
        <p:nvSpPr>
          <p:cNvPr id="114701" name="Rectangle 31"/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4702" name="Object 30"/>
          <p:cNvGraphicFramePr>
            <a:graphicFrameLocks noChangeAspect="1"/>
          </p:cNvGraphicFramePr>
          <p:nvPr/>
        </p:nvGraphicFramePr>
        <p:xfrm>
          <a:off x="6743701" y="5805488"/>
          <a:ext cx="24479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799753" imgH="203112" progId="Equation.3">
                  <p:embed/>
                </p:oleObj>
              </mc:Choice>
              <mc:Fallback>
                <p:oleObj name="Enačba" r:id="rId5" imgW="799753" imgH="203112" progId="Equation.3">
                  <p:embed/>
                  <p:pic>
                    <p:nvPicPr>
                      <p:cNvPr id="11470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1" y="5805488"/>
                        <a:ext cx="244792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93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0BE0EEE-389C-4EAC-A5DB-D6E2C295179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390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8572EB7-0F7F-41DF-A604-6D2DA2FC03C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3908" name="Rectangle 5"/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3909" name="Object 4"/>
          <p:cNvGraphicFramePr>
            <a:graphicFrameLocks noChangeAspect="1"/>
          </p:cNvGraphicFramePr>
          <p:nvPr/>
        </p:nvGraphicFramePr>
        <p:xfrm>
          <a:off x="1919288" y="404814"/>
          <a:ext cx="6926262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načba" r:id="rId3" imgW="4216400" imgH="1104900" progId="Equation.3">
                  <p:embed/>
                </p:oleObj>
              </mc:Choice>
              <mc:Fallback>
                <p:oleObj name="Enačba" r:id="rId3" imgW="4216400" imgH="1104900" progId="Equation.3">
                  <p:embed/>
                  <p:pic>
                    <p:nvPicPr>
                      <p:cNvPr id="12390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404814"/>
                        <a:ext cx="6926262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10" name="Rectangle 7"/>
          <p:cNvSpPr>
            <a:spLocks noChangeArrowheads="1"/>
          </p:cNvSpPr>
          <p:nvPr/>
        </p:nvSpPr>
        <p:spPr bwMode="auto">
          <a:xfrm>
            <a:off x="1524001" y="26658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3911" name="Object 6"/>
          <p:cNvGraphicFramePr>
            <a:graphicFrameLocks noChangeAspect="1"/>
          </p:cNvGraphicFramePr>
          <p:nvPr/>
        </p:nvGraphicFramePr>
        <p:xfrm>
          <a:off x="2921000" y="2276476"/>
          <a:ext cx="4910138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načba" r:id="rId5" imgW="3937000" imgH="1092200" progId="Equation.3">
                  <p:embed/>
                </p:oleObj>
              </mc:Choice>
              <mc:Fallback>
                <p:oleObj name="Enačba" r:id="rId5" imgW="3937000" imgH="1092200" progId="Equation.3">
                  <p:embed/>
                  <p:pic>
                    <p:nvPicPr>
                      <p:cNvPr id="1239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276476"/>
                        <a:ext cx="4910138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398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7B10537-E355-4EEE-9541-7FFBC7F1B44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571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E5DA9EE-B5E9-481B-97AC-9635F2C250B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5716" name="Rectangle 5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17" name="Object 4"/>
          <p:cNvGraphicFramePr>
            <a:graphicFrameLocks noChangeAspect="1"/>
          </p:cNvGraphicFramePr>
          <p:nvPr/>
        </p:nvGraphicFramePr>
        <p:xfrm>
          <a:off x="1985963" y="969963"/>
          <a:ext cx="26019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1485900" imgH="241300" progId="Equation.3">
                  <p:embed/>
                </p:oleObj>
              </mc:Choice>
              <mc:Fallback>
                <p:oleObj name="Enačba" r:id="rId3" imgW="1485900" imgH="241300" progId="Equation.3">
                  <p:embed/>
                  <p:pic>
                    <p:nvPicPr>
                      <p:cNvPr id="1157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3" y="969963"/>
                        <a:ext cx="2601912" cy="41275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1703389" y="476250"/>
            <a:ext cx="36099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Prostornina plinske zmesi:</a:t>
            </a: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1919288" y="1557339"/>
            <a:ext cx="27797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Masa plinske zmesi: </a:t>
            </a:r>
          </a:p>
        </p:txBody>
      </p:sp>
      <p:sp>
        <p:nvSpPr>
          <p:cNvPr id="115720" name="Rectangle 9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21" name="Object 8"/>
          <p:cNvGraphicFramePr>
            <a:graphicFrameLocks noChangeAspect="1"/>
          </p:cNvGraphicFramePr>
          <p:nvPr/>
        </p:nvGraphicFramePr>
        <p:xfrm>
          <a:off x="2027238" y="2133601"/>
          <a:ext cx="27352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načba" r:id="rId5" imgW="1600200" imgH="228600" progId="Equation.3">
                  <p:embed/>
                </p:oleObj>
              </mc:Choice>
              <mc:Fallback>
                <p:oleObj name="Enačba" r:id="rId5" imgW="1600200" imgH="228600" progId="Equation.3">
                  <p:embed/>
                  <p:pic>
                    <p:nvPicPr>
                      <p:cNvPr id="11572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2133601"/>
                        <a:ext cx="2735262" cy="3921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2" name="Rectangle 10"/>
          <p:cNvSpPr>
            <a:spLocks noChangeArrowheads="1"/>
          </p:cNvSpPr>
          <p:nvPr/>
        </p:nvSpPr>
        <p:spPr bwMode="auto">
          <a:xfrm>
            <a:off x="5448301" y="613401"/>
            <a:ext cx="4968875" cy="1446550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ali parcialni tlak plina je tisti tlak, s katerim bi plin pritiskal na stene posode, če bi sam zavzemal celoten volumen, ki ga zavzema zmes.</a:t>
            </a:r>
          </a:p>
        </p:txBody>
      </p:sp>
      <p:sp>
        <p:nvSpPr>
          <p:cNvPr id="115723" name="Rectangle 11"/>
          <p:cNvSpPr>
            <a:spLocks noChangeArrowheads="1"/>
          </p:cNvSpPr>
          <p:nvPr/>
        </p:nvSpPr>
        <p:spPr bwMode="auto">
          <a:xfrm>
            <a:off x="1919288" y="2636839"/>
            <a:ext cx="31670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tlak plinske zmesi:</a:t>
            </a:r>
          </a:p>
        </p:txBody>
      </p:sp>
      <p:sp>
        <p:nvSpPr>
          <p:cNvPr id="115724" name="Rectangle 13"/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25" name="Object 12"/>
          <p:cNvGraphicFramePr>
            <a:graphicFrameLocks noChangeAspect="1"/>
          </p:cNvGraphicFramePr>
          <p:nvPr/>
        </p:nvGraphicFramePr>
        <p:xfrm>
          <a:off x="2044701" y="3213101"/>
          <a:ext cx="17684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načba" r:id="rId7" imgW="647419" imgH="444307" progId="Equation.3">
                  <p:embed/>
                </p:oleObj>
              </mc:Choice>
              <mc:Fallback>
                <p:oleObj name="Enačba" r:id="rId7" imgW="647419" imgH="444307" progId="Equation.3">
                  <p:embed/>
                  <p:pic>
                    <p:nvPicPr>
                      <p:cNvPr id="11572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1" y="3213101"/>
                        <a:ext cx="1768475" cy="8223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6" name="Rectangle 14"/>
          <p:cNvSpPr>
            <a:spLocks noChangeArrowheads="1"/>
          </p:cNvSpPr>
          <p:nvPr/>
        </p:nvSpPr>
        <p:spPr bwMode="auto">
          <a:xfrm>
            <a:off x="1847851" y="4149725"/>
            <a:ext cx="34004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Celotni tlak plinske zmesi:</a:t>
            </a:r>
          </a:p>
        </p:txBody>
      </p:sp>
      <p:sp>
        <p:nvSpPr>
          <p:cNvPr id="115727" name="Rectangle 16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28" name="Object 15"/>
          <p:cNvGraphicFramePr>
            <a:graphicFrameLocks noChangeAspect="1"/>
          </p:cNvGraphicFramePr>
          <p:nvPr/>
        </p:nvGraphicFramePr>
        <p:xfrm>
          <a:off x="2047875" y="4797426"/>
          <a:ext cx="28384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načba" r:id="rId9" imgW="1536700" imgH="228600" progId="Equation.3">
                  <p:embed/>
                </p:oleObj>
              </mc:Choice>
              <mc:Fallback>
                <p:oleObj name="Enačba" r:id="rId9" imgW="1536700" imgH="228600" progId="Equation.3">
                  <p:embed/>
                  <p:pic>
                    <p:nvPicPr>
                      <p:cNvPr id="11572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4797426"/>
                        <a:ext cx="2838450" cy="42227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9" name="Rectangle 17"/>
          <p:cNvSpPr>
            <a:spLocks noChangeArrowheads="1"/>
          </p:cNvSpPr>
          <p:nvPr/>
        </p:nvSpPr>
        <p:spPr bwMode="auto">
          <a:xfrm>
            <a:off x="5448300" y="2205039"/>
            <a:ext cx="4940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Sestavo plinske zmesi lahko podamo: </a:t>
            </a:r>
          </a:p>
        </p:txBody>
      </p:sp>
      <p:sp>
        <p:nvSpPr>
          <p:cNvPr id="115730" name="Rectangle 18"/>
          <p:cNvSpPr>
            <a:spLocks noChangeArrowheads="1"/>
          </p:cNvSpPr>
          <p:nvPr/>
        </p:nvSpPr>
        <p:spPr bwMode="auto">
          <a:xfrm>
            <a:off x="5519738" y="2708275"/>
            <a:ext cx="33766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z volumskim razmerjem:</a:t>
            </a:r>
          </a:p>
        </p:txBody>
      </p:sp>
      <p:sp>
        <p:nvSpPr>
          <p:cNvPr id="115731" name="Rectangle 20"/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32" name="Object 19"/>
          <p:cNvGraphicFramePr>
            <a:graphicFrameLocks noChangeAspect="1"/>
          </p:cNvGraphicFramePr>
          <p:nvPr/>
        </p:nvGraphicFramePr>
        <p:xfrm>
          <a:off x="5664201" y="3213101"/>
          <a:ext cx="11525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načba" r:id="rId11" imgW="583947" imgH="406224" progId="Equation.3">
                  <p:embed/>
                </p:oleObj>
              </mc:Choice>
              <mc:Fallback>
                <p:oleObj name="Enačba" r:id="rId11" imgW="583947" imgH="406224" progId="Equation.3">
                  <p:embed/>
                  <p:pic>
                    <p:nvPicPr>
                      <p:cNvPr id="115732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1" y="3213101"/>
                        <a:ext cx="1152525" cy="658813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33" name="Rectangle 21"/>
          <p:cNvSpPr>
            <a:spLocks noChangeArrowheads="1"/>
          </p:cNvSpPr>
          <p:nvPr/>
        </p:nvSpPr>
        <p:spPr bwMode="auto">
          <a:xfrm>
            <a:off x="5448300" y="3933825"/>
            <a:ext cx="3035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z masnim razmerjem:</a:t>
            </a:r>
          </a:p>
        </p:txBody>
      </p:sp>
      <p:sp>
        <p:nvSpPr>
          <p:cNvPr id="115734" name="Rectangle 23"/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35" name="Object 22"/>
          <p:cNvGraphicFramePr>
            <a:graphicFrameLocks noChangeAspect="1"/>
          </p:cNvGraphicFramePr>
          <p:nvPr/>
        </p:nvGraphicFramePr>
        <p:xfrm>
          <a:off x="5664201" y="4508500"/>
          <a:ext cx="11525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načba" r:id="rId13" imgW="634725" imgH="406224" progId="Equation.3">
                  <p:embed/>
                </p:oleObj>
              </mc:Choice>
              <mc:Fallback>
                <p:oleObj name="Enačba" r:id="rId13" imgW="634725" imgH="406224" progId="Equation.3">
                  <p:embed/>
                  <p:pic>
                    <p:nvPicPr>
                      <p:cNvPr id="11573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1" y="4508500"/>
                        <a:ext cx="1152525" cy="554038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36" name="Rectangle 24"/>
          <p:cNvSpPr>
            <a:spLocks noChangeArrowheads="1"/>
          </p:cNvSpPr>
          <p:nvPr/>
        </p:nvSpPr>
        <p:spPr bwMode="auto">
          <a:xfrm>
            <a:off x="5232401" y="5079246"/>
            <a:ext cx="529272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• z molskim razmerjem, ki predstavlja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delež množine komponente i v celotni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množini plinske zmesi:</a:t>
            </a:r>
          </a:p>
        </p:txBody>
      </p:sp>
      <p:sp>
        <p:nvSpPr>
          <p:cNvPr id="115737" name="Rectangle 26"/>
          <p:cNvSpPr>
            <a:spLocks noChangeArrowheads="1"/>
          </p:cNvSpPr>
          <p:nvPr/>
        </p:nvSpPr>
        <p:spPr bwMode="auto">
          <a:xfrm>
            <a:off x="1524001" y="3008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5738" name="Object 25"/>
          <p:cNvGraphicFramePr>
            <a:graphicFrameLocks noChangeAspect="1"/>
          </p:cNvGraphicFramePr>
          <p:nvPr/>
        </p:nvGraphicFramePr>
        <p:xfrm>
          <a:off x="5735639" y="6108700"/>
          <a:ext cx="10810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načba" r:id="rId15" imgW="583947" imgH="406224" progId="Equation.3">
                  <p:embed/>
                </p:oleObj>
              </mc:Choice>
              <mc:Fallback>
                <p:oleObj name="Enačba" r:id="rId15" imgW="583947" imgH="406224" progId="Equation.3">
                  <p:embed/>
                  <p:pic>
                    <p:nvPicPr>
                      <p:cNvPr id="115738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9" y="6108700"/>
                        <a:ext cx="1081087" cy="6096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89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B24A99C-D7B1-420C-861B-63FE56A9C35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673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12F7413-DC0B-4468-A2A1-8DBD05EF009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1847851" y="399296"/>
            <a:ext cx="864076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4287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Primera: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1. V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18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zraka v normalnih razmerah moramo zmešati z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2,5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svetilnega plina. Določi volumsko razmerje!</a:t>
            </a:r>
          </a:p>
        </p:txBody>
      </p:sp>
      <p:sp>
        <p:nvSpPr>
          <p:cNvPr id="116741" name="Rectangle 6"/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6742" name="Object 5"/>
          <p:cNvGraphicFramePr>
            <a:graphicFrameLocks noChangeAspect="1"/>
          </p:cNvGraphicFramePr>
          <p:nvPr/>
        </p:nvGraphicFramePr>
        <p:xfrm>
          <a:off x="1919289" y="1492251"/>
          <a:ext cx="136842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710891" imgH="482391" progId="Equation.3">
                  <p:embed/>
                </p:oleObj>
              </mc:Choice>
              <mc:Fallback>
                <p:oleObj name="Enačba" r:id="rId3" imgW="710891" imgH="482391" progId="Equation.3">
                  <p:embed/>
                  <p:pic>
                    <p:nvPicPr>
                      <p:cNvPr id="1167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1492251"/>
                        <a:ext cx="1368425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3" name="Rectangle 8"/>
          <p:cNvSpPr>
            <a:spLocks noChangeArrowheads="1"/>
          </p:cNvSpPr>
          <p:nvPr/>
        </p:nvSpPr>
        <p:spPr bwMode="auto">
          <a:xfrm>
            <a:off x="1524001" y="26420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6744" name="Object 7"/>
          <p:cNvGraphicFramePr>
            <a:graphicFrameLocks noChangeAspect="1"/>
          </p:cNvGraphicFramePr>
          <p:nvPr/>
        </p:nvGraphicFramePr>
        <p:xfrm>
          <a:off x="4376739" y="1611313"/>
          <a:ext cx="3375025" cy="164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1752600" imgH="1066800" progId="Equation.3">
                  <p:embed/>
                </p:oleObj>
              </mc:Choice>
              <mc:Fallback>
                <p:oleObj name="Enačba" r:id="rId5" imgW="1752600" imgH="1066800" progId="Equation.3">
                  <p:embed/>
                  <p:pic>
                    <p:nvPicPr>
                      <p:cNvPr id="1167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9" y="1611313"/>
                        <a:ext cx="3375025" cy="164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1703389" y="3194050"/>
            <a:ext cx="87852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19 kg zraka pomešamo z </a:t>
            </a:r>
            <a:r>
              <a:rPr lang="sl-SI" altLang="sl-SI" sz="2400" i="1">
                <a:solidFill>
                  <a:srgbClr val="000000"/>
                </a:solidFill>
              </a:rPr>
              <a:t>m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1 kg svetilnega plina. Določi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masno razmerje in masne odstotke!</a:t>
            </a: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1919289" y="4043363"/>
            <a:ext cx="13414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m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= 19 kg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m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= 1 kg</a:t>
            </a:r>
          </a:p>
        </p:txBody>
      </p:sp>
      <p:sp>
        <p:nvSpPr>
          <p:cNvPr id="116747" name="Rectangle 12"/>
          <p:cNvSpPr>
            <a:spLocks noChangeArrowheads="1"/>
          </p:cNvSpPr>
          <p:nvPr/>
        </p:nvSpPr>
        <p:spPr bwMode="auto">
          <a:xfrm>
            <a:off x="1524001" y="26611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6748" name="Object 11"/>
          <p:cNvGraphicFramePr>
            <a:graphicFrameLocks noChangeAspect="1"/>
          </p:cNvGraphicFramePr>
          <p:nvPr/>
        </p:nvGraphicFramePr>
        <p:xfrm>
          <a:off x="4224339" y="4310063"/>
          <a:ext cx="4130675" cy="193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7" imgW="1562100" imgH="914400" progId="Equation.3">
                  <p:embed/>
                </p:oleObj>
              </mc:Choice>
              <mc:Fallback>
                <p:oleObj name="Enačba" r:id="rId7" imgW="1562100" imgH="914400" progId="Equation.3">
                  <p:embed/>
                  <p:pic>
                    <p:nvPicPr>
                      <p:cNvPr id="11674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9" y="4310063"/>
                        <a:ext cx="4130675" cy="193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171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D5B557B-BB23-4172-9FA6-6973B4C4BE9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776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8E4727B-2A45-4C2F-B2CD-F47D1E1BC2F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7764" name="Rectangle 21"/>
          <p:cNvSpPr>
            <a:spLocks noChangeArrowheads="1"/>
          </p:cNvSpPr>
          <p:nvPr/>
        </p:nvSpPr>
        <p:spPr bwMode="auto">
          <a:xfrm>
            <a:off x="1919289" y="404814"/>
            <a:ext cx="85042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DOLOČANJE DELNEGA TLAKA PLINSKEGA DELEŽA V ZMESI</a:t>
            </a:r>
          </a:p>
        </p:txBody>
      </p:sp>
      <p:sp>
        <p:nvSpPr>
          <p:cNvPr id="117765" name="Rectangle 22"/>
          <p:cNvSpPr>
            <a:spLocks noChangeArrowheads="1"/>
          </p:cNvSpPr>
          <p:nvPr/>
        </p:nvSpPr>
        <p:spPr bwMode="auto">
          <a:xfrm>
            <a:off x="1774826" y="908050"/>
            <a:ext cx="8353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(parcialni) tlak posameznega plina v plinski zmesi je enak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produktu volumskega razmerja plina in celotnega tlaka zmesi.</a:t>
            </a:r>
          </a:p>
        </p:txBody>
      </p:sp>
      <p:sp>
        <p:nvSpPr>
          <p:cNvPr id="117766" name="Rectangle 25"/>
          <p:cNvSpPr>
            <a:spLocks noChangeArrowheads="1"/>
          </p:cNvSpPr>
          <p:nvPr/>
        </p:nvSpPr>
        <p:spPr bwMode="auto">
          <a:xfrm>
            <a:off x="1552576" y="30690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17767" name="Rectangle 28"/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7768" name="Object 27"/>
          <p:cNvGraphicFramePr>
            <a:graphicFrameLocks noChangeAspect="1"/>
          </p:cNvGraphicFramePr>
          <p:nvPr/>
        </p:nvGraphicFramePr>
        <p:xfrm>
          <a:off x="2135188" y="1773238"/>
          <a:ext cx="14398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672808" imgH="241195" progId="Equation.3">
                  <p:embed/>
                </p:oleObj>
              </mc:Choice>
              <mc:Fallback>
                <p:oleObj name="Enačba" r:id="rId3" imgW="672808" imgH="241195" progId="Equation.3">
                  <p:embed/>
                  <p:pic>
                    <p:nvPicPr>
                      <p:cNvPr id="11776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773238"/>
                        <a:ext cx="1439862" cy="3810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9" name="Rectangle 30"/>
          <p:cNvSpPr>
            <a:spLocks noChangeArrowheads="1"/>
          </p:cNvSpPr>
          <p:nvPr/>
        </p:nvSpPr>
        <p:spPr bwMode="auto">
          <a:xfrm>
            <a:off x="1774825" y="2276475"/>
            <a:ext cx="8642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primeru, da so znana masna razmerja zmesi, lahko določimo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delni tlak po naslednji enačbi.</a:t>
            </a:r>
          </a:p>
        </p:txBody>
      </p:sp>
      <p:sp>
        <p:nvSpPr>
          <p:cNvPr id="117770" name="Rectangle 32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7771" name="Object 31"/>
          <p:cNvGraphicFramePr>
            <a:graphicFrameLocks noChangeAspect="1"/>
          </p:cNvGraphicFramePr>
          <p:nvPr/>
        </p:nvGraphicFramePr>
        <p:xfrm>
          <a:off x="2135188" y="3213101"/>
          <a:ext cx="20891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927100" imgH="431800" progId="Equation.3">
                  <p:embed/>
                </p:oleObj>
              </mc:Choice>
              <mc:Fallback>
                <p:oleObj name="Enačba" r:id="rId5" imgW="927100" imgH="431800" progId="Equation.3">
                  <p:embed/>
                  <p:pic>
                    <p:nvPicPr>
                      <p:cNvPr id="117771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213101"/>
                        <a:ext cx="2089150" cy="7207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72" name="Rectangle 33"/>
          <p:cNvSpPr>
            <a:spLocks noChangeArrowheads="1"/>
          </p:cNvSpPr>
          <p:nvPr/>
        </p:nvSpPr>
        <p:spPr bwMode="auto">
          <a:xfrm>
            <a:off x="1992314" y="4076700"/>
            <a:ext cx="13160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Primera:</a:t>
            </a:r>
          </a:p>
        </p:txBody>
      </p:sp>
      <p:sp>
        <p:nvSpPr>
          <p:cNvPr id="117773" name="Rectangle 34"/>
          <p:cNvSpPr>
            <a:spLocks noChangeArrowheads="1"/>
          </p:cNvSpPr>
          <p:nvPr/>
        </p:nvSpPr>
        <p:spPr bwMode="auto">
          <a:xfrm>
            <a:off x="1847851" y="4603750"/>
            <a:ext cx="8505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Določi delna tlaka plina v zmesi pri tlaku </a:t>
            </a:r>
            <a:r>
              <a:rPr lang="sl-SI" altLang="sl-SI" sz="2200" i="1">
                <a:solidFill>
                  <a:srgbClr val="000000"/>
                </a:solidFill>
              </a:rPr>
              <a:t>p = </a:t>
            </a:r>
            <a:r>
              <a:rPr lang="sl-SI" altLang="sl-SI" sz="2200">
                <a:solidFill>
                  <a:srgbClr val="000000"/>
                </a:solidFill>
              </a:rPr>
              <a:t>4 bar, če je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i="1" baseline="-25000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0,8 in </a:t>
            </a:r>
            <a:r>
              <a:rPr lang="en-US" altLang="sl-SI" sz="2200" i="1">
                <a:solidFill>
                  <a:srgbClr val="000000"/>
                </a:solidFill>
              </a:rPr>
              <a:t>X</a:t>
            </a:r>
            <a:r>
              <a:rPr lang="en-US" altLang="sl-SI" sz="2200" i="1" baseline="-25000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en-US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0,2 !</a:t>
            </a:r>
          </a:p>
        </p:txBody>
      </p:sp>
      <p:sp>
        <p:nvSpPr>
          <p:cNvPr id="117774" name="Rectangle 36"/>
          <p:cNvSpPr>
            <a:spLocks noChangeArrowheads="1"/>
          </p:cNvSpPr>
          <p:nvPr/>
        </p:nvSpPr>
        <p:spPr bwMode="auto">
          <a:xfrm>
            <a:off x="1524001" y="28373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7775" name="Object 35"/>
          <p:cNvGraphicFramePr>
            <a:graphicFrameLocks noChangeAspect="1"/>
          </p:cNvGraphicFramePr>
          <p:nvPr/>
        </p:nvGraphicFramePr>
        <p:xfrm>
          <a:off x="1992314" y="5445125"/>
          <a:ext cx="6480175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načba" r:id="rId7" imgW="3784600" imgH="749300" progId="Equation.3">
                  <p:embed/>
                </p:oleObj>
              </mc:Choice>
              <mc:Fallback>
                <p:oleObj name="Enačba" r:id="rId7" imgW="3784600" imgH="749300" progId="Equation.3">
                  <p:embed/>
                  <p:pic>
                    <p:nvPicPr>
                      <p:cNvPr id="11777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5445125"/>
                        <a:ext cx="6480175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101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620DD70-108D-4587-A5C6-E564E530FD8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878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E8AB20F-9648-440E-99E3-0A4857BFB6B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1774826" y="399296"/>
            <a:ext cx="856932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Zrak je sestavljen iz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m1</a:t>
            </a:r>
            <a:r>
              <a:rPr lang="sl-SI" altLang="sl-SI" sz="2200">
                <a:solidFill>
                  <a:srgbClr val="000000"/>
                </a:solidFill>
              </a:rPr>
              <a:t> = 23,6 % masnih delov kisika in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76,4 % masnih delov dušika. Določi delna tlaka pri tlaku </a:t>
            </a:r>
            <a:r>
              <a:rPr lang="sl-SI" altLang="sl-SI" sz="2200" i="1">
                <a:solidFill>
                  <a:srgbClr val="000000"/>
                </a:solidFill>
              </a:rPr>
              <a:t>p = </a:t>
            </a:r>
            <a:r>
              <a:rPr lang="sl-SI" altLang="sl-SI" sz="2200">
                <a:solidFill>
                  <a:srgbClr val="000000"/>
                </a:solidFill>
              </a:rPr>
              <a:t>1 bar,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če je plinska konstanta zmesi </a:t>
            </a:r>
            <a:r>
              <a:rPr lang="sl-SI" altLang="sl-SI" sz="2200" i="1">
                <a:solidFill>
                  <a:srgbClr val="000000"/>
                </a:solidFill>
              </a:rPr>
              <a:t>R = </a:t>
            </a:r>
            <a:r>
              <a:rPr lang="sl-SI" altLang="sl-SI" sz="2200">
                <a:solidFill>
                  <a:srgbClr val="000000"/>
                </a:solidFill>
              </a:rPr>
              <a:t>287 J/kgK.</a:t>
            </a:r>
          </a:p>
        </p:txBody>
      </p:sp>
      <p:sp>
        <p:nvSpPr>
          <p:cNvPr id="118789" name="Rectangle 6"/>
          <p:cNvSpPr>
            <a:spLocks noChangeArrowheads="1"/>
          </p:cNvSpPr>
          <p:nvPr/>
        </p:nvSpPr>
        <p:spPr bwMode="auto">
          <a:xfrm>
            <a:off x="6003635" y="25229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18790" name="Rectangle 8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8791" name="Object 7"/>
          <p:cNvGraphicFramePr>
            <a:graphicFrameLocks noChangeAspect="1"/>
          </p:cNvGraphicFramePr>
          <p:nvPr/>
        </p:nvGraphicFramePr>
        <p:xfrm>
          <a:off x="2566989" y="1651000"/>
          <a:ext cx="7508875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3721100" imgH="990600" progId="Equation.3">
                  <p:embed/>
                </p:oleObj>
              </mc:Choice>
              <mc:Fallback>
                <p:oleObj name="Enačba" r:id="rId3" imgW="3721100" imgH="990600" progId="Equation.3">
                  <p:embed/>
                  <p:pic>
                    <p:nvPicPr>
                      <p:cNvPr id="11879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1651000"/>
                        <a:ext cx="7508875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2" name="Rectangle 9"/>
          <p:cNvSpPr>
            <a:spLocks noChangeArrowheads="1"/>
          </p:cNvSpPr>
          <p:nvPr/>
        </p:nvSpPr>
        <p:spPr bwMode="auto">
          <a:xfrm>
            <a:off x="1992314" y="4076700"/>
            <a:ext cx="41735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PLINSKA KONSTANTA ZMESI</a:t>
            </a:r>
          </a:p>
        </p:txBody>
      </p:sp>
      <p:sp>
        <p:nvSpPr>
          <p:cNvPr id="118793" name="Rectangle 10"/>
          <p:cNvSpPr>
            <a:spLocks noChangeArrowheads="1"/>
          </p:cNvSpPr>
          <p:nvPr/>
        </p:nvSpPr>
        <p:spPr bwMode="auto">
          <a:xfrm>
            <a:off x="1992313" y="4652964"/>
            <a:ext cx="22669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Splošna enačba:</a:t>
            </a:r>
          </a:p>
        </p:txBody>
      </p:sp>
      <p:sp>
        <p:nvSpPr>
          <p:cNvPr id="118794" name="Rectangle 12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8795" name="Object 11"/>
          <p:cNvGraphicFramePr>
            <a:graphicFrameLocks noChangeAspect="1"/>
          </p:cNvGraphicFramePr>
          <p:nvPr/>
        </p:nvGraphicFramePr>
        <p:xfrm>
          <a:off x="2063750" y="5157789"/>
          <a:ext cx="19446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952087" imgH="431613" progId="Equation.3">
                  <p:embed/>
                </p:oleObj>
              </mc:Choice>
              <mc:Fallback>
                <p:oleObj name="Enačba" r:id="rId5" imgW="952087" imgH="431613" progId="Equation.3">
                  <p:embed/>
                  <p:pic>
                    <p:nvPicPr>
                      <p:cNvPr id="1187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5157789"/>
                        <a:ext cx="1944688" cy="644525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6" name="Rectangle 13"/>
          <p:cNvSpPr>
            <a:spLocks noChangeArrowheads="1"/>
          </p:cNvSpPr>
          <p:nvPr/>
        </p:nvSpPr>
        <p:spPr bwMode="auto">
          <a:xfrm>
            <a:off x="5016501" y="4652964"/>
            <a:ext cx="32305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Molekulska masa zmesi:</a:t>
            </a:r>
          </a:p>
        </p:txBody>
      </p:sp>
      <p:sp>
        <p:nvSpPr>
          <p:cNvPr id="118797" name="Rectangle 15"/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8798" name="Object 14"/>
          <p:cNvGraphicFramePr>
            <a:graphicFrameLocks noChangeAspect="1"/>
          </p:cNvGraphicFramePr>
          <p:nvPr/>
        </p:nvGraphicFramePr>
        <p:xfrm>
          <a:off x="4943476" y="5157788"/>
          <a:ext cx="38893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7" imgW="2019300" imgH="241300" progId="Equation.3">
                  <p:embed/>
                </p:oleObj>
              </mc:Choice>
              <mc:Fallback>
                <p:oleObj name="Enačba" r:id="rId7" imgW="2019300" imgH="241300" progId="Equation.3">
                  <p:embed/>
                  <p:pic>
                    <p:nvPicPr>
                      <p:cNvPr id="11879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6" y="5157788"/>
                        <a:ext cx="3889375" cy="4064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592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46CC5B4-4047-4AB8-9053-C1C1D67F21A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981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E3076C0-FBD6-46C2-974D-25532199B2D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9812" name="Rectangle 56"/>
          <p:cNvSpPr>
            <a:spLocks noChangeArrowheads="1"/>
          </p:cNvSpPr>
          <p:nvPr/>
        </p:nvSpPr>
        <p:spPr bwMode="auto">
          <a:xfrm>
            <a:off x="1992313" y="476250"/>
            <a:ext cx="12382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19813" name="Rectangle 57"/>
          <p:cNvSpPr>
            <a:spLocks noChangeArrowheads="1"/>
          </p:cNvSpPr>
          <p:nvPr/>
        </p:nvSpPr>
        <p:spPr bwMode="auto">
          <a:xfrm>
            <a:off x="1992313" y="900113"/>
            <a:ext cx="86296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Suh zrak je sestavljen iz X</a:t>
            </a:r>
            <a:r>
              <a:rPr lang="sl-SI" altLang="sl-SI" sz="2200" i="1" baseline="-25000">
                <a:solidFill>
                  <a:srgbClr val="000000"/>
                </a:solidFill>
              </a:rPr>
              <a:t>v1</a:t>
            </a:r>
            <a:r>
              <a:rPr lang="en-US" altLang="sl-SI" sz="2200" i="1">
                <a:solidFill>
                  <a:srgbClr val="000000"/>
                </a:solidFill>
              </a:rPr>
              <a:t>  </a:t>
            </a:r>
            <a:r>
              <a:rPr lang="sl-SI" altLang="sl-SI" sz="2200">
                <a:solidFill>
                  <a:srgbClr val="000000"/>
                </a:solidFill>
              </a:rPr>
              <a:t>= 78 % volumenskih odstotkov dušika,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v2</a:t>
            </a:r>
            <a:r>
              <a:rPr lang="sl-SI" altLang="sl-SI" sz="2200">
                <a:solidFill>
                  <a:srgbClr val="000000"/>
                </a:solidFill>
              </a:rPr>
              <a:t> = 21% kisika, X</a:t>
            </a:r>
            <a:r>
              <a:rPr lang="sl-SI" altLang="sl-SI" sz="2200" baseline="-25000">
                <a:solidFill>
                  <a:srgbClr val="000000"/>
                </a:solidFill>
              </a:rPr>
              <a:t>v3 </a:t>
            </a:r>
            <a:r>
              <a:rPr lang="sl-SI" altLang="sl-SI" sz="2200">
                <a:solidFill>
                  <a:srgbClr val="000000"/>
                </a:solidFill>
              </a:rPr>
              <a:t>= 1% argona. Določi navidezno molekularno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maso, gostoto pri normalnih razmerah in navidezno plinsko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konstanto! </a:t>
            </a:r>
          </a:p>
        </p:txBody>
      </p:sp>
      <p:sp>
        <p:nvSpPr>
          <p:cNvPr id="119814" name="Rectangle 59"/>
          <p:cNvSpPr>
            <a:spLocks noChangeArrowheads="1"/>
          </p:cNvSpPr>
          <p:nvPr/>
        </p:nvSpPr>
        <p:spPr bwMode="auto">
          <a:xfrm>
            <a:off x="1524001" y="27039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9815" name="Object 58"/>
          <p:cNvGraphicFramePr>
            <a:graphicFrameLocks noChangeAspect="1"/>
          </p:cNvGraphicFramePr>
          <p:nvPr/>
        </p:nvGraphicFramePr>
        <p:xfrm>
          <a:off x="1992313" y="2349501"/>
          <a:ext cx="1223962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711200" imgH="1016000" progId="Equation.3">
                  <p:embed/>
                </p:oleObj>
              </mc:Choice>
              <mc:Fallback>
                <p:oleObj name="Enačba" r:id="rId3" imgW="711200" imgH="1016000" progId="Equation.3">
                  <p:embed/>
                  <p:pic>
                    <p:nvPicPr>
                      <p:cNvPr id="119815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2349501"/>
                        <a:ext cx="1223962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6" name="Rectangle 61"/>
          <p:cNvSpPr>
            <a:spLocks noChangeArrowheads="1"/>
          </p:cNvSpPr>
          <p:nvPr/>
        </p:nvSpPr>
        <p:spPr bwMode="auto">
          <a:xfrm>
            <a:off x="1524001" y="28658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9817" name="Object 60"/>
          <p:cNvGraphicFramePr>
            <a:graphicFrameLocks noChangeAspect="1"/>
          </p:cNvGraphicFramePr>
          <p:nvPr/>
        </p:nvGraphicFramePr>
        <p:xfrm>
          <a:off x="3260726" y="2420939"/>
          <a:ext cx="7758113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načba" r:id="rId5" imgW="4508500" imgH="698500" progId="Equation.3">
                  <p:embed/>
                </p:oleObj>
              </mc:Choice>
              <mc:Fallback>
                <p:oleObj name="Enačba" r:id="rId5" imgW="4508500" imgH="698500" progId="Equation.3">
                  <p:embed/>
                  <p:pic>
                    <p:nvPicPr>
                      <p:cNvPr id="119817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6" y="2420939"/>
                        <a:ext cx="7758113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8" name="Rectangle 62"/>
          <p:cNvSpPr>
            <a:spLocks noChangeArrowheads="1"/>
          </p:cNvSpPr>
          <p:nvPr/>
        </p:nvSpPr>
        <p:spPr bwMode="auto">
          <a:xfrm>
            <a:off x="1992314" y="3933825"/>
            <a:ext cx="48339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Gostota zmesi v normalnih razmerah:</a:t>
            </a:r>
          </a:p>
        </p:txBody>
      </p:sp>
      <p:sp>
        <p:nvSpPr>
          <p:cNvPr id="119819" name="Rectangle 64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9820" name="Object 63"/>
          <p:cNvGraphicFramePr>
            <a:graphicFrameLocks noChangeAspect="1"/>
          </p:cNvGraphicFramePr>
          <p:nvPr/>
        </p:nvGraphicFramePr>
        <p:xfrm>
          <a:off x="1981201" y="4375150"/>
          <a:ext cx="448786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načba" r:id="rId7" imgW="2527300" imgH="431800" progId="Equation.3">
                  <p:embed/>
                </p:oleObj>
              </mc:Choice>
              <mc:Fallback>
                <p:oleObj name="Enačba" r:id="rId7" imgW="2527300" imgH="431800" progId="Equation.3">
                  <p:embed/>
                  <p:pic>
                    <p:nvPicPr>
                      <p:cNvPr id="11982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1" y="4375150"/>
                        <a:ext cx="4487863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21" name="Rectangle 65"/>
          <p:cNvSpPr>
            <a:spLocks noChangeArrowheads="1"/>
          </p:cNvSpPr>
          <p:nvPr/>
        </p:nvSpPr>
        <p:spPr bwMode="auto">
          <a:xfrm>
            <a:off x="2063750" y="5157789"/>
            <a:ext cx="38989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Navidezna plinska konstanta: </a:t>
            </a:r>
          </a:p>
        </p:txBody>
      </p:sp>
      <p:sp>
        <p:nvSpPr>
          <p:cNvPr id="119822" name="Rectangle 67"/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9823" name="Object 66"/>
          <p:cNvGraphicFramePr>
            <a:graphicFrameLocks noChangeAspect="1"/>
          </p:cNvGraphicFramePr>
          <p:nvPr/>
        </p:nvGraphicFramePr>
        <p:xfrm>
          <a:off x="2492376" y="5756276"/>
          <a:ext cx="32480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načba" r:id="rId9" imgW="1981200" imgH="317500" progId="Equation.3">
                  <p:embed/>
                </p:oleObj>
              </mc:Choice>
              <mc:Fallback>
                <p:oleObj name="Enačba" r:id="rId9" imgW="1981200" imgH="317500" progId="Equation.3">
                  <p:embed/>
                  <p:pic>
                    <p:nvPicPr>
                      <p:cNvPr id="119823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76" y="5756276"/>
                        <a:ext cx="32480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82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320FBE8-0804-4F9F-9F59-5B869E4BE56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0835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09F46A8-A774-4061-B8F1-67B98F2D8AE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9" y="476250"/>
            <a:ext cx="8569325" cy="532923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sl-SI" altLang="sl-SI" sz="2000" b="1" dirty="0">
                <a:solidFill>
                  <a:srgbClr val="7030A0"/>
                </a:solidFill>
              </a:rPr>
              <a:t>REŠEN PRIMER:</a:t>
            </a:r>
          </a:p>
          <a:p>
            <a:pPr marL="0" indent="0" eaLnBrk="1" hangingPunct="1">
              <a:buNone/>
              <a:defRPr/>
            </a:pPr>
            <a:r>
              <a:rPr lang="sl-SI" altLang="sl-SI" sz="2000" dirty="0"/>
              <a:t>V posodi pomešamo 15 kg zraka in 5 kg dušika. Kolikšni so masni in volumenski deli? Izračunaj plinsko konstanto zmesi.</a:t>
            </a:r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Skupna masa zmesi:   m = m</a:t>
            </a:r>
            <a:r>
              <a:rPr lang="sl-SI" altLang="sl-SI" sz="2000" baseline="-25000" dirty="0"/>
              <a:t>1</a:t>
            </a:r>
            <a:r>
              <a:rPr lang="sl-SI" altLang="sl-SI" sz="2000" dirty="0"/>
              <a:t> + m</a:t>
            </a:r>
            <a:r>
              <a:rPr lang="sl-SI" altLang="sl-SI" sz="2000" baseline="-25000" dirty="0"/>
              <a:t>2</a:t>
            </a:r>
            <a:r>
              <a:rPr lang="sl-SI" altLang="sl-SI" sz="2000" dirty="0"/>
              <a:t> =15 +5 =20 kg</a:t>
            </a:r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Masni deli so:</a:t>
            </a:r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Volumenski deli:</a:t>
            </a:r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Plinska konstanta: </a:t>
            </a:r>
            <a:r>
              <a:rPr lang="sl-SI" altLang="sl-SI" sz="2000" dirty="0" err="1"/>
              <a:t>R</a:t>
            </a:r>
            <a:r>
              <a:rPr lang="sl-SI" altLang="sl-SI" sz="2000" baseline="-25000" dirty="0" err="1"/>
              <a:t>z</a:t>
            </a:r>
            <a:r>
              <a:rPr lang="sl-SI" altLang="sl-SI" sz="2000" dirty="0"/>
              <a:t>=X</a:t>
            </a:r>
            <a:r>
              <a:rPr lang="sl-SI" altLang="sl-SI" sz="2000" baseline="-25000" dirty="0"/>
              <a:t>m1</a:t>
            </a:r>
            <a:r>
              <a:rPr lang="sl-SI" altLang="sl-SI" sz="2000" dirty="0"/>
              <a:t>. R</a:t>
            </a:r>
            <a:r>
              <a:rPr lang="sl-SI" altLang="sl-SI" sz="2000" baseline="-25000" dirty="0"/>
              <a:t>1</a:t>
            </a:r>
            <a:r>
              <a:rPr lang="sl-SI" altLang="sl-SI" sz="2000" dirty="0"/>
              <a:t>+X</a:t>
            </a:r>
            <a:r>
              <a:rPr lang="sl-SI" altLang="sl-SI" sz="2000" baseline="-25000" dirty="0"/>
              <a:t>m2</a:t>
            </a:r>
            <a:r>
              <a:rPr lang="sl-SI" altLang="sl-SI" sz="2000" dirty="0"/>
              <a:t> . R</a:t>
            </a:r>
            <a:r>
              <a:rPr lang="sl-SI" altLang="sl-SI" sz="2000" baseline="-25000" dirty="0"/>
              <a:t>2 </a:t>
            </a:r>
            <a:r>
              <a:rPr lang="sl-SI" altLang="sl-SI" sz="2000" dirty="0"/>
              <a:t>= 0,75.287+0,25.296,7 =</a:t>
            </a:r>
          </a:p>
          <a:p>
            <a:pPr marL="609600" indent="-609600" eaLnBrk="1" hangingPunct="1">
              <a:buNone/>
              <a:defRPr/>
            </a:pPr>
            <a:r>
              <a:rPr lang="sl-SI" altLang="sl-SI" sz="2000" dirty="0"/>
              <a:t>				    =289,42J/</a:t>
            </a:r>
            <a:r>
              <a:rPr lang="sl-SI" altLang="sl-SI" sz="2000" dirty="0" err="1"/>
              <a:t>kgK</a:t>
            </a:r>
            <a:endParaRPr lang="sl-SI" altLang="sl-SI" sz="2000" dirty="0"/>
          </a:p>
          <a:p>
            <a:pPr marL="609600" indent="-609600" eaLnBrk="1" hangingPunct="1">
              <a:buNone/>
              <a:defRPr/>
            </a:pPr>
            <a:endParaRPr lang="sl-SI" altLang="sl-SI" sz="2000" dirty="0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1524001" y="28087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0838" name="Object 4"/>
          <p:cNvGraphicFramePr>
            <a:graphicFrameLocks noChangeAspect="1"/>
          </p:cNvGraphicFramePr>
          <p:nvPr/>
        </p:nvGraphicFramePr>
        <p:xfrm>
          <a:off x="4908550" y="2084388"/>
          <a:ext cx="3168650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načba" r:id="rId3" imgW="1447172" imgH="812447" progId="Equation.3">
                  <p:embed/>
                </p:oleObj>
              </mc:Choice>
              <mc:Fallback>
                <p:oleObj name="Enačba" r:id="rId3" imgW="1447172" imgH="812447" progId="Equation.3">
                  <p:embed/>
                  <p:pic>
                    <p:nvPicPr>
                      <p:cNvPr id="12083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2084388"/>
                        <a:ext cx="3168650" cy="127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39" name="Rectangle 7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20840" name="Object 6"/>
          <p:cNvGraphicFramePr>
            <a:graphicFrameLocks noChangeAspect="1"/>
          </p:cNvGraphicFramePr>
          <p:nvPr/>
        </p:nvGraphicFramePr>
        <p:xfrm>
          <a:off x="5457825" y="3579813"/>
          <a:ext cx="3435350" cy="150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načba" r:id="rId5" imgW="2286000" imgH="1143000" progId="Equation.3">
                  <p:embed/>
                </p:oleObj>
              </mc:Choice>
              <mc:Fallback>
                <p:oleObj name="Enačba" r:id="rId5" imgW="2286000" imgH="1143000" progId="Equation.3">
                  <p:embed/>
                  <p:pic>
                    <p:nvPicPr>
                      <p:cNvPr id="12084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3579813"/>
                        <a:ext cx="3435350" cy="150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290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24FB6FC-10BA-4015-B707-FFE4E979BFB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185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68485DA-685B-4D13-A4CC-09137FEB187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21860" name="Rectangle 5"/>
          <p:cNvSpPr>
            <a:spLocks noChangeArrowheads="1"/>
          </p:cNvSpPr>
          <p:nvPr/>
        </p:nvSpPr>
        <p:spPr bwMode="auto">
          <a:xfrm>
            <a:off x="1919289" y="403226"/>
            <a:ext cx="12223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Naloge:</a:t>
            </a:r>
          </a:p>
        </p:txBody>
      </p:sp>
      <p:sp>
        <p:nvSpPr>
          <p:cNvPr id="121861" name="Rectangle 6"/>
          <p:cNvSpPr>
            <a:spLocks noChangeArrowheads="1"/>
          </p:cNvSpPr>
          <p:nvPr/>
        </p:nvSpPr>
        <p:spPr bwMode="auto">
          <a:xfrm>
            <a:off x="1919289" y="735013"/>
            <a:ext cx="8569325" cy="551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59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59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5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59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1.Plinska zmes je sestavljena iz 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14 kg dušika in </a:t>
            </a:r>
            <a:r>
              <a:rPr lang="sl-SI" altLang="sl-SI" sz="2200" i="1">
                <a:solidFill>
                  <a:srgbClr val="000000"/>
                </a:solidFill>
              </a:rPr>
              <a:t>m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11 kg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ogljikovega monoksida. Kakšni sta masni in volumski razmerji?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</a:rPr>
              <a:t>		(R: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m1</a:t>
            </a:r>
            <a:r>
              <a:rPr lang="sl-SI" altLang="sl-SI" sz="2200">
                <a:solidFill>
                  <a:srgbClr val="FF0000"/>
                </a:solidFill>
              </a:rPr>
              <a:t>  = 0,56,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m2</a:t>
            </a:r>
            <a:r>
              <a:rPr lang="sl-SI" altLang="sl-SI" sz="2200">
                <a:solidFill>
                  <a:srgbClr val="FF0000"/>
                </a:solidFill>
              </a:rPr>
              <a:t>  = 0,44,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V1</a:t>
            </a:r>
            <a:r>
              <a:rPr lang="sl-SI" altLang="sl-SI" sz="2200">
                <a:solidFill>
                  <a:srgbClr val="FF0000"/>
                </a:solidFill>
              </a:rPr>
              <a:t> = 0,56,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V2</a:t>
            </a:r>
            <a:r>
              <a:rPr lang="sl-SI" altLang="sl-SI" sz="2200">
                <a:solidFill>
                  <a:srgbClr val="FF0000"/>
                </a:solidFill>
              </a:rPr>
              <a:t> = 0,44)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2.Masno razmerje zraka v plinski zmesi je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m1</a:t>
            </a:r>
            <a:r>
              <a:rPr lang="sl-SI" altLang="sl-SI" sz="2200">
                <a:solidFill>
                  <a:srgbClr val="000000"/>
                </a:solidFill>
              </a:rPr>
              <a:t> = 0,948, masno razmerje svetilnega plina pa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m2</a:t>
            </a:r>
            <a:r>
              <a:rPr lang="sl-SI" altLang="sl-SI" sz="2200">
                <a:solidFill>
                  <a:srgbClr val="000000"/>
                </a:solidFill>
              </a:rPr>
              <a:t> = 0,052. Specifični volumen zraka je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0,773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/kg, svetilnega plina pa </a:t>
            </a:r>
            <a:r>
              <a:rPr lang="sl-SI" altLang="sl-SI" sz="2200" i="1">
                <a:solidFill>
                  <a:srgbClr val="000000"/>
                </a:solidFill>
              </a:rPr>
              <a:t>v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1,90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/kg v istih razmerah. Določi volumsko razmerje sestavin!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V1</a:t>
            </a:r>
            <a:r>
              <a:rPr lang="sl-SI" altLang="sl-SI" sz="2200">
                <a:solidFill>
                  <a:srgbClr val="FF0000"/>
                </a:solidFill>
              </a:rPr>
              <a:t> = 0,88,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V2</a:t>
            </a:r>
            <a:r>
              <a:rPr lang="sl-SI" altLang="sl-SI" sz="2200">
                <a:solidFill>
                  <a:srgbClr val="FF0000"/>
                </a:solidFill>
              </a:rPr>
              <a:t> = 0,12)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3.V plinski zmesi je volumsko razmerje enega plina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V1</a:t>
            </a:r>
            <a:r>
              <a:rPr lang="sl-SI" altLang="sl-SI" sz="2200">
                <a:solidFill>
                  <a:srgbClr val="000000"/>
                </a:solidFill>
              </a:rPr>
              <a:t> = 0,36 z gostoto </a:t>
            </a: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1,25 kg/m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in drugega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V2</a:t>
            </a:r>
            <a:r>
              <a:rPr lang="sl-SI" altLang="sl-SI" sz="2200">
                <a:solidFill>
                  <a:srgbClr val="000000"/>
                </a:solidFill>
              </a:rPr>
              <a:t> = 0,64 z gostoto </a:t>
            </a: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2,668 kg/m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 v istih razmerah. Določi masno razmerje sestavin!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m1</a:t>
            </a:r>
            <a:r>
              <a:rPr lang="sl-SI" altLang="sl-SI" sz="2200">
                <a:solidFill>
                  <a:srgbClr val="FF0000"/>
                </a:solidFill>
              </a:rPr>
              <a:t> = 0,21, </a:t>
            </a:r>
            <a:r>
              <a:rPr lang="sl-SI" altLang="sl-SI" sz="2200" i="1">
                <a:solidFill>
                  <a:srgbClr val="FF0000"/>
                </a:solidFill>
              </a:rPr>
              <a:t>X</a:t>
            </a:r>
            <a:r>
              <a:rPr lang="sl-SI" altLang="sl-SI" sz="2200" baseline="-25000">
                <a:solidFill>
                  <a:srgbClr val="FF0000"/>
                </a:solidFill>
              </a:rPr>
              <a:t>m2</a:t>
            </a:r>
            <a:r>
              <a:rPr lang="sl-SI" altLang="sl-SI" sz="2200">
                <a:solidFill>
                  <a:srgbClr val="FF0000"/>
                </a:solidFill>
              </a:rPr>
              <a:t> = 0,79)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4.Plin je sestavljen iz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</a:t>
            </a:r>
            <a:r>
              <a:rPr lang="sl-SI" altLang="sl-SI" sz="2200">
                <a:solidFill>
                  <a:srgbClr val="000000"/>
                </a:solidFill>
              </a:rPr>
              <a:t>  = 88 </a:t>
            </a:r>
            <a:r>
              <a:rPr lang="sl-SI" altLang="sl-SI" sz="2200" i="1">
                <a:solidFill>
                  <a:srgbClr val="000000"/>
                </a:solidFill>
              </a:rPr>
              <a:t>% </a:t>
            </a:r>
            <a:r>
              <a:rPr lang="sl-SI" altLang="sl-SI" sz="2200">
                <a:solidFill>
                  <a:srgbClr val="000000"/>
                </a:solidFill>
              </a:rPr>
              <a:t>(masnih) CO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in </a:t>
            </a:r>
            <a:r>
              <a:rPr lang="sl-SI" altLang="sl-SI" sz="2200" i="1">
                <a:solidFill>
                  <a:srgbClr val="000000"/>
                </a:solidFill>
              </a:rPr>
              <a:t>X</a:t>
            </a:r>
            <a:r>
              <a:rPr lang="sl-SI" altLang="sl-SI" sz="2200" baseline="-25000">
                <a:solidFill>
                  <a:srgbClr val="000000"/>
                </a:solidFill>
              </a:rPr>
              <a:t>m</a:t>
            </a:r>
            <a:r>
              <a:rPr lang="sl-SI" altLang="sl-SI" sz="2200">
                <a:solidFill>
                  <a:srgbClr val="000000"/>
                </a:solidFill>
              </a:rPr>
              <a:t>  = 12 </a:t>
            </a:r>
            <a:r>
              <a:rPr lang="sl-SI" altLang="sl-SI" sz="2200" i="1">
                <a:solidFill>
                  <a:srgbClr val="000000"/>
                </a:solidFill>
              </a:rPr>
              <a:t>% </a:t>
            </a:r>
            <a:r>
              <a:rPr lang="sl-SI" altLang="sl-SI" sz="2200">
                <a:solidFill>
                  <a:srgbClr val="000000"/>
                </a:solidFill>
              </a:rPr>
              <a:t>H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. Določi delna tlaka obeh sestavin pri tlaku </a:t>
            </a:r>
            <a:r>
              <a:rPr lang="sl-SI" altLang="sl-SI" sz="2200" i="1">
                <a:solidFill>
                  <a:srgbClr val="000000"/>
                </a:solidFill>
              </a:rPr>
              <a:t>p </a:t>
            </a:r>
            <a:r>
              <a:rPr lang="sl-SI" altLang="sl-SI" sz="2200">
                <a:solidFill>
                  <a:srgbClr val="000000"/>
                </a:solidFill>
              </a:rPr>
              <a:t>= 10 bar. Izračunaj še plinsko konstanto zmesi.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                    </a:t>
            </a:r>
            <a:r>
              <a:rPr lang="sl-SI" altLang="sl-SI" sz="2200">
                <a:solidFill>
                  <a:srgbClr val="FF0000"/>
                </a:solidFill>
              </a:rPr>
              <a:t>(R: </a:t>
            </a:r>
            <a:r>
              <a:rPr lang="sl-SI" altLang="sl-SI" sz="2200" i="1">
                <a:solidFill>
                  <a:srgbClr val="FF0000"/>
                </a:solidFill>
              </a:rPr>
              <a:t>R</a:t>
            </a:r>
            <a:r>
              <a:rPr lang="sl-SI" altLang="sl-SI" sz="2200" i="1" baseline="-25000">
                <a:solidFill>
                  <a:srgbClr val="FF0000"/>
                </a:solidFill>
              </a:rPr>
              <a:t>z</a:t>
            </a:r>
            <a:r>
              <a:rPr lang="sl-SI" altLang="sl-SI" sz="2200" i="1">
                <a:solidFill>
                  <a:srgbClr val="FF0000"/>
                </a:solidFill>
              </a:rPr>
              <a:t> = </a:t>
            </a:r>
            <a:r>
              <a:rPr lang="sl-SI" altLang="sl-SI" sz="2200">
                <a:solidFill>
                  <a:srgbClr val="FF0000"/>
                </a:solidFill>
              </a:rPr>
              <a:t>660,78 J/kgK, </a:t>
            </a:r>
            <a:r>
              <a:rPr lang="sl-SI" altLang="sl-SI" sz="2200" i="1">
                <a:solidFill>
                  <a:srgbClr val="FF0000"/>
                </a:solidFill>
              </a:rPr>
              <a:t>p</a:t>
            </a:r>
            <a:r>
              <a:rPr lang="sl-SI" altLang="sl-SI" sz="2200" baseline="-25000">
                <a:solidFill>
                  <a:srgbClr val="FF0000"/>
                </a:solidFill>
              </a:rPr>
              <a:t>1</a:t>
            </a:r>
            <a:r>
              <a:rPr lang="sl-SI" altLang="sl-SI" sz="2200">
                <a:solidFill>
                  <a:srgbClr val="FF0000"/>
                </a:solidFill>
              </a:rPr>
              <a:t> = 2,514 bar, </a:t>
            </a:r>
            <a:r>
              <a:rPr lang="sl-SI" altLang="sl-SI" sz="2200" i="1">
                <a:solidFill>
                  <a:srgbClr val="FF0000"/>
                </a:solidFill>
              </a:rPr>
              <a:t>p</a:t>
            </a:r>
            <a:r>
              <a:rPr lang="sl-SI" altLang="sl-SI" sz="2200" baseline="-25000">
                <a:solidFill>
                  <a:srgbClr val="FF0000"/>
                </a:solidFill>
              </a:rPr>
              <a:t>2</a:t>
            </a:r>
            <a:r>
              <a:rPr lang="sl-SI" altLang="sl-SI" sz="2200">
                <a:solidFill>
                  <a:srgbClr val="FF0000"/>
                </a:solidFill>
              </a:rPr>
              <a:t> = 7,405 bar)</a:t>
            </a:r>
          </a:p>
        </p:txBody>
      </p:sp>
    </p:spTree>
    <p:extLst>
      <p:ext uri="{BB962C8B-B14F-4D97-AF65-F5344CB8AC3E}">
        <p14:creationId xmlns:p14="http://schemas.microsoft.com/office/powerpoint/2010/main" val="176256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/>
          </p:nvPr>
        </p:nvSpPr>
        <p:spPr>
          <a:xfrm>
            <a:off x="1524000" y="260648"/>
            <a:ext cx="9144000" cy="6597352"/>
          </a:xfrm>
          <a:blipFill rotWithShape="0">
            <a:blip r:embed="rId2"/>
            <a:stretch>
              <a:fillRect l="-667" t="-462" r="-267" b="-277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 dirty="0">
                <a:noFill/>
              </a:rPr>
              <a:t> </a:t>
            </a:r>
          </a:p>
        </p:txBody>
      </p:sp>
      <p:sp>
        <p:nvSpPr>
          <p:cNvPr id="122883" name="Označba mesta številke diapozitiva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38516CC-C517-4D5A-9CF2-55AAE9228F8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ljeZBesedilom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2688" y="2420889"/>
            <a:ext cx="1008112" cy="430887"/>
          </a:xfrm>
          <a:prstGeom prst="rect">
            <a:avLst/>
          </a:prstGeom>
          <a:blipFill rotWithShape="0">
            <a:blip r:embed="rId3"/>
            <a:stretch>
              <a:fillRect l="-2424" t="-8451" r="-4242" b="-29577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" name="PoljeZBesedilom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429738" y="1052736"/>
            <a:ext cx="3346782" cy="400110"/>
          </a:xfrm>
          <a:prstGeom prst="rect">
            <a:avLst/>
          </a:prstGeom>
          <a:blipFill rotWithShape="0">
            <a:blip r:embed="rId4"/>
            <a:stretch>
              <a:fillRect b="-1076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22886" name="PoljeZBesedilom 4"/>
          <p:cNvSpPr txBox="1">
            <a:spLocks noChangeArrowheads="1"/>
          </p:cNvSpPr>
          <p:nvPr/>
        </p:nvSpPr>
        <p:spPr bwMode="auto">
          <a:xfrm>
            <a:off x="7429500" y="647700"/>
            <a:ext cx="32385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in plinsko konstanto zmesi.</a:t>
            </a:r>
          </a:p>
        </p:txBody>
      </p:sp>
    </p:spTree>
    <p:extLst>
      <p:ext uri="{BB962C8B-B14F-4D97-AF65-F5344CB8AC3E}">
        <p14:creationId xmlns:p14="http://schemas.microsoft.com/office/powerpoint/2010/main" val="315755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503</Words>
  <Application>Microsoft Office PowerPoint</Application>
  <PresentationFormat>Širokozaslonsko</PresentationFormat>
  <Paragraphs>118</Paragraphs>
  <Slides>10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ZMESI IDEALNIH PLINOV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Tanja</cp:lastModifiedBy>
  <cp:revision>39</cp:revision>
  <dcterms:created xsi:type="dcterms:W3CDTF">2021-09-26T19:56:46Z</dcterms:created>
  <dcterms:modified xsi:type="dcterms:W3CDTF">2022-02-27T10:54:55Z</dcterms:modified>
</cp:coreProperties>
</file>