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78" r:id="rId6"/>
    <p:sldId id="279" r:id="rId7"/>
    <p:sldId id="300" r:id="rId8"/>
    <p:sldId id="301" r:id="rId9"/>
    <p:sldId id="298" r:id="rId10"/>
    <p:sldId id="299" r:id="rId11"/>
    <p:sldId id="260" r:id="rId12"/>
    <p:sldId id="261" r:id="rId13"/>
    <p:sldId id="262" r:id="rId14"/>
    <p:sldId id="263" r:id="rId15"/>
    <p:sldId id="264" r:id="rId16"/>
    <p:sldId id="265" r:id="rId17"/>
    <p:sldId id="305" r:id="rId18"/>
    <p:sldId id="306" r:id="rId19"/>
    <p:sldId id="266" r:id="rId20"/>
    <p:sldId id="267" r:id="rId21"/>
    <p:sldId id="309" r:id="rId22"/>
    <p:sldId id="310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80" r:id="rId32"/>
    <p:sldId id="281" r:id="rId33"/>
    <p:sldId id="282" r:id="rId34"/>
    <p:sldId id="283" r:id="rId35"/>
    <p:sldId id="307" r:id="rId36"/>
    <p:sldId id="308" r:id="rId37"/>
    <p:sldId id="296" r:id="rId38"/>
    <p:sldId id="297" r:id="rId39"/>
    <p:sldId id="303" r:id="rId40"/>
    <p:sldId id="304" r:id="rId41"/>
    <p:sldId id="276" r:id="rId42"/>
    <p:sldId id="277" r:id="rId43"/>
    <p:sldId id="311" r:id="rId44"/>
  </p:sldIdLst>
  <p:sldSz cx="9144000" cy="6858000" type="screen4x3"/>
  <p:notesSz cx="6858000" cy="9144000"/>
  <p:custDataLst>
    <p:tags r:id="rId4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00"/>
    <a:srgbClr val="D6A300"/>
    <a:srgbClr val="FF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90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Kliknite, če želite urediti sloge besedila matrice</a:t>
            </a:r>
          </a:p>
          <a:p>
            <a:pPr lvl="1"/>
            <a:r>
              <a:rPr lang="en-US" noProof="0" smtClean="0"/>
              <a:t>Druga raven</a:t>
            </a:r>
          </a:p>
          <a:p>
            <a:pPr lvl="2"/>
            <a:r>
              <a:rPr lang="en-US" noProof="0" smtClean="0"/>
              <a:t>Tretja raven</a:t>
            </a:r>
          </a:p>
          <a:p>
            <a:pPr lvl="3"/>
            <a:r>
              <a:rPr lang="en-US" noProof="0" smtClean="0"/>
              <a:t>Četrta raven</a:t>
            </a:r>
          </a:p>
          <a:p>
            <a:pPr lvl="4"/>
            <a:r>
              <a:rPr lang="en-US" noProof="0" smtClean="0"/>
              <a:t>Peta raven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27E544-9526-4C6B-8FB4-943676D773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39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8B86A-E015-423A-ABF3-972DDD9992D9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585812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692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D13F81-2D9D-49BD-A496-243138BB33F2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2469782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C79A5C-DE3C-429C-993E-9F1F848336CA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82906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E7493C-0F41-44E4-8D3B-E2F1385CB3DA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751006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E38EDD-A91F-40F6-861F-43043A43D2A7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9403502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0C7BD6-0E3B-48EA-B7F7-4EB98C3FF560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2507497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DD4D51-BFF2-4CB3-BBBE-F50D73241C80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707561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9320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243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6C1250-D708-4FB7-B53A-B98F7C6B3B73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630787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7B8B2D-8927-43B5-963E-EED4D4D0AF27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9492880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FE2AE3-8D71-4CC6-A3EB-DA9BF4B610ED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41373339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490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5823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5B7F3C-62C9-4D75-98F3-5F0E4EF3151B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5913113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5B4BC-0782-447A-8AAC-8EBCE630C497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5146586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3E3D26-4F9A-4238-8016-EF726D21CA05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5322846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618E8F-ECFD-42EA-86F2-09EFBEC267BE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1123320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7B20AB-DD60-4E8E-BCD7-E2D5615F1919}" type="slidenum">
              <a:rPr lang="en-US" smtClean="0"/>
              <a:pPr/>
              <a:t>27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6223293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89F922-E2A0-4109-824D-4FE06783D064}" type="slidenum">
              <a:rPr lang="en-US" smtClean="0"/>
              <a:pPr/>
              <a:t>28</a:t>
            </a:fld>
            <a:endParaRPr lang="en-US" dirty="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8017656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8EDE93-0648-4BEE-9F50-CDA9BD48E42F}" type="slidenum">
              <a:rPr lang="en-US" smtClean="0"/>
              <a:pPr/>
              <a:t>29</a:t>
            </a:fld>
            <a:endParaRPr lang="en-US" dirty="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529190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1BE359-29BF-4951-BEB1-B81844816F20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40088917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F91D79-F18E-4A91-9BC7-7ED90F1BCFEC}" type="slidenum">
              <a:rPr lang="en-US" smtClean="0"/>
              <a:pPr/>
              <a:t>30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81111424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EE32D6-FA50-467B-9B4B-1D45F1CB1197}" type="slidenum">
              <a:rPr lang="en-US" smtClean="0"/>
              <a:pPr/>
              <a:t>31</a:t>
            </a:fld>
            <a:endParaRPr lang="en-US" dirty="0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5810310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CC5C87-8973-4E5D-BA21-C678043D93FF}" type="slidenum">
              <a:rPr lang="en-US" smtClean="0"/>
              <a:pPr/>
              <a:t>32</a:t>
            </a:fld>
            <a:endParaRPr lang="en-US" dirty="0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74404281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AA1317-915E-4677-86DA-E007AD732047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33758616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B4F46F-1044-432E-BC6A-4B279187CC24}" type="slidenum">
              <a:rPr lang="en-US" smtClean="0"/>
              <a:pPr/>
              <a:t>34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60622783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7798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44390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B526A4-F2A0-4022-8E86-CFD3029D4E34}" type="slidenum">
              <a:rPr lang="en-US" smtClean="0"/>
              <a:pPr/>
              <a:t>37</a:t>
            </a:fld>
            <a:endParaRPr lang="en-US" dirty="0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22235109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FE2058-999F-4C02-A860-4ED604274590}" type="slidenum">
              <a:rPr lang="en-US" smtClean="0"/>
              <a:pPr/>
              <a:t>38</a:t>
            </a:fld>
            <a:endParaRPr lang="en-US" dirty="0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0606007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678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A56FE8-85F6-400A-936C-A98578BCE6FE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7295430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64590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E7E55A-DF5F-4564-A026-CB0BD8F66EDA}" type="slidenum">
              <a:rPr lang="en-US" smtClean="0"/>
              <a:pPr/>
              <a:t>41</a:t>
            </a:fld>
            <a:endParaRPr lang="en-US" dirty="0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9944333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1D0422-C149-4837-82BA-48AC62CD0C98}" type="slidenum">
              <a:rPr lang="en-US" smtClean="0"/>
              <a:pPr/>
              <a:t>42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16362444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68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B74C11-B514-46CB-96D1-522448081336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232951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EBD038-2F5B-4735-9861-85B1D1080973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4042770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470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9291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129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7A4D0-AE20-49DC-B033-F19B49D336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F845D-D9E0-4253-B7AE-D39F3CD0AB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18772-1618-4A0E-88B5-77CDA9ECBA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5D5F9-DE57-4646-AED7-8E49F03531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8C914-7D4C-4EFC-95E0-511AA7BD9B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03DAF-AB72-4540-A7C2-97AC3B61C1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EB832-2876-4058-9563-626D5A7400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7687E-9B7E-44AD-BF31-C8C71B83A9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B0C80-EF55-439D-9FAF-D1F32E421C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7F565-1787-4FFF-A59B-382379C5B6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dirty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2B280-36AE-4882-8247-D4B01AC86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3000">
              <a:srgbClr val="0070C0"/>
            </a:gs>
            <a:gs pos="70000">
              <a:srgbClr val="0070C0"/>
            </a:gs>
            <a:gs pos="100000">
              <a:schemeClr val="accent1">
                <a:tint val="23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F08999C-4781-406E-9BC8-EC50D16CBF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3.xml"/><Relationship Id="rId18" Type="http://schemas.openxmlformats.org/officeDocument/2006/relationships/slide" Target="slide33.xml"/><Relationship Id="rId3" Type="http://schemas.openxmlformats.org/officeDocument/2006/relationships/slide" Target="slide3.xml"/><Relationship Id="rId21" Type="http://schemas.openxmlformats.org/officeDocument/2006/relationships/slide" Target="slide39.xml"/><Relationship Id="rId7" Type="http://schemas.openxmlformats.org/officeDocument/2006/relationships/slide" Target="slide11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notesSlide" Target="../notesSlides/notesSlide2.xml"/><Relationship Id="rId16" Type="http://schemas.openxmlformats.org/officeDocument/2006/relationships/slide" Target="slide29.xml"/><Relationship Id="rId20" Type="http://schemas.openxmlformats.org/officeDocument/2006/relationships/slide" Target="slide3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19.xml"/><Relationship Id="rId5" Type="http://schemas.openxmlformats.org/officeDocument/2006/relationships/slide" Target="slide7.xml"/><Relationship Id="rId15" Type="http://schemas.openxmlformats.org/officeDocument/2006/relationships/slide" Target="slide27.xml"/><Relationship Id="rId10" Type="http://schemas.openxmlformats.org/officeDocument/2006/relationships/slide" Target="slide17.xml"/><Relationship Id="rId19" Type="http://schemas.openxmlformats.org/officeDocument/2006/relationships/slide" Target="slide35.xml"/><Relationship Id="rId4" Type="http://schemas.openxmlformats.org/officeDocument/2006/relationships/slide" Target="slide5.xml"/><Relationship Id="rId9" Type="http://schemas.openxmlformats.org/officeDocument/2006/relationships/slide" Target="slide15.xml"/><Relationship Id="rId14" Type="http://schemas.openxmlformats.org/officeDocument/2006/relationships/slide" Target="slide25.xml"/><Relationship Id="rId22" Type="http://schemas.openxmlformats.org/officeDocument/2006/relationships/slide" Target="slide4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352800" y="914400"/>
            <a:ext cx="5638800" cy="25908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OD ORIENTACIJE </a:t>
            </a:r>
            <a:br>
              <a:rPr lang="sl-SI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</a:br>
            <a:r>
              <a:rPr lang="sl-SI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DO ZEMLJEVIDA                                          </a:t>
            </a:r>
            <a:r>
              <a:rPr lang="sl-SI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/>
            </a:r>
            <a:br>
              <a:rPr lang="sl-SI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</a:br>
            <a:r>
              <a:rPr lang="sl-SI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- kviz </a:t>
            </a:r>
            <a:br>
              <a:rPr lang="sl-SI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</a:br>
            <a:r>
              <a:rPr lang="sl-SI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20 vprašanj</a:t>
            </a:r>
            <a:r>
              <a:rPr lang="sl-SI" sz="6600" dirty="0">
                <a:solidFill>
                  <a:srgbClr val="D6A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/>
            </a:r>
            <a:br>
              <a:rPr lang="sl-SI" sz="6600" dirty="0">
                <a:solidFill>
                  <a:srgbClr val="D6A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</a:br>
            <a:endParaRPr lang="en-US" sz="6000" dirty="0" smtClean="0">
              <a:solidFill>
                <a:srgbClr val="D6A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765A00"/>
                </a:solidFill>
                <a:latin typeface="Candara" pitchFamily="34" charset="0"/>
              </a:rPr>
              <a:t>Klavdija Štrancar</a:t>
            </a:r>
            <a:endParaRPr lang="en-US" dirty="0">
              <a:solidFill>
                <a:srgbClr val="765A00"/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  <a:endParaRPr lang="sl-SI" sz="48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512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Da prikažemo razporeditev predmetov v prostoru ali prostorov v stavbi.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5. vprašanje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Na vetrovni roži označi in poimenuj strani neba.</a:t>
            </a:r>
            <a:endParaRPr lang="en-US" sz="54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481826"/>
            <a:ext cx="3431072" cy="33761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 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  <p:pic>
        <p:nvPicPr>
          <p:cNvPr id="1026" name="Picture 2" descr="http://upload.wikimedia.org/wikipedia/commons/thumb/2/26/Compass_card_(sl).svg/250px-Compass_card_(sl).sv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36192"/>
            <a:ext cx="4648200" cy="4573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6. vprašanje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Zakaj imajo zemljevidi legendo?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Da v njej razberemo, kaj pomenijo znaki na zemljevidu. 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7. vprašanje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Kaj je načrt ali karta mesta?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Risba, na kateri so narisane in napisane ceste in ulice, stavbe in vodne površine.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8. vprašanje</a:t>
            </a:r>
            <a:endParaRPr lang="sl-SI" sz="4800" dirty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1638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Naštej nekaj vrst zemljevidov.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  <a:endParaRPr lang="sl-SI" sz="4800" dirty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17411" name="Ograda vsebine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72000"/>
          </a:xfrm>
        </p:spPr>
        <p:txBody>
          <a:bodyPr/>
          <a:lstStyle/>
          <a:p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zemljevid mesta,</a:t>
            </a:r>
          </a:p>
          <a:p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avtokarta,</a:t>
            </a:r>
          </a:p>
          <a:p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planinski zemljevid,</a:t>
            </a:r>
          </a:p>
          <a:p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vremenska karta…</a:t>
            </a:r>
          </a:p>
          <a:p>
            <a:endParaRPr lang="sl-SI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9. vprašanje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Kaj mora imeti zemljevid?</a:t>
            </a:r>
            <a:endParaRPr lang="en-US" sz="54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1066800"/>
          </a:xfrm>
          <a:ln>
            <a:solidFill>
              <a:srgbClr val="D6A30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sl-SI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Izberi vprašanje</a:t>
            </a:r>
            <a:endParaRPr lang="en-US" sz="4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5124" name="AutoShape 4">
            <a:hlinkClick r:id="rId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</a:t>
            </a:r>
          </a:p>
        </p:txBody>
      </p:sp>
      <p:sp>
        <p:nvSpPr>
          <p:cNvPr id="5129" name="AutoShape 9">
            <a:hlinkClick r:id="rId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2</a:t>
            </a:r>
          </a:p>
        </p:txBody>
      </p:sp>
      <p:sp>
        <p:nvSpPr>
          <p:cNvPr id="5130" name="AutoShape 10">
            <a:hlinkClick r:id="rId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3</a:t>
            </a:r>
          </a:p>
        </p:txBody>
      </p:sp>
      <p:sp>
        <p:nvSpPr>
          <p:cNvPr id="5131" name="AutoShape 11">
            <a:hlinkClick r:id="rId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4</a:t>
            </a:r>
          </a:p>
        </p:txBody>
      </p:sp>
      <p:sp>
        <p:nvSpPr>
          <p:cNvPr id="5132" name="AutoShape 12">
            <a:hlinkClick r:id="rId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5</a:t>
            </a:r>
          </a:p>
        </p:txBody>
      </p:sp>
      <p:sp>
        <p:nvSpPr>
          <p:cNvPr id="5133" name="AutoShape 13">
            <a:hlinkClick r:id="rId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6</a:t>
            </a:r>
          </a:p>
        </p:txBody>
      </p:sp>
      <p:sp>
        <p:nvSpPr>
          <p:cNvPr id="5134" name="AutoShape 14">
            <a:hlinkClick r:id="rId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7</a:t>
            </a:r>
          </a:p>
        </p:txBody>
      </p:sp>
      <p:sp>
        <p:nvSpPr>
          <p:cNvPr id="5135" name="AutoShape 15">
            <a:hlinkClick r:id="rId1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8</a:t>
            </a:r>
          </a:p>
        </p:txBody>
      </p:sp>
      <p:sp>
        <p:nvSpPr>
          <p:cNvPr id="5136" name="AutoShape 16">
            <a:hlinkClick r:id="rId1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9</a:t>
            </a:r>
          </a:p>
        </p:txBody>
      </p:sp>
      <p:sp>
        <p:nvSpPr>
          <p:cNvPr id="5137" name="AutoShape 17">
            <a:hlinkClick r:id="rId1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10</a:t>
            </a:r>
          </a:p>
        </p:txBody>
      </p:sp>
      <p:sp>
        <p:nvSpPr>
          <p:cNvPr id="5138" name="AutoShape 18">
            <a:hlinkClick r:id="rId1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11</a:t>
            </a:r>
          </a:p>
        </p:txBody>
      </p:sp>
      <p:sp>
        <p:nvSpPr>
          <p:cNvPr id="5139" name="AutoShape 19">
            <a:hlinkClick r:id="rId1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12</a:t>
            </a:r>
          </a:p>
        </p:txBody>
      </p:sp>
      <p:sp>
        <p:nvSpPr>
          <p:cNvPr id="5140" name="AutoShape 20">
            <a:hlinkClick r:id="rId1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13</a:t>
            </a:r>
          </a:p>
        </p:txBody>
      </p:sp>
      <p:sp>
        <p:nvSpPr>
          <p:cNvPr id="5141" name="AutoShape 21">
            <a:hlinkClick r:id="rId1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14</a:t>
            </a:r>
          </a:p>
        </p:txBody>
      </p:sp>
      <p:sp>
        <p:nvSpPr>
          <p:cNvPr id="5142" name="AutoShape 22">
            <a:hlinkClick r:id="rId1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15</a:t>
            </a:r>
          </a:p>
        </p:txBody>
      </p:sp>
      <p:sp>
        <p:nvSpPr>
          <p:cNvPr id="5143" name="AutoShape 23">
            <a:hlinkClick r:id="rId1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16</a:t>
            </a:r>
          </a:p>
        </p:txBody>
      </p:sp>
      <p:sp>
        <p:nvSpPr>
          <p:cNvPr id="5144" name="AutoShape 24">
            <a:hlinkClick r:id="rId1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17</a:t>
            </a:r>
          </a:p>
        </p:txBody>
      </p:sp>
      <p:sp>
        <p:nvSpPr>
          <p:cNvPr id="5145" name="AutoShape 25">
            <a:hlinkClick r:id="rId2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18</a:t>
            </a:r>
          </a:p>
        </p:txBody>
      </p:sp>
      <p:sp>
        <p:nvSpPr>
          <p:cNvPr id="5146" name="AutoShape 26">
            <a:hlinkClick r:id="rId2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19</a:t>
            </a:r>
          </a:p>
        </p:txBody>
      </p:sp>
      <p:sp>
        <p:nvSpPr>
          <p:cNvPr id="5147" name="AutoShape 27">
            <a:hlinkClick r:id="rId2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D6A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dirty="0">
                <a:solidFill>
                  <a:srgbClr val="FFC000"/>
                </a:solidFill>
                <a:latin typeface="Candara" pitchFamily="34" charset="0"/>
              </a:rPr>
              <a:t>20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6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5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5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5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0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2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5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5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6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7"/>
                  </p:tgtEl>
                </p:cond>
              </p:nextCondLst>
            </p:seq>
          </p:childTnLst>
        </p:cTn>
      </p:par>
    </p:tnLst>
    <p:bldLst>
      <p:bldP spid="5124" grpId="0" animBg="1"/>
      <p:bldP spid="5129" grpId="0" animBg="1"/>
      <p:bldP spid="5130" grpId="0" animBg="1"/>
      <p:bldP spid="5131" grpId="0" animBg="1"/>
      <p:bldP spid="5131" grpId="1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Naslov, merilo, legendo,</a:t>
            </a:r>
          </a:p>
          <a:p>
            <a:pPr marL="0" indent="0" eaLnBrk="1" hangingPunct="1">
              <a:buNone/>
            </a:pPr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mrežo, avtorja in datum.</a:t>
            </a:r>
            <a:endParaRPr lang="en-US" sz="48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10. vprašanje</a:t>
            </a:r>
            <a:endParaRPr lang="sl-SI" sz="4800" dirty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20483" name="Ograda vsebine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Kaj pomeni „orientirati se“?</a:t>
            </a:r>
          </a:p>
          <a:p>
            <a:pPr>
              <a:buFontTx/>
              <a:buNone/>
            </a:pPr>
            <a:r>
              <a:rPr lang="sl-SI" dirty="0" smtClean="0">
                <a:solidFill>
                  <a:srgbClr val="FFC000"/>
                </a:solidFill>
                <a:latin typeface="Candara" pitchFamily="34" charset="0"/>
              </a:rPr>
              <a:t>  </a:t>
            </a:r>
          </a:p>
        </p:txBody>
      </p:sp>
      <p:pic>
        <p:nvPicPr>
          <p:cNvPr id="13" name="Slika 1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  <a:endParaRPr lang="sl-SI" dirty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21507" name="Ograda vsebine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r>
              <a:rPr lang="sl-SI" sz="4800" dirty="0">
                <a:solidFill>
                  <a:srgbClr val="FFC000"/>
                </a:solidFill>
                <a:latin typeface="Candara" panose="020E0502030303020204" pitchFamily="34" charset="0"/>
              </a:rPr>
              <a:t>Določiti mesto, kjer se nahajamo, in </a:t>
            </a:r>
            <a:r>
              <a:rPr lang="sl-SI" sz="4800" dirty="0" smtClean="0">
                <a:solidFill>
                  <a:srgbClr val="FFC000"/>
                </a:solidFill>
                <a:latin typeface="Candara" panose="020E0502030303020204" pitchFamily="34" charset="0"/>
              </a:rPr>
              <a:t>ugotavljanje </a:t>
            </a:r>
            <a:r>
              <a:rPr lang="sl-SI" sz="4800" dirty="0">
                <a:solidFill>
                  <a:srgbClr val="FFC000"/>
                </a:solidFill>
                <a:latin typeface="Candara" panose="020E0502030303020204" pitchFamily="34" charset="0"/>
              </a:rPr>
              <a:t>strani neba.</a:t>
            </a:r>
            <a:endParaRPr lang="sl-SI" sz="48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16" name="Slika 1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765A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11. vprašanje</a:t>
            </a:r>
            <a:endParaRPr lang="en-US" sz="4800" dirty="0" smtClean="0">
              <a:solidFill>
                <a:srgbClr val="765A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5400" dirty="0" smtClean="0">
                <a:solidFill>
                  <a:srgbClr val="FFC000"/>
                </a:solidFill>
                <a:latin typeface="Candara" panose="020E0502030303020204" pitchFamily="34" charset="0"/>
              </a:rPr>
              <a:t>Kako </a:t>
            </a:r>
            <a:r>
              <a:rPr lang="sl-SI" sz="5400" dirty="0">
                <a:solidFill>
                  <a:srgbClr val="FFC000"/>
                </a:solidFill>
                <a:latin typeface="Candara" panose="020E0502030303020204" pitchFamily="34" charset="0"/>
              </a:rPr>
              <a:t>se orientiramo s  </a:t>
            </a:r>
            <a:r>
              <a:rPr lang="sl-SI" sz="5400" dirty="0" smtClean="0">
                <a:solidFill>
                  <a:srgbClr val="FFC000"/>
                </a:solidFill>
                <a:latin typeface="Candara" panose="020E0502030303020204" pitchFamily="34" charset="0"/>
              </a:rPr>
              <a:t>kompasom?</a:t>
            </a:r>
            <a:endParaRPr lang="en-US" sz="5400" dirty="0">
              <a:solidFill>
                <a:srgbClr val="FFC000"/>
              </a:solidFill>
              <a:latin typeface="Candara" panose="020E0502030303020204" pitchFamily="34" charset="0"/>
            </a:endParaRP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4800" dirty="0">
                <a:solidFill>
                  <a:srgbClr val="FFC000"/>
                </a:solidFill>
                <a:latin typeface="Candara" panose="020E0502030303020204" pitchFamily="34" charset="0"/>
              </a:rPr>
              <a:t>Kompas držimo naravnost in proč od železnih predmetov. Počakamo, da se magnetna igla umiri. Rdeče obarvan del se vedno obrne proti S.</a:t>
            </a:r>
            <a:endParaRPr lang="en-US" sz="4800" dirty="0">
              <a:solidFill>
                <a:srgbClr val="FFC000"/>
              </a:solidFill>
              <a:latin typeface="Candara" panose="020E0502030303020204" pitchFamily="34" charset="0"/>
            </a:endParaRP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12. vprašanje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Kaj je zemljevid? </a:t>
            </a:r>
            <a:endParaRPr lang="en-US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Pomanjšan in poenostavljan prikaz Zemljinega površja na ravni ploskvi.</a:t>
            </a:r>
          </a:p>
        </p:txBody>
      </p:sp>
      <p:pic>
        <p:nvPicPr>
          <p:cNvPr id="18" name="Slika 17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13. 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Kaj nam pove merilo na zemljevidu?</a:t>
            </a:r>
            <a:endParaRPr lang="en-US" sz="54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800" dirty="0">
                <a:solidFill>
                  <a:srgbClr val="FFC000"/>
                </a:solidFill>
                <a:latin typeface="Candara" panose="020E0502030303020204" pitchFamily="34" charset="0"/>
              </a:rPr>
              <a:t>Merilo zemljevida nam pove, kolikokrat smo resnično razdaljo v naravi pomanjšano prikazali na zemljevidu</a:t>
            </a:r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.</a:t>
            </a:r>
            <a:endParaRPr lang="en-US" sz="48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14.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5400" dirty="0">
                <a:solidFill>
                  <a:srgbClr val="FFC000"/>
                </a:solidFill>
                <a:latin typeface="Candara" panose="020E0502030303020204" pitchFamily="34" charset="0"/>
              </a:rPr>
              <a:t>Z opazovanjem katerih znamenj lahko v naravi ugotovimo strani neba?</a:t>
            </a:r>
            <a:endParaRPr lang="en-US" sz="5400" dirty="0">
              <a:solidFill>
                <a:srgbClr val="FFC000"/>
              </a:solidFill>
              <a:latin typeface="Candara" panose="020E0502030303020204" pitchFamily="34" charset="0"/>
            </a:endParaRP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1. vprašanje 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S čim se lahko najnatančneje orientiramo v naravi?</a:t>
            </a:r>
            <a:endParaRPr lang="en-US" sz="54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2" name="Slika 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4800" dirty="0" smtClean="0">
                <a:solidFill>
                  <a:srgbClr val="FFC000"/>
                </a:solidFill>
                <a:latin typeface="Candara" panose="020E0502030303020204" pitchFamily="34" charset="0"/>
              </a:rPr>
              <a:t>Mahu</a:t>
            </a:r>
            <a:r>
              <a:rPr lang="sl-SI" sz="4800" dirty="0">
                <a:solidFill>
                  <a:srgbClr val="FFC000"/>
                </a:solidFill>
                <a:latin typeface="Candara" panose="020E0502030303020204" pitchFamily="34" charset="0"/>
              </a:rPr>
              <a:t>, sončnic</a:t>
            </a:r>
            <a:r>
              <a:rPr lang="sl-SI" sz="4800" dirty="0" smtClean="0">
                <a:solidFill>
                  <a:srgbClr val="FFC000"/>
                </a:solidFill>
                <a:latin typeface="Candara" panose="020E0502030303020204" pitchFamily="34" charset="0"/>
              </a:rPr>
              <a:t>, letnic </a:t>
            </a:r>
            <a:r>
              <a:rPr lang="sl-SI" sz="4800" dirty="0">
                <a:solidFill>
                  <a:srgbClr val="FFC000"/>
                </a:solidFill>
                <a:latin typeface="Candara" panose="020E0502030303020204" pitchFamily="34" charset="0"/>
              </a:rPr>
              <a:t>na drevesnih štorih, krošenj dreves, </a:t>
            </a:r>
            <a:r>
              <a:rPr lang="sl-SI" sz="4800" dirty="0" smtClean="0">
                <a:solidFill>
                  <a:srgbClr val="FFC000"/>
                </a:solidFill>
                <a:latin typeface="Candara" panose="020E0502030303020204" pitchFamily="34" charset="0"/>
              </a:rPr>
              <a:t>mravljišč, snega v gorah…</a:t>
            </a:r>
            <a:endParaRPr lang="en-US" sz="4800" dirty="0">
              <a:solidFill>
                <a:srgbClr val="FFC000"/>
              </a:solidFill>
              <a:latin typeface="Candara" panose="020E0502030303020204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5.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Kako poiščemo zvezdo Severnico</a:t>
            </a:r>
            <a:r>
              <a:rPr lang="sl-SI" sz="4000" dirty="0">
                <a:solidFill>
                  <a:srgbClr val="FFC000"/>
                </a:solidFill>
                <a:latin typeface="Candara" pitchFamily="34" charset="0"/>
              </a:rPr>
              <a:t>?</a:t>
            </a:r>
            <a:endParaRPr lang="en-US" sz="40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Poiščemo Mali voz in petkrat podaljšamo razdaljo med zvezdama v zadnjem ojesu. Tako pridemo do zvezde Severnice.</a:t>
            </a:r>
            <a:endParaRPr lang="en-US" sz="48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6.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525963"/>
          </a:xfrm>
        </p:spPr>
        <p:txBody>
          <a:bodyPr/>
          <a:lstStyle/>
          <a:p>
            <a:r>
              <a:rPr lang="sl-SI" sz="5400" dirty="0">
                <a:solidFill>
                  <a:srgbClr val="FFC000"/>
                </a:solidFill>
                <a:latin typeface="Candara" panose="020E0502030303020204" pitchFamily="34" charset="0"/>
              </a:rPr>
              <a:t>Kako </a:t>
            </a:r>
            <a:r>
              <a:rPr lang="sl-SI" sz="5400" dirty="0" smtClean="0">
                <a:solidFill>
                  <a:srgbClr val="FFC000"/>
                </a:solidFill>
                <a:latin typeface="Candara" panose="020E0502030303020204" pitchFamily="34" charset="0"/>
              </a:rPr>
              <a:t>se lahko orientiramo s </a:t>
            </a:r>
            <a:r>
              <a:rPr lang="sl-SI" sz="5400" dirty="0">
                <a:solidFill>
                  <a:srgbClr val="FFC000"/>
                </a:solidFill>
                <a:latin typeface="Candara" panose="020E0502030303020204" pitchFamily="34" charset="0"/>
              </a:rPr>
              <a:t>pomočjo </a:t>
            </a:r>
            <a:r>
              <a:rPr lang="sl-SI" sz="5400" dirty="0" smtClean="0">
                <a:solidFill>
                  <a:srgbClr val="FFC000"/>
                </a:solidFill>
                <a:latin typeface="Candara" panose="020E0502030303020204" pitchFamily="34" charset="0"/>
              </a:rPr>
              <a:t>ure?</a:t>
            </a:r>
            <a:endParaRPr lang="en-US" sz="5400" dirty="0">
              <a:solidFill>
                <a:srgbClr val="FFC000"/>
              </a:solidFill>
              <a:latin typeface="Candara" panose="020E0502030303020204" pitchFamily="34" charset="0"/>
            </a:endParaRPr>
          </a:p>
        </p:txBody>
      </p:sp>
      <p:pic>
        <p:nvPicPr>
          <p:cNvPr id="8" name="Slika 7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991600" cy="4525963"/>
          </a:xfrm>
        </p:spPr>
        <p:txBody>
          <a:bodyPr/>
          <a:lstStyle/>
          <a:p>
            <a:r>
              <a:rPr lang="sl-SI" sz="4800" dirty="0" smtClean="0">
                <a:solidFill>
                  <a:srgbClr val="FFC000"/>
                </a:solidFill>
                <a:latin typeface="Candara" panose="020E0502030303020204" pitchFamily="34" charset="0"/>
              </a:rPr>
              <a:t>Uro s kazalci držimo vodoravno tako, da mali kazalec kaže proti soncu. </a:t>
            </a:r>
            <a:endParaRPr lang="en-US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440" y="2984825"/>
            <a:ext cx="3277058" cy="33532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>
                <a:solidFill>
                  <a:srgbClr val="FFC000"/>
                </a:solidFill>
                <a:latin typeface="Candara" pitchFamily="34" charset="0"/>
              </a:rPr>
              <a:t/>
            </a:r>
            <a:br>
              <a:rPr lang="sl-SI" dirty="0" smtClean="0">
                <a:solidFill>
                  <a:srgbClr val="FFC000"/>
                </a:solidFill>
                <a:latin typeface="Candara" pitchFamily="34" charset="0"/>
              </a:rPr>
            </a:b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17.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r>
              <a:rPr lang="sl-SI" dirty="0" smtClean="0">
                <a:solidFill>
                  <a:srgbClr val="FFC000"/>
                </a:solidFill>
                <a:latin typeface="Candara" pitchFamily="34" charset="0"/>
              </a:rPr>
              <a:t/>
            </a:r>
            <a:br>
              <a:rPr lang="sl-SI" dirty="0" smtClean="0">
                <a:solidFill>
                  <a:srgbClr val="FFC000"/>
                </a:solidFill>
                <a:latin typeface="Candara" pitchFamily="34" charset="0"/>
              </a:rPr>
            </a:br>
            <a:endParaRPr lang="sl-SI" dirty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32771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Kaj prikazuje načrt?</a:t>
            </a: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odgovor je…</a:t>
            </a:r>
            <a:endParaRPr lang="sl-SI" sz="4800" dirty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33795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Razporeditev predmetov v prostoru ali pokrajini.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18.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4525963"/>
          </a:xfrm>
        </p:spPr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S katerimi naravnimi pojavi  lahko določimo strani neba v naravi?</a:t>
            </a:r>
            <a:endParaRPr lang="en-US" sz="54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odgovor je…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382000" cy="4678363"/>
          </a:xfrm>
        </p:spPr>
        <p:txBody>
          <a:bodyPr/>
          <a:lstStyle/>
          <a:p>
            <a:pPr eaLnBrk="1" hangingPunct="1"/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Podnevi s pomočjo Sonca in sence, ponoči z zvezdo Severnico in Luno.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19.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sl-SI" sz="4800" dirty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3072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Kako orientiramo zemljevid?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Blip>
                <a:blip r:embed="rId3"/>
              </a:buBlip>
            </a:pPr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Z zemljevidom, s kompasom in navigacijo.</a:t>
            </a:r>
          </a:p>
          <a:p>
            <a:pPr eaLnBrk="1" hangingPunct="1"/>
            <a:endParaRPr lang="en-US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11" name="Slika 10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odgovor je…</a:t>
            </a:r>
            <a:endParaRPr lang="sl-SI" sz="4800" dirty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3174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Tako, da je zgornja stran zemljevida obrnjena proti severu.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20. 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Kako se orientiramo na zemljevidu  s pomočjo kompasa?</a:t>
            </a:r>
            <a:endParaRPr lang="en-US" sz="54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4400" dirty="0" smtClean="0">
                <a:solidFill>
                  <a:srgbClr val="FFC000"/>
                </a:solidFill>
                <a:latin typeface="Candara" pitchFamily="34" charset="0"/>
              </a:rPr>
              <a:t>Kompas položimo na rob zemljevida in ga obračamo, dokler nista magnetna igla in zgornji rob zemljevida obrnjena v isto smer (proti S).</a:t>
            </a:r>
          </a:p>
          <a:p>
            <a:pPr eaLnBrk="1" hangingPunct="1"/>
            <a:endParaRPr lang="en-US" sz="44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3000">
              <a:srgbClr val="0070C0"/>
            </a:gs>
            <a:gs pos="45000">
              <a:srgbClr val="0070C0"/>
            </a:gs>
            <a:gs pos="100000">
              <a:schemeClr val="accent1">
                <a:tint val="23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Pravokotnik 1"/>
          <p:cNvSpPr>
            <a:spLocks noChangeArrowheads="1"/>
          </p:cNvSpPr>
          <p:nvPr/>
        </p:nvSpPr>
        <p:spPr bwMode="auto">
          <a:xfrm>
            <a:off x="2362200" y="1828800"/>
            <a:ext cx="4419600" cy="31393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sl-SI" dirty="0">
              <a:solidFill>
                <a:srgbClr val="765A00"/>
              </a:solidFill>
              <a:latin typeface="Candara" pitchFamily="34" charset="0"/>
            </a:endParaRPr>
          </a:p>
          <a:p>
            <a:r>
              <a:rPr lang="sl-SI" dirty="0">
                <a:solidFill>
                  <a:srgbClr val="FFC000"/>
                </a:solidFill>
                <a:latin typeface="Candara" pitchFamily="34" charset="0"/>
              </a:rPr>
              <a:t>Učbenik </a:t>
            </a:r>
            <a:r>
              <a:rPr lang="sl-SI" dirty="0" smtClean="0">
                <a:solidFill>
                  <a:srgbClr val="FFC000"/>
                </a:solidFill>
                <a:latin typeface="Candara" pitchFamily="34" charset="0"/>
              </a:rPr>
              <a:t>Družba smo mi 4</a:t>
            </a:r>
            <a:r>
              <a:rPr lang="sl-SI" dirty="0">
                <a:solidFill>
                  <a:srgbClr val="FFC000"/>
                </a:solidFill>
                <a:latin typeface="Candara" pitchFamily="34" charset="0"/>
              </a:rPr>
              <a:t>, </a:t>
            </a:r>
            <a:endParaRPr lang="sl-SI" dirty="0" smtClean="0">
              <a:solidFill>
                <a:srgbClr val="FFC000"/>
              </a:solidFill>
              <a:latin typeface="Candara" pitchFamily="34" charset="0"/>
            </a:endParaRPr>
          </a:p>
          <a:p>
            <a:r>
              <a:rPr lang="sl-SI" dirty="0" smtClean="0">
                <a:solidFill>
                  <a:srgbClr val="FFC000"/>
                </a:solidFill>
                <a:latin typeface="Candara" pitchFamily="34" charset="0"/>
              </a:rPr>
              <a:t>Založba </a:t>
            </a:r>
            <a:r>
              <a:rPr lang="sl-SI" dirty="0">
                <a:solidFill>
                  <a:srgbClr val="FFC000"/>
                </a:solidFill>
                <a:latin typeface="Candara" pitchFamily="34" charset="0"/>
              </a:rPr>
              <a:t>Rokus </a:t>
            </a:r>
            <a:r>
              <a:rPr lang="sl-SI" dirty="0" smtClean="0">
                <a:solidFill>
                  <a:srgbClr val="FFC000"/>
                </a:solidFill>
                <a:latin typeface="Candara" pitchFamily="34" charset="0"/>
              </a:rPr>
              <a:t> </a:t>
            </a:r>
            <a:r>
              <a:rPr lang="sl-SI" dirty="0" err="1" smtClean="0">
                <a:solidFill>
                  <a:srgbClr val="FFC000"/>
                </a:solidFill>
                <a:latin typeface="Candara" pitchFamily="34" charset="0"/>
              </a:rPr>
              <a:t>Klett</a:t>
            </a:r>
            <a:r>
              <a:rPr lang="sl-SI" dirty="0" smtClean="0">
                <a:solidFill>
                  <a:srgbClr val="FFC000"/>
                </a:solidFill>
                <a:latin typeface="Candara" pitchFamily="34" charset="0"/>
              </a:rPr>
              <a:t>, Ljubljana</a:t>
            </a:r>
          </a:p>
          <a:p>
            <a:endParaRPr lang="sl-SI" dirty="0">
              <a:solidFill>
                <a:srgbClr val="FFC000"/>
              </a:solidFill>
              <a:latin typeface="Candara" pitchFamily="34" charset="0"/>
            </a:endParaRPr>
          </a:p>
          <a:p>
            <a:endParaRPr lang="sl-SI" dirty="0" smtClean="0">
              <a:solidFill>
                <a:srgbClr val="FFC000"/>
              </a:solidFill>
              <a:latin typeface="Candara" pitchFamily="34" charset="0"/>
            </a:endParaRPr>
          </a:p>
          <a:p>
            <a:endParaRPr lang="sl-SI" dirty="0">
              <a:solidFill>
                <a:srgbClr val="FFC000"/>
              </a:solidFill>
              <a:latin typeface="Candara" pitchFamily="34" charset="0"/>
            </a:endParaRPr>
          </a:p>
          <a:p>
            <a:r>
              <a:rPr lang="sl-SI" dirty="0" smtClean="0">
                <a:solidFill>
                  <a:srgbClr val="FFC000"/>
                </a:solidFill>
                <a:latin typeface="Candara" pitchFamily="34" charset="0"/>
              </a:rPr>
              <a:t>Slikovno gradivo, dostopno na spletu</a:t>
            </a:r>
          </a:p>
          <a:p>
            <a:endParaRPr lang="sl-SI" dirty="0">
              <a:solidFill>
                <a:srgbClr val="765A00"/>
              </a:solidFill>
              <a:latin typeface="Candara" pitchFamily="34" charset="0"/>
            </a:endParaRPr>
          </a:p>
          <a:p>
            <a:endParaRPr lang="sl-SI" dirty="0" smtClean="0">
              <a:solidFill>
                <a:srgbClr val="765A00"/>
              </a:solidFill>
              <a:latin typeface="Candara" pitchFamily="34" charset="0"/>
            </a:endParaRPr>
          </a:p>
          <a:p>
            <a:endParaRPr lang="sl-SI" dirty="0">
              <a:solidFill>
                <a:srgbClr val="765A00"/>
              </a:solidFill>
              <a:latin typeface="Candara" pitchFamily="34" charset="0"/>
            </a:endParaRPr>
          </a:p>
          <a:p>
            <a:endParaRPr lang="sl-SI" dirty="0" smtClean="0">
              <a:solidFill>
                <a:srgbClr val="765A00"/>
              </a:solidFill>
              <a:latin typeface="Candara" pitchFamily="34" charset="0"/>
            </a:endParaRP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765A00"/>
                </a:solidFill>
                <a:latin typeface="Candara" pitchFamily="34" charset="0"/>
              </a:rPr>
              <a:t>Klavdija Štrancar</a:t>
            </a:r>
            <a:r>
              <a:rPr lang="sl-SI" dirty="0" smtClean="0">
                <a:solidFill>
                  <a:srgbClr val="765A00"/>
                </a:solidFill>
                <a:latin typeface="Candara" pitchFamily="34" charset="0"/>
              </a:rPr>
              <a:t>, 2014</a:t>
            </a:r>
            <a:endParaRPr lang="en-US" dirty="0">
              <a:solidFill>
                <a:srgbClr val="765A00"/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2.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Kaj je tloris?</a:t>
            </a:r>
            <a:r>
              <a:rPr lang="en-US" sz="5400" dirty="0" smtClean="0">
                <a:solidFill>
                  <a:srgbClr val="FFC000"/>
                </a:solidFill>
                <a:latin typeface="Candara" pitchFamily="34" charset="0"/>
              </a:rPr>
              <a:t> 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Risba prostora ali pokrajine s pogledom od zgoraj (v ptičji perspektivi).</a:t>
            </a:r>
            <a:endParaRPr lang="en-US" sz="48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3.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sl-SI" sz="48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614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S čim si danes kartografi pomagajo pri risanju zemljevidov?</a:t>
            </a:r>
          </a:p>
          <a:p>
            <a:endParaRPr lang="sl-SI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  <a:endParaRPr lang="sl-SI" sz="48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7171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800" dirty="0" smtClean="0">
                <a:solidFill>
                  <a:srgbClr val="FFC000"/>
                </a:solidFill>
                <a:latin typeface="Candara" pitchFamily="34" charset="0"/>
              </a:rPr>
              <a:t>Z računalnikom, letalsko karto in satelitskimi posnetki.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76146"/>
            <a:ext cx="952633" cy="9159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4.  </a:t>
            </a:r>
            <a:r>
              <a:rPr lang="en-US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sl-SI" sz="4800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5400" dirty="0" smtClean="0">
                <a:solidFill>
                  <a:srgbClr val="FFC000"/>
                </a:solidFill>
                <a:latin typeface="Candara" pitchFamily="34" charset="0"/>
              </a:rPr>
              <a:t>Zakaj rišemo načrte?</a:t>
            </a:r>
          </a:p>
          <a:p>
            <a:pPr>
              <a:buFontTx/>
              <a:buNone/>
            </a:pPr>
            <a:endParaRPr lang="sl-SI" dirty="0" smtClean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38800"/>
            <a:ext cx="990738" cy="9526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d8d74b26429241a1a251974b190ef16488f7939"/>
  <p:tag name="ISPRING_SCORM_RATE_QUIZZES" val="0"/>
  <p:tag name="ISPRING_SCORM_PASSING_SCORE" val="100.0000000000"/>
  <p:tag name="GENSWF_OUTPUT_FILE_NAME" val="Orientacija"/>
</p:tagLst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AA"/>
      </a:accent5>
      <a:accent6>
        <a:srgbClr val="2D2D8A"/>
      </a:accent6>
      <a:hlink>
        <a:srgbClr val="FFFF00"/>
      </a:hlink>
      <a:folHlink>
        <a:srgbClr val="9900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2D2D8A"/>
        </a:accent6>
        <a:hlink>
          <a:srgbClr val="FFFF0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623</Words>
  <Application>Microsoft Office PowerPoint</Application>
  <PresentationFormat>Diaprojekcija na zaslonu (4:3)</PresentationFormat>
  <Paragraphs>160</Paragraphs>
  <Slides>43</Slides>
  <Notes>43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43</vt:i4>
      </vt:variant>
    </vt:vector>
  </HeadingPairs>
  <TitlesOfParts>
    <vt:vector size="44" baseType="lpstr">
      <vt:lpstr>Default Design</vt:lpstr>
      <vt:lpstr>OD ORIENTACIJE  DO ZEMLJEVIDA                                           - kviz  20 vprašanj </vt:lpstr>
      <vt:lpstr>Izberi vprašanje</vt:lpstr>
      <vt:lpstr>1. vprašanje </vt:lpstr>
      <vt:lpstr>In odgovor je…</vt:lpstr>
      <vt:lpstr>2. vprašanje</vt:lpstr>
      <vt:lpstr>In odgovor je…</vt:lpstr>
      <vt:lpstr>3. vprašanje</vt:lpstr>
      <vt:lpstr>In odgovor je…</vt:lpstr>
      <vt:lpstr>4.  vprašanje</vt:lpstr>
      <vt:lpstr>In odgovor je…</vt:lpstr>
      <vt:lpstr>5. vprašanje</vt:lpstr>
      <vt:lpstr>In odgovor je… </vt:lpstr>
      <vt:lpstr>6. vprašanje</vt:lpstr>
      <vt:lpstr>In odgovor je…</vt:lpstr>
      <vt:lpstr>7. vprašanje</vt:lpstr>
      <vt:lpstr>In odgovor je…</vt:lpstr>
      <vt:lpstr>8. vprašanje</vt:lpstr>
      <vt:lpstr>In odgovor je…</vt:lpstr>
      <vt:lpstr>9. vprašanje</vt:lpstr>
      <vt:lpstr>In odgovor je…</vt:lpstr>
      <vt:lpstr>10. vprašanje</vt:lpstr>
      <vt:lpstr>In odgovor je…</vt:lpstr>
      <vt:lpstr>11. vprašanje</vt:lpstr>
      <vt:lpstr>In odgovor je…</vt:lpstr>
      <vt:lpstr>12. vprašanje</vt:lpstr>
      <vt:lpstr>In odgovor je…</vt:lpstr>
      <vt:lpstr>13.  vprašanje</vt:lpstr>
      <vt:lpstr>In odgovor je…</vt:lpstr>
      <vt:lpstr>14. vprašanje</vt:lpstr>
      <vt:lpstr>In odgovor je…</vt:lpstr>
      <vt:lpstr>15.  vprašanje</vt:lpstr>
      <vt:lpstr>In odgovor je…</vt:lpstr>
      <vt:lpstr>16. vprašanje</vt:lpstr>
      <vt:lpstr>In odgovor je…</vt:lpstr>
      <vt:lpstr> 17. vprašanje </vt:lpstr>
      <vt:lpstr>In  odgovor je…</vt:lpstr>
      <vt:lpstr>18. vprašanje</vt:lpstr>
      <vt:lpstr>In  odgovor je…</vt:lpstr>
      <vt:lpstr>19. vprašanje</vt:lpstr>
      <vt:lpstr>In  odgovor je…</vt:lpstr>
      <vt:lpstr>20.  vprašanje</vt:lpstr>
      <vt:lpstr>In odgovor je…</vt:lpstr>
      <vt:lpstr>PowerPointova predstavitev</vt:lpstr>
    </vt:vector>
  </TitlesOfParts>
  <Company>Teachnology,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Elektrika</dc:title>
  <dc:creator>Klavdija Štrancar</dc:creator>
  <cp:lastModifiedBy>Doma</cp:lastModifiedBy>
  <cp:revision>70</cp:revision>
  <dcterms:created xsi:type="dcterms:W3CDTF">2005-07-07T00:08:32Z</dcterms:created>
  <dcterms:modified xsi:type="dcterms:W3CDTF">2014-11-17T20:38:37Z</dcterms:modified>
</cp:coreProperties>
</file>