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4AF0D-E3AD-4E49-801F-F036950596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986126-8C91-4092-99C3-EE9E2A378B8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49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99FEE9-1C95-412F-A89A-BF6E0F641B6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0BB201-7F63-4BDD-96D4-1F9BA69E97C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5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14128E-1091-4B72-8306-6486B44205D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E8A20B-E92A-4341-A2BD-43D1C830595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462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C9BD35-F5E2-4B8D-AEEE-77195A29D8E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C1CF14-87CA-4255-A5B3-6D2366636D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46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838B5-353E-4440-95C0-C69A60031AB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ABB807-13CB-44E7-8EDB-8CFD17C5CC6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693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CD922A-74CD-422B-8FCD-CC461B7EEDC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1C6040-CC51-437B-9AD3-C67BF2234B1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879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C3C080-7569-44F8-A759-8CCCC2ECFD4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2782D-9A6A-482C-A7E8-515CDA7A2AE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904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D7A85A-826B-4D9A-AA23-119F4B6DAB8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3A227A-81AC-40A2-966F-A3856031D0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50FE3A-B46A-45FA-A2C9-A73A581FF0E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C2FDD1-B027-442A-A812-E52A9ADDAF7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73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684306-C11D-406A-A931-CB7E1773916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D9C2CC-69A8-480C-B577-108632F8476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495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6590EA-33C6-49D4-A918-AB0E8515CDA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FE920F-7078-48F3-97AB-E691AEE4A11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813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1313DC-266D-4EFD-B6E0-7FF679E93B1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5A4A0F-3E7A-4EC8-933F-8A0A6875430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982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115B6B-CEAE-4FC7-9D14-1A4A278B8EF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09A3D9-CFEA-40D0-BBED-13FBBB1A8E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530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869576-C58D-4A43-B374-1EB1ABCC4F3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6D2A90-6890-4BC3-BF97-9E5AABE2B42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1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85069A-F6BF-4D85-9729-29B2F81A5D2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277C25-B6ED-4352-8894-DBF826DE842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87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B067E9-AFFA-4C59-88C5-2B2A3B4A323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B123-5D5C-4C7C-93D4-9B5FD7D12CA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17. 01. 2022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05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EAAC3AD-D995-482E-86B5-05806A16DC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950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3C8D362-EA9C-4788-8279-3A34FEEAFDB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847850" y="527050"/>
            <a:ext cx="8496300" cy="517048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Naloge: (str. 55)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12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 Masa </a:t>
            </a:r>
            <a:r>
              <a:rPr lang="sl-SI" altLang="sl-SI" sz="2200" i="1" dirty="0">
                <a:solidFill>
                  <a:srgbClr val="000000"/>
                </a:solidFill>
              </a:rPr>
              <a:t>m </a:t>
            </a:r>
            <a:r>
              <a:rPr lang="sl-SI" altLang="sl-SI" sz="2200" dirty="0">
                <a:solidFill>
                  <a:srgbClr val="000000"/>
                </a:solidFill>
              </a:rPr>
              <a:t>= 20 kg zraka se je ohladila pri stalnem tlaku 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   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120 °C na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b="1" dirty="0">
                <a:solidFill>
                  <a:srgbClr val="000000"/>
                </a:solidFill>
              </a:rPr>
              <a:t> </a:t>
            </a:r>
            <a:r>
              <a:rPr lang="sl-SI" altLang="sl-SI" sz="2200" dirty="0">
                <a:solidFill>
                  <a:srgbClr val="000000"/>
                </a:solidFill>
              </a:rPr>
              <a:t>= 20 °C. Določi spremembo entalpije!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				             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H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- </a:t>
            </a:r>
            <a:r>
              <a:rPr lang="sl-SI" altLang="sl-SI" sz="2200" i="1" dirty="0">
                <a:solidFill>
                  <a:srgbClr val="FF0000"/>
                </a:solidFill>
              </a:rPr>
              <a:t>H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 = -2,01 MJ)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2. Masa </a:t>
            </a:r>
            <a:r>
              <a:rPr lang="sl-SI" altLang="sl-SI" sz="2200" i="1" dirty="0">
                <a:solidFill>
                  <a:srgbClr val="000000"/>
                </a:solidFill>
              </a:rPr>
              <a:t>m </a:t>
            </a:r>
            <a:r>
              <a:rPr lang="sl-SI" altLang="sl-SI" sz="2200" dirty="0">
                <a:solidFill>
                  <a:srgbClr val="000000"/>
                </a:solidFill>
              </a:rPr>
              <a:t>= 10 kg zraka se ohlaja s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b="1" i="1" dirty="0">
                <a:solidFill>
                  <a:srgbClr val="000000"/>
                </a:solidFill>
              </a:rPr>
              <a:t> </a:t>
            </a:r>
            <a:r>
              <a:rPr lang="sl-SI" altLang="sl-SI" sz="2200" i="1" dirty="0">
                <a:solidFill>
                  <a:srgbClr val="000000"/>
                </a:solidFill>
              </a:rPr>
              <a:t>= </a:t>
            </a:r>
            <a:r>
              <a:rPr lang="sl-SI" altLang="sl-SI" sz="2200" dirty="0">
                <a:solidFill>
                  <a:srgbClr val="000000"/>
                </a:solidFill>
              </a:rPr>
              <a:t>150 °C na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15 °C. Za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    koliko se je spremenila entalpija?   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H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- </a:t>
            </a:r>
            <a:r>
              <a:rPr lang="sl-SI" altLang="sl-SI" sz="2200" i="1" dirty="0">
                <a:solidFill>
                  <a:srgbClr val="FF0000"/>
                </a:solidFill>
              </a:rPr>
              <a:t>H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 = -1,4 MJ)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3. Masi zraka </a:t>
            </a:r>
            <a:r>
              <a:rPr lang="sl-SI" altLang="sl-SI" sz="2200" i="1" dirty="0">
                <a:solidFill>
                  <a:srgbClr val="000000"/>
                </a:solidFill>
              </a:rPr>
              <a:t>m </a:t>
            </a:r>
            <a:r>
              <a:rPr lang="sl-SI" altLang="sl-SI" sz="2200" dirty="0">
                <a:solidFill>
                  <a:srgbClr val="000000"/>
                </a:solidFill>
              </a:rPr>
              <a:t>= 4 kg dovedemo </a:t>
            </a:r>
            <a:r>
              <a:rPr lang="sl-SI" altLang="sl-SI" sz="2200" i="1" dirty="0">
                <a:solidFill>
                  <a:srgbClr val="000000"/>
                </a:solidFill>
              </a:rPr>
              <a:t>Q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12</a:t>
            </a:r>
            <a:r>
              <a:rPr lang="sl-SI" altLang="sl-SI" sz="2200" dirty="0">
                <a:solidFill>
                  <a:srgbClr val="000000"/>
                </a:solidFill>
              </a:rPr>
              <a:t> = 100 kJ toplote. Temperatura se mu zviša s </a:t>
            </a:r>
            <a:r>
              <a:rPr lang="sl-SI" altLang="sl-SI" sz="2200" i="1" dirty="0">
                <a:solidFill>
                  <a:srgbClr val="000000"/>
                </a:solidFill>
              </a:rPr>
              <a:t>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b="1" dirty="0">
                <a:solidFill>
                  <a:srgbClr val="000000"/>
                </a:solidFill>
              </a:rPr>
              <a:t> </a:t>
            </a:r>
            <a:r>
              <a:rPr lang="sl-SI" altLang="sl-SI" sz="2200" dirty="0">
                <a:solidFill>
                  <a:srgbClr val="000000"/>
                </a:solidFill>
              </a:rPr>
              <a:t>= 293 K na </a:t>
            </a:r>
            <a:r>
              <a:rPr lang="sl-SI" altLang="sl-SI" sz="2200" i="1" dirty="0">
                <a:solidFill>
                  <a:srgbClr val="000000"/>
                </a:solidFill>
              </a:rPr>
              <a:t>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323 K. Določi opravljeno delo!                              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W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0,22 MJ)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4. V valju je </a:t>
            </a:r>
            <a:r>
              <a:rPr lang="sl-SI" altLang="sl-SI" sz="2200" i="1" dirty="0">
                <a:solidFill>
                  <a:srgbClr val="000000"/>
                </a:solidFill>
              </a:rPr>
              <a:t>m </a:t>
            </a:r>
            <a:r>
              <a:rPr lang="sl-SI" altLang="sl-SI" sz="2200" dirty="0">
                <a:solidFill>
                  <a:srgbClr val="000000"/>
                </a:solidFill>
              </a:rPr>
              <a:t>= 12 kg zraka. Če mu dovedemo </a:t>
            </a:r>
            <a:r>
              <a:rPr lang="sl-SI" altLang="sl-SI" sz="2200" i="1" dirty="0">
                <a:solidFill>
                  <a:srgbClr val="000000"/>
                </a:solidFill>
              </a:rPr>
              <a:t>Q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12</a:t>
            </a:r>
            <a:r>
              <a:rPr lang="sl-SI" altLang="sl-SI" sz="2200" dirty="0">
                <a:solidFill>
                  <a:srgbClr val="000000"/>
                </a:solidFill>
              </a:rPr>
              <a:t> = 160 kJ toplote, se mu temperatura zviša s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b="1" i="1" dirty="0">
                <a:solidFill>
                  <a:srgbClr val="000000"/>
                </a:solidFill>
              </a:rPr>
              <a:t> </a:t>
            </a:r>
            <a:r>
              <a:rPr lang="sl-SI" altLang="sl-SI" sz="2200" dirty="0">
                <a:solidFill>
                  <a:srgbClr val="000000"/>
                </a:solidFill>
              </a:rPr>
              <a:t>= 60 °C na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70 °C. Določi opravljeno delo!	             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W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0,28 MJ)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200" dirty="0">
              <a:solidFill>
                <a:srgbClr val="FF0000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E92D71-DF00-4296-A524-826DC3B337F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872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8956DB4-80A7-4161-873C-61945938A2E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1847850" y="476250"/>
            <a:ext cx="87137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Energija, ki se ne pretvarja, na primer: notranja energija okolice; ta energija je sestavljena samo iz anergije, delež eksergije je enak nič.</a:t>
            </a:r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1847851" y="1187867"/>
            <a:ext cx="867727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Vsi tehnični procesi so zaradi nepopolnosti naših strojev in naprav, zaradi tekočinskega trenja itd. nepovračljivi, zato moramo vedno računati z izgubami eksergije.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Eksergija in anergija toplote:</a:t>
            </a:r>
          </a:p>
        </p:txBody>
      </p:sp>
      <p:sp>
        <p:nvSpPr>
          <p:cNvPr id="158726" name="Rectangle 7"/>
          <p:cNvSpPr>
            <a:spLocks noChangeArrowheads="1"/>
          </p:cNvSpPr>
          <p:nvPr/>
        </p:nvSpPr>
        <p:spPr bwMode="auto">
          <a:xfrm>
            <a:off x="1524001" y="28087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8727" name="Object 6"/>
          <p:cNvGraphicFramePr>
            <a:graphicFrameLocks noChangeAspect="1"/>
          </p:cNvGraphicFramePr>
          <p:nvPr/>
        </p:nvGraphicFramePr>
        <p:xfrm>
          <a:off x="1992313" y="3141663"/>
          <a:ext cx="2449512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1143000" imgH="812800" progId="Equation.3">
                  <p:embed/>
                </p:oleObj>
              </mc:Choice>
              <mc:Fallback>
                <p:oleObj name="Enačba" r:id="rId3" imgW="1143000" imgH="812800" progId="Equation.3">
                  <p:embed/>
                  <p:pic>
                    <p:nvPicPr>
                      <p:cNvPr id="1587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141663"/>
                        <a:ext cx="2449512" cy="12239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5591175" y="2565400"/>
            <a:ext cx="49418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Eksergija in anergija notranje energije:</a:t>
            </a:r>
          </a:p>
        </p:txBody>
      </p:sp>
      <p:sp>
        <p:nvSpPr>
          <p:cNvPr id="158729" name="Rectangle 10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8730" name="Object 9"/>
          <p:cNvGraphicFramePr>
            <a:graphicFrameLocks noChangeAspect="1"/>
          </p:cNvGraphicFramePr>
          <p:nvPr/>
        </p:nvGraphicFramePr>
        <p:xfrm>
          <a:off x="5664200" y="3213101"/>
          <a:ext cx="36718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1828800" imgH="457200" progId="Equation.3">
                  <p:embed/>
                </p:oleObj>
              </mc:Choice>
              <mc:Fallback>
                <p:oleObj name="Enačba" r:id="rId5" imgW="1828800" imgH="457200" progId="Equation.3">
                  <p:embed/>
                  <p:pic>
                    <p:nvPicPr>
                      <p:cNvPr id="15873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3213101"/>
                        <a:ext cx="3671888" cy="720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1" name="Rectangle 11"/>
          <p:cNvSpPr>
            <a:spLocks noChangeArrowheads="1"/>
          </p:cNvSpPr>
          <p:nvPr/>
        </p:nvSpPr>
        <p:spPr bwMode="auto">
          <a:xfrm>
            <a:off x="1847850" y="4652964"/>
            <a:ext cx="38989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Eksergija in anergija entalpije:</a:t>
            </a:r>
          </a:p>
        </p:txBody>
      </p:sp>
      <p:sp>
        <p:nvSpPr>
          <p:cNvPr id="158732" name="Rectangle 13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8733" name="Object 12"/>
          <p:cNvGraphicFramePr>
            <a:graphicFrameLocks noChangeAspect="1"/>
          </p:cNvGraphicFramePr>
          <p:nvPr/>
        </p:nvGraphicFramePr>
        <p:xfrm>
          <a:off x="1919289" y="5229226"/>
          <a:ext cx="345598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načba" r:id="rId7" imgW="1866900" imgH="457200" progId="Equation.3">
                  <p:embed/>
                </p:oleObj>
              </mc:Choice>
              <mc:Fallback>
                <p:oleObj name="Enačba" r:id="rId7" imgW="1866900" imgH="457200" progId="Equation.3">
                  <p:embed/>
                  <p:pic>
                    <p:nvPicPr>
                      <p:cNvPr id="15873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229226"/>
                        <a:ext cx="3455987" cy="7921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4" name="Rectangle 14"/>
          <p:cNvSpPr>
            <a:spLocks noChangeArrowheads="1"/>
          </p:cNvSpPr>
          <p:nvPr/>
        </p:nvSpPr>
        <p:spPr bwMode="auto">
          <a:xfrm>
            <a:off x="5808663" y="4149725"/>
            <a:ext cx="418306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Q – toplota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T – temperatura dovoda toplote v proces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T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 - temperatura okolice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U - v procesu dovedena notranja energija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U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 - notranja energija okolice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H – v proces dovedena entalpija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H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 – entalpija pri stanju okolice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S – v proces dovedena entropija [J/K]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S</a:t>
            </a:r>
            <a:r>
              <a:rPr lang="sl-SI" altLang="sl-SI" sz="1600" baseline="-25000">
                <a:solidFill>
                  <a:srgbClr val="000000"/>
                </a:solidFill>
              </a:rPr>
              <a:t>0</a:t>
            </a:r>
            <a:r>
              <a:rPr lang="sl-SI" altLang="sl-SI" sz="1600">
                <a:solidFill>
                  <a:srgbClr val="000000"/>
                </a:solidFill>
              </a:rPr>
              <a:t> – entropija pri stanju okolice [J/K]</a:t>
            </a:r>
          </a:p>
        </p:txBody>
      </p:sp>
    </p:spTree>
    <p:extLst>
      <p:ext uri="{BB962C8B-B14F-4D97-AF65-F5344CB8AC3E}">
        <p14:creationId xmlns:p14="http://schemas.microsoft.com/office/powerpoint/2010/main" val="29094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B8288AF-C535-4E4D-9DBD-F0D2EF5C507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053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2673765-932D-4CB1-8B02-5177AEAFF5E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1774825" y="692151"/>
            <a:ext cx="86423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27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27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27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2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5. Zrak stanja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290 K se stisne in porabimo 250 kJ dela. Pri tem se mu temperatura zviša na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393 K. Kolikšna je dovedena toplota, če je masa zraka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3 kg?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Q</a:t>
            </a:r>
            <a:r>
              <a:rPr lang="sl-SI" altLang="sl-SI" sz="2200" baseline="-25000">
                <a:solidFill>
                  <a:srgbClr val="FF0000"/>
                </a:solidFill>
              </a:rPr>
              <a:t>do</a:t>
            </a:r>
            <a:r>
              <a:rPr lang="sl-SI" altLang="sl-SI" sz="2200">
                <a:solidFill>
                  <a:srgbClr val="FF0000"/>
                </a:solidFill>
              </a:rPr>
              <a:t> = 0,06 MJ)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6. Dušik stanja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290 K stiskamo z delom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160 kJ na 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 bar in dovedemo še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60 kJ toplote. Kolikšna je sprememba notranje energije in končna temperatura, če je masa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10 kg?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U</a:t>
            </a:r>
            <a:r>
              <a:rPr lang="sl-SI" altLang="sl-SI" sz="2200" i="1" baseline="-25000">
                <a:solidFill>
                  <a:srgbClr val="FF0000"/>
                </a:solidFill>
              </a:rPr>
              <a:t>2 </a:t>
            </a:r>
            <a:r>
              <a:rPr lang="sl-SI" altLang="sl-SI" sz="2200">
                <a:solidFill>
                  <a:srgbClr val="FF0000"/>
                </a:solidFill>
              </a:rPr>
              <a:t>– </a:t>
            </a:r>
            <a:r>
              <a:rPr lang="sl-SI" altLang="sl-SI" sz="2200" i="1">
                <a:solidFill>
                  <a:srgbClr val="FF0000"/>
                </a:solidFill>
              </a:rPr>
              <a:t>U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i="1">
                <a:solidFill>
                  <a:srgbClr val="FF0000"/>
                </a:solidFill>
              </a:rPr>
              <a:t>  </a:t>
            </a:r>
            <a:r>
              <a:rPr lang="sl-SI" altLang="sl-SI" sz="2200">
                <a:solidFill>
                  <a:srgbClr val="FF0000"/>
                </a:solidFill>
              </a:rPr>
              <a:t>= 240 kJ, 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310 K)</a:t>
            </a:r>
          </a:p>
        </p:txBody>
      </p:sp>
    </p:spTree>
    <p:extLst>
      <p:ext uri="{BB962C8B-B14F-4D97-AF65-F5344CB8AC3E}">
        <p14:creationId xmlns:p14="http://schemas.microsoft.com/office/powerpoint/2010/main" val="342036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EF4169D-30F3-406F-B6C9-8C8A7BF0D56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155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6AB76A9-6E65-4117-BC3C-03381A63C22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1919289" y="403226"/>
            <a:ext cx="61055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6 DRUGI GLAVNI ZAKON TERMODINAMIKE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1587500" y="981075"/>
            <a:ext cx="9099550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sl-SI" altLang="sl-SI" sz="2200" b="1">
                <a:solidFill>
                  <a:srgbClr val="000000"/>
                </a:solidFill>
              </a:rPr>
              <a:t>Toplota ne prehaja sama od sebe s telesa z nižjo temperaturo na</a:t>
            </a:r>
            <a:br>
              <a:rPr lang="sl-SI" altLang="sl-SI" sz="2200" b="1">
                <a:solidFill>
                  <a:srgbClr val="000000"/>
                </a:solidFill>
              </a:rPr>
            </a:br>
            <a:r>
              <a:rPr lang="sl-SI" altLang="sl-SI" sz="2200" b="1">
                <a:solidFill>
                  <a:srgbClr val="000000"/>
                </a:solidFill>
              </a:rPr>
              <a:t>telo z višjo temperaturo.</a:t>
            </a:r>
          </a:p>
        </p:txBody>
      </p:sp>
      <p:sp>
        <p:nvSpPr>
          <p:cNvPr id="151558" name="Rectangle 6"/>
          <p:cNvSpPr>
            <a:spLocks noChangeArrowheads="1"/>
          </p:cNvSpPr>
          <p:nvPr/>
        </p:nvSpPr>
        <p:spPr bwMode="auto">
          <a:xfrm>
            <a:off x="1588470" y="1839159"/>
            <a:ext cx="9123010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</a:pPr>
            <a:r>
              <a:rPr lang="sl-SI" altLang="sl-SI" sz="2200" b="1">
                <a:solidFill>
                  <a:srgbClr val="000000"/>
                </a:solidFill>
              </a:rPr>
              <a:t>Ni mogoč stroj, ki bi črpal toploto iz kalorične notranje energije</a:t>
            </a:r>
            <a:br>
              <a:rPr lang="sl-SI" altLang="sl-SI" sz="2200" b="1">
                <a:solidFill>
                  <a:srgbClr val="000000"/>
                </a:solidFill>
              </a:rPr>
            </a:br>
            <a:r>
              <a:rPr lang="sl-SI" altLang="sl-SI" sz="2200" b="1">
                <a:solidFill>
                  <a:srgbClr val="000000"/>
                </a:solidFill>
              </a:rPr>
              <a:t>enega telesa in to toploto pretvarjal v delo, ne da bi pri tem še</a:t>
            </a:r>
            <a:br>
              <a:rPr lang="sl-SI" altLang="sl-SI" sz="2200" b="1">
                <a:solidFill>
                  <a:srgbClr val="000000"/>
                </a:solidFill>
              </a:rPr>
            </a:br>
            <a:r>
              <a:rPr lang="sl-SI" altLang="sl-SI" sz="2200" b="1">
                <a:solidFill>
                  <a:srgbClr val="000000"/>
                </a:solidFill>
              </a:rPr>
              <a:t>druga, pri dogodku udeležena telesa, utrpela trajne spremembe.</a:t>
            </a:r>
          </a:p>
        </p:txBody>
      </p:sp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1631950" y="3068638"/>
            <a:ext cx="9036050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3. Sprememba dela v toploto s trenjem je pojav, ki se v celoti ne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    da obrniti.</a:t>
            </a:r>
          </a:p>
        </p:txBody>
      </p:sp>
      <p:sp>
        <p:nvSpPr>
          <p:cNvPr id="151560" name="Rectangle 8"/>
          <p:cNvSpPr>
            <a:spLocks noChangeArrowheads="1"/>
          </p:cNvSpPr>
          <p:nvPr/>
        </p:nvSpPr>
        <p:spPr bwMode="auto">
          <a:xfrm>
            <a:off x="1919288" y="3933825"/>
            <a:ext cx="6064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POVRAČLJIVI IN NEPOVRAČLJIVI PROCESI</a:t>
            </a:r>
          </a:p>
        </p:txBody>
      </p:sp>
      <p:sp>
        <p:nvSpPr>
          <p:cNvPr id="151561" name="Rectangle 9"/>
          <p:cNvSpPr>
            <a:spLocks noChangeArrowheads="1"/>
          </p:cNvSpPr>
          <p:nvPr/>
        </p:nvSpPr>
        <p:spPr bwMode="auto">
          <a:xfrm>
            <a:off x="1703389" y="4426159"/>
            <a:ext cx="87852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Povračljivi procesi so tisti, pri katerih je možna vrnitev sistema in okolice v začetno stanje, vsi drugi procesi so nepovračljivi.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Nepovračljivi procesi so: zgorevanje, premik telesa s trenjem. Idealizirani povračljivi procesi so: raztezanje vzmeti, stiskanje plina, fazne spremembe. Dejansko moramo ločiti povračljivost znotraj in zunaj meja sistema.</a:t>
            </a:r>
          </a:p>
        </p:txBody>
      </p:sp>
    </p:spTree>
    <p:extLst>
      <p:ext uri="{BB962C8B-B14F-4D97-AF65-F5344CB8AC3E}">
        <p14:creationId xmlns:p14="http://schemas.microsoft.com/office/powerpoint/2010/main" val="224882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9DEF4BC-5374-4768-A494-46CDE393911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257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322D160-5E74-4982-8B03-41441CD8A16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1919288" y="404814"/>
            <a:ext cx="17827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ENTROPIJA</a:t>
            </a:r>
          </a:p>
        </p:txBody>
      </p:sp>
      <p:sp>
        <p:nvSpPr>
          <p:cNvPr id="152581" name="Rectangle 6"/>
          <p:cNvSpPr>
            <a:spLocks noChangeArrowheads="1"/>
          </p:cNvSpPr>
          <p:nvPr/>
        </p:nvSpPr>
        <p:spPr bwMode="auto">
          <a:xfrm>
            <a:off x="1703389" y="886371"/>
            <a:ext cx="878522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Spoznali smo toploto in si jo poskušajmo tako kot delo predstaviti z diagramom. Površina med potjo preobrazbe nam mora predstavljati toploto. Ta diagram bomo imenovali toplotni diagram, enako kot prej delovni diagram. Uvedel ga je Belpair leta 1874.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delovnem diagramu smo nanašali dve veličini: silo in pot ali tlak in volumen. Tako moramo tudi tu poiskati dve veličini, ki bosta v produktu dali toploto. Za eno veličino si izberemo že znano absolutno temperaturo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>
                <a:solidFill>
                  <a:srgbClr val="000000"/>
                </a:solidFill>
              </a:rPr>
              <a:t>, ki jo nanašamo na ordinatno os. Na abscisno os pa nanesimo novo veličino, ki jo za sedaj označimo s </a:t>
            </a:r>
            <a:r>
              <a:rPr lang="sl-SI" altLang="sl-SI" sz="2200" i="1">
                <a:solidFill>
                  <a:srgbClr val="000000"/>
                </a:solidFill>
              </a:rPr>
              <a:t>S </a:t>
            </a:r>
            <a:r>
              <a:rPr lang="sl-SI" altLang="sl-SI" sz="2200">
                <a:solidFill>
                  <a:srgbClr val="000000"/>
                </a:solidFill>
              </a:rPr>
              <a:t>in naj trenutno predstavlja pomožno matematično spremenljivko.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Mala rdeča površina pod preobrazbo nam predstavlja del toplote pod celotno potjo preobrazbe 1–2.</a:t>
            </a:r>
          </a:p>
        </p:txBody>
      </p:sp>
      <p:pic>
        <p:nvPicPr>
          <p:cNvPr id="15258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938" y="4652963"/>
            <a:ext cx="2087562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83" name="Rectangle 8"/>
          <p:cNvSpPr>
            <a:spLocks noChangeArrowheads="1"/>
          </p:cNvSpPr>
          <p:nvPr/>
        </p:nvSpPr>
        <p:spPr bwMode="auto">
          <a:xfrm>
            <a:off x="5834063" y="4606926"/>
            <a:ext cx="450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</a:p>
        </p:txBody>
      </p:sp>
      <p:sp>
        <p:nvSpPr>
          <p:cNvPr id="152584" name="Rectangle 9"/>
          <p:cNvSpPr>
            <a:spLocks noChangeArrowheads="1"/>
          </p:cNvSpPr>
          <p:nvPr/>
        </p:nvSpPr>
        <p:spPr bwMode="auto">
          <a:xfrm>
            <a:off x="6942139" y="6430964"/>
            <a:ext cx="346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u="sng">
                <a:solidFill>
                  <a:srgbClr val="000000"/>
                </a:solidFill>
              </a:rPr>
              <a:t>∆</a:t>
            </a:r>
            <a:r>
              <a:rPr lang="sl-SI" altLang="sl-SI" sz="1000" i="1" u="sng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152585" name="Line 10"/>
          <p:cNvSpPr>
            <a:spLocks noChangeShapeType="1"/>
          </p:cNvSpPr>
          <p:nvPr/>
        </p:nvSpPr>
        <p:spPr bwMode="auto">
          <a:xfrm>
            <a:off x="6927850" y="6430964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586" name="Line 11"/>
          <p:cNvSpPr>
            <a:spLocks noChangeShapeType="1"/>
          </p:cNvSpPr>
          <p:nvPr/>
        </p:nvSpPr>
        <p:spPr bwMode="auto">
          <a:xfrm>
            <a:off x="7267575" y="641667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587" name="Line 12"/>
          <p:cNvSpPr>
            <a:spLocks noChangeShapeType="1"/>
          </p:cNvSpPr>
          <p:nvPr/>
        </p:nvSpPr>
        <p:spPr bwMode="auto">
          <a:xfrm>
            <a:off x="6961189" y="66754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588" name="Rectangle 13"/>
          <p:cNvSpPr>
            <a:spLocks noChangeArrowheads="1"/>
          </p:cNvSpPr>
          <p:nvPr/>
        </p:nvSpPr>
        <p:spPr bwMode="auto">
          <a:xfrm>
            <a:off x="5908675" y="5495926"/>
            <a:ext cx="261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2589" name="Rectangle 14"/>
          <p:cNvSpPr>
            <a:spLocks noChangeArrowheads="1"/>
          </p:cNvSpPr>
          <p:nvPr/>
        </p:nvSpPr>
        <p:spPr bwMode="auto">
          <a:xfrm>
            <a:off x="7886700" y="6500814"/>
            <a:ext cx="43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2590" name="Rectangle 15"/>
          <p:cNvSpPr>
            <a:spLocks noChangeArrowheads="1"/>
          </p:cNvSpPr>
          <p:nvPr/>
        </p:nvSpPr>
        <p:spPr bwMode="auto">
          <a:xfrm>
            <a:off x="8161339" y="6408739"/>
            <a:ext cx="5556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152591" name="Rectangle 16"/>
          <p:cNvSpPr>
            <a:spLocks noChangeArrowheads="1"/>
          </p:cNvSpPr>
          <p:nvPr/>
        </p:nvSpPr>
        <p:spPr bwMode="auto">
          <a:xfrm>
            <a:off x="6350000" y="6500814"/>
            <a:ext cx="387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52592" name="Rectangle 17"/>
          <p:cNvSpPr>
            <a:spLocks noChangeArrowheads="1"/>
          </p:cNvSpPr>
          <p:nvPr/>
        </p:nvSpPr>
        <p:spPr bwMode="auto">
          <a:xfrm>
            <a:off x="8077200" y="5791201"/>
            <a:ext cx="23320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Entropija v toplotnem diagramu T-S</a:t>
            </a:r>
          </a:p>
        </p:txBody>
      </p:sp>
    </p:spTree>
    <p:extLst>
      <p:ext uri="{BB962C8B-B14F-4D97-AF65-F5344CB8AC3E}">
        <p14:creationId xmlns:p14="http://schemas.microsoft.com/office/powerpoint/2010/main" val="152709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1E7D16D-B934-46FC-A116-D2C1C9E5919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0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7FDA8D2-BBA2-44DE-BE9F-9888E5495FE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5735639" y="470734"/>
            <a:ext cx="409439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∆Q </a:t>
            </a:r>
            <a:r>
              <a:rPr lang="sl-SI" altLang="sl-SI" sz="2200">
                <a:solidFill>
                  <a:srgbClr val="000000"/>
                </a:solidFill>
              </a:rPr>
              <a:t>- sprememba toplote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 - </a:t>
            </a:r>
            <a:r>
              <a:rPr lang="sl-SI" altLang="sl-SI" sz="2200">
                <a:solidFill>
                  <a:srgbClr val="000000"/>
                </a:solidFill>
              </a:rPr>
              <a:t>temperatura [K]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∆S </a:t>
            </a:r>
            <a:r>
              <a:rPr lang="sl-SI" altLang="sl-SI" sz="2200">
                <a:solidFill>
                  <a:srgbClr val="000000"/>
                </a:solidFill>
              </a:rPr>
              <a:t>- sprememba entropije [J/K]</a:t>
            </a: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2711451" y="765175"/>
            <a:ext cx="1731963" cy="427038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∆ </a:t>
            </a:r>
            <a:r>
              <a:rPr lang="sl-SI" altLang="sl-SI" sz="2200" i="1">
                <a:solidFill>
                  <a:srgbClr val="000000"/>
                </a:solidFill>
              </a:rPr>
              <a:t>Q = T . ∆S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1919289" y="1700214"/>
            <a:ext cx="77549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Drugo veličino smo označili s </a:t>
            </a:r>
            <a:r>
              <a:rPr lang="sl-SI" altLang="sl-SI" sz="2200" i="1">
                <a:solidFill>
                  <a:srgbClr val="000000"/>
                </a:solidFill>
              </a:rPr>
              <a:t>S </a:t>
            </a:r>
            <a:r>
              <a:rPr lang="sl-SI" altLang="sl-SI" sz="2200">
                <a:solidFill>
                  <a:srgbClr val="000000"/>
                </a:solidFill>
              </a:rPr>
              <a:t>in nam predstavlja </a:t>
            </a:r>
            <a:r>
              <a:rPr lang="sl-SI" altLang="sl-SI" sz="2200" b="1">
                <a:solidFill>
                  <a:srgbClr val="000000"/>
                </a:solidFill>
              </a:rPr>
              <a:t>entropijo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1954214" y="2205038"/>
            <a:ext cx="8713787" cy="762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Entropija je veličina stanja, ki predstavlja ploskev med potjo preobrazbe v diagramu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>
                <a:solidFill>
                  <a:srgbClr val="000000"/>
                </a:solidFill>
              </a:rPr>
              <a:t>-</a:t>
            </a:r>
            <a:r>
              <a:rPr lang="sl-SI" altLang="sl-SI" sz="2200" i="1">
                <a:solidFill>
                  <a:srgbClr val="000000"/>
                </a:solidFill>
              </a:rPr>
              <a:t>S </a:t>
            </a:r>
            <a:r>
              <a:rPr lang="sl-SI" altLang="sl-SI" sz="2200">
                <a:solidFill>
                  <a:srgbClr val="000000"/>
                </a:solidFill>
              </a:rPr>
              <a:t>izmenjane toplote.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1919289" y="3068639"/>
            <a:ext cx="67135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 povračljivih sistemov je enaka:</a:t>
            </a:r>
          </a:p>
        </p:txBody>
      </p:sp>
      <p:sp>
        <p:nvSpPr>
          <p:cNvPr id="153609" name="Rectangle 10"/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3610" name="Object 9"/>
          <p:cNvGraphicFramePr>
            <a:graphicFrameLocks noChangeAspect="1"/>
          </p:cNvGraphicFramePr>
          <p:nvPr/>
        </p:nvGraphicFramePr>
        <p:xfrm>
          <a:off x="8688388" y="2997201"/>
          <a:ext cx="12954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622030" imgH="393529" progId="Equation.3">
                  <p:embed/>
                </p:oleObj>
              </mc:Choice>
              <mc:Fallback>
                <p:oleObj name="Enačba" r:id="rId3" imgW="622030" imgH="393529" progId="Equation.3">
                  <p:embed/>
                  <p:pic>
                    <p:nvPicPr>
                      <p:cNvPr id="1536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2997201"/>
                        <a:ext cx="1295400" cy="68897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1703389" y="3644900"/>
            <a:ext cx="8785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Nas zanima sprememba entropije ali razlika entropije. Za izračun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uporabljamo naslednje izpeljane enačbe.</a:t>
            </a:r>
          </a:p>
        </p:txBody>
      </p:sp>
      <p:sp>
        <p:nvSpPr>
          <p:cNvPr id="153612" name="Rectangle 13"/>
          <p:cNvSpPr>
            <a:spLocks noChangeArrowheads="1"/>
          </p:cNvSpPr>
          <p:nvPr/>
        </p:nvSpPr>
        <p:spPr bwMode="auto">
          <a:xfrm>
            <a:off x="1524001" y="2546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3613" name="Object 12"/>
          <p:cNvGraphicFramePr>
            <a:graphicFrameLocks noChangeAspect="1"/>
          </p:cNvGraphicFramePr>
          <p:nvPr/>
        </p:nvGraphicFramePr>
        <p:xfrm>
          <a:off x="2322514" y="4556125"/>
          <a:ext cx="4332287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1574800" imgH="927100" progId="Equation.3">
                  <p:embed/>
                </p:oleObj>
              </mc:Choice>
              <mc:Fallback>
                <p:oleObj name="Enačba" r:id="rId5" imgW="1574800" imgH="927100" progId="Equation.3">
                  <p:embed/>
                  <p:pic>
                    <p:nvPicPr>
                      <p:cNvPr id="1536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514" y="4556125"/>
                        <a:ext cx="4332287" cy="19685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695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F677B6E-FFAA-43CD-A4D7-41FD8D95AA7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462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8080CBB-FB60-4EC2-9B5B-B7224008182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1919289" y="404814"/>
            <a:ext cx="27019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Specifična entropija:</a:t>
            </a:r>
          </a:p>
        </p:txBody>
      </p:sp>
      <p:sp>
        <p:nvSpPr>
          <p:cNvPr id="154629" name="Rectangle 6"/>
          <p:cNvSpPr>
            <a:spLocks noChangeArrowheads="1"/>
          </p:cNvSpPr>
          <p:nvPr/>
        </p:nvSpPr>
        <p:spPr bwMode="auto">
          <a:xfrm>
            <a:off x="1524001" y="25468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4630" name="Object 5"/>
          <p:cNvGraphicFramePr>
            <a:graphicFrameLocks noChangeAspect="1"/>
          </p:cNvGraphicFramePr>
          <p:nvPr/>
        </p:nvGraphicFramePr>
        <p:xfrm>
          <a:off x="2135188" y="765175"/>
          <a:ext cx="4248150" cy="237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866900" imgH="1333500" progId="Equation.3">
                  <p:embed/>
                </p:oleObj>
              </mc:Choice>
              <mc:Fallback>
                <p:oleObj name="Enačba" r:id="rId3" imgW="1866900" imgH="1333500" progId="Equation.3">
                  <p:embed/>
                  <p:pic>
                    <p:nvPicPr>
                      <p:cNvPr id="15463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765175"/>
                        <a:ext cx="4248150" cy="2376488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1919289" y="3213100"/>
            <a:ext cx="60293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Povezava med entropijo in specifično entropijo:</a:t>
            </a:r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2063751" y="3860800"/>
            <a:ext cx="2855913" cy="427038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m . </a:t>
            </a:r>
            <a:r>
              <a:rPr lang="sl-SI" altLang="sl-SI" sz="2200">
                <a:solidFill>
                  <a:srgbClr val="000000"/>
                </a:solidFill>
              </a:rPr>
              <a:t>(s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)</a:t>
            </a:r>
          </a:p>
        </p:txBody>
      </p:sp>
      <p:graphicFrame>
        <p:nvGraphicFramePr>
          <p:cNvPr id="209956" name="Group 36"/>
          <p:cNvGraphicFramePr>
            <a:graphicFrameLocks noGrp="1"/>
          </p:cNvGraphicFramePr>
          <p:nvPr/>
        </p:nvGraphicFramePr>
        <p:xfrm>
          <a:off x="5951539" y="3860801"/>
          <a:ext cx="1584325" cy="396875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∆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.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∆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93" marB="4579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9952" name="Group 32"/>
          <p:cNvGraphicFramePr>
            <a:graphicFrameLocks noGrp="1"/>
          </p:cNvGraphicFramePr>
          <p:nvPr/>
        </p:nvGraphicFramePr>
        <p:xfrm>
          <a:off x="5232400" y="3933826"/>
          <a:ext cx="647700" cy="396875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ali</a:t>
                      </a:r>
                      <a:endParaRPr kumimoji="0" lang="sl-SI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93" marB="4579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4637" name="Rectangle 37"/>
          <p:cNvSpPr>
            <a:spLocks noChangeArrowheads="1"/>
          </p:cNvSpPr>
          <p:nvPr/>
        </p:nvSpPr>
        <p:spPr bwMode="auto">
          <a:xfrm>
            <a:off x="1992313" y="4427955"/>
            <a:ext cx="8424862" cy="1785104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zgornjih enačb lahko določimo entropijo pri znanih veličinah stanja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sl-SI" altLang="sl-SI" sz="2200" i="1">
                <a:solidFill>
                  <a:srgbClr val="000000"/>
                </a:solidFill>
              </a:rPr>
              <a:t>p </a:t>
            </a:r>
            <a:r>
              <a:rPr lang="sl-SI" altLang="sl-SI" sz="2200">
                <a:solidFill>
                  <a:srgbClr val="000000"/>
                </a:solidFill>
              </a:rPr>
              <a:t>in </a:t>
            </a:r>
            <a:r>
              <a:rPr lang="sl-SI" altLang="sl-SI" sz="2200" i="1">
                <a:solidFill>
                  <a:srgbClr val="000000"/>
                </a:solidFill>
              </a:rPr>
              <a:t>V </a:t>
            </a:r>
            <a:r>
              <a:rPr lang="sl-SI" altLang="sl-SI" sz="2200">
                <a:solidFill>
                  <a:srgbClr val="000000"/>
                </a:solidFill>
              </a:rPr>
              <a:t>ali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. Enake zakonitosti veljajo za </a:t>
            </a:r>
            <a:r>
              <a:rPr lang="sl-SI" altLang="sl-SI" sz="2200" i="1">
                <a:solidFill>
                  <a:srgbClr val="000000"/>
                </a:solidFill>
              </a:rPr>
              <a:t>h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el-GR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>
                <a:solidFill>
                  <a:srgbClr val="000000"/>
                </a:solidFill>
              </a:rPr>
              <a:t>. Entropija je prav tako veličina stanja kot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>
                <a:solidFill>
                  <a:srgbClr val="000000"/>
                </a:solidFill>
              </a:rPr>
              <a:t>, </a:t>
            </a:r>
            <a:r>
              <a:rPr lang="sl-SI" altLang="sl-SI" sz="2200" i="1">
                <a:solidFill>
                  <a:srgbClr val="000000"/>
                </a:solidFill>
              </a:rPr>
              <a:t>p </a:t>
            </a:r>
            <a:r>
              <a:rPr lang="sl-SI" altLang="sl-SI" sz="2200">
                <a:solidFill>
                  <a:srgbClr val="000000"/>
                </a:solidFill>
              </a:rPr>
              <a:t>in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, samo da ni oprijemljiva in se je ne da izmeriti. Za termodinamične procese je dovolj določiti samo spremembe entropije.</a:t>
            </a:r>
          </a:p>
        </p:txBody>
      </p:sp>
    </p:spTree>
    <p:extLst>
      <p:ext uri="{BB962C8B-B14F-4D97-AF65-F5344CB8AC3E}">
        <p14:creationId xmlns:p14="http://schemas.microsoft.com/office/powerpoint/2010/main" val="102387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4D515B4-520F-4DC9-B664-587BF458729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565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38DDAF8-8247-48B0-9CC4-F9D276C95A7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1919289" y="476250"/>
            <a:ext cx="8569325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dovajanju toplote delovnemu sistemu se entropija veča, pri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odvajanju se manjša.</a:t>
            </a: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1882776" y="1165225"/>
            <a:ext cx="87852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89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1.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kisika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6 bar in temperaturi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20 °C se raztegne do temperature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- 60 °C. Pri tem naraste volumen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50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Kolikšna je sprememba entropije in končni tlak po raztezanju?</a:t>
            </a:r>
          </a:p>
        </p:txBody>
      </p:sp>
      <p:sp>
        <p:nvSpPr>
          <p:cNvPr id="155654" name="Rectangle 7"/>
          <p:cNvSpPr>
            <a:spLocks noChangeArrowheads="1"/>
          </p:cNvSpPr>
          <p:nvPr/>
        </p:nvSpPr>
        <p:spPr bwMode="auto">
          <a:xfrm>
            <a:off x="1524001" y="26420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55655" name="Rectangle 8"/>
          <p:cNvSpPr>
            <a:spLocks noChangeArrowheads="1"/>
          </p:cNvSpPr>
          <p:nvPr/>
        </p:nvSpPr>
        <p:spPr bwMode="auto">
          <a:xfrm>
            <a:off x="1524000" y="2924175"/>
            <a:ext cx="3600450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V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10 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V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50 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p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6 bar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20 °C + 273 = 293 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 u="sng">
                <a:solidFill>
                  <a:srgbClr val="000000"/>
                </a:solidFill>
              </a:rPr>
              <a:t>T</a:t>
            </a:r>
            <a:r>
              <a:rPr lang="sl-SI" altLang="sl-SI" sz="1800" u="sng" baseline="-25000">
                <a:solidFill>
                  <a:srgbClr val="000000"/>
                </a:solidFill>
              </a:rPr>
              <a:t>2</a:t>
            </a:r>
            <a:r>
              <a:rPr lang="sl-SI" altLang="sl-SI" sz="1800" u="sng">
                <a:solidFill>
                  <a:srgbClr val="000000"/>
                </a:solidFill>
              </a:rPr>
              <a:t> = – 60 °C + 273 = 213 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S</a:t>
            </a:r>
            <a:r>
              <a:rPr lang="sl-SI" altLang="sl-SI" sz="1600" baseline="-25000">
                <a:solidFill>
                  <a:srgbClr val="000000"/>
                </a:solidFill>
              </a:rPr>
              <a:t>2</a:t>
            </a:r>
            <a:r>
              <a:rPr lang="sl-SI" altLang="sl-SI" sz="1600">
                <a:solidFill>
                  <a:srgbClr val="000000"/>
                </a:solidFill>
              </a:rPr>
              <a:t> – </a:t>
            </a:r>
            <a:r>
              <a:rPr lang="sl-SI" altLang="sl-SI" sz="1600" i="1">
                <a:solidFill>
                  <a:srgbClr val="000000"/>
                </a:solidFill>
              </a:rPr>
              <a:t>S</a:t>
            </a:r>
            <a:r>
              <a:rPr lang="sl-SI" altLang="sl-SI" sz="1600" baseline="-25000">
                <a:solidFill>
                  <a:srgbClr val="000000"/>
                </a:solidFill>
              </a:rPr>
              <a:t>1</a:t>
            </a:r>
            <a:r>
              <a:rPr lang="sl-SI" altLang="sl-SI" sz="1600">
                <a:solidFill>
                  <a:srgbClr val="000000"/>
                </a:solidFill>
              </a:rPr>
              <a:t>, </a:t>
            </a:r>
            <a:r>
              <a:rPr lang="sl-SI" altLang="sl-SI" sz="1600" i="1">
                <a:solidFill>
                  <a:srgbClr val="000000"/>
                </a:solidFill>
              </a:rPr>
              <a:t>p</a:t>
            </a:r>
            <a:r>
              <a:rPr lang="sl-SI" altLang="sl-SI" sz="1600" baseline="-25000">
                <a:solidFill>
                  <a:srgbClr val="000000"/>
                </a:solidFill>
              </a:rPr>
              <a:t>2</a:t>
            </a:r>
            <a:r>
              <a:rPr lang="sl-SI" altLang="sl-SI" sz="1600">
                <a:solidFill>
                  <a:srgbClr val="000000"/>
                </a:solidFill>
              </a:rPr>
              <a:t> = ?</a:t>
            </a:r>
          </a:p>
        </p:txBody>
      </p:sp>
      <p:graphicFrame>
        <p:nvGraphicFramePr>
          <p:cNvPr id="210961" name="Group 17"/>
          <p:cNvGraphicFramePr>
            <a:graphicFrameLocks noGrp="1"/>
          </p:cNvGraphicFramePr>
          <p:nvPr/>
        </p:nvGraphicFramePr>
        <p:xfrm>
          <a:off x="1774825" y="4941888"/>
          <a:ext cx="2160588" cy="431800"/>
        </p:xfrm>
        <a:graphic>
          <a:graphicData uri="http://schemas.openxmlformats.org/drawingml/2006/table">
            <a:tbl>
              <a:tblPr/>
              <a:tblGrid>
                <a:gridCol w="2160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Masa plina:</a:t>
                      </a:r>
                      <a:endParaRPr kumimoji="0" lang="sl-SI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5658" name="Rectangle 19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5659" name="Object 18"/>
          <p:cNvGraphicFramePr>
            <a:graphicFrameLocks noChangeAspect="1"/>
          </p:cNvGraphicFramePr>
          <p:nvPr/>
        </p:nvGraphicFramePr>
        <p:xfrm>
          <a:off x="4175126" y="4943476"/>
          <a:ext cx="32670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1853396" imgH="355446" progId="Equation.3">
                  <p:embed/>
                </p:oleObj>
              </mc:Choice>
              <mc:Fallback>
                <p:oleObj name="Enačba" r:id="rId3" imgW="1853396" imgH="355446" progId="Equation.3">
                  <p:embed/>
                  <p:pic>
                    <p:nvPicPr>
                      <p:cNvPr id="15565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6" y="4943476"/>
                        <a:ext cx="326707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60" name="Rectangle 20"/>
          <p:cNvSpPr>
            <a:spLocks noChangeArrowheads="1"/>
          </p:cNvSpPr>
          <p:nvPr/>
        </p:nvSpPr>
        <p:spPr bwMode="auto">
          <a:xfrm>
            <a:off x="1524001" y="5516564"/>
            <a:ext cx="30956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Sprememba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entropije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155661" name="Rectangle 22"/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5662" name="Object 21"/>
          <p:cNvGraphicFramePr>
            <a:graphicFrameLocks noChangeAspect="1"/>
          </p:cNvGraphicFramePr>
          <p:nvPr/>
        </p:nvGraphicFramePr>
        <p:xfrm>
          <a:off x="5480050" y="5632451"/>
          <a:ext cx="41846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2501900" imgH="165100" progId="Equation.3">
                  <p:embed/>
                </p:oleObj>
              </mc:Choice>
              <mc:Fallback>
                <p:oleObj name="Enačba" r:id="rId5" imgW="2501900" imgH="165100" progId="Equation.3">
                  <p:embed/>
                  <p:pic>
                    <p:nvPicPr>
                      <p:cNvPr id="15566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5632451"/>
                        <a:ext cx="4184650" cy="277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63" name="Rectangle 23"/>
          <p:cNvSpPr>
            <a:spLocks noChangeArrowheads="1"/>
          </p:cNvSpPr>
          <p:nvPr/>
        </p:nvSpPr>
        <p:spPr bwMode="auto">
          <a:xfrm>
            <a:off x="1774826" y="6107114"/>
            <a:ext cx="1497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Končni tlak:</a:t>
            </a:r>
          </a:p>
        </p:txBody>
      </p:sp>
      <p:sp>
        <p:nvSpPr>
          <p:cNvPr id="155664" name="Rectangle 25"/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55665" name="Object 24"/>
          <p:cNvGraphicFramePr>
            <a:graphicFrameLocks noChangeAspect="1"/>
          </p:cNvGraphicFramePr>
          <p:nvPr/>
        </p:nvGraphicFramePr>
        <p:xfrm>
          <a:off x="4200526" y="6156326"/>
          <a:ext cx="47990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2616200" imgH="342900" progId="Equation.3">
                  <p:embed/>
                </p:oleObj>
              </mc:Choice>
              <mc:Fallback>
                <p:oleObj name="Enačba" r:id="rId7" imgW="2616200" imgH="342900" progId="Equation.3">
                  <p:embed/>
                  <p:pic>
                    <p:nvPicPr>
                      <p:cNvPr id="15566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6" y="6156326"/>
                        <a:ext cx="47990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666" name="Object 18"/>
          <p:cNvGraphicFramePr>
            <a:graphicFrameLocks noChangeAspect="1"/>
          </p:cNvGraphicFramePr>
          <p:nvPr/>
        </p:nvGraphicFramePr>
        <p:xfrm>
          <a:off x="4211639" y="2706688"/>
          <a:ext cx="6491287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načba" r:id="rId9" imgW="3098800" imgH="711200" progId="Equation.3">
                  <p:embed/>
                </p:oleObj>
              </mc:Choice>
              <mc:Fallback>
                <p:oleObj name="Enačba" r:id="rId9" imgW="3098800" imgH="711200" progId="Equation.3">
                  <p:embed/>
                  <p:pic>
                    <p:nvPicPr>
                      <p:cNvPr id="1556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9" y="2706688"/>
                        <a:ext cx="6491287" cy="1243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05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5D226D3-8EAA-4CA3-A163-7007DB2D689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667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5F50ADF-8513-405D-83CE-002579F946B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1992313" y="476250"/>
            <a:ext cx="3752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EKSERGIJA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 b="1">
                <a:solidFill>
                  <a:srgbClr val="00007D"/>
                </a:solidFill>
              </a:rPr>
              <a:t>IN ANERGIJA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992313" y="962989"/>
            <a:ext cx="82804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nekem omejenem sistemu je vsota vseh energij konstanta. I. glavni zakon termodinamike nam pove, da energije ni mogoče uničiti, lahko pa jo v nekem energetskem procesu spreminjamo iz ene oblike v drugo. Praktično popolna preobrazba ene oblike energije v drugo ni izvedljiva, vedno ostane del energije v prvotni obliki ali pa se spremeni v obliko, ki ni zaželena.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Prav tako prvi glavni zakon termodinamike ne pove ničesar o kakovosti posameznih oblik energije; ni pomembno, za kakšno vrsto energije gre pri nekem procesu: za notranjo energijo, za kinetično energijo, za električno energijo itd.</a:t>
            </a: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1847850" y="4437063"/>
            <a:ext cx="82819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Vsaka energija je sestavljena iz eksergije in anergije, pri tem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lahko eden od obeh delov enak nič:</a:t>
            </a: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279651" y="5445125"/>
            <a:ext cx="41814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FF3300"/>
                </a:solidFill>
              </a:rPr>
              <a:t>energija = eksergija + anergija</a:t>
            </a:r>
          </a:p>
        </p:txBody>
      </p:sp>
    </p:spTree>
    <p:extLst>
      <p:ext uri="{BB962C8B-B14F-4D97-AF65-F5344CB8AC3E}">
        <p14:creationId xmlns:p14="http://schemas.microsoft.com/office/powerpoint/2010/main" val="282131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3DBF48-F39B-4F21-854D-859B329566D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769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3D6A219-C8E9-41D9-A62D-CC7D2AFA5D8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577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620713"/>
            <a:ext cx="160020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1847851" y="692151"/>
            <a:ext cx="466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(K)</a:t>
            </a:r>
          </a:p>
        </p:txBody>
      </p:sp>
      <p:sp>
        <p:nvSpPr>
          <p:cNvPr id="157702" name="Rectangle 6"/>
          <p:cNvSpPr>
            <a:spLocks noChangeArrowheads="1"/>
          </p:cNvSpPr>
          <p:nvPr/>
        </p:nvSpPr>
        <p:spPr bwMode="auto">
          <a:xfrm>
            <a:off x="3935413" y="2349500"/>
            <a:ext cx="6334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7703" name="Rectangle 7"/>
          <p:cNvSpPr>
            <a:spLocks noChangeArrowheads="1"/>
          </p:cNvSpPr>
          <p:nvPr/>
        </p:nvSpPr>
        <p:spPr bwMode="auto">
          <a:xfrm>
            <a:off x="2135189" y="1125539"/>
            <a:ext cx="261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57704" name="Rectangle 8"/>
          <p:cNvSpPr>
            <a:spLocks noChangeArrowheads="1"/>
          </p:cNvSpPr>
          <p:nvPr/>
        </p:nvSpPr>
        <p:spPr bwMode="auto">
          <a:xfrm>
            <a:off x="2135188" y="1916114"/>
            <a:ext cx="311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57705" name="Rectangle 9"/>
          <p:cNvSpPr>
            <a:spLocks noChangeArrowheads="1"/>
          </p:cNvSpPr>
          <p:nvPr/>
        </p:nvSpPr>
        <p:spPr bwMode="auto">
          <a:xfrm>
            <a:off x="2351088" y="2492375"/>
            <a:ext cx="15668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1000" b="1" i="1">
                <a:solidFill>
                  <a:srgbClr val="000000"/>
                </a:solidFill>
              </a:rPr>
              <a:t>Eksergija in anergija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4440238" y="674064"/>
            <a:ext cx="5834062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3300"/>
                </a:solidFill>
              </a:rPr>
              <a:t>Eksergija</a:t>
            </a:r>
            <a:r>
              <a:rPr lang="sl-SI" altLang="sl-SI" sz="2200">
                <a:solidFill>
                  <a:srgbClr val="000000"/>
                </a:solidFill>
              </a:rPr>
              <a:t> je energija telesa, ki se nanaša na temperaturno razliko med temperaturo telesa </a:t>
            </a:r>
            <a:r>
              <a:rPr lang="sl-SI" altLang="sl-SI" sz="2200" i="1">
                <a:solidFill>
                  <a:srgbClr val="000000"/>
                </a:solidFill>
              </a:rPr>
              <a:t>T in </a:t>
            </a:r>
            <a:r>
              <a:rPr lang="sl-SI" altLang="sl-SI" sz="2200">
                <a:solidFill>
                  <a:srgbClr val="000000"/>
                </a:solidFill>
              </a:rPr>
              <a:t>temperaturo okolice </a:t>
            </a:r>
            <a:r>
              <a:rPr lang="sl-SI" altLang="sl-SI" sz="2200" i="1">
                <a:solidFill>
                  <a:srgbClr val="000000"/>
                </a:solidFill>
              </a:rPr>
              <a:t>T0.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3300"/>
                </a:solidFill>
              </a:rPr>
              <a:t>Anergija</a:t>
            </a:r>
            <a:r>
              <a:rPr lang="sl-SI" altLang="sl-SI" sz="2200">
                <a:solidFill>
                  <a:srgbClr val="000000"/>
                </a:solidFill>
              </a:rPr>
              <a:t> je energija telesa, ki se nanaša med temperaturno razliko okolice in absolutno ničlo.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Meja med eksergijo in anergijo je določena s stanjem okolice.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Čim večji delež eksergije je v neki energiji, tem več je vredna ta energija. </a:t>
            </a:r>
          </a:p>
        </p:txBody>
      </p:sp>
      <p:sp>
        <p:nvSpPr>
          <p:cNvPr id="157707" name="Rectangle 11"/>
          <p:cNvSpPr>
            <a:spLocks noChangeArrowheads="1"/>
          </p:cNvSpPr>
          <p:nvPr/>
        </p:nvSpPr>
        <p:spPr bwMode="auto">
          <a:xfrm>
            <a:off x="1847851" y="4064001"/>
            <a:ext cx="856932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714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714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714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714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714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714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714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714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714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Energije lahko razdelimo v tri vrste.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Energija, ki se neomejeno pretvarja v druge oblike energije, na primer: mehansko delo, električna energija, potencialna energija vode, kinetična energija vetra itd.; ta energija je sestavljena samo iz eksergije, delež anergije je enak nič.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Energija, ki se omejeno pretvarja v druge oblike energij, na primer: toplota.</a:t>
            </a:r>
          </a:p>
        </p:txBody>
      </p:sp>
    </p:spTree>
    <p:extLst>
      <p:ext uri="{BB962C8B-B14F-4D97-AF65-F5344CB8AC3E}">
        <p14:creationId xmlns:p14="http://schemas.microsoft.com/office/powerpoint/2010/main" val="222616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1135</Words>
  <Application>Microsoft Office PowerPoint</Application>
  <PresentationFormat>Širokozaslonsko</PresentationFormat>
  <Paragraphs>111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15</cp:revision>
  <dcterms:created xsi:type="dcterms:W3CDTF">2021-09-26T19:56:46Z</dcterms:created>
  <dcterms:modified xsi:type="dcterms:W3CDTF">2022-01-17T21:27:40Z</dcterms:modified>
</cp:coreProperties>
</file>