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60" r:id="rId4"/>
    <p:sldId id="262" r:id="rId5"/>
    <p:sldId id="265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ED3"/>
    <a:srgbClr val="B9BCDD"/>
    <a:srgbClr val="0000FF"/>
    <a:srgbClr val="FFC1C1"/>
    <a:srgbClr val="FF3809"/>
    <a:srgbClr val="CC0099"/>
    <a:srgbClr val="FF643F"/>
    <a:srgbClr val="003300"/>
    <a:srgbClr val="FF33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rednji slog 4 – poudarek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vetel slo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4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D23C8-951E-4A26-9C39-C05757D292D1}" type="datetimeFigureOut">
              <a:rPr lang="sl-SI" smtClean="0"/>
              <a:t>17. 09. 2017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01BAC-07EE-43DC-BAA0-0A9882A5CC2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0162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C7DAB-7D1C-4D3C-B4BE-DA4A01D7CBE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45722-C7F0-469B-AADF-F62A75B7930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34511-9076-4419-9E69-ADF071EC22AA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095E1-DA8C-48D9-B984-AAFEB6760AA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FDA42-D9B4-47BB-AB2C-DC436BC1861B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4A70-FB14-4E1D-BB1A-6767B83AB53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1E7F-B239-40DA-ABA4-B9E95AD676C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70D1-2F94-435C-97F9-BE12B2D5A78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8402E-BE74-4D7C-8164-AAC532071B8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F9F5-AE7C-4BB7-870A-F9867FDFB9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E370-6CE8-4702-95F4-DBDDD80BD035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sl-SI" smtClean="0"/>
              <a:t>Kliknite ikono, če želite dodati sliko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72493-CFE5-4573-9F13-9048D0D7988C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2411760" y="297333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b="1" dirty="0" smtClean="0">
                <a:ln w="1905">
                  <a:solidFill>
                    <a:schemeClr val="accent5"/>
                  </a:solidFill>
                </a:ln>
                <a:solidFill>
                  <a:schemeClr val="tx1">
                    <a:lumMod val="9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okerman" pitchFamily="82" charset="0"/>
              </a:rPr>
              <a:t>ANKETA</a:t>
            </a:r>
            <a:endParaRPr lang="sl-SI" sz="6000" b="1" dirty="0">
              <a:ln w="1905">
                <a:solidFill>
                  <a:schemeClr val="accent5"/>
                </a:solidFill>
              </a:ln>
              <a:solidFill>
                <a:schemeClr val="tx1">
                  <a:lumMod val="9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Jokerman" pitchFamily="82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004" y="1293524"/>
            <a:ext cx="4218188" cy="5481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6300192" y="1293524"/>
            <a:ext cx="2843808" cy="12926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l-SI" sz="2000" b="1" dirty="0">
                <a:solidFill>
                  <a:srgbClr val="FFFF00"/>
                </a:solidFill>
                <a:latin typeface="Comic Sans MS" pitchFamily="66" charset="0"/>
              </a:rPr>
              <a:t>je zbiranje podatkov ali mnenj o določenem vprašanju.</a:t>
            </a:r>
          </a:p>
        </p:txBody>
      </p:sp>
      <p:sp>
        <p:nvSpPr>
          <p:cNvPr id="5" name="Pravokotnik 4"/>
          <p:cNvSpPr/>
          <p:nvPr/>
        </p:nvSpPr>
        <p:spPr>
          <a:xfrm>
            <a:off x="-14436" y="1312996"/>
            <a:ext cx="2082004" cy="2457339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l-SI" sz="2000" b="1" dirty="0">
                <a:solidFill>
                  <a:srgbClr val="00FF00"/>
                </a:solidFill>
                <a:latin typeface="Comic Sans MS" pitchFamily="66" charset="0"/>
              </a:rPr>
              <a:t>Na ANKETNEM LISTU je besedilo z anketnimi vprašanji.</a:t>
            </a:r>
          </a:p>
        </p:txBody>
      </p:sp>
      <p:sp>
        <p:nvSpPr>
          <p:cNvPr id="7" name="Pravokotnik 6"/>
          <p:cNvSpPr/>
          <p:nvPr/>
        </p:nvSpPr>
        <p:spPr>
          <a:xfrm>
            <a:off x="-14436" y="4948386"/>
            <a:ext cx="2070916" cy="153272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l-SI" b="1" dirty="0">
                <a:solidFill>
                  <a:srgbClr val="FFC1C1"/>
                </a:solidFill>
                <a:latin typeface="Comic Sans MS" pitchFamily="66" charset="0"/>
              </a:rPr>
              <a:t>ANKETIRANEC odgovarja na anketna vprašanja.</a:t>
            </a:r>
          </a:p>
        </p:txBody>
      </p:sp>
      <p:sp>
        <p:nvSpPr>
          <p:cNvPr id="8" name="Pravokotnik 7"/>
          <p:cNvSpPr/>
          <p:nvPr/>
        </p:nvSpPr>
        <p:spPr>
          <a:xfrm>
            <a:off x="6327948" y="4412552"/>
            <a:ext cx="2862064" cy="20572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l-SI" sz="2000" b="1" dirty="0">
                <a:solidFill>
                  <a:srgbClr val="000066"/>
                </a:solidFill>
                <a:latin typeface="Comic Sans MS" pitchFamily="66" charset="0"/>
              </a:rPr>
              <a:t>ANONIMNA anketa je takrat, ko anketiranci ne                napišejo svojega imena.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5" grpId="0" uiExpand="1" build="p" animBg="1"/>
      <p:bldP spid="7" grpId="0" uiExpand="1" build="p" animBg="1"/>
      <p:bldP spid="8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aobljeni pravokotnik 9"/>
          <p:cNvSpPr/>
          <p:nvPr/>
        </p:nvSpPr>
        <p:spPr>
          <a:xfrm>
            <a:off x="0" y="1002742"/>
            <a:ext cx="9144000" cy="5544616"/>
          </a:xfrm>
          <a:prstGeom prst="roundRect">
            <a:avLst/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26852" y="188640"/>
            <a:ext cx="7344816" cy="706090"/>
          </a:xfrm>
        </p:spPr>
        <p:txBody>
          <a:bodyPr/>
          <a:lstStyle/>
          <a:p>
            <a:pPr algn="ctr"/>
            <a:r>
              <a:rPr lang="sl-SI" sz="4000" dirty="0" smtClean="0">
                <a:gradFill>
                  <a:gsLst>
                    <a:gs pos="0">
                      <a:srgbClr val="FC9FCB"/>
                    </a:gs>
                    <a:gs pos="13000">
                      <a:srgbClr val="F8B049"/>
                    </a:gs>
                    <a:gs pos="21001">
                      <a:srgbClr val="F8B049"/>
                    </a:gs>
                    <a:gs pos="63000">
                      <a:srgbClr val="FEE7F2"/>
                    </a:gs>
                    <a:gs pos="42000">
                      <a:srgbClr val="FCAED3"/>
                    </a:gs>
                    <a:gs pos="82001">
                      <a:srgbClr val="B43E85"/>
                    </a:gs>
                    <a:gs pos="100000">
                      <a:srgbClr val="F8B049"/>
                    </a:gs>
                  </a:gsLst>
                  <a:lin ang="5400000" scaled="0"/>
                </a:gradFill>
                <a:latin typeface="Arial Black" pitchFamily="34" charset="0"/>
              </a:rPr>
              <a:t>1. NAČTOVANJE ANKETE</a:t>
            </a:r>
            <a:endParaRPr lang="sl-SI" sz="4000" dirty="0">
              <a:gradFill>
                <a:gsLst>
                  <a:gs pos="0">
                    <a:srgbClr val="FC9FCB"/>
                  </a:gs>
                  <a:gs pos="13000">
                    <a:srgbClr val="F8B049"/>
                  </a:gs>
                  <a:gs pos="21001">
                    <a:srgbClr val="F8B049"/>
                  </a:gs>
                  <a:gs pos="63000">
                    <a:srgbClr val="FEE7F2"/>
                  </a:gs>
                  <a:gs pos="42000">
                    <a:srgbClr val="FCAED3"/>
                  </a:gs>
                  <a:gs pos="82001">
                    <a:srgbClr val="B43E85"/>
                  </a:gs>
                  <a:gs pos="100000">
                    <a:srgbClr val="F8B049"/>
                  </a:gs>
                </a:gsLst>
                <a:lin ang="5400000" scaled="0"/>
              </a:gradFill>
              <a:latin typeface="Arial Black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528" y="1259885"/>
            <a:ext cx="8229600" cy="70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l-SI" sz="3200" b="1" dirty="0" smtClean="0">
                <a:solidFill>
                  <a:srgbClr val="FFFF00"/>
                </a:solidFill>
                <a:latin typeface="Comic Sans MS" pitchFamily="66" charset="0"/>
              </a:rPr>
              <a:t>Kakšen bo naslov ankete?</a:t>
            </a:r>
            <a:endParaRPr lang="sl-SI" sz="32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07504" y="2276872"/>
            <a:ext cx="8660512" cy="70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l-SI" sz="3200" b="1" dirty="0" smtClean="0">
                <a:solidFill>
                  <a:srgbClr val="000066"/>
                </a:solidFill>
                <a:latin typeface="Comic Sans MS" pitchFamily="66" charset="0"/>
              </a:rPr>
              <a:t>Kdo bodo anketiranci? Koliko jih bo?</a:t>
            </a:r>
            <a:endParaRPr lang="sl-SI" sz="3200" b="1" dirty="0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23528" y="3382005"/>
            <a:ext cx="8229600" cy="70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l-SI" sz="3200" b="1" dirty="0" smtClean="0">
                <a:solidFill>
                  <a:srgbClr val="FFFF00"/>
                </a:solidFill>
                <a:latin typeface="Comic Sans MS" pitchFamily="66" charset="0"/>
              </a:rPr>
              <a:t>Kakšna bodo anketna vprašanja?</a:t>
            </a:r>
            <a:endParaRPr lang="sl-SI" sz="32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23528" y="4422869"/>
            <a:ext cx="8229600" cy="70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l-SI" sz="3200" b="1" dirty="0" smtClean="0">
                <a:solidFill>
                  <a:srgbClr val="000066"/>
                </a:solidFill>
                <a:latin typeface="Comic Sans MS" pitchFamily="66" charset="0"/>
              </a:rPr>
              <a:t>Bo anketa zapisana ali ustna?</a:t>
            </a:r>
            <a:endParaRPr lang="sl-SI" sz="3200" b="1" dirty="0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25800" y="5301208"/>
            <a:ext cx="8229600" cy="1080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l-SI" sz="3200" b="1" dirty="0" smtClean="0">
                <a:solidFill>
                  <a:srgbClr val="FFFF00"/>
                </a:solidFill>
                <a:latin typeface="Comic Sans MS" pitchFamily="66" charset="0"/>
              </a:rPr>
              <a:t>Bo anketa anonimna?</a:t>
            </a:r>
            <a:endParaRPr lang="sl-SI" sz="32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79812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8640"/>
            <a:ext cx="6192688" cy="706090"/>
          </a:xfrm>
        </p:spPr>
        <p:txBody>
          <a:bodyPr/>
          <a:lstStyle/>
          <a:p>
            <a:r>
              <a:rPr lang="sl-SI" sz="2800" dirty="0" smtClean="0">
                <a:gradFill>
                  <a:gsLst>
                    <a:gs pos="0">
                      <a:srgbClr val="FFFF00"/>
                    </a:gs>
                    <a:gs pos="17999">
                      <a:srgbClr val="FEE7F2"/>
                    </a:gs>
                    <a:gs pos="49000">
                      <a:srgbClr val="FFFF00"/>
                    </a:gs>
                    <a:gs pos="57000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  <a:latin typeface="Arial Black" pitchFamily="34" charset="0"/>
              </a:rPr>
              <a:t>2. IZVEDBA ANKETE</a:t>
            </a:r>
            <a:endParaRPr lang="sl-SI" sz="2800" dirty="0">
              <a:gradFill>
                <a:gsLst>
                  <a:gs pos="0">
                    <a:srgbClr val="FFFF00"/>
                  </a:gs>
                  <a:gs pos="17999">
                    <a:srgbClr val="FEE7F2"/>
                  </a:gs>
                  <a:gs pos="49000">
                    <a:srgbClr val="FFFF00"/>
                  </a:gs>
                  <a:gs pos="57000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  <a:latin typeface="Arial Black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30052" y="994371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l-SI" sz="2800" dirty="0" smtClean="0">
                <a:gradFill flip="none" rotWithShape="1">
                  <a:gsLst>
                    <a:gs pos="0">
                      <a:srgbClr val="FF3399"/>
                    </a:gs>
                    <a:gs pos="5000">
                      <a:srgbClr val="FF6633"/>
                    </a:gs>
                    <a:gs pos="82000">
                      <a:srgbClr val="FFFF00"/>
                    </a:gs>
                    <a:gs pos="100000">
                      <a:srgbClr val="01A78F"/>
                    </a:gs>
                    <a:gs pos="100000">
                      <a:srgbClr val="3366FF"/>
                    </a:gs>
                  </a:gsLst>
                  <a:lin ang="18900000" scaled="0"/>
                  <a:tileRect/>
                </a:gradFill>
                <a:latin typeface="Arial Black" pitchFamily="34" charset="0"/>
              </a:rPr>
              <a:t>3. UREJANJE/ANALIZA REZULTATOV</a:t>
            </a:r>
            <a:endParaRPr lang="sl-SI" sz="2800" dirty="0">
              <a:gradFill flip="none" rotWithShape="1">
                <a:gsLst>
                  <a:gs pos="0">
                    <a:srgbClr val="FF3399"/>
                  </a:gs>
                  <a:gs pos="5000">
                    <a:srgbClr val="FF6633"/>
                  </a:gs>
                  <a:gs pos="82000">
                    <a:srgbClr val="FFFF00"/>
                  </a:gs>
                  <a:gs pos="100000">
                    <a:srgbClr val="01A78F"/>
                  </a:gs>
                  <a:gs pos="100000">
                    <a:srgbClr val="3366FF"/>
                  </a:gs>
                </a:gsLst>
                <a:lin ang="18900000" scaled="0"/>
                <a:tileRect/>
              </a:gradFill>
              <a:latin typeface="Arial Black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19436" y="1723951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l-SI" sz="2800" dirty="0" smtClean="0">
                <a:gradFill>
                  <a:gsLst>
                    <a:gs pos="0">
                      <a:srgbClr val="FFF200"/>
                    </a:gs>
                    <a:gs pos="47000">
                      <a:srgbClr val="FF7A00"/>
                    </a:gs>
                    <a:gs pos="100000">
                      <a:srgbClr val="FFFF00"/>
                    </a:gs>
                  </a:gsLst>
                  <a:lin ang="18900000" scaled="0"/>
                </a:gradFill>
                <a:latin typeface="Arial Black" pitchFamily="34" charset="0"/>
              </a:rPr>
              <a:t>4. PREDSTAVITEV REZULTATOV ANKETE</a:t>
            </a:r>
            <a:endParaRPr lang="sl-SI" sz="2800" dirty="0">
              <a:gradFill>
                <a:gsLst>
                  <a:gs pos="0">
                    <a:srgbClr val="FFF200"/>
                  </a:gs>
                  <a:gs pos="47000">
                    <a:srgbClr val="FF7A00"/>
                  </a:gs>
                  <a:gs pos="100000">
                    <a:srgbClr val="FFFF00"/>
                  </a:gs>
                </a:gsLst>
                <a:lin ang="18900000" scaled="0"/>
              </a:gradFill>
              <a:latin typeface="Arial Black" pitchFamily="34" charset="0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553716" y="3644899"/>
            <a:ext cx="2232248" cy="796469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rgbClr val="000066"/>
                </a:solidFill>
                <a:latin typeface="Andalus" pitchFamily="18" charset="-78"/>
                <a:cs typeface="Andalus" pitchFamily="18" charset="-78"/>
              </a:rPr>
              <a:t>besedna</a:t>
            </a:r>
            <a:endParaRPr lang="sl-SI" sz="2800" b="1" dirty="0">
              <a:solidFill>
                <a:srgbClr val="000066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4355976" y="3316941"/>
            <a:ext cx="3096344" cy="145238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nebesedna/ grafična</a:t>
            </a:r>
            <a:endParaRPr lang="sl-SI" sz="2800" b="1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Desna puščica 8"/>
          <p:cNvSpPr/>
          <p:nvPr/>
        </p:nvSpPr>
        <p:spPr>
          <a:xfrm rot="7045699">
            <a:off x="1340984" y="2822246"/>
            <a:ext cx="1404000" cy="288156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Desna puščica 9"/>
          <p:cNvSpPr/>
          <p:nvPr/>
        </p:nvSpPr>
        <p:spPr>
          <a:xfrm rot="3908817">
            <a:off x="4842613" y="2694342"/>
            <a:ext cx="1008000" cy="288156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/>
          <p:cNvSpPr txBox="1"/>
          <p:nvPr/>
        </p:nvSpPr>
        <p:spPr>
          <a:xfrm>
            <a:off x="865312" y="4965135"/>
            <a:ext cx="6282828" cy="1660242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sl-SI" dirty="0" smtClean="0">
                <a:latin typeface="Comic Sans MS" pitchFamily="66" charset="0"/>
              </a:rPr>
              <a:t>„Ugotovljeno je bilo, da je pet od desetih anketiranih na vprašanje ali radi berejo knjige odgovorilo, da zelo radi berejo knjige, trije so na vprašanje odgovorili z „da“, dva od vprašanih pa knjig ne bereta rada“.</a:t>
            </a:r>
            <a:endParaRPr lang="sl-SI" dirty="0">
              <a:latin typeface="Comic Sans MS" pitchFamily="66" charset="0"/>
            </a:endParaRPr>
          </a:p>
        </p:txBody>
      </p:sp>
      <p:sp>
        <p:nvSpPr>
          <p:cNvPr id="12" name="Desna puščica 11"/>
          <p:cNvSpPr/>
          <p:nvPr/>
        </p:nvSpPr>
        <p:spPr>
          <a:xfrm rot="13298202">
            <a:off x="2015399" y="4486820"/>
            <a:ext cx="720000" cy="288156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689480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" grpId="0" animBg="1"/>
      <p:bldP spid="8" grpId="0" animBg="1"/>
      <p:bldP spid="9" grpId="1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179512" y="152760"/>
            <a:ext cx="8784976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000" b="1" dirty="0" smtClean="0">
                <a:solidFill>
                  <a:srgbClr val="C00000"/>
                </a:solidFill>
                <a:latin typeface="Comic Sans MS" pitchFamily="66" charset="0"/>
                <a:cs typeface="Andalus" pitchFamily="18" charset="-78"/>
              </a:rPr>
              <a:t>NEBESEDNA/GRAFIČNA PREDSTAVITEV REZULTATOV ANKETE</a:t>
            </a:r>
            <a:endParaRPr lang="sl-SI" sz="2000" b="1" dirty="0">
              <a:solidFill>
                <a:srgbClr val="C00000"/>
              </a:solidFill>
              <a:latin typeface="Comic Sans MS" pitchFamily="66" charset="0"/>
              <a:cs typeface="Andalus" pitchFamily="18" charset="-7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8"/>
            <a:ext cx="3040380" cy="3080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80728"/>
            <a:ext cx="3048381" cy="3072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504" y="4203432"/>
            <a:ext cx="3364992" cy="2621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jeZBesedilom 2"/>
          <p:cNvSpPr txBox="1"/>
          <p:nvPr/>
        </p:nvSpPr>
        <p:spPr>
          <a:xfrm>
            <a:off x="0" y="6178380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C00000"/>
                </a:solidFill>
              </a:rPr>
              <a:t>d</a:t>
            </a:r>
            <a:r>
              <a:rPr lang="sl-SI" dirty="0" smtClean="0">
                <a:solidFill>
                  <a:srgbClr val="C00000"/>
                </a:solidFill>
              </a:rPr>
              <a:t>iagram z </a:t>
            </a:r>
            <a:r>
              <a:rPr lang="sl-SI" dirty="0" smtClean="0">
                <a:solidFill>
                  <a:srgbClr val="C00000"/>
                </a:solidFill>
              </a:rPr>
              <a:t>vrsticami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0" y="544522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C00000"/>
                </a:solidFill>
              </a:rPr>
              <a:t>d</a:t>
            </a:r>
            <a:r>
              <a:rPr lang="sl-SI" dirty="0" smtClean="0">
                <a:solidFill>
                  <a:srgbClr val="C00000"/>
                </a:solidFill>
              </a:rPr>
              <a:t>iagram </a:t>
            </a:r>
            <a:r>
              <a:rPr lang="sl-SI" dirty="0">
                <a:solidFill>
                  <a:srgbClr val="C00000"/>
                </a:solidFill>
              </a:rPr>
              <a:t>s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dirty="0" smtClean="0">
                <a:solidFill>
                  <a:srgbClr val="C00000"/>
                </a:solidFill>
              </a:rPr>
              <a:t>stolpci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12" name="PoljeZBesedilom 11"/>
          <p:cNvSpPr txBox="1"/>
          <p:nvPr/>
        </p:nvSpPr>
        <p:spPr>
          <a:xfrm>
            <a:off x="0" y="488384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C00000"/>
                </a:solidFill>
              </a:rPr>
              <a:t>t</a:t>
            </a:r>
            <a:r>
              <a:rPr lang="sl-SI" dirty="0" smtClean="0">
                <a:solidFill>
                  <a:srgbClr val="C00000"/>
                </a:solidFill>
              </a:rPr>
              <a:t>ortni diagram</a:t>
            </a:r>
            <a:endParaRPr lang="sl-SI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71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0.68525 0.21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53" y="10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0.74427 -0.204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205" y="-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474 -0.3009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-1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3" grpId="1"/>
      <p:bldP spid="11" grpId="0"/>
      <p:bldP spid="11" grpId="1"/>
      <p:bldP spid="12" grpId="0"/>
      <p:bldP spid="1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7504" y="1458268"/>
            <a:ext cx="7884368" cy="529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sl-SI" sz="2400" dirty="0" smtClean="0">
                <a:solidFill>
                  <a:srgbClr val="FFFF00"/>
                </a:solidFill>
                <a:latin typeface="Comic Sans MS" pitchFamily="66" charset="0"/>
              </a:rPr>
              <a:t>je </a:t>
            </a:r>
            <a:r>
              <a:rPr lang="sl-SI" sz="2400" dirty="0">
                <a:solidFill>
                  <a:srgbClr val="FFFF00"/>
                </a:solidFill>
                <a:latin typeface="Comic Sans MS" pitchFamily="66" charset="0"/>
              </a:rPr>
              <a:t>zbiranje podatkov ali mnenj o določenem vprašanju.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2388528" y="332656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b="1" dirty="0" smtClean="0">
                <a:ln w="1905">
                  <a:solidFill>
                    <a:schemeClr val="accent5"/>
                  </a:solidFill>
                </a:ln>
                <a:solidFill>
                  <a:schemeClr val="tx1">
                    <a:lumMod val="9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okerman" pitchFamily="82" charset="0"/>
              </a:rPr>
              <a:t>ANKETA</a:t>
            </a:r>
            <a:endParaRPr lang="sl-SI" sz="6000" b="1" dirty="0">
              <a:ln w="1905">
                <a:solidFill>
                  <a:schemeClr val="accent5"/>
                </a:solidFill>
              </a:ln>
              <a:solidFill>
                <a:schemeClr val="tx1">
                  <a:lumMod val="9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Jokerman" pitchFamily="8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47" y="2348880"/>
            <a:ext cx="7591425" cy="393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882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Zima</Template>
  <TotalTime>491</TotalTime>
  <Words>151</Words>
  <Application>Microsoft Office PowerPoint</Application>
  <PresentationFormat>Diaprojekcija na zaslonu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10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6" baseType="lpstr">
      <vt:lpstr>Andalus</vt:lpstr>
      <vt:lpstr>Arial</vt:lpstr>
      <vt:lpstr>Arial Black</vt:lpstr>
      <vt:lpstr>Calibri</vt:lpstr>
      <vt:lpstr>Comic Sans MS</vt:lpstr>
      <vt:lpstr>Courier New</vt:lpstr>
      <vt:lpstr>Jokerman</vt:lpstr>
      <vt:lpstr>Trebuchet MS</vt:lpstr>
      <vt:lpstr>Verdana</vt:lpstr>
      <vt:lpstr>Wingdings 2</vt:lpstr>
      <vt:lpstr>Winter</vt:lpstr>
      <vt:lpstr>PowerPointova predstavitev</vt:lpstr>
      <vt:lpstr>1. NAČTOVANJE ANKETE</vt:lpstr>
      <vt:lpstr>2. IZVEDBA ANKETE</vt:lpstr>
      <vt:lpstr>PowerPointova predstavitev</vt:lpstr>
      <vt:lpstr>PowerPointova predstavitev</vt:lpstr>
    </vt:vector>
  </TitlesOfParts>
  <Company>Siracusa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</dc:title>
  <dc:creator>Mariajose</dc:creator>
  <cp:lastModifiedBy>Helena</cp:lastModifiedBy>
  <cp:revision>44</cp:revision>
  <dcterms:created xsi:type="dcterms:W3CDTF">2008-10-16T00:44:23Z</dcterms:created>
  <dcterms:modified xsi:type="dcterms:W3CDTF">2017-09-17T15:45:23Z</dcterms:modified>
</cp:coreProperties>
</file>